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56" r:id="rId3"/>
    <p:sldId id="263" r:id="rId4"/>
    <p:sldId id="257" r:id="rId5"/>
    <p:sldId id="264" r:id="rId6"/>
    <p:sldId id="265" r:id="rId7"/>
    <p:sldId id="258" r:id="rId8"/>
    <p:sldId id="266" r:id="rId9"/>
    <p:sldId id="271" r:id="rId10"/>
    <p:sldId id="261" r:id="rId11"/>
    <p:sldId id="260" r:id="rId12"/>
    <p:sldId id="267" r:id="rId13"/>
    <p:sldId id="268" r:id="rId14"/>
    <p:sldId id="269" r:id="rId15"/>
    <p:sldId id="270" r:id="rId16"/>
    <p:sldId id="278" r:id="rId17"/>
    <p:sldId id="279" r:id="rId18"/>
    <p:sldId id="282" r:id="rId19"/>
    <p:sldId id="289" r:id="rId20"/>
    <p:sldId id="283" r:id="rId21"/>
    <p:sldId id="28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Su problemleri genel olarak küresel ekonominin yapısı ile yakindan bağlantılıdır. Bir çok ülke su ayak izlerini, başka bölgelerden şu yoğunluğu fazla olan malları ve ürünleri ithal ederek büyük ölçüde dışsallaştırmıştır. Bu da deneyimli su yönetimi ve korunumu mekanizmaların büyük ölçüde eksik olduğu ihraç ülkelerındekı su kaynakları üzerinde bir baskı oluşturmaktadır. Su kaynaklarının daha iyi yönetilmesinde sadece hükümetler değil tüketiciler, iş kolları ve sivil toplum da rol oynayabilir.”</a:t>
            </a:r>
          </a:p>
        </p:txBody>
      </p:sp>
      <p:sp>
        <p:nvSpPr>
          <p:cNvPr id="389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D3F8AB-25D7-4926-829A-DBDEB1C3D033}" type="slidenum">
              <a:rPr lang="tr-TR" altLang="tr-TR" smtClean="0">
                <a:latin typeface="Arial" panose="020B0604020202020204" pitchFamily="34" charset="0"/>
              </a:rPr>
              <a:pPr>
                <a:spcBef>
                  <a:spcPct val="0"/>
                </a:spcBef>
              </a:pPr>
              <a:t>11</a:t>
            </a:fld>
            <a:endParaRPr lang="tr-TR" altLang="tr-TR" smtClean="0">
              <a:latin typeface="Arial" panose="020B0604020202020204" pitchFamily="34" charset="0"/>
            </a:endParaRPr>
          </a:p>
        </p:txBody>
      </p:sp>
    </p:spTree>
    <p:extLst>
      <p:ext uri="{BB962C8B-B14F-4D97-AF65-F5344CB8AC3E}">
        <p14:creationId xmlns:p14="http://schemas.microsoft.com/office/powerpoint/2010/main" val="263883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aterfootprin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1463379" y="1261632"/>
            <a:ext cx="9218376" cy="4661496"/>
          </a:xfrm>
        </p:spPr>
        <p:txBody>
          <a:bodyPr>
            <a:normAutofit fontScale="90000"/>
          </a:bodyPr>
          <a:lstStyle/>
          <a:p>
            <a:pPr algn="ctr"/>
            <a:r>
              <a:rPr lang="tr-TR" altLang="tr-TR" dirty="0" smtClean="0"/>
              <a:t/>
            </a:r>
            <a:br>
              <a:rPr lang="tr-TR" altLang="tr-TR" dirty="0" smtClean="0"/>
            </a:br>
            <a:r>
              <a:rPr lang="tr-TR" altLang="tr-TR" sz="5300" b="1" dirty="0" smtClean="0"/>
              <a:t>Su Ayak İzi ve Sanal Su</a:t>
            </a:r>
            <a:r>
              <a:rPr lang="tr-TR" altLang="tr-TR" sz="5300" dirty="0" smtClean="0"/>
              <a:t/>
            </a:r>
            <a:br>
              <a:rPr lang="tr-TR" altLang="tr-TR" sz="5300" dirty="0" smtClean="0"/>
            </a:br>
            <a:r>
              <a:rPr lang="tr-TR" altLang="tr-TR" sz="5300" i="1" dirty="0" smtClean="0"/>
              <a:t>(48015017)</a:t>
            </a:r>
            <a:br>
              <a:rPr lang="tr-TR" altLang="tr-TR" sz="5300" i="1" dirty="0" smtClean="0"/>
            </a:br>
            <a:r>
              <a:rPr lang="tr-TR" altLang="tr-TR" sz="3600" i="1" dirty="0" smtClean="0"/>
              <a:t/>
            </a:r>
            <a:br>
              <a:rPr lang="tr-TR" altLang="tr-TR" sz="3600" i="1" dirty="0" smtClean="0"/>
            </a:br>
            <a:r>
              <a:rPr lang="tr-TR" altLang="tr-TR" sz="2700" i="1" dirty="0" smtClean="0"/>
              <a:t>Bu dersin notları, Water </a:t>
            </a:r>
            <a:r>
              <a:rPr lang="tr-TR" altLang="tr-TR" sz="2700" i="1" dirty="0" err="1" smtClean="0"/>
              <a:t>Footprint</a:t>
            </a:r>
            <a:r>
              <a:rPr lang="tr-TR" altLang="tr-TR" sz="2700" i="1" dirty="0" smtClean="0"/>
              <a:t> Network web sayfasında bulunan ve </a:t>
            </a:r>
            <a:r>
              <a:rPr lang="tr-TR" altLang="tr-TR" sz="2700" i="1" dirty="0" err="1" smtClean="0"/>
              <a:t>Twente</a:t>
            </a:r>
            <a:r>
              <a:rPr lang="tr-TR" altLang="tr-TR" sz="2700" i="1" dirty="0" smtClean="0"/>
              <a:t> </a:t>
            </a:r>
            <a:r>
              <a:rPr lang="tr-TR" altLang="tr-TR" sz="2700" i="1" dirty="0" err="1" smtClean="0"/>
              <a:t>University</a:t>
            </a:r>
            <a:r>
              <a:rPr lang="tr-TR" altLang="tr-TR" sz="2700" i="1" dirty="0" smtClean="0"/>
              <a:t> öğretim üyesi Prof. Dr. </a:t>
            </a:r>
            <a:r>
              <a:rPr lang="tr-TR" altLang="tr-TR" sz="2700" i="1" dirty="0" err="1" smtClean="0"/>
              <a:t>Arjen</a:t>
            </a:r>
            <a:r>
              <a:rPr lang="tr-TR" altLang="tr-TR" sz="2700" i="1" dirty="0" smtClean="0"/>
              <a:t> </a:t>
            </a:r>
            <a:r>
              <a:rPr lang="tr-TR" altLang="tr-TR" sz="2700" i="1" dirty="0" err="1" smtClean="0"/>
              <a:t>Hoekstra</a:t>
            </a:r>
            <a:r>
              <a:rPr lang="tr-TR" altLang="tr-TR" sz="2700" i="1" dirty="0" smtClean="0"/>
              <a:t> ile araştırma ekibi tarafından geliştirilen bilgilerden derlenmiştir. </a:t>
            </a:r>
            <a:r>
              <a:rPr lang="tr-TR" altLang="tr-TR" i="1" dirty="0"/>
              <a:t/>
            </a:r>
            <a:br>
              <a:rPr lang="tr-TR" altLang="tr-TR" i="1" dirty="0"/>
            </a:br>
            <a:r>
              <a:rPr lang="tr-TR" altLang="tr-TR" dirty="0" smtClean="0"/>
              <a:t/>
            </a:r>
            <a:br>
              <a:rPr lang="tr-TR" altLang="tr-TR" dirty="0" smtClean="0"/>
            </a:br>
            <a:r>
              <a:rPr lang="tr-TR" altLang="tr-TR" sz="4000" dirty="0" smtClean="0"/>
              <a:t>Doç. Dr. Gökşen ÇAPAR</a:t>
            </a:r>
            <a:br>
              <a:rPr lang="tr-TR" altLang="tr-TR" sz="4000" dirty="0" smtClean="0"/>
            </a:br>
            <a:r>
              <a:rPr lang="tr-TR" altLang="tr-TR" sz="3100" dirty="0" smtClean="0"/>
              <a:t>02 Ekim 2017</a:t>
            </a:r>
            <a:br>
              <a:rPr lang="tr-TR" altLang="tr-TR" sz="3100" dirty="0" smtClean="0"/>
            </a:br>
            <a:endParaRPr lang="tr-TR" altLang="tr-TR" sz="3100" dirty="0" smtClean="0"/>
          </a:p>
        </p:txBody>
      </p:sp>
    </p:spTree>
    <p:extLst>
      <p:ext uri="{BB962C8B-B14F-4D97-AF65-F5344CB8AC3E}">
        <p14:creationId xmlns:p14="http://schemas.microsoft.com/office/powerpoint/2010/main" val="140045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http://one-europe.info/user/files/Briefs/waterfootpriin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47" y="645546"/>
            <a:ext cx="9189518" cy="582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670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r>
              <a:rPr lang="tr-TR" altLang="tr-TR" sz="4000" b="1">
                <a:latin typeface="Arial" panose="020B0604020202020204" pitchFamily="34" charset="0"/>
                <a:cs typeface="Arial" panose="020B0604020202020204" pitchFamily="34" charset="0"/>
              </a:rPr>
              <a:t>SU AYAK İZİ NEDİR?</a:t>
            </a:r>
            <a:br>
              <a:rPr lang="tr-TR" altLang="tr-TR" sz="4000" b="1">
                <a:latin typeface="Arial" panose="020B0604020202020204" pitchFamily="34" charset="0"/>
                <a:cs typeface="Arial" panose="020B0604020202020204" pitchFamily="34" charset="0"/>
              </a:rPr>
            </a:br>
            <a:r>
              <a:rPr lang="tr-TR" altLang="tr-TR" sz="1600" b="1">
                <a:latin typeface="Arial" panose="020B0604020202020204" pitchFamily="34" charset="0"/>
                <a:cs typeface="Arial" panose="020B0604020202020204" pitchFamily="34" charset="0"/>
              </a:rPr>
              <a:t>(</a:t>
            </a:r>
            <a:r>
              <a:rPr lang="tr-TR" altLang="tr-TR" sz="1600">
                <a:hlinkClick r:id="rId3"/>
              </a:rPr>
              <a:t>http://www.waterfootprint.org</a:t>
            </a:r>
            <a:r>
              <a:rPr lang="tr-TR" altLang="tr-TR" sz="1600"/>
              <a:t>)</a:t>
            </a:r>
            <a:endParaRPr lang="tr-TR" altLang="tr-TR" sz="1600" b="1">
              <a:latin typeface="Arial" panose="020B0604020202020204" pitchFamily="34" charset="0"/>
              <a:cs typeface="Arial" panose="020B0604020202020204" pitchFamily="34" charset="0"/>
            </a:endParaRPr>
          </a:p>
        </p:txBody>
      </p:sp>
      <p:sp>
        <p:nvSpPr>
          <p:cNvPr id="37891" name="2 İçerik Yer Tutucusu"/>
          <p:cNvSpPr>
            <a:spLocks noGrp="1"/>
          </p:cNvSpPr>
          <p:nvPr>
            <p:ph idx="1"/>
          </p:nvPr>
        </p:nvSpPr>
        <p:spPr>
          <a:xfrm>
            <a:off x="1981200" y="1600200"/>
            <a:ext cx="8229600" cy="4852988"/>
          </a:xfrm>
        </p:spPr>
        <p:txBody>
          <a:bodyPr/>
          <a:lstStyle/>
          <a:p>
            <a:pPr>
              <a:spcBef>
                <a:spcPct val="0"/>
              </a:spcBef>
              <a:spcAft>
                <a:spcPts val="600"/>
              </a:spcAft>
            </a:pPr>
            <a:r>
              <a:rPr lang="tr-TR" altLang="tr-TR" sz="2000" dirty="0">
                <a:latin typeface="Arial" panose="020B0604020202020204" pitchFamily="34" charset="0"/>
                <a:cs typeface="Arial" panose="020B0604020202020204" pitchFamily="34" charset="0"/>
              </a:rPr>
              <a:t>Günümüzde insanlar içme, yemek pişirme, yıkama ve temizlik için, ve daha fazla olarak yemek, kağıt, pamuklu giyecekleri üretmek için çok fazla miktarda su tüketmektedir. </a:t>
            </a:r>
          </a:p>
          <a:p>
            <a:pPr>
              <a:spcBef>
                <a:spcPct val="0"/>
              </a:spcBef>
              <a:spcAft>
                <a:spcPts val="600"/>
              </a:spcAft>
            </a:pPr>
            <a:r>
              <a:rPr lang="tr-TR" altLang="tr-TR" sz="2000" dirty="0">
                <a:latin typeface="Arial" panose="020B0604020202020204" pitchFamily="34" charset="0"/>
                <a:cs typeface="Arial" panose="020B0604020202020204" pitchFamily="34" charset="0"/>
              </a:rPr>
              <a:t>Su a</a:t>
            </a:r>
            <a:r>
              <a:rPr lang="tr-TR" altLang="tr-TR" sz="2000" dirty="0" smtClean="0">
                <a:latin typeface="Arial" panose="020B0604020202020204" pitchFamily="34" charset="0"/>
                <a:cs typeface="Arial" panose="020B0604020202020204" pitchFamily="34" charset="0"/>
              </a:rPr>
              <a:t>yak izi </a:t>
            </a:r>
            <a:r>
              <a:rPr lang="tr-TR" altLang="tr-TR" sz="2000" dirty="0">
                <a:latin typeface="Arial" panose="020B0604020202020204" pitchFamily="34" charset="0"/>
                <a:cs typeface="Arial" panose="020B0604020202020204" pitchFamily="34" charset="0"/>
              </a:rPr>
              <a:t>tüketici ve üreticilerin doğrudan ve dolaylı olarak su sarfiyatını birlikte değerlendiren su tüketimi için </a:t>
            </a:r>
            <a:r>
              <a:rPr lang="tr-TR" altLang="tr-TR" sz="2000" dirty="0" smtClean="0">
                <a:latin typeface="Arial" panose="020B0604020202020204" pitchFamily="34" charset="0"/>
                <a:cs typeface="Arial" panose="020B0604020202020204" pitchFamily="34" charset="0"/>
              </a:rPr>
              <a:t>geliştirilmiş bir </a:t>
            </a:r>
            <a:r>
              <a:rPr lang="tr-TR" altLang="tr-TR" sz="2000" dirty="0">
                <a:latin typeface="Arial" panose="020B0604020202020204" pitchFamily="34" charset="0"/>
                <a:cs typeface="Arial" panose="020B0604020202020204" pitchFamily="34" charset="0"/>
              </a:rPr>
              <a:t>göstergedir. </a:t>
            </a:r>
          </a:p>
          <a:p>
            <a:pPr>
              <a:spcBef>
                <a:spcPct val="0"/>
              </a:spcBef>
              <a:spcAft>
                <a:spcPts val="600"/>
              </a:spcAft>
            </a:pPr>
            <a:r>
              <a:rPr lang="tr-TR" altLang="tr-TR" sz="2000" dirty="0">
                <a:latin typeface="Arial" panose="020B0604020202020204" pitchFamily="34" charset="0"/>
                <a:cs typeface="Arial" panose="020B0604020202020204" pitchFamily="34" charset="0"/>
              </a:rPr>
              <a:t>Bir bireyin, toplumun veya iş kolunun su ayak izi; bireyin veya toplumun tükettiği malların ve hizmetlerin üretimi için kullanılan, veya üreticinin mal ve hizmet üretimi için kullandığı toplam temiz su kaynaklarının miktarıdır.</a:t>
            </a:r>
          </a:p>
          <a:p>
            <a:pPr>
              <a:spcBef>
                <a:spcPct val="0"/>
              </a:spcBef>
              <a:spcAft>
                <a:spcPts val="600"/>
              </a:spcAft>
            </a:pPr>
            <a:r>
              <a:rPr lang="tr-TR" altLang="tr-TR" sz="2000" dirty="0">
                <a:latin typeface="Arial" panose="020B0604020202020204" pitchFamily="34" charset="0"/>
                <a:cs typeface="Arial" panose="020B0604020202020204" pitchFamily="34" charset="0"/>
              </a:rPr>
              <a:t>Prof. </a:t>
            </a:r>
            <a:r>
              <a:rPr lang="tr-TR" altLang="tr-TR" sz="2000" dirty="0" err="1">
                <a:latin typeface="Arial" panose="020B0604020202020204" pitchFamily="34" charset="0"/>
                <a:cs typeface="Arial" panose="020B0604020202020204" pitchFamily="34" charset="0"/>
              </a:rPr>
              <a:t>Arjen</a:t>
            </a:r>
            <a:r>
              <a:rPr lang="tr-TR" altLang="tr-TR" sz="2000" dirty="0">
                <a:latin typeface="Arial" panose="020B0604020202020204" pitchFamily="34" charset="0"/>
                <a:cs typeface="Arial" panose="020B0604020202020204" pitchFamily="34" charset="0"/>
              </a:rPr>
              <a:t> Y. </a:t>
            </a:r>
            <a:r>
              <a:rPr lang="tr-TR" altLang="tr-TR" sz="2000" dirty="0" err="1">
                <a:latin typeface="Arial" panose="020B0604020202020204" pitchFamily="34" charset="0"/>
                <a:cs typeface="Arial" panose="020B0604020202020204" pitchFamily="34" charset="0"/>
              </a:rPr>
              <a:t>Hoekstra</a:t>
            </a:r>
            <a:r>
              <a:rPr lang="tr-TR" altLang="tr-TR" sz="2000" dirty="0">
                <a:latin typeface="Arial" panose="020B0604020202020204" pitchFamily="34" charset="0"/>
                <a:cs typeface="Arial" panose="020B0604020202020204" pitchFamily="34" charset="0"/>
              </a:rPr>
              <a:t>: </a:t>
            </a:r>
            <a:r>
              <a:rPr lang="tr-TR" altLang="tr-TR" sz="2000" i="1" dirty="0">
                <a:solidFill>
                  <a:srgbClr val="C00000"/>
                </a:solidFill>
                <a:latin typeface="Arial" panose="020B0604020202020204" pitchFamily="34" charset="0"/>
                <a:cs typeface="Arial" panose="020B0604020202020204" pitchFamily="34" charset="0"/>
              </a:rPr>
              <a:t>“Su </a:t>
            </a:r>
            <a:r>
              <a:rPr lang="tr-TR" altLang="tr-TR" sz="2000" i="1" dirty="0" smtClean="0">
                <a:solidFill>
                  <a:srgbClr val="C00000"/>
                </a:solidFill>
                <a:latin typeface="Arial" panose="020B0604020202020204" pitchFamily="34" charset="0"/>
                <a:cs typeface="Arial" panose="020B0604020202020204" pitchFamily="34" charset="0"/>
              </a:rPr>
              <a:t>ayak izi </a:t>
            </a:r>
            <a:r>
              <a:rPr lang="tr-TR" altLang="tr-TR" sz="2000" i="1" dirty="0">
                <a:solidFill>
                  <a:srgbClr val="C00000"/>
                </a:solidFill>
                <a:latin typeface="Arial" panose="020B0604020202020204" pitchFamily="34" charset="0"/>
                <a:cs typeface="Arial" panose="020B0604020202020204" pitchFamily="34" charset="0"/>
              </a:rPr>
              <a:t>kavramı, insanoğlunun temiz su kaynaklarına olan etkisinin eninde sonunda insanların tüketimi ile ilişkili olduğunun kabul edilmesi ve de su sıkıntısı ve kirliliği gibi konularının, üretim ve tedarik zincirinin bir bütün olarak ele alınması ile daha iyi anlaşılacağının kabulü ile birlikte güçlenecek ve de yerleşik olarak kabul edilecektir.”</a:t>
            </a:r>
            <a:r>
              <a:rPr lang="tr-TR" altLang="tr-TR" sz="20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36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dailymail.co.uk/i/pix/2013/05/14/article-2324538-19C7675C000005DC-444_964x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34" y="460179"/>
            <a:ext cx="10680572" cy="555079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73934" y="6258469"/>
            <a:ext cx="10953959" cy="369332"/>
          </a:xfrm>
          <a:prstGeom prst="rect">
            <a:avLst/>
          </a:prstGeom>
        </p:spPr>
        <p:txBody>
          <a:bodyPr wrap="square">
            <a:spAutoFit/>
          </a:bodyPr>
          <a:lstStyle/>
          <a:p>
            <a:r>
              <a:rPr lang="tr-TR" i="1" dirty="0"/>
              <a:t>http://www.dailymail.co.uk/indiahome/indianews/article-2324538/VISUAL-EDIT-Your-water-footprint-.html</a:t>
            </a:r>
          </a:p>
        </p:txBody>
      </p:sp>
    </p:spTree>
    <p:extLst>
      <p:ext uri="{BB962C8B-B14F-4D97-AF65-F5344CB8AC3E}">
        <p14:creationId xmlns:p14="http://schemas.microsoft.com/office/powerpoint/2010/main" val="1843985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90by2030.files.wordpress.com/2012/03/how-much-water-does-it-take-for-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483" y="90282"/>
            <a:ext cx="8387799" cy="63983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eilie M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458" y="5257375"/>
            <a:ext cx="2152873" cy="129941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82922" y="6488668"/>
            <a:ext cx="5712461" cy="369332"/>
          </a:xfrm>
          <a:prstGeom prst="rect">
            <a:avLst/>
          </a:prstGeom>
        </p:spPr>
        <p:txBody>
          <a:bodyPr wrap="none">
            <a:spAutoFit/>
          </a:bodyPr>
          <a:lstStyle/>
          <a:p>
            <a:r>
              <a:rPr lang="tr-TR" i="1" dirty="0"/>
              <a:t>https://90by2030.wordpress.com/2012/04/12/aprils-food/</a:t>
            </a:r>
          </a:p>
        </p:txBody>
      </p:sp>
    </p:spTree>
    <p:extLst>
      <p:ext uri="{BB962C8B-B14F-4D97-AF65-F5344CB8AC3E}">
        <p14:creationId xmlns:p14="http://schemas.microsoft.com/office/powerpoint/2010/main" val="2612925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3.bp.blogspot.com/_td11uQPH1OI/TLgtDBIlHtI/AAAAAAAAA08/6j01YBiWbNo/s1600/Water-Footpr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04" y="0"/>
            <a:ext cx="6275168" cy="662714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869373" y="5703819"/>
            <a:ext cx="5181600" cy="584775"/>
          </a:xfrm>
          <a:prstGeom prst="rect">
            <a:avLst/>
          </a:prstGeom>
        </p:spPr>
        <p:txBody>
          <a:bodyPr wrap="square">
            <a:spAutoFit/>
          </a:bodyPr>
          <a:lstStyle/>
          <a:p>
            <a:r>
              <a:rPr lang="tr-TR" sz="1600" i="1" dirty="0"/>
              <a:t>http://aminotes.tumblr.com/post/441669064/the-global-water-footprint-us-infrastructure</a:t>
            </a:r>
          </a:p>
        </p:txBody>
      </p:sp>
    </p:spTree>
    <p:extLst>
      <p:ext uri="{BB962C8B-B14F-4D97-AF65-F5344CB8AC3E}">
        <p14:creationId xmlns:p14="http://schemas.microsoft.com/office/powerpoint/2010/main" val="823391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ecosistemaurbano.org/wp-content/uploads/ana-bilan-water-footprint.png?6807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875" y="197171"/>
            <a:ext cx="5228825" cy="650047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732895" y="5938714"/>
            <a:ext cx="5140657" cy="523220"/>
          </a:xfrm>
          <a:prstGeom prst="rect">
            <a:avLst/>
          </a:prstGeom>
        </p:spPr>
        <p:txBody>
          <a:bodyPr wrap="square">
            <a:spAutoFit/>
          </a:bodyPr>
          <a:lstStyle/>
          <a:p>
            <a:r>
              <a:rPr lang="en-US" sz="1400" dirty="0"/>
              <a:t>Image made by Ana </a:t>
            </a:r>
            <a:r>
              <a:rPr lang="en-US" sz="1400" dirty="0" err="1"/>
              <a:t>Bilan</a:t>
            </a:r>
            <a:r>
              <a:rPr lang="en-US" sz="1400" dirty="0"/>
              <a:t> | research about MY WATER FOOTPRINT | for IED Torino Master SUS</a:t>
            </a:r>
            <a:endParaRPr lang="tr-TR" sz="1400" dirty="0"/>
          </a:p>
        </p:txBody>
      </p:sp>
      <p:sp>
        <p:nvSpPr>
          <p:cNvPr id="3" name="Dikdörtgen 2"/>
          <p:cNvSpPr/>
          <p:nvPr/>
        </p:nvSpPr>
        <p:spPr>
          <a:xfrm>
            <a:off x="6732895" y="5569382"/>
            <a:ext cx="4934941" cy="369332"/>
          </a:xfrm>
          <a:prstGeom prst="rect">
            <a:avLst/>
          </a:prstGeom>
        </p:spPr>
        <p:txBody>
          <a:bodyPr wrap="none">
            <a:spAutoFit/>
          </a:bodyPr>
          <a:lstStyle/>
          <a:p>
            <a:r>
              <a:rPr lang="tr-TR" dirty="0"/>
              <a:t>http://ecosistemaurbano.org/tag/water-footprint/</a:t>
            </a:r>
          </a:p>
        </p:txBody>
      </p:sp>
    </p:spTree>
    <p:extLst>
      <p:ext uri="{BB962C8B-B14F-4D97-AF65-F5344CB8AC3E}">
        <p14:creationId xmlns:p14="http://schemas.microsoft.com/office/powerpoint/2010/main" val="245195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justdish.com/wp-content/uploads/2014/05/Just-DISH-Water-Foot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950" y="54031"/>
            <a:ext cx="8059719" cy="629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151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4.bp.blogspot.com/_jN77O1Jkaio/TRypfrEexuI/AAAAAAAAACA/MyWWvmIu7bo/s1600/VirtualWaterPizz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950" y="355793"/>
            <a:ext cx="8555686" cy="550008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554950" y="6190230"/>
            <a:ext cx="10454185" cy="369332"/>
          </a:xfrm>
          <a:prstGeom prst="rect">
            <a:avLst/>
          </a:prstGeom>
        </p:spPr>
        <p:txBody>
          <a:bodyPr wrap="square">
            <a:spAutoFit/>
          </a:bodyPr>
          <a:lstStyle/>
          <a:p>
            <a:r>
              <a:rPr lang="tr-TR" dirty="0"/>
              <a:t>http://wateraflamed.blogspot.com.tr/p/virtual-water-and-water-footprint.html</a:t>
            </a:r>
          </a:p>
        </p:txBody>
      </p:sp>
    </p:spTree>
    <p:extLst>
      <p:ext uri="{BB962C8B-B14F-4D97-AF65-F5344CB8AC3E}">
        <p14:creationId xmlns:p14="http://schemas.microsoft.com/office/powerpoint/2010/main" val="2413247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latin typeface="Arial" panose="020B0604020202020204" pitchFamily="34" charset="0"/>
                <a:cs typeface="Arial" panose="020B0604020202020204" pitchFamily="34" charset="0"/>
              </a:rPr>
              <a:t>Bireysel Su Ayak İzinin Hesaplanması</a:t>
            </a:r>
            <a:endParaRPr lang="tr-TR" sz="4000" b="1" dirty="0">
              <a:latin typeface="Arial" panose="020B0604020202020204" pitchFamily="34" charset="0"/>
              <a:cs typeface="Arial" panose="020B0604020202020204" pitchFamily="34" charset="0"/>
            </a:endParaRPr>
          </a:p>
        </p:txBody>
      </p:sp>
      <p:pic>
        <p:nvPicPr>
          <p:cNvPr id="15362" name="Picture 2" descr="http://uswateralliance.org/wp-content/uploads/2011/11/Siemens-Water-Foot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5" y="2127272"/>
            <a:ext cx="7984901" cy="449150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545465" y="1354982"/>
            <a:ext cx="4973541" cy="369332"/>
          </a:xfrm>
          <a:prstGeom prst="rect">
            <a:avLst/>
          </a:prstGeom>
        </p:spPr>
        <p:txBody>
          <a:bodyPr wrap="none">
            <a:spAutoFit/>
          </a:bodyPr>
          <a:lstStyle/>
          <a:p>
            <a:r>
              <a:rPr lang="tr-TR" i="1" dirty="0"/>
              <a:t>www.siemens.com/press/photo/IIS201003236-01e</a:t>
            </a:r>
          </a:p>
        </p:txBody>
      </p:sp>
    </p:spTree>
    <p:extLst>
      <p:ext uri="{BB962C8B-B14F-4D97-AF65-F5344CB8AC3E}">
        <p14:creationId xmlns:p14="http://schemas.microsoft.com/office/powerpoint/2010/main" val="1645480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Bireysel Su Ayak İzi (WFN)</a:t>
            </a:r>
            <a:endParaRPr lang="tr-TR" dirty="0"/>
          </a:p>
        </p:txBody>
      </p:sp>
      <p:pic>
        <p:nvPicPr>
          <p:cNvPr id="3" name="Resim 2"/>
          <p:cNvPicPr>
            <a:picLocks noChangeAspect="1"/>
          </p:cNvPicPr>
          <p:nvPr/>
        </p:nvPicPr>
        <p:blipFill rotWithShape="1">
          <a:blip r:embed="rId2"/>
          <a:srcRect l="10175" t="8535" r="32658" b="16464"/>
          <a:stretch/>
        </p:blipFill>
        <p:spPr>
          <a:xfrm>
            <a:off x="614148" y="1371599"/>
            <a:ext cx="7438031" cy="5486401"/>
          </a:xfrm>
          <a:prstGeom prst="rect">
            <a:avLst/>
          </a:prstGeom>
        </p:spPr>
      </p:pic>
      <p:sp>
        <p:nvSpPr>
          <p:cNvPr id="4" name="Dikdörtgen 3"/>
          <p:cNvSpPr/>
          <p:nvPr/>
        </p:nvSpPr>
        <p:spPr>
          <a:xfrm>
            <a:off x="6755642" y="6108342"/>
            <a:ext cx="5349354" cy="646331"/>
          </a:xfrm>
          <a:prstGeom prst="rect">
            <a:avLst/>
          </a:prstGeom>
        </p:spPr>
        <p:txBody>
          <a:bodyPr wrap="square">
            <a:spAutoFit/>
          </a:bodyPr>
          <a:lstStyle/>
          <a:p>
            <a:r>
              <a:rPr lang="tr-TR" dirty="0"/>
              <a:t>http://waterfootprint.org/en/resources/interactive-tools/personal-water-footprint-calculator/</a:t>
            </a:r>
          </a:p>
        </p:txBody>
      </p:sp>
    </p:spTree>
    <p:extLst>
      <p:ext uri="{BB962C8B-B14F-4D97-AF65-F5344CB8AC3E}">
        <p14:creationId xmlns:p14="http://schemas.microsoft.com/office/powerpoint/2010/main" val="6290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aterfootprint.org/media/medialibrary/2015/04/GWFAS_cover.pn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457" y="1151409"/>
            <a:ext cx="3448810" cy="5213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Nesne 2"/>
          <p:cNvGraphicFramePr>
            <a:graphicFrameLocks noChangeAspect="1"/>
          </p:cNvGraphicFramePr>
          <p:nvPr>
            <p:extLst>
              <p:ext uri="{D42A27DB-BD31-4B8C-83A1-F6EECF244321}">
                <p14:modId xmlns:p14="http://schemas.microsoft.com/office/powerpoint/2010/main" val="1548308706"/>
              </p:ext>
            </p:extLst>
          </p:nvPr>
        </p:nvGraphicFramePr>
        <p:xfrm>
          <a:off x="637985" y="0"/>
          <a:ext cx="5053131" cy="6661389"/>
        </p:xfrm>
        <a:graphic>
          <a:graphicData uri="http://schemas.openxmlformats.org/presentationml/2006/ole">
            <mc:AlternateContent xmlns:mc="http://schemas.openxmlformats.org/markup-compatibility/2006">
              <mc:Choice xmlns:v="urn:schemas-microsoft-com:vml" Requires="v">
                <p:oleObj spid="_x0000_s3137" name="Belge" r:id="rId4" imgW="6083506" imgH="8018110" progId="Word.Document.12">
                  <p:embed/>
                </p:oleObj>
              </mc:Choice>
              <mc:Fallback>
                <p:oleObj name="Belge" r:id="rId4" imgW="6083506" imgH="8018110" progId="Word.Document.12">
                  <p:embed/>
                  <p:pic>
                    <p:nvPicPr>
                      <p:cNvPr id="0" name=""/>
                      <p:cNvPicPr/>
                      <p:nvPr/>
                    </p:nvPicPr>
                    <p:blipFill>
                      <a:blip r:embed="rId5"/>
                      <a:stretch>
                        <a:fillRect/>
                      </a:stretch>
                    </p:blipFill>
                    <p:spPr>
                      <a:xfrm>
                        <a:off x="637985" y="0"/>
                        <a:ext cx="5053131" cy="6661389"/>
                      </a:xfrm>
                      <a:prstGeom prst="rect">
                        <a:avLst/>
                      </a:prstGeom>
                    </p:spPr>
                  </p:pic>
                </p:oleObj>
              </mc:Fallback>
            </mc:AlternateContent>
          </a:graphicData>
        </a:graphic>
      </p:graphicFrame>
    </p:spTree>
    <p:extLst>
      <p:ext uri="{BB962C8B-B14F-4D97-AF65-F5344CB8AC3E}">
        <p14:creationId xmlns:p14="http://schemas.microsoft.com/office/powerpoint/2010/main" val="407818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ater-recycling-harvesting.co.uk/wp-content/uploads/2014/05/raw_water_foot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62" y="1558344"/>
            <a:ext cx="8742470" cy="4009287"/>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105469" y="6155140"/>
            <a:ext cx="6796585" cy="369332"/>
          </a:xfrm>
          <a:prstGeom prst="rect">
            <a:avLst/>
          </a:prstGeom>
          <a:noFill/>
        </p:spPr>
        <p:txBody>
          <a:bodyPr wrap="square" rtlCol="0">
            <a:spAutoFit/>
          </a:bodyPr>
          <a:lstStyle/>
          <a:p>
            <a:r>
              <a:rPr lang="tr-TR" dirty="0" smtClean="0"/>
              <a:t>Kaynak: Water </a:t>
            </a:r>
            <a:r>
              <a:rPr lang="tr-TR" dirty="0" err="1" smtClean="0"/>
              <a:t>Footprint</a:t>
            </a:r>
            <a:r>
              <a:rPr lang="tr-TR" dirty="0" smtClean="0"/>
              <a:t> Network</a:t>
            </a:r>
            <a:endParaRPr lang="tr-TR" dirty="0"/>
          </a:p>
        </p:txBody>
      </p:sp>
    </p:spTree>
    <p:extLst>
      <p:ext uri="{BB962C8B-B14F-4D97-AF65-F5344CB8AC3E}">
        <p14:creationId xmlns:p14="http://schemas.microsoft.com/office/powerpoint/2010/main" val="1345399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unav.edu/documents/1737580/0/WF-IndustryAs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321" y="195732"/>
            <a:ext cx="5679583" cy="600854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803056" y="6358085"/>
            <a:ext cx="6846401" cy="499915"/>
          </a:xfrm>
          <a:prstGeom prst="rect">
            <a:avLst/>
          </a:prstGeom>
        </p:spPr>
      </p:pic>
    </p:spTree>
    <p:extLst>
      <p:ext uri="{BB962C8B-B14F-4D97-AF65-F5344CB8AC3E}">
        <p14:creationId xmlns:p14="http://schemas.microsoft.com/office/powerpoint/2010/main" val="2927764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0579"/>
            <a:ext cx="10515600" cy="845489"/>
          </a:xfrm>
        </p:spPr>
        <p:txBody>
          <a:bodyPr/>
          <a:lstStyle/>
          <a:p>
            <a:pPr algn="ctr"/>
            <a:r>
              <a:rPr lang="tr-TR" smtClean="0"/>
              <a:t>Ders İzlencesi</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178596060"/>
              </p:ext>
            </p:extLst>
          </p:nvPr>
        </p:nvGraphicFramePr>
        <p:xfrm>
          <a:off x="1970443" y="934754"/>
          <a:ext cx="8642350" cy="5400675"/>
        </p:xfrm>
        <a:graphic>
          <a:graphicData uri="http://schemas.openxmlformats.org/drawingml/2006/table">
            <a:tbl>
              <a:tblPr/>
              <a:tblGrid>
                <a:gridCol w="648177">
                  <a:extLst>
                    <a:ext uri="{9D8B030D-6E8A-4147-A177-3AD203B41FA5}">
                      <a16:colId xmlns:a16="http://schemas.microsoft.com/office/drawing/2014/main" val="428238333"/>
                    </a:ext>
                  </a:extLst>
                </a:gridCol>
                <a:gridCol w="720196">
                  <a:extLst>
                    <a:ext uri="{9D8B030D-6E8A-4147-A177-3AD203B41FA5}">
                      <a16:colId xmlns:a16="http://schemas.microsoft.com/office/drawing/2014/main" val="1016500348"/>
                    </a:ext>
                  </a:extLst>
                </a:gridCol>
                <a:gridCol w="792215">
                  <a:extLst>
                    <a:ext uri="{9D8B030D-6E8A-4147-A177-3AD203B41FA5}">
                      <a16:colId xmlns:a16="http://schemas.microsoft.com/office/drawing/2014/main" val="2673105774"/>
                    </a:ext>
                  </a:extLst>
                </a:gridCol>
                <a:gridCol w="6481762">
                  <a:extLst>
                    <a:ext uri="{9D8B030D-6E8A-4147-A177-3AD203B41FA5}">
                      <a16:colId xmlns:a16="http://schemas.microsoft.com/office/drawing/2014/main" val="4129467567"/>
                    </a:ext>
                  </a:extLst>
                </a:gridCol>
              </a:tblGrid>
              <a:tr h="3600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Ay</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Hafta</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Gün</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600" b="1" i="0" u="none" strike="noStrike" dirty="0">
                          <a:solidFill>
                            <a:srgbClr val="000000"/>
                          </a:solidFill>
                          <a:effectLst/>
                          <a:latin typeface="+mn-lt"/>
                          <a:cs typeface="Arial" panose="020B0604020202020204" pitchFamily="34" charset="0"/>
                        </a:rPr>
                        <a:t>Konular</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extLst>
                  <a:ext uri="{0D108BD9-81ED-4DB2-BD59-A6C34878D82A}">
                    <a16:rowId xmlns:a16="http://schemas.microsoft.com/office/drawing/2014/main" val="186132156"/>
                  </a:ext>
                </a:extLst>
              </a:tr>
              <a:tr h="360045">
                <a:tc row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Ekim</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40</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02</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p>
                      <a:pPr algn="l" fontAlgn="ctr"/>
                      <a:r>
                        <a:rPr lang="tr-TR" sz="1600" b="1" i="0" u="none" strike="noStrike" kern="1200" dirty="0" smtClean="0">
                          <a:solidFill>
                            <a:srgbClr val="000000"/>
                          </a:solidFill>
                          <a:effectLst/>
                          <a:latin typeface="+mn-lt"/>
                          <a:ea typeface="+mn-ea"/>
                          <a:cs typeface="Arial" panose="020B0604020202020204" pitchFamily="34" charset="0"/>
                        </a:rPr>
                        <a:t>Giriş, Tanımlar, Gösterge, Su ayak izi kavramı, Sanal su kavramı</a:t>
                      </a:r>
                      <a:endParaRPr lang="tr-TR" sz="1600" b="1" i="0" u="none" strike="noStrike" kern="1200" dirty="0">
                        <a:solidFill>
                          <a:srgbClr val="000000"/>
                        </a:solidFill>
                        <a:effectLst/>
                        <a:latin typeface="+mn-lt"/>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218239272"/>
                  </a:ext>
                </a:extLst>
              </a:tr>
              <a:tr h="360045">
                <a:tc vMerge="1">
                  <a:txBody>
                    <a:bodyPr/>
                    <a:lstStyle/>
                    <a:p>
                      <a:pPr algn="ctr" fontAlgn="ct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41</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09</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Mavi, yeşil ve gri su ayak izi kavramları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799043639"/>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42</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16</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Su ayak izi değerlendirmesinin hedefleri, aşamaları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514694780"/>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43</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23</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Ödev sunumları: Kişisel su ayak izi değerlendirmesi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445316976"/>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44</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30</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Bir ülkenin su ayak izi: Türkiye örneği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531780070"/>
                  </a:ext>
                </a:extLst>
              </a:tr>
              <a:tr h="360045">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Kasım</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45</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06</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Su ve ekonomi, Karbon Şeffaflık Projesi, Bir işletmenin su ayak izi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extLst>
                  <a:ext uri="{0D108BD9-81ED-4DB2-BD59-A6C34878D82A}">
                    <a16:rowId xmlns:a16="http://schemas.microsoft.com/office/drawing/2014/main" val="15813842"/>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a:solidFill>
                            <a:srgbClr val="000000"/>
                          </a:solidFill>
                          <a:effectLst/>
                          <a:latin typeface="+mn-lt"/>
                          <a:cs typeface="Arial" panose="020B0604020202020204" pitchFamily="34" charset="0"/>
                        </a:rPr>
                        <a:t>46</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13</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Tatil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extLst>
                  <a:ext uri="{0D108BD9-81ED-4DB2-BD59-A6C34878D82A}">
                    <a16:rowId xmlns:a16="http://schemas.microsoft.com/office/drawing/2014/main" val="4288895857"/>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a:solidFill>
                            <a:srgbClr val="000000"/>
                          </a:solidFill>
                          <a:effectLst/>
                          <a:latin typeface="+mn-lt"/>
                          <a:cs typeface="Arial" panose="020B0604020202020204" pitchFamily="34" charset="0"/>
                        </a:rPr>
                        <a:t>47</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20</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p>
                      <a:pPr marL="0" algn="l" defTabSz="914400" rtl="0" eaLnBrk="1" fontAlgn="ctr" latinLnBrk="0" hangingPunct="1"/>
                      <a:r>
                        <a:rPr lang="tr-TR" sz="1600" b="1" i="0" u="none" strike="noStrike" kern="1200">
                          <a:solidFill>
                            <a:srgbClr val="000000"/>
                          </a:solidFill>
                          <a:effectLst/>
                          <a:latin typeface="+mn-lt"/>
                          <a:ea typeface="+mn-ea"/>
                          <a:cs typeface="Arial" panose="020B0604020202020204" pitchFamily="34" charset="0"/>
                        </a:rPr>
                        <a:t>Bir ürünün su ayak izi, Proses verimliliği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extLst>
                  <a:ext uri="{0D108BD9-81ED-4DB2-BD59-A6C34878D82A}">
                    <a16:rowId xmlns:a16="http://schemas.microsoft.com/office/drawing/2014/main" val="1439884695"/>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a:solidFill>
                            <a:srgbClr val="000000"/>
                          </a:solidFill>
                          <a:effectLst/>
                          <a:latin typeface="+mn-lt"/>
                          <a:cs typeface="Arial" panose="020B0604020202020204" pitchFamily="34" charset="0"/>
                        </a:rPr>
                        <a:t>48</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27</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Sürdürülebilir Kalkınma Hedefleri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extLst>
                  <a:ext uri="{0D108BD9-81ED-4DB2-BD59-A6C34878D82A}">
                    <a16:rowId xmlns:a16="http://schemas.microsoft.com/office/drawing/2014/main" val="3600939583"/>
                  </a:ext>
                </a:extLst>
              </a:tr>
              <a:tr h="360045">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Aralık</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a:solidFill>
                            <a:srgbClr val="000000"/>
                          </a:solidFill>
                          <a:effectLst/>
                          <a:latin typeface="+mn-lt"/>
                          <a:cs typeface="Arial" panose="020B0604020202020204" pitchFamily="34" charset="0"/>
                        </a:rPr>
                        <a:t>49</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04</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Gıdaların su ayak izi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a16="http://schemas.microsoft.com/office/drawing/2014/main" val="3832470253"/>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a:solidFill>
                            <a:srgbClr val="000000"/>
                          </a:solidFill>
                          <a:effectLst/>
                          <a:latin typeface="+mn-lt"/>
                          <a:cs typeface="Arial" panose="020B0604020202020204" pitchFamily="34" charset="0"/>
                        </a:rPr>
                        <a:t>50</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11</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Ödev sunumları, Bir ürünün su ayak izi: </a:t>
                      </a:r>
                      <a:r>
                        <a:rPr lang="tr-TR" sz="1600" b="1" i="0" u="none" strike="noStrike" kern="1200" dirty="0" err="1">
                          <a:solidFill>
                            <a:srgbClr val="000000"/>
                          </a:solidFill>
                          <a:effectLst/>
                          <a:latin typeface="+mn-lt"/>
                          <a:ea typeface="+mn-ea"/>
                          <a:cs typeface="Arial" panose="020B0604020202020204" pitchFamily="34" charset="0"/>
                        </a:rPr>
                        <a:t>Coca</a:t>
                      </a:r>
                      <a:r>
                        <a:rPr lang="tr-TR" sz="1600" b="1" i="0" u="none" strike="noStrike" kern="1200" dirty="0">
                          <a:solidFill>
                            <a:srgbClr val="000000"/>
                          </a:solidFill>
                          <a:effectLst/>
                          <a:latin typeface="+mn-lt"/>
                          <a:ea typeface="+mn-ea"/>
                          <a:cs typeface="Arial" panose="020B0604020202020204" pitchFamily="34" charset="0"/>
                        </a:rPr>
                        <a:t> Cola örneği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a16="http://schemas.microsoft.com/office/drawing/2014/main" val="2621795246"/>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a:solidFill>
                            <a:srgbClr val="000000"/>
                          </a:solidFill>
                          <a:effectLst/>
                          <a:latin typeface="+mn-lt"/>
                          <a:cs typeface="Arial" panose="020B0604020202020204" pitchFamily="34" charset="0"/>
                        </a:rPr>
                        <a:t>51</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18</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Ulusların su ayak izi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a16="http://schemas.microsoft.com/office/drawing/2014/main" val="948343585"/>
                  </a:ext>
                </a:extLst>
              </a:tr>
              <a:tr h="360045">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a:solidFill>
                            <a:srgbClr val="000000"/>
                          </a:solidFill>
                          <a:effectLst/>
                          <a:latin typeface="+mn-lt"/>
                          <a:cs typeface="Arial" panose="020B0604020202020204" pitchFamily="34" charset="0"/>
                        </a:rPr>
                        <a:t>52</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25</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Sanal su ticareti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a16="http://schemas.microsoft.com/office/drawing/2014/main" val="1633412849"/>
                  </a:ext>
                </a:extLst>
              </a:tr>
              <a:tr h="3600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tr-TR" sz="1600" b="1" i="0" u="none" strike="noStrike" dirty="0">
                          <a:solidFill>
                            <a:srgbClr val="000000"/>
                          </a:solidFill>
                          <a:effectLst/>
                          <a:latin typeface="+mn-lt"/>
                          <a:cs typeface="Arial" panose="020B0604020202020204" pitchFamily="34" charset="0"/>
                        </a:rPr>
                        <a:t>Ocak</a:t>
                      </a: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1" i="0" u="none" strike="noStrike" dirty="0" smtClean="0">
                          <a:solidFill>
                            <a:srgbClr val="000000"/>
                          </a:solidFill>
                          <a:effectLst/>
                          <a:latin typeface="+mn-lt"/>
                          <a:cs typeface="Arial" panose="020B0604020202020204" pitchFamily="34" charset="0"/>
                        </a:rPr>
                        <a:t>01</a:t>
                      </a:r>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tr-TR" sz="1600" b="1" i="0" u="none" strike="noStrike" dirty="0">
                        <a:solidFill>
                          <a:srgbClr val="000000"/>
                        </a:solidFill>
                        <a:effectLst/>
                        <a:latin typeface="+mn-lt"/>
                        <a:cs typeface="Arial" panose="020B0604020202020204" pitchFamily="34" charset="0"/>
                      </a:endParaRPr>
                    </a:p>
                  </a:txBody>
                  <a:tcPr marL="9527" marR="9527"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marL="0" algn="l" defTabSz="914400" rtl="0" eaLnBrk="1" fontAlgn="ctr" latinLnBrk="0" hangingPunct="1"/>
                      <a:r>
                        <a:rPr lang="tr-TR" sz="1600" b="1" i="0" u="none" strike="noStrike" kern="1200" dirty="0">
                          <a:solidFill>
                            <a:srgbClr val="000000"/>
                          </a:solidFill>
                          <a:effectLst/>
                          <a:latin typeface="+mn-lt"/>
                          <a:ea typeface="+mn-ea"/>
                          <a:cs typeface="Arial" panose="020B0604020202020204" pitchFamily="34" charset="0"/>
                        </a:rPr>
                        <a:t>Final sınavı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2220008687"/>
                  </a:ext>
                </a:extLst>
              </a:tr>
            </a:tbl>
          </a:graphicData>
        </a:graphic>
      </p:graphicFrame>
    </p:spTree>
    <p:extLst>
      <p:ext uri="{BB962C8B-B14F-4D97-AF65-F5344CB8AC3E}">
        <p14:creationId xmlns:p14="http://schemas.microsoft.com/office/powerpoint/2010/main" val="2406231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r>
              <a:rPr lang="tr-TR" altLang="tr-TR" sz="4000" b="1" dirty="0">
                <a:latin typeface="Arial" panose="020B0604020202020204" pitchFamily="34" charset="0"/>
                <a:cs typeface="Arial" panose="020B0604020202020204" pitchFamily="34" charset="0"/>
              </a:rPr>
              <a:t>GÖSTERGE (İNDİKATÖR)</a:t>
            </a:r>
          </a:p>
        </p:txBody>
      </p:sp>
      <p:sp>
        <p:nvSpPr>
          <p:cNvPr id="3" name="2 İçerik Yer Tutucusu"/>
          <p:cNvSpPr>
            <a:spLocks noGrp="1"/>
          </p:cNvSpPr>
          <p:nvPr>
            <p:ph idx="1"/>
          </p:nvPr>
        </p:nvSpPr>
        <p:spPr>
          <a:xfrm>
            <a:off x="838200" y="1600200"/>
            <a:ext cx="6337300" cy="4852988"/>
          </a:xfrm>
        </p:spPr>
        <p:txBody>
          <a:bodyPr/>
          <a:lstStyle/>
          <a:p>
            <a:pPr marL="514350" indent="-514350">
              <a:buFont typeface="+mj-lt"/>
              <a:buAutoNum type="arabicPeriod"/>
              <a:defRPr/>
            </a:pPr>
            <a:r>
              <a:rPr lang="tr-TR" sz="2400" dirty="0">
                <a:latin typeface="Arial" pitchFamily="34" charset="0"/>
                <a:cs typeface="Arial" pitchFamily="34" charset="0"/>
              </a:rPr>
              <a:t>Bir olayla ilgili gözlenen temsili bir değer,</a:t>
            </a:r>
          </a:p>
          <a:p>
            <a:pPr marL="514350" indent="-514350">
              <a:buFont typeface="+mj-lt"/>
              <a:buAutoNum type="arabicPeriod"/>
              <a:defRPr/>
            </a:pPr>
            <a:r>
              <a:rPr lang="tr-TR" sz="2400" dirty="0">
                <a:latin typeface="Arial" pitchFamily="34" charset="0"/>
                <a:cs typeface="Arial" pitchFamily="34" charset="0"/>
              </a:rPr>
              <a:t>Farklı verileri bir araya getirir, sentez sunar, karmaşık gerçekleri basitleştirir.</a:t>
            </a:r>
          </a:p>
          <a:p>
            <a:pPr marL="514350" indent="-514350">
              <a:buNone/>
              <a:defRPr/>
            </a:pPr>
            <a:r>
              <a:rPr lang="tr-TR" sz="2400" dirty="0">
                <a:latin typeface="Arial" pitchFamily="34" charset="0"/>
                <a:cs typeface="Arial" pitchFamily="34" charset="0"/>
              </a:rPr>
              <a:t>Örnek; </a:t>
            </a:r>
            <a:r>
              <a:rPr lang="tr-TR" sz="2400" dirty="0">
                <a:solidFill>
                  <a:srgbClr val="FF0000"/>
                </a:solidFill>
                <a:latin typeface="Arial" pitchFamily="34" charset="0"/>
                <a:cs typeface="Arial" pitchFamily="34" charset="0"/>
              </a:rPr>
              <a:t>vücut sıcaklığı</a:t>
            </a:r>
          </a:p>
          <a:p>
            <a:pPr marL="514350" indent="-514350">
              <a:buNone/>
              <a:defRPr/>
            </a:pPr>
            <a:r>
              <a:rPr lang="tr-TR" sz="2400" dirty="0">
                <a:latin typeface="Arial" pitchFamily="34" charset="0"/>
                <a:cs typeface="Arial" pitchFamily="34" charset="0"/>
              </a:rPr>
              <a:t>Çevresel gösterge; çevrenin durumu hakkında bilgi verir, basittir, toplumun her kesimi anlayabilir, ortak bir dil. </a:t>
            </a:r>
          </a:p>
          <a:p>
            <a:pPr>
              <a:buFont typeface="Arial" charset="0"/>
              <a:buNone/>
              <a:defRPr/>
            </a:pPr>
            <a:r>
              <a:rPr lang="tr-TR" sz="2400" dirty="0">
                <a:latin typeface="Arial" pitchFamily="34" charset="0"/>
                <a:cs typeface="Arial" pitchFamily="34" charset="0"/>
              </a:rPr>
              <a:t>Örnek; </a:t>
            </a:r>
            <a:r>
              <a:rPr lang="tr-TR" sz="2400" dirty="0">
                <a:solidFill>
                  <a:srgbClr val="FF0000"/>
                </a:solidFill>
                <a:latin typeface="Arial" pitchFamily="34" charset="0"/>
                <a:cs typeface="Arial" pitchFamily="34" charset="0"/>
              </a:rPr>
              <a:t>kişi başı su tüketimi</a:t>
            </a:r>
          </a:p>
          <a:p>
            <a:pPr>
              <a:buFont typeface="Arial" charset="0"/>
              <a:buNone/>
              <a:defRPr/>
            </a:pPr>
            <a:endParaRPr lang="tr-TR" sz="1800" dirty="0">
              <a:solidFill>
                <a:srgbClr val="FF0000"/>
              </a:solidFill>
              <a:latin typeface="Arial" pitchFamily="34" charset="0"/>
              <a:cs typeface="Arial" pitchFamily="34" charset="0"/>
            </a:endParaRPr>
          </a:p>
          <a:p>
            <a:pPr>
              <a:buFont typeface="Arial" charset="0"/>
              <a:buNone/>
              <a:defRPr/>
            </a:pPr>
            <a:endParaRPr lang="tr-TR" sz="1800" dirty="0">
              <a:latin typeface="Arial" pitchFamily="34" charset="0"/>
              <a:cs typeface="Arial" pitchFamily="34" charset="0"/>
            </a:endParaRP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l="59834" t="3030" b="-3680"/>
          <a:stretch>
            <a:fillRect/>
          </a:stretch>
        </p:blipFill>
        <p:spPr bwMode="auto">
          <a:xfrm>
            <a:off x="7535864" y="568171"/>
            <a:ext cx="3817936" cy="538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34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defRPr/>
            </a:pPr>
            <a:r>
              <a:rPr lang="tr-TR" sz="4000" dirty="0" smtClean="0">
                <a:solidFill>
                  <a:schemeClr val="tx2">
                    <a:satMod val="130000"/>
                  </a:schemeClr>
                </a:solidFill>
                <a:latin typeface="Arial" panose="020B0604020202020204" pitchFamily="34" charset="0"/>
                <a:cs typeface="Arial" panose="020B0604020202020204" pitchFamily="34" charset="0"/>
              </a:rPr>
              <a:t>DPSIR Modeli</a:t>
            </a:r>
            <a:endParaRPr lang="tr-TR" sz="4000" dirty="0">
              <a:solidFill>
                <a:schemeClr val="tx2">
                  <a:satMod val="130000"/>
                </a:schemeClr>
              </a:solidFill>
              <a:latin typeface="Arial" panose="020B0604020202020204" pitchFamily="34" charset="0"/>
              <a:cs typeface="Arial" panose="020B0604020202020204" pitchFamily="34" charset="0"/>
            </a:endParaRPr>
          </a:p>
        </p:txBody>
      </p:sp>
      <p:sp>
        <p:nvSpPr>
          <p:cNvPr id="1741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0BD0D9"/>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10CF9B"/>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1024600-FF53-434B-9393-646F81A5BD4B}" type="slidenum">
              <a:rPr lang="tr-TR" altLang="tr-TR" sz="1200">
                <a:solidFill>
                  <a:srgbClr val="95BCC2"/>
                </a:solidFill>
                <a:latin typeface="Arial" panose="020B0604020202020204" pitchFamily="34" charset="0"/>
              </a:rPr>
              <a:pPr>
                <a:spcBef>
                  <a:spcPct val="0"/>
                </a:spcBef>
                <a:buClrTx/>
                <a:buSzTx/>
                <a:buFontTx/>
                <a:buNone/>
              </a:pPr>
              <a:t>5</a:t>
            </a:fld>
            <a:endParaRPr lang="tr-TR" altLang="tr-TR" sz="1200">
              <a:solidFill>
                <a:srgbClr val="95BCC2"/>
              </a:solidFill>
              <a:latin typeface="Arial" panose="020B0604020202020204" pitchFamily="34" charset="0"/>
            </a:endParaRPr>
          </a:p>
        </p:txBody>
      </p:sp>
      <p:pic>
        <p:nvPicPr>
          <p:cNvPr id="17412" name="Picture 550" descr="http://www.io-bas.bg/cesum-bs/scichalleng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90" y="1773238"/>
            <a:ext cx="64008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a:spLocks noChangeArrowheads="1"/>
          </p:cNvSpPr>
          <p:nvPr/>
        </p:nvSpPr>
        <p:spPr bwMode="auto">
          <a:xfrm>
            <a:off x="8049296" y="1773238"/>
            <a:ext cx="361896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pPr>
            <a:r>
              <a:rPr lang="tr-TR" altLang="tr-TR" sz="1800" dirty="0">
                <a:latin typeface="Arial" panose="020B0604020202020204" pitchFamily="34" charset="0"/>
              </a:rPr>
              <a:t>D (</a:t>
            </a:r>
            <a:r>
              <a:rPr lang="tr-TR" altLang="tr-TR" sz="1800" dirty="0" smtClean="0">
                <a:latin typeface="Arial" panose="020B0604020202020204" pitchFamily="34" charset="0"/>
              </a:rPr>
              <a:t>Driver): </a:t>
            </a:r>
            <a:r>
              <a:rPr lang="tr-TR" altLang="tr-TR" sz="1800" dirty="0">
                <a:latin typeface="Arial" panose="020B0604020202020204" pitchFamily="34" charset="0"/>
              </a:rPr>
              <a:t>İtici güç</a:t>
            </a:r>
          </a:p>
          <a:p>
            <a:pPr>
              <a:spcBef>
                <a:spcPct val="0"/>
              </a:spcBef>
              <a:spcAft>
                <a:spcPts val="600"/>
              </a:spcAft>
              <a:buNone/>
            </a:pPr>
            <a:r>
              <a:rPr lang="tr-TR" altLang="tr-TR" sz="1800" dirty="0">
                <a:latin typeface="Arial" panose="020B0604020202020204" pitchFamily="34" charset="0"/>
              </a:rPr>
              <a:t>P (</a:t>
            </a:r>
            <a:r>
              <a:rPr lang="tr-TR" altLang="tr-TR" sz="1800" dirty="0" err="1">
                <a:latin typeface="Arial" panose="020B0604020202020204" pitchFamily="34" charset="0"/>
              </a:rPr>
              <a:t>Pressure</a:t>
            </a:r>
            <a:r>
              <a:rPr lang="tr-TR" altLang="tr-TR" sz="1800" dirty="0">
                <a:latin typeface="Arial" panose="020B0604020202020204" pitchFamily="34" charset="0"/>
              </a:rPr>
              <a:t>): Baskı</a:t>
            </a:r>
          </a:p>
          <a:p>
            <a:pPr>
              <a:spcBef>
                <a:spcPct val="0"/>
              </a:spcBef>
              <a:spcAft>
                <a:spcPts val="600"/>
              </a:spcAft>
              <a:buNone/>
            </a:pPr>
            <a:r>
              <a:rPr lang="tr-TR" altLang="tr-TR" sz="1800" dirty="0">
                <a:latin typeface="Arial" panose="020B0604020202020204" pitchFamily="34" charset="0"/>
              </a:rPr>
              <a:t>S (</a:t>
            </a:r>
            <a:r>
              <a:rPr lang="tr-TR" altLang="tr-TR" sz="1800" dirty="0" err="1">
                <a:latin typeface="Arial" panose="020B0604020202020204" pitchFamily="34" charset="0"/>
              </a:rPr>
              <a:t>State</a:t>
            </a:r>
            <a:r>
              <a:rPr lang="tr-TR" altLang="tr-TR" sz="1800" dirty="0">
                <a:latin typeface="Arial" panose="020B0604020202020204" pitchFamily="34" charset="0"/>
              </a:rPr>
              <a:t>): Durum</a:t>
            </a:r>
          </a:p>
          <a:p>
            <a:pPr>
              <a:spcBef>
                <a:spcPct val="0"/>
              </a:spcBef>
              <a:spcAft>
                <a:spcPts val="600"/>
              </a:spcAft>
              <a:buNone/>
            </a:pPr>
            <a:r>
              <a:rPr lang="tr-TR" altLang="tr-TR" sz="1800" dirty="0">
                <a:latin typeface="Arial" panose="020B0604020202020204" pitchFamily="34" charset="0"/>
              </a:rPr>
              <a:t>I (</a:t>
            </a:r>
            <a:r>
              <a:rPr lang="tr-TR" altLang="tr-TR" sz="1800" dirty="0" err="1">
                <a:latin typeface="Arial" panose="020B0604020202020204" pitchFamily="34" charset="0"/>
              </a:rPr>
              <a:t>Impact</a:t>
            </a:r>
            <a:r>
              <a:rPr lang="tr-TR" altLang="tr-TR" sz="1800" dirty="0">
                <a:latin typeface="Arial" panose="020B0604020202020204" pitchFamily="34" charset="0"/>
              </a:rPr>
              <a:t>): Etki</a:t>
            </a:r>
          </a:p>
          <a:p>
            <a:pPr>
              <a:spcBef>
                <a:spcPct val="0"/>
              </a:spcBef>
              <a:spcAft>
                <a:spcPts val="600"/>
              </a:spcAft>
              <a:buNone/>
            </a:pPr>
            <a:r>
              <a:rPr lang="tr-TR" altLang="tr-TR" sz="1800" dirty="0">
                <a:latin typeface="Arial" panose="020B0604020202020204" pitchFamily="34" charset="0"/>
              </a:rPr>
              <a:t>R (</a:t>
            </a:r>
            <a:r>
              <a:rPr lang="tr-TR" altLang="tr-TR" sz="1800" dirty="0" err="1">
                <a:latin typeface="Arial" panose="020B0604020202020204" pitchFamily="34" charset="0"/>
              </a:rPr>
              <a:t>Response</a:t>
            </a:r>
            <a:r>
              <a:rPr lang="tr-TR" altLang="tr-TR" sz="1800" dirty="0">
                <a:latin typeface="Arial" panose="020B0604020202020204" pitchFamily="34" charset="0"/>
              </a:rPr>
              <a:t>): Tepki</a:t>
            </a:r>
          </a:p>
        </p:txBody>
      </p:sp>
    </p:spTree>
    <p:extLst>
      <p:ext uri="{BB962C8B-B14F-4D97-AF65-F5344CB8AC3E}">
        <p14:creationId xmlns:p14="http://schemas.microsoft.com/office/powerpoint/2010/main" val="53658858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0BD0D9"/>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10CF9B"/>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FF9F3D1-4051-4788-B664-49EA7714DA24}" type="slidenum">
              <a:rPr lang="tr-TR" altLang="tr-TR" sz="1200">
                <a:solidFill>
                  <a:srgbClr val="95BCC2"/>
                </a:solidFill>
                <a:latin typeface="Arial" panose="020B0604020202020204" pitchFamily="34" charset="0"/>
              </a:rPr>
              <a:pPr>
                <a:spcBef>
                  <a:spcPct val="0"/>
                </a:spcBef>
                <a:buClrTx/>
                <a:buSzTx/>
                <a:buFontTx/>
                <a:buNone/>
              </a:pPr>
              <a:t>6</a:t>
            </a:fld>
            <a:endParaRPr lang="tr-TR" altLang="tr-TR" sz="1200">
              <a:solidFill>
                <a:srgbClr val="95BCC2"/>
              </a:solidFill>
              <a:latin typeface="Arial" panose="020B0604020202020204" pitchFamily="34" charset="0"/>
            </a:endParaRPr>
          </a:p>
        </p:txBody>
      </p:sp>
      <p:pic>
        <p:nvPicPr>
          <p:cNvPr id="18435" name="Picture 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1393826"/>
            <a:ext cx="5056188"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8436" name="5 Metin kutusu"/>
          <p:cNvSpPr txBox="1">
            <a:spLocks noChangeArrowheads="1"/>
          </p:cNvSpPr>
          <p:nvPr/>
        </p:nvSpPr>
        <p:spPr bwMode="auto">
          <a:xfrm>
            <a:off x="914401" y="6444476"/>
            <a:ext cx="10109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0BD0D9"/>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10CF9B"/>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10CF9B"/>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tr-TR" altLang="tr-TR" sz="1200" dirty="0">
                <a:latin typeface="Arial" panose="020B0604020202020204" pitchFamily="34" charset="0"/>
              </a:rPr>
              <a:t>UNEP (2006), “</a:t>
            </a:r>
            <a:r>
              <a:rPr lang="tr-TR" altLang="tr-TR" sz="1200" dirty="0" err="1">
                <a:latin typeface="Arial" panose="020B0604020202020204" pitchFamily="34" charset="0"/>
              </a:rPr>
              <a:t>Environmental</a:t>
            </a:r>
            <a:r>
              <a:rPr lang="tr-TR" altLang="tr-TR" sz="1200" dirty="0">
                <a:latin typeface="Arial" panose="020B0604020202020204" pitchFamily="34" charset="0"/>
              </a:rPr>
              <a:t> </a:t>
            </a:r>
            <a:r>
              <a:rPr lang="tr-TR" altLang="tr-TR" sz="1200" dirty="0" err="1">
                <a:latin typeface="Arial" panose="020B0604020202020204" pitchFamily="34" charset="0"/>
              </a:rPr>
              <a:t>Indicators</a:t>
            </a:r>
            <a:r>
              <a:rPr lang="tr-TR" altLang="tr-TR" sz="1200" dirty="0">
                <a:latin typeface="Arial" panose="020B0604020202020204" pitchFamily="34" charset="0"/>
              </a:rPr>
              <a:t> </a:t>
            </a:r>
            <a:r>
              <a:rPr lang="tr-TR" altLang="tr-TR" sz="1200" dirty="0" err="1">
                <a:latin typeface="Arial" panose="020B0604020202020204" pitchFamily="34" charset="0"/>
              </a:rPr>
              <a:t>for</a:t>
            </a:r>
            <a:r>
              <a:rPr lang="tr-TR" altLang="tr-TR" sz="1200" dirty="0">
                <a:latin typeface="Arial" panose="020B0604020202020204" pitchFamily="34" charset="0"/>
              </a:rPr>
              <a:t> North </a:t>
            </a:r>
            <a:r>
              <a:rPr lang="tr-TR" altLang="tr-TR" sz="1200" dirty="0" err="1">
                <a:latin typeface="Arial" panose="020B0604020202020204" pitchFamily="34" charset="0"/>
              </a:rPr>
              <a:t>America</a:t>
            </a:r>
            <a:r>
              <a:rPr lang="tr-TR" altLang="tr-TR" sz="1200" dirty="0">
                <a:latin typeface="Arial" panose="020B0604020202020204" pitchFamily="34" charset="0"/>
              </a:rPr>
              <a:t>.” </a:t>
            </a:r>
            <a:r>
              <a:rPr lang="tr-TR" altLang="tr-TR" sz="1200" dirty="0" err="1">
                <a:latin typeface="Arial" panose="020B0604020202020204" pitchFamily="34" charset="0"/>
              </a:rPr>
              <a:t>Division</a:t>
            </a:r>
            <a:r>
              <a:rPr lang="tr-TR" altLang="tr-TR" sz="1200" dirty="0">
                <a:latin typeface="Arial" panose="020B0604020202020204" pitchFamily="34" charset="0"/>
              </a:rPr>
              <a:t> of </a:t>
            </a:r>
            <a:r>
              <a:rPr lang="tr-TR" altLang="tr-TR" sz="1200" dirty="0" err="1">
                <a:latin typeface="Arial" panose="020B0604020202020204" pitchFamily="34" charset="0"/>
              </a:rPr>
              <a:t>Early</a:t>
            </a:r>
            <a:r>
              <a:rPr lang="tr-TR" altLang="tr-TR" sz="1200" dirty="0">
                <a:latin typeface="Arial" panose="020B0604020202020204" pitchFamily="34" charset="0"/>
              </a:rPr>
              <a:t> </a:t>
            </a:r>
            <a:r>
              <a:rPr lang="tr-TR" altLang="tr-TR" sz="1200" dirty="0" err="1">
                <a:latin typeface="Arial" panose="020B0604020202020204" pitchFamily="34" charset="0"/>
              </a:rPr>
              <a:t>Warning</a:t>
            </a:r>
            <a:r>
              <a:rPr lang="tr-TR" altLang="tr-TR" sz="1200" dirty="0">
                <a:latin typeface="Arial" panose="020B0604020202020204" pitchFamily="34" charset="0"/>
              </a:rPr>
              <a:t> </a:t>
            </a:r>
            <a:r>
              <a:rPr lang="tr-TR" altLang="tr-TR" sz="1200" dirty="0" err="1">
                <a:latin typeface="Arial" panose="020B0604020202020204" pitchFamily="34" charset="0"/>
              </a:rPr>
              <a:t>and</a:t>
            </a:r>
            <a:r>
              <a:rPr lang="tr-TR" altLang="tr-TR" sz="1200" dirty="0">
                <a:latin typeface="Arial" panose="020B0604020202020204" pitchFamily="34" charset="0"/>
              </a:rPr>
              <a:t> </a:t>
            </a:r>
            <a:r>
              <a:rPr lang="tr-TR" altLang="tr-TR" sz="1200" dirty="0" err="1">
                <a:latin typeface="Arial" panose="020B0604020202020204" pitchFamily="34" charset="0"/>
              </a:rPr>
              <a:t>Assessment</a:t>
            </a:r>
            <a:r>
              <a:rPr lang="tr-TR" altLang="tr-TR" sz="1200" dirty="0">
                <a:latin typeface="Arial" panose="020B0604020202020204" pitchFamily="34" charset="0"/>
              </a:rPr>
              <a:t> (DEWA) , P.O. Box 30552  Nairobi, Kenya.</a:t>
            </a:r>
          </a:p>
        </p:txBody>
      </p:sp>
      <p:sp>
        <p:nvSpPr>
          <p:cNvPr id="7" name="6 Dikdörtgen"/>
          <p:cNvSpPr/>
          <p:nvPr/>
        </p:nvSpPr>
        <p:spPr>
          <a:xfrm>
            <a:off x="1798638" y="188913"/>
            <a:ext cx="8869362" cy="646331"/>
          </a:xfrm>
          <a:prstGeom prst="rect">
            <a:avLst/>
          </a:prstGeom>
        </p:spPr>
        <p:txBody>
          <a:bodyPr wrap="square">
            <a:spAutoFit/>
          </a:bodyPr>
          <a:lstStyle/>
          <a:p>
            <a:pPr eaLnBrk="1" hangingPunct="1">
              <a:defRPr/>
            </a:pPr>
            <a:r>
              <a:rPr lang="tr-TR" sz="3600" dirty="0" smtClean="0">
                <a:solidFill>
                  <a:schemeClr val="tx2">
                    <a:satMod val="13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sym typeface="Symbol" pitchFamily="18" charset="2"/>
              </a:rPr>
              <a:t>İnsan Çevre Etkileşimi - Analitik Yaklaşım</a:t>
            </a:r>
            <a:endParaRPr lang="tr-TR" sz="3600" dirty="0">
              <a:solidFill>
                <a:schemeClr val="tx2">
                  <a:satMod val="130000"/>
                </a:schemeClr>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3986022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1703388" y="260350"/>
            <a:ext cx="8229600" cy="1143000"/>
          </a:xfrm>
        </p:spPr>
        <p:txBody>
          <a:bodyPr/>
          <a:lstStyle/>
          <a:p>
            <a:pPr algn="l"/>
            <a:r>
              <a:rPr lang="tr-TR" altLang="tr-TR" sz="3200" b="1" dirty="0">
                <a:latin typeface="Arial" panose="020B0604020202020204" pitchFamily="34" charset="0"/>
                <a:cs typeface="Arial" panose="020B0604020202020204" pitchFamily="34" charset="0"/>
              </a:rPr>
              <a:t>OECD MODELİ: DPSIR </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953692569"/>
              </p:ext>
            </p:extLst>
          </p:nvPr>
        </p:nvGraphicFramePr>
        <p:xfrm>
          <a:off x="1442769" y="1811027"/>
          <a:ext cx="9594424" cy="4397004"/>
        </p:xfrm>
        <a:graphic>
          <a:graphicData uri="http://schemas.openxmlformats.org/drawingml/2006/table">
            <a:tbl>
              <a:tblPr firstRow="1" bandRow="1">
                <a:tableStyleId>{5C22544A-7EE6-4342-B048-85BDC9FD1C3A}</a:tableStyleId>
              </a:tblPr>
              <a:tblGrid>
                <a:gridCol w="1888215">
                  <a:extLst>
                    <a:ext uri="{9D8B030D-6E8A-4147-A177-3AD203B41FA5}">
                      <a16:colId xmlns:a16="http://schemas.microsoft.com/office/drawing/2014/main" val="20000"/>
                    </a:ext>
                  </a:extLst>
                </a:gridCol>
                <a:gridCol w="1888215">
                  <a:extLst>
                    <a:ext uri="{9D8B030D-6E8A-4147-A177-3AD203B41FA5}">
                      <a16:colId xmlns:a16="http://schemas.microsoft.com/office/drawing/2014/main" val="20001"/>
                    </a:ext>
                  </a:extLst>
                </a:gridCol>
                <a:gridCol w="1604973">
                  <a:extLst>
                    <a:ext uri="{9D8B030D-6E8A-4147-A177-3AD203B41FA5}">
                      <a16:colId xmlns:a16="http://schemas.microsoft.com/office/drawing/2014/main" val="20002"/>
                    </a:ext>
                  </a:extLst>
                </a:gridCol>
                <a:gridCol w="2171457">
                  <a:extLst>
                    <a:ext uri="{9D8B030D-6E8A-4147-A177-3AD203B41FA5}">
                      <a16:colId xmlns:a16="http://schemas.microsoft.com/office/drawing/2014/main" val="20003"/>
                    </a:ext>
                  </a:extLst>
                </a:gridCol>
                <a:gridCol w="2041564">
                  <a:extLst>
                    <a:ext uri="{9D8B030D-6E8A-4147-A177-3AD203B41FA5}">
                      <a16:colId xmlns:a16="http://schemas.microsoft.com/office/drawing/2014/main" val="20004"/>
                    </a:ext>
                  </a:extLst>
                </a:gridCol>
              </a:tblGrid>
              <a:tr h="533210">
                <a:tc>
                  <a:txBody>
                    <a:bodyPr/>
                    <a:lstStyle/>
                    <a:p>
                      <a:r>
                        <a:rPr lang="tr-TR" sz="2000" dirty="0" smtClean="0"/>
                        <a:t>İtici Güç</a:t>
                      </a:r>
                      <a:endParaRPr lang="tr-TR" sz="2000" dirty="0"/>
                    </a:p>
                  </a:txBody>
                  <a:tcPr marL="91436" marR="91436" marT="45725" marB="45725"/>
                </a:tc>
                <a:tc>
                  <a:txBody>
                    <a:bodyPr/>
                    <a:lstStyle/>
                    <a:p>
                      <a:r>
                        <a:rPr lang="tr-TR" sz="2000" dirty="0" smtClean="0"/>
                        <a:t>Baskı</a:t>
                      </a:r>
                      <a:endParaRPr lang="tr-TR" sz="2000" dirty="0"/>
                    </a:p>
                  </a:txBody>
                  <a:tcPr marL="91436" marR="91436" marT="45725" marB="45725"/>
                </a:tc>
                <a:tc>
                  <a:txBody>
                    <a:bodyPr/>
                    <a:lstStyle/>
                    <a:p>
                      <a:r>
                        <a:rPr lang="tr-TR" sz="2000" dirty="0" smtClean="0"/>
                        <a:t>Durum</a:t>
                      </a:r>
                      <a:endParaRPr lang="tr-TR" sz="2000" dirty="0"/>
                    </a:p>
                  </a:txBody>
                  <a:tcPr marL="91436" marR="91436" marT="45725" marB="45725"/>
                </a:tc>
                <a:tc>
                  <a:txBody>
                    <a:bodyPr/>
                    <a:lstStyle/>
                    <a:p>
                      <a:r>
                        <a:rPr lang="tr-TR" sz="2000" dirty="0" smtClean="0"/>
                        <a:t>Etki</a:t>
                      </a:r>
                      <a:endParaRPr lang="tr-TR" sz="2000" dirty="0"/>
                    </a:p>
                  </a:txBody>
                  <a:tcPr marL="91436" marR="91436" marT="45725" marB="45725"/>
                </a:tc>
                <a:tc>
                  <a:txBody>
                    <a:bodyPr/>
                    <a:lstStyle/>
                    <a:p>
                      <a:r>
                        <a:rPr lang="tr-TR" sz="2000" dirty="0" smtClean="0"/>
                        <a:t>Tepki</a:t>
                      </a:r>
                      <a:endParaRPr lang="tr-TR" sz="2000" dirty="0"/>
                    </a:p>
                  </a:txBody>
                  <a:tcPr marL="91436" marR="91436" marT="45725" marB="45725"/>
                </a:tc>
                <a:extLst>
                  <a:ext uri="{0D108BD9-81ED-4DB2-BD59-A6C34878D82A}">
                    <a16:rowId xmlns:a16="http://schemas.microsoft.com/office/drawing/2014/main" val="10000"/>
                  </a:ext>
                </a:extLst>
              </a:tr>
              <a:tr h="1314767">
                <a:tc>
                  <a:txBody>
                    <a:bodyPr/>
                    <a:lstStyle/>
                    <a:p>
                      <a:r>
                        <a:rPr lang="tr-TR" sz="2000" dirty="0" smtClean="0"/>
                        <a:t>Nüfus Artışı</a:t>
                      </a:r>
                      <a:endParaRPr lang="tr-TR" sz="2000" dirty="0"/>
                    </a:p>
                  </a:txBody>
                  <a:tcPr marL="91436" marR="91436" marT="45725" marB="45725"/>
                </a:tc>
                <a:tc>
                  <a:txBody>
                    <a:bodyPr/>
                    <a:lstStyle/>
                    <a:p>
                      <a:r>
                        <a:rPr lang="tr-TR" sz="2000" dirty="0" smtClean="0"/>
                        <a:t>Su Kullanımı</a:t>
                      </a:r>
                      <a:endParaRPr lang="tr-TR" sz="2000" dirty="0"/>
                    </a:p>
                  </a:txBody>
                  <a:tcPr marL="91436" marR="91436" marT="45725" marB="45725"/>
                </a:tc>
                <a:tc>
                  <a:txBody>
                    <a:bodyPr/>
                    <a:lstStyle/>
                    <a:p>
                      <a:r>
                        <a:rPr lang="tr-TR" sz="2000" dirty="0" smtClean="0"/>
                        <a:t>Yağış</a:t>
                      </a:r>
                      <a:endParaRPr lang="tr-TR" sz="2000" dirty="0"/>
                    </a:p>
                  </a:txBody>
                  <a:tcPr marL="91436" marR="91436" marT="45725" marB="45725"/>
                </a:tc>
                <a:tc>
                  <a:txBody>
                    <a:bodyPr/>
                    <a:lstStyle/>
                    <a:p>
                      <a:r>
                        <a:rPr lang="tr-TR" sz="2000" dirty="0" smtClean="0"/>
                        <a:t>Deniz Suyu Sıcaklığı</a:t>
                      </a:r>
                      <a:endParaRPr lang="tr-TR" sz="2000" dirty="0"/>
                    </a:p>
                  </a:txBody>
                  <a:tcPr marL="91436" marR="91436" marT="45725" marB="45725"/>
                </a:tc>
                <a:tc>
                  <a:txBody>
                    <a:bodyPr/>
                    <a:lstStyle/>
                    <a:p>
                      <a:r>
                        <a:rPr lang="tr-TR" sz="2000" dirty="0" smtClean="0"/>
                        <a:t>Kamu Sektörü Toplam Çevresel Harcamaları</a:t>
                      </a:r>
                      <a:endParaRPr lang="tr-TR" sz="2000" dirty="0"/>
                    </a:p>
                  </a:txBody>
                  <a:tcPr marL="91436" marR="91436" marT="45725" marB="45725"/>
                </a:tc>
                <a:extLst>
                  <a:ext uri="{0D108BD9-81ED-4DB2-BD59-A6C34878D82A}">
                    <a16:rowId xmlns:a16="http://schemas.microsoft.com/office/drawing/2014/main" val="10001"/>
                  </a:ext>
                </a:extLst>
              </a:tr>
              <a:tr h="1314767">
                <a:tc>
                  <a:txBody>
                    <a:bodyPr/>
                    <a:lstStyle/>
                    <a:p>
                      <a:r>
                        <a:rPr lang="tr-TR" sz="2000" dirty="0" smtClean="0"/>
                        <a:t>Sanayi </a:t>
                      </a:r>
                      <a:endParaRPr lang="tr-TR" sz="2000" dirty="0"/>
                    </a:p>
                  </a:txBody>
                  <a:tcPr marL="91436" marR="91436" marT="45725" marB="45725"/>
                </a:tc>
                <a:tc>
                  <a:txBody>
                    <a:bodyPr/>
                    <a:lstStyle/>
                    <a:p>
                      <a:r>
                        <a:rPr lang="tr-TR" sz="2000" dirty="0" smtClean="0"/>
                        <a:t>Kirletici Emisyonları</a:t>
                      </a:r>
                      <a:endParaRPr lang="tr-TR" sz="2000" dirty="0"/>
                    </a:p>
                  </a:txBody>
                  <a:tcPr marL="91436" marR="91436"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Su Kalitesi</a:t>
                      </a:r>
                    </a:p>
                  </a:txBody>
                  <a:tcPr marL="91436" marR="91436" marT="45725" marB="45725"/>
                </a:tc>
                <a:tc>
                  <a:txBody>
                    <a:bodyPr/>
                    <a:lstStyle/>
                    <a:p>
                      <a:r>
                        <a:rPr lang="tr-TR" sz="2000" dirty="0" smtClean="0"/>
                        <a:t>Doğal Afetler</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Biyoçeşitlilik Kaybı</a:t>
                      </a:r>
                    </a:p>
                    <a:p>
                      <a:endParaRPr lang="tr-TR" sz="2000" dirty="0"/>
                    </a:p>
                  </a:txBody>
                  <a:tcPr marL="91436" marR="91436" marT="45725" marB="45725"/>
                </a:tc>
                <a:tc>
                  <a:txBody>
                    <a:bodyPr/>
                    <a:lstStyle/>
                    <a:p>
                      <a:r>
                        <a:rPr lang="tr-TR" sz="2000" dirty="0" err="1" smtClean="0"/>
                        <a:t>Atıksu</a:t>
                      </a:r>
                      <a:r>
                        <a:rPr lang="tr-TR" sz="2000" dirty="0" smtClean="0"/>
                        <a:t> Arıtımı</a:t>
                      </a:r>
                      <a:r>
                        <a:rPr lang="tr-TR" sz="2000" baseline="0" dirty="0" smtClean="0"/>
                        <a:t> ile Hizmet Veren Belediyeler,</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Temiz Üretim</a:t>
                      </a:r>
                    </a:p>
                  </a:txBody>
                  <a:tcPr marL="91436" marR="91436" marT="45725" marB="45725"/>
                </a:tc>
                <a:extLst>
                  <a:ext uri="{0D108BD9-81ED-4DB2-BD59-A6C34878D82A}">
                    <a16:rowId xmlns:a16="http://schemas.microsoft.com/office/drawing/2014/main" val="10002"/>
                  </a:ext>
                </a:extLst>
              </a:tr>
              <a:tr h="533210">
                <a:tc>
                  <a:txBody>
                    <a:bodyPr/>
                    <a:lstStyle/>
                    <a:p>
                      <a:r>
                        <a:rPr lang="tr-TR" sz="2000" dirty="0" smtClean="0"/>
                        <a:t>Ulaşım</a:t>
                      </a:r>
                      <a:endParaRPr lang="tr-TR" sz="2000" dirty="0"/>
                    </a:p>
                  </a:txBody>
                  <a:tcPr marL="91436" marR="91436" marT="45725" marB="45725"/>
                </a:tc>
                <a:tc>
                  <a:txBody>
                    <a:bodyPr/>
                    <a:lstStyle/>
                    <a:p>
                      <a:r>
                        <a:rPr lang="tr-TR" sz="2000" dirty="0" smtClean="0"/>
                        <a:t>Otomobil</a:t>
                      </a:r>
                      <a:r>
                        <a:rPr lang="tr-TR" sz="2000" baseline="0" dirty="0" smtClean="0"/>
                        <a:t> üretimi</a:t>
                      </a:r>
                      <a:endParaRPr lang="tr-TR" sz="2000" dirty="0"/>
                    </a:p>
                  </a:txBody>
                  <a:tcPr marL="91436" marR="91436"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Hava Kalitesi</a:t>
                      </a:r>
                    </a:p>
                    <a:p>
                      <a:endParaRPr lang="tr-TR" sz="2000" dirty="0"/>
                    </a:p>
                  </a:txBody>
                  <a:tcPr marL="91436" marR="91436"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Ekonomik zarar</a:t>
                      </a:r>
                    </a:p>
                    <a:p>
                      <a:endParaRPr lang="tr-TR" sz="2000" dirty="0"/>
                    </a:p>
                  </a:txBody>
                  <a:tcPr marL="91436" marR="91436"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Toplu Taşımacılık</a:t>
                      </a:r>
                    </a:p>
                    <a:p>
                      <a:endParaRPr lang="tr-TR" sz="2000" dirty="0" smtClean="0"/>
                    </a:p>
                  </a:txBody>
                  <a:tcPr marL="91436" marR="91436" marT="45725" marB="45725"/>
                </a:tc>
                <a:extLst>
                  <a:ext uri="{0D108BD9-81ED-4DB2-BD59-A6C34878D82A}">
                    <a16:rowId xmlns:a16="http://schemas.microsoft.com/office/drawing/2014/main" val="10003"/>
                  </a:ext>
                </a:extLst>
              </a:tr>
              <a:tr h="533210">
                <a:tc>
                  <a:txBody>
                    <a:bodyPr/>
                    <a:lstStyle/>
                    <a:p>
                      <a:endParaRPr lang="tr-TR" sz="2000" dirty="0"/>
                    </a:p>
                  </a:txBody>
                  <a:tcPr marL="91436" marR="91436" marT="45725" marB="45725"/>
                </a:tc>
                <a:tc>
                  <a:txBody>
                    <a:bodyPr/>
                    <a:lstStyle/>
                    <a:p>
                      <a:endParaRPr lang="tr-TR" sz="2000" dirty="0"/>
                    </a:p>
                  </a:txBody>
                  <a:tcPr marL="91436" marR="91436" marT="45725" marB="45725"/>
                </a:tc>
                <a:tc>
                  <a:txBody>
                    <a:bodyPr/>
                    <a:lstStyle/>
                    <a:p>
                      <a:endParaRPr lang="tr-TR" sz="2000" dirty="0"/>
                    </a:p>
                  </a:txBody>
                  <a:tcPr marL="91436" marR="91436" marT="45725" marB="45725"/>
                </a:tc>
                <a:tc>
                  <a:txBody>
                    <a:bodyPr/>
                    <a:lstStyle/>
                    <a:p>
                      <a:endParaRPr lang="tr-TR" sz="2000" dirty="0"/>
                    </a:p>
                  </a:txBody>
                  <a:tcPr marL="91436" marR="91436" marT="45725" marB="45725"/>
                </a:tc>
                <a:tc>
                  <a:txBody>
                    <a:bodyPr/>
                    <a:lstStyle/>
                    <a:p>
                      <a:endParaRPr lang="tr-TR" sz="2000" dirty="0" smtClean="0"/>
                    </a:p>
                  </a:txBody>
                  <a:tcPr marL="91436" marR="91436"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25699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190" y="100013"/>
            <a:ext cx="10869768" cy="1143000"/>
          </a:xfrm>
        </p:spPr>
        <p:txBody>
          <a:bodyPr>
            <a:normAutofit fontScale="90000"/>
          </a:bodyPr>
          <a:lstStyle/>
          <a:p>
            <a:pPr>
              <a:defRPr/>
            </a:pPr>
            <a:r>
              <a:rPr lang="tr-TR" b="1" dirty="0" smtClean="0">
                <a:latin typeface="Arial" panose="020B0604020202020204" pitchFamily="34" charset="0"/>
                <a:cs typeface="Arial" panose="020B0604020202020204" pitchFamily="34" charset="0"/>
              </a:rPr>
              <a:t>AVRUPA ÇEVRE </a:t>
            </a:r>
            <a:r>
              <a:rPr lang="tr-TR" b="1" dirty="0">
                <a:latin typeface="Arial" panose="020B0604020202020204" pitchFamily="34" charset="0"/>
                <a:cs typeface="Arial" panose="020B0604020202020204" pitchFamily="34" charset="0"/>
              </a:rPr>
              <a:t>AJANSI – </a:t>
            </a:r>
            <a:r>
              <a:rPr lang="tr-TR" b="1" dirty="0" smtClean="0">
                <a:latin typeface="Arial" panose="020B0604020202020204" pitchFamily="34" charset="0"/>
                <a:cs typeface="Arial" panose="020B0604020202020204" pitchFamily="34" charset="0"/>
              </a:rPr>
              <a:t>GÖSTERGELER</a:t>
            </a:r>
            <a:r>
              <a:rPr lang="tr-TR" b="1" dirty="0">
                <a:latin typeface="Arial" panose="020B0604020202020204" pitchFamily="34" charset="0"/>
                <a:cs typeface="Arial" panose="020B0604020202020204" pitchFamily="34" charset="0"/>
              </a:rPr>
              <a:t/>
            </a:r>
            <a:br>
              <a:rPr lang="tr-TR" b="1" dirty="0">
                <a:latin typeface="Arial" panose="020B0604020202020204" pitchFamily="34" charset="0"/>
                <a:cs typeface="Arial" panose="020B0604020202020204" pitchFamily="34" charset="0"/>
              </a:rPr>
            </a:br>
            <a:r>
              <a:rPr lang="tr-TR" sz="2000" i="1" dirty="0" smtClean="0">
                <a:latin typeface="Arial" panose="020B0604020202020204" pitchFamily="34" charset="0"/>
                <a:cs typeface="Arial" panose="020B0604020202020204" pitchFamily="34" charset="0"/>
              </a:rPr>
              <a:t>(</a:t>
            </a:r>
            <a:r>
              <a:rPr lang="tr-TR" sz="1800" i="1" dirty="0" smtClean="0">
                <a:latin typeface="Arial" panose="020B0604020202020204" pitchFamily="34" charset="0"/>
                <a:cs typeface="Arial" panose="020B0604020202020204" pitchFamily="34" charset="0"/>
              </a:rPr>
              <a:t>http</a:t>
            </a:r>
            <a:r>
              <a:rPr lang="tr-TR" sz="1800" i="1" dirty="0">
                <a:latin typeface="Arial" panose="020B0604020202020204" pitchFamily="34" charset="0"/>
                <a:cs typeface="Arial" panose="020B0604020202020204" pitchFamily="34" charset="0"/>
              </a:rPr>
              <a:t>://www.eea.europa.eu/data-and-maps/indicators/#c5=&amp;</a:t>
            </a:r>
            <a:r>
              <a:rPr lang="tr-TR" sz="1800" i="1" dirty="0" smtClean="0">
                <a:latin typeface="Arial" panose="020B0604020202020204" pitchFamily="34" charset="0"/>
                <a:cs typeface="Arial" panose="020B0604020202020204" pitchFamily="34" charset="0"/>
              </a:rPr>
              <a:t>c0=10&amp;b_start=0)</a:t>
            </a:r>
            <a:endParaRPr lang="tr-TR" sz="1800" i="1" dirty="0">
              <a:latin typeface="Arial" panose="020B0604020202020204" pitchFamily="34" charset="0"/>
              <a:cs typeface="Arial" panose="020B0604020202020204" pitchFamily="34" charset="0"/>
            </a:endParaRPr>
          </a:p>
        </p:txBody>
      </p:sp>
      <p:sp>
        <p:nvSpPr>
          <p:cNvPr id="2355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9FB193-7556-44BF-ACA5-2BA2F76E8061}" type="slidenum">
              <a:rPr lang="tr-TR" altLang="tr-TR" smtClean="0">
                <a:solidFill>
                  <a:srgbClr val="95BCC2"/>
                </a:solidFill>
              </a:rPr>
              <a:pPr/>
              <a:t>8</a:t>
            </a:fld>
            <a:endParaRPr lang="tr-TR" altLang="tr-TR" smtClean="0">
              <a:solidFill>
                <a:srgbClr val="95BCC2"/>
              </a:solidFill>
            </a:endParaRPr>
          </a:p>
        </p:txBody>
      </p:sp>
      <p:pic>
        <p:nvPicPr>
          <p:cNvPr id="23556"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4992" y="1243013"/>
            <a:ext cx="6313993"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98489" y="1648496"/>
            <a:ext cx="3580327" cy="4524315"/>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İklim Değişikliği</a:t>
            </a:r>
          </a:p>
          <a:p>
            <a:pPr marL="285750" indent="-285750">
              <a:buFont typeface="Arial" panose="020B0604020202020204" pitchFamily="34" charset="0"/>
              <a:buChar char="•"/>
            </a:pPr>
            <a:r>
              <a:rPr lang="tr-TR" sz="2400" dirty="0" smtClean="0"/>
              <a:t>Biyoçeşitlilik</a:t>
            </a:r>
          </a:p>
          <a:p>
            <a:pPr marL="285750" indent="-285750">
              <a:buFont typeface="Arial" panose="020B0604020202020204" pitchFamily="34" charset="0"/>
              <a:buChar char="•"/>
            </a:pPr>
            <a:r>
              <a:rPr lang="tr-TR" sz="2400" dirty="0" smtClean="0"/>
              <a:t>Hava kirliliği</a:t>
            </a:r>
          </a:p>
          <a:p>
            <a:pPr marL="285750" indent="-285750">
              <a:buFont typeface="Arial" panose="020B0604020202020204" pitchFamily="34" charset="0"/>
              <a:buChar char="•"/>
            </a:pPr>
            <a:r>
              <a:rPr lang="tr-TR" sz="2400" dirty="0" smtClean="0"/>
              <a:t>Tarım</a:t>
            </a:r>
          </a:p>
          <a:p>
            <a:pPr marL="285750" indent="-285750">
              <a:buFont typeface="Arial" panose="020B0604020202020204" pitchFamily="34" charset="0"/>
              <a:buChar char="•"/>
            </a:pPr>
            <a:r>
              <a:rPr lang="tr-TR" sz="2400" dirty="0" smtClean="0"/>
              <a:t>Çevresel senaryolar</a:t>
            </a:r>
          </a:p>
          <a:p>
            <a:pPr marL="285750" indent="-285750">
              <a:buFont typeface="Arial" panose="020B0604020202020204" pitchFamily="34" charset="0"/>
              <a:buChar char="•"/>
            </a:pPr>
            <a:r>
              <a:rPr lang="tr-TR" sz="2400" dirty="0" smtClean="0"/>
              <a:t>Turizm</a:t>
            </a:r>
          </a:p>
          <a:p>
            <a:pPr marL="285750" indent="-285750">
              <a:buFont typeface="Arial" panose="020B0604020202020204" pitchFamily="34" charset="0"/>
              <a:buChar char="•"/>
            </a:pPr>
            <a:r>
              <a:rPr lang="tr-TR" sz="2400" dirty="0" smtClean="0"/>
              <a:t>Arazi kullanımı ve toprak</a:t>
            </a:r>
          </a:p>
          <a:p>
            <a:pPr marL="285750" indent="-285750">
              <a:buFont typeface="Arial" panose="020B0604020202020204" pitchFamily="34" charset="0"/>
              <a:buChar char="•"/>
            </a:pPr>
            <a:r>
              <a:rPr lang="tr-TR" sz="2400" dirty="0" smtClean="0"/>
              <a:t>Balıkçılık</a:t>
            </a:r>
          </a:p>
          <a:p>
            <a:pPr marL="285750" indent="-285750">
              <a:buFont typeface="Arial" panose="020B0604020202020204" pitchFamily="34" charset="0"/>
              <a:buChar char="•"/>
            </a:pPr>
            <a:r>
              <a:rPr lang="tr-TR" sz="2400" dirty="0" smtClean="0"/>
              <a:t>Su</a:t>
            </a:r>
          </a:p>
          <a:p>
            <a:pPr marL="285750" indent="-285750">
              <a:buFont typeface="Arial" panose="020B0604020202020204" pitchFamily="34" charset="0"/>
              <a:buChar char="•"/>
            </a:pPr>
            <a:r>
              <a:rPr lang="tr-TR" sz="2400" dirty="0" smtClean="0"/>
              <a:t>Atık</a:t>
            </a:r>
          </a:p>
          <a:p>
            <a:pPr marL="285750" indent="-285750">
              <a:buFont typeface="Arial" panose="020B0604020202020204" pitchFamily="34" charset="0"/>
              <a:buChar char="•"/>
            </a:pPr>
            <a:r>
              <a:rPr lang="tr-TR" sz="2400" dirty="0" smtClean="0"/>
              <a:t>Ulaşım</a:t>
            </a:r>
          </a:p>
          <a:p>
            <a:pPr marL="285750" indent="-285750">
              <a:buFont typeface="Arial" panose="020B0604020202020204" pitchFamily="34" charset="0"/>
              <a:buChar char="•"/>
            </a:pPr>
            <a:r>
              <a:rPr lang="tr-TR" sz="2400" dirty="0" smtClean="0"/>
              <a:t>Enerji</a:t>
            </a:r>
            <a:endParaRPr lang="tr-TR" sz="2400" dirty="0"/>
          </a:p>
        </p:txBody>
      </p:sp>
    </p:spTree>
    <p:extLst>
      <p:ext uri="{BB962C8B-B14F-4D97-AF65-F5344CB8AC3E}">
        <p14:creationId xmlns:p14="http://schemas.microsoft.com/office/powerpoint/2010/main" val="256063068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94704" y="732021"/>
            <a:ext cx="9826581" cy="5492335"/>
          </a:xfrm>
          <a:prstGeom prst="rect">
            <a:avLst/>
          </a:prstGeom>
        </p:spPr>
      </p:pic>
    </p:spTree>
    <p:extLst>
      <p:ext uri="{BB962C8B-B14F-4D97-AF65-F5344CB8AC3E}">
        <p14:creationId xmlns:p14="http://schemas.microsoft.com/office/powerpoint/2010/main" val="2441396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612</Words>
  <Application>Microsoft Office PowerPoint</Application>
  <PresentationFormat>Geniş ekran</PresentationFormat>
  <Paragraphs>122</Paragraphs>
  <Slides>21</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21</vt:i4>
      </vt:variant>
    </vt:vector>
  </HeadingPairs>
  <TitlesOfParts>
    <vt:vector size="27" baseType="lpstr">
      <vt:lpstr>Arial</vt:lpstr>
      <vt:lpstr>Calibri</vt:lpstr>
      <vt:lpstr>Calibri Light</vt:lpstr>
      <vt:lpstr>Symbol</vt:lpstr>
      <vt:lpstr>Office Teması</vt:lpstr>
      <vt:lpstr>Microsoft Word Document</vt:lpstr>
      <vt:lpstr> Su Ayak İzi ve Sanal Su (48015017)  Bu dersin notları, Water Footprint Network web sayfasında bulunan ve Twente University öğretim üyesi Prof. Dr. Arjen Hoekstra ile araştırma ekibi tarafından geliştirilen bilgilerden derlenmiştir.   Doç. Dr. Gökşen ÇAPAR 02 Ekim 2017 </vt:lpstr>
      <vt:lpstr>PowerPoint Sunusu</vt:lpstr>
      <vt:lpstr>Ders İzlencesi</vt:lpstr>
      <vt:lpstr>GÖSTERGE (İNDİKATÖR)</vt:lpstr>
      <vt:lpstr>DPSIR Modeli</vt:lpstr>
      <vt:lpstr>PowerPoint Sunusu</vt:lpstr>
      <vt:lpstr>OECD MODELİ: DPSIR </vt:lpstr>
      <vt:lpstr>AVRUPA ÇEVRE AJANSI – GÖSTERGELER (http://www.eea.europa.eu/data-and-maps/indicators/#c5=&amp;c0=10&amp;b_start=0)</vt:lpstr>
      <vt:lpstr>PowerPoint Sunusu</vt:lpstr>
      <vt:lpstr>PowerPoint Sunusu</vt:lpstr>
      <vt:lpstr>SU AYAK İZİ NEDİR? (http://www.waterfootprint.org)</vt:lpstr>
      <vt:lpstr>PowerPoint Sunusu</vt:lpstr>
      <vt:lpstr>PowerPoint Sunusu</vt:lpstr>
      <vt:lpstr>PowerPoint Sunusu</vt:lpstr>
      <vt:lpstr>PowerPoint Sunusu</vt:lpstr>
      <vt:lpstr>PowerPoint Sunusu</vt:lpstr>
      <vt:lpstr>PowerPoint Sunusu</vt:lpstr>
      <vt:lpstr>Bireysel Su Ayak İzinin Hesaplanması</vt:lpstr>
      <vt:lpstr>Bireysel Su Ayak İzi (WFN)</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68</cp:revision>
  <dcterms:created xsi:type="dcterms:W3CDTF">2015-09-29T21:28:34Z</dcterms:created>
  <dcterms:modified xsi:type="dcterms:W3CDTF">2017-10-25T14:12:25Z</dcterms:modified>
</cp:coreProperties>
</file>