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004620"/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844824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 smtClean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005064"/>
            <a:ext cx="7559675" cy="1179512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eaLnBrk="1" hangingPunct="1"/>
            <a:r>
              <a:rPr lang="tr-TR" sz="2400" b="1" dirty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>
          <a:xfrm>
            <a:off x="262633" y="2636912"/>
            <a:ext cx="864096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 smtClean="0"/>
              <a:t>Yaratıcılığın geliştirilmesinde</a:t>
            </a:r>
          </a:p>
          <a:p>
            <a:pPr marL="0" indent="0" algn="ctr">
              <a:buNone/>
            </a:pPr>
            <a:r>
              <a:rPr lang="tr-TR" sz="2800" dirty="0" smtClean="0"/>
              <a:t> en önemli araçlardan birisi oyundur. </a:t>
            </a: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5529" y="2132856"/>
            <a:ext cx="8092384" cy="3384376"/>
          </a:xfrm>
        </p:spPr>
        <p:txBody>
          <a:bodyPr>
            <a:normAutofit/>
          </a:bodyPr>
          <a:lstStyle/>
          <a:p>
            <a:r>
              <a:rPr lang="tr-TR" dirty="0" smtClean="0"/>
              <a:t>Her çaba </a:t>
            </a:r>
          </a:p>
          <a:p>
            <a:pPr lvl="1"/>
            <a:r>
              <a:rPr lang="tr-TR" dirty="0" smtClean="0">
                <a:solidFill>
                  <a:srgbClr val="C00000"/>
                </a:solidFill>
              </a:rPr>
              <a:t>belirli bir miktarda düşüncenin ortaya çıkışını (akıcılık), </a:t>
            </a:r>
          </a:p>
          <a:p>
            <a:pPr lvl="1"/>
            <a:r>
              <a:rPr lang="tr-TR" dirty="0" smtClean="0">
                <a:solidFill>
                  <a:srgbClr val="7030A0"/>
                </a:solidFill>
              </a:rPr>
              <a:t>geniş bir düşünceler çeşitliliğini (esneklik), </a:t>
            </a:r>
          </a:p>
          <a:p>
            <a:pPr lvl="1"/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yüksek derecede kişiselleşmiş düşünceleri (özgünlük), </a:t>
            </a:r>
          </a:p>
          <a:p>
            <a:pPr lvl="1"/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yüksek derecede süslenmiş düşünceleri (düzenleme ya da detaylara girme) </a:t>
            </a:r>
            <a:r>
              <a:rPr lang="tr-TR" dirty="0" smtClean="0"/>
              <a:t>uyararak yaratıcılığı harekete geçirir.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84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 fontScale="90000"/>
          </a:bodyPr>
          <a:lstStyle/>
          <a:p>
            <a:pPr lvl="0" algn="ctr"/>
            <a:r>
              <a:rPr lang="tr-TR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971600" y="2276872"/>
            <a:ext cx="7444312" cy="3099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Okul öncesi eğitimden başlayarak bütün eğitim kademelerinde yaratıcılığı destekleyen bir eğitime anlayışına yer verilmelidir.</a:t>
            </a:r>
          </a:p>
        </p:txBody>
      </p:sp>
    </p:spTree>
    <p:extLst>
      <p:ext uri="{BB962C8B-B14F-4D97-AF65-F5344CB8AC3E}">
        <p14:creationId xmlns:p14="http://schemas.microsoft.com/office/powerpoint/2010/main" val="30066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55576" y="2492896"/>
            <a:ext cx="7948368" cy="15841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Kişilerdeki yaratıcılık becerisini geliştirmek için </a:t>
            </a:r>
            <a:r>
              <a:rPr lang="tr-TR" dirty="0" smtClean="0">
                <a:solidFill>
                  <a:srgbClr val="FF0000"/>
                </a:solidFill>
              </a:rPr>
              <a:t>duyuları eğitmek </a:t>
            </a:r>
            <a:r>
              <a:rPr lang="tr-TR" dirty="0" smtClean="0"/>
              <a:t>gerekir.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27584" y="1934586"/>
            <a:ext cx="7903246" cy="3057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Hem</a:t>
            </a:r>
            <a:r>
              <a:rPr lang="tr-TR" dirty="0" smtClean="0"/>
              <a:t> sosyal  hem de fiziksel çevre yaratıcılık üzerinde etkilidir. </a:t>
            </a:r>
          </a:p>
          <a:p>
            <a:pPr>
              <a:lnSpc>
                <a:spcPct val="150000"/>
              </a:lnSpc>
            </a:pPr>
            <a:r>
              <a:rPr lang="tr-TR" dirty="0"/>
              <a:t>Kişinin kendini güvende hissetmesi için güven verici bir çevre içinde olması gerekir. 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971600" y="1484784"/>
            <a:ext cx="7653536" cy="49685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İşbirliği ve güven ortamı,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Düşüncelerin eyleme geçirilebildiği koşullar,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Herkesin düşüncesine değer verilmesi,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Yeniliğe ve öğrenmeye destek,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Farlılığı  kabul etme, 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Y</a:t>
            </a:r>
            <a:r>
              <a:rPr lang="tr-TR" sz="2400" dirty="0" smtClean="0"/>
              <a:t>anılgıya hoşgörü ile bakma,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Takdir ve fark edilme yaratıcılığı destekleyen sosyal koşullardır</a:t>
            </a:r>
            <a:endParaRPr lang="tr-TR" sz="2400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2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427984" y="2636912"/>
            <a:ext cx="4104456" cy="25922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Ortamın aydınlığı, genişliği, çevredeki uyarıcılar çalışmayı etkiler. 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7285"/>
            <a:ext cx="2880320" cy="435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88600" y="2060848"/>
            <a:ext cx="7808544" cy="29851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Yaratıcı düşünme becerilerini geliştirmek için uygun sorular sormak ve uygun sorular seçmek önemlidir.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Yaratıcılığı her soru harekete geçirmez. Hatta bazı sorular yaratıcılığı engelleyebilir.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Açık uçlu sorular yaratıcılığın gelişimini destekler. 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70656" y="548680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827584" y="1988840"/>
            <a:ext cx="7804352" cy="25922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Farklı ortamlarda bulunmak,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Farklı deneyimler yaşamak, 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7030A0"/>
                </a:solidFill>
              </a:rPr>
              <a:t>Bilimin, sanatın ya da yaşamın farklı kesitlerinde </a:t>
            </a:r>
            <a:r>
              <a:rPr lang="tr-TR" dirty="0" smtClean="0"/>
              <a:t>birikim sahibi olmak </a:t>
            </a:r>
            <a:r>
              <a:rPr lang="tr-TR" dirty="0" smtClean="0">
                <a:solidFill>
                  <a:srgbClr val="C00000"/>
                </a:solidFill>
              </a:rPr>
              <a:t>bakış açısını genişletir, esnekliği artırır ve yeni yeni seçenekler </a:t>
            </a:r>
            <a:r>
              <a:rPr lang="tr-TR" dirty="0" smtClean="0"/>
              <a:t>sunar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539552" y="769640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2048" y="2996952"/>
            <a:ext cx="8240592" cy="629504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Hobilerin yaratıcılık üzerinde etkisi vardır.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75263" y="692696"/>
            <a:ext cx="8229600" cy="1219200"/>
          </a:xfrm>
        </p:spPr>
        <p:txBody>
          <a:bodyPr>
            <a:normAutofit/>
          </a:bodyPr>
          <a:lstStyle/>
          <a:p>
            <a:pPr lvl="0" algn="ctr"/>
            <a:r>
              <a:rPr lang="tr-TR" sz="3600" b="1" dirty="0" smtClean="0">
                <a:solidFill>
                  <a:srgbClr val="C00000"/>
                </a:solidFill>
              </a:rPr>
              <a:t>YARATICILIĞI GELİŞTİRMEK </a:t>
            </a:r>
            <a:r>
              <a:rPr lang="tr-TR" sz="3600" dirty="0" smtClean="0">
                <a:solidFill>
                  <a:srgbClr val="C00000"/>
                </a:solidFill>
              </a:rPr>
              <a:t/>
            </a:r>
            <a:br>
              <a:rPr lang="tr-TR" sz="3600" dirty="0" smtClean="0">
                <a:solidFill>
                  <a:srgbClr val="C00000"/>
                </a:solidFill>
              </a:rPr>
            </a:br>
            <a:endParaRPr lang="tr-TR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748</TotalTime>
  <Words>259</Words>
  <Application>Microsoft Office PowerPoint</Application>
  <PresentationFormat>Ekran Gösterisi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Comic Sans MS</vt:lpstr>
      <vt:lpstr>Times New Roman</vt:lpstr>
      <vt:lpstr>Wingdings</vt:lpstr>
      <vt:lpstr>Şiirsel tasarım şablonu</vt:lpstr>
      <vt:lpstr>ÇOCUK VE YARATICILIK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YARATICILIĞI GELİŞTİRMEK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48</cp:revision>
  <cp:lastPrinted>2017-03-07T05:16:26Z</cp:lastPrinted>
  <dcterms:created xsi:type="dcterms:W3CDTF">2009-04-17T20:58:37Z</dcterms:created>
  <dcterms:modified xsi:type="dcterms:W3CDTF">2021-01-09T20:21:34Z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