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sldIdLst>
    <p:sldId id="256" r:id="rId2"/>
    <p:sldId id="388" r:id="rId3"/>
    <p:sldId id="389" r:id="rId4"/>
    <p:sldId id="390" r:id="rId5"/>
    <p:sldId id="391" r:id="rId6"/>
    <p:sldId id="392" r:id="rId7"/>
    <p:sldId id="393" r:id="rId8"/>
    <p:sldId id="394" r:id="rId9"/>
    <p:sldId id="395" r:id="rId10"/>
    <p:sldId id="396" r:id="rId11"/>
    <p:sldId id="397" r:id="rId12"/>
    <p:sldId id="398" r:id="rId13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44"/>
    <a:srgbClr val="004620"/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/>
    <p:restoredTop sz="94600"/>
  </p:normalViewPr>
  <p:slideViewPr>
    <p:cSldViewPr>
      <p:cViewPr varScale="1">
        <p:scale>
          <a:sx n="109" d="100"/>
          <a:sy n="109" d="100"/>
        </p:scale>
        <p:origin x="167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30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190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1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2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3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1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186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7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8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9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2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3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4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5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36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182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3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4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5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7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178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9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0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1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8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9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0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1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42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174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5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6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7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43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4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5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6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7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8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9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0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51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170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1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2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3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2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166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7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8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9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3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162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3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4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5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54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5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6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7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8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9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0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1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62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158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9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0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1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63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4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6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7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8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9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0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1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2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3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4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5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6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7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8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9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0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1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2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3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4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5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6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7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8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9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0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1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154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5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6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7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92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3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4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5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6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7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8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15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99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146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7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8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9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0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142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3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4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5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1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138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9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0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1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02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3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4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5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6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7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8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9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0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1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2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3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4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5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6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7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8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134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5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6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7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19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0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1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2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3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4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25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130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1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2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3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26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7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8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9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6" name="Group 172"/>
            <p:cNvGrpSpPr>
              <a:grpSpLocks/>
            </p:cNvGrpSpPr>
            <p:nvPr/>
          </p:nvGrpSpPr>
          <p:grpSpPr bwMode="auto">
            <a:xfrm>
              <a:off x="240" y="1200"/>
              <a:ext cx="1145" cy="512"/>
              <a:chOff x="108" y="129"/>
              <a:chExt cx="1145" cy="512"/>
            </a:xfrm>
          </p:grpSpPr>
          <p:sp>
            <p:nvSpPr>
              <p:cNvPr id="28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9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7" name="Group 175"/>
            <p:cNvGrpSpPr>
              <a:grpSpLocks/>
            </p:cNvGrpSpPr>
            <p:nvPr userDrawn="1"/>
          </p:nvGrpSpPr>
          <p:grpSpPr bwMode="auto">
            <a:xfrm flipV="1">
              <a:off x="0" y="4063"/>
              <a:ext cx="5760" cy="257"/>
              <a:chOff x="0" y="0"/>
              <a:chExt cx="5762" cy="305"/>
            </a:xfrm>
          </p:grpSpPr>
          <p:sp>
            <p:nvSpPr>
              <p:cNvPr id="11" name="Freeform 176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" name="Freeform 177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3" name="Freeform 178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" name="Freeform 179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" name="Freeform 180"/>
              <p:cNvSpPr>
                <a:spLocks/>
              </p:cNvSpPr>
              <p:nvPr/>
            </p:nvSpPr>
            <p:spPr bwMode="ltGray">
              <a:xfrm>
                <a:off x="1595" y="2"/>
                <a:ext cx="214" cy="8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6" name="Freeform 181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7" name="Freeform 182"/>
              <p:cNvSpPr>
                <a:spLocks/>
              </p:cNvSpPr>
              <p:nvPr/>
            </p:nvSpPr>
            <p:spPr bwMode="ltGray">
              <a:xfrm>
                <a:off x="1964" y="2"/>
                <a:ext cx="175" cy="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8" name="Freeform 183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9" name="Freeform 184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0" name="Freeform 185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1" name="Freeform 186"/>
              <p:cNvSpPr>
                <a:spLocks/>
              </p:cNvSpPr>
              <p:nvPr/>
            </p:nvSpPr>
            <p:spPr bwMode="ltGray">
              <a:xfrm>
                <a:off x="3680" y="71"/>
                <a:ext cx="722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" name="Freeform 187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3" name="Freeform 188"/>
              <p:cNvSpPr>
                <a:spLocks/>
              </p:cNvSpPr>
              <p:nvPr/>
            </p:nvSpPr>
            <p:spPr bwMode="ltGray">
              <a:xfrm>
                <a:off x="4602" y="2"/>
                <a:ext cx="264" cy="115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4" name="Freeform 189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5" name="Freeform 190"/>
              <p:cNvSpPr>
                <a:spLocks/>
              </p:cNvSpPr>
              <p:nvPr/>
            </p:nvSpPr>
            <p:spPr bwMode="ltGray">
              <a:xfrm>
                <a:off x="5074" y="2"/>
                <a:ext cx="203" cy="83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6" name="Freeform 191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7" name="Freeform 192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8" name="Group 193"/>
            <p:cNvGrpSpPr>
              <a:grpSpLocks/>
            </p:cNvGrpSpPr>
            <p:nvPr/>
          </p:nvGrpSpPr>
          <p:grpSpPr bwMode="auto">
            <a:xfrm flipH="1" flipV="1">
              <a:off x="4368" y="1872"/>
              <a:ext cx="1145" cy="512"/>
              <a:chOff x="204" y="225"/>
              <a:chExt cx="1145" cy="512"/>
            </a:xfrm>
          </p:grpSpPr>
          <p:sp>
            <p:nvSpPr>
              <p:cNvPr id="9" name="Freeform 194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" name="Freeform 195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36007" name="Rectangle 16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Ana başlık stilini düzenlemek için tıklatın</a:t>
            </a:r>
          </a:p>
        </p:txBody>
      </p:sp>
      <p:sp>
        <p:nvSpPr>
          <p:cNvPr id="36008" name="Rectangle 16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tr-TR"/>
              <a:t>Ana alt başlık stilini düzenlemek için tıklatın</a:t>
            </a:r>
          </a:p>
        </p:txBody>
      </p:sp>
      <p:sp>
        <p:nvSpPr>
          <p:cNvPr id="194" name="Rectangle 169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5" name="Rectangle 1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6" name="Rectangle 1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5F0D8-8102-4383-BD76-C3BF7BCD6A3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07165-49DB-4349-AC00-FE7F7B0B598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542925"/>
            <a:ext cx="1943100" cy="565308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542925"/>
            <a:ext cx="5676900" cy="565308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B3370-78A4-44EB-B4D9-9B71FF73BA9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48662-C091-41F5-B44E-C484264666A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6208C-2804-4690-9CB0-FDC650D250B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0EC5F-30E7-4550-BCAE-F61DD0EB40C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1B227-D263-46DE-877D-EFBF24885AE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17946-72A9-4225-BF27-F4EDE569F5A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D1CAF-00FD-4CAC-8805-283394829C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6C8FF-8F2F-45DD-848D-78414EB64EF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744F5-58D9-4F41-B6F9-E7DB892624A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1032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1057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22532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3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4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5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58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22537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8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9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0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41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2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3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4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3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22546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7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8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9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64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22551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2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3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4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55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6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7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8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9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22560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1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2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3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64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5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6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7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8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9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0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1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78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22573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4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5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6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79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22578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9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0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1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80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22583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4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5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6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87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8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9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0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1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2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3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4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89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22596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7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8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9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00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1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2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3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4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5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6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7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8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9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0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1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2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3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4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5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6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7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8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9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0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1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2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3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4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5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6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7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18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22629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0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1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2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33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4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5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6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7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8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25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2264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6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22645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6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7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8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7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22650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1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2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3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8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22655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6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7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8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59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0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1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2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3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4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5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6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7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8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9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0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1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2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3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4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45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22676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7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8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9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80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1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2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3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4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5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52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22687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8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9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90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91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2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3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4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3" name="Group 172"/>
            <p:cNvGrpSpPr>
              <a:grpSpLocks/>
            </p:cNvGrpSpPr>
            <p:nvPr/>
          </p:nvGrpSpPr>
          <p:grpSpPr bwMode="auto">
            <a:xfrm>
              <a:off x="202" y="1209"/>
              <a:ext cx="1145" cy="512"/>
              <a:chOff x="108" y="129"/>
              <a:chExt cx="1145" cy="512"/>
            </a:xfrm>
          </p:grpSpPr>
          <p:sp>
            <p:nvSpPr>
              <p:cNvPr id="22701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2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4" name="Group 195"/>
            <p:cNvGrpSpPr>
              <a:grpSpLocks/>
            </p:cNvGrpSpPr>
            <p:nvPr userDrawn="1"/>
          </p:nvGrpSpPr>
          <p:grpSpPr bwMode="auto">
            <a:xfrm>
              <a:off x="0" y="0"/>
              <a:ext cx="5762" cy="305"/>
              <a:chOff x="0" y="0"/>
              <a:chExt cx="5762" cy="305"/>
            </a:xfrm>
          </p:grpSpPr>
          <p:sp>
            <p:nvSpPr>
              <p:cNvPr id="22703" name="Freeform 175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4" name="Freeform 176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5" name="Freeform 177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6" name="Freeform 178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7" name="Freeform 179"/>
              <p:cNvSpPr>
                <a:spLocks/>
              </p:cNvSpPr>
              <p:nvPr/>
            </p:nvSpPr>
            <p:spPr bwMode="ltGray">
              <a:xfrm>
                <a:off x="1595" y="2"/>
                <a:ext cx="214" cy="8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8" name="Freeform 180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9" name="Freeform 181"/>
              <p:cNvSpPr>
                <a:spLocks/>
              </p:cNvSpPr>
              <p:nvPr/>
            </p:nvSpPr>
            <p:spPr bwMode="ltGray">
              <a:xfrm>
                <a:off x="1964" y="2"/>
                <a:ext cx="175" cy="2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0" name="Freeform 182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1" name="Freeform 183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2" name="Freeform 184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3" name="Freeform 185"/>
              <p:cNvSpPr>
                <a:spLocks/>
              </p:cNvSpPr>
              <p:nvPr/>
            </p:nvSpPr>
            <p:spPr bwMode="ltGray">
              <a:xfrm>
                <a:off x="3680" y="71"/>
                <a:ext cx="729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4" name="Freeform 186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5" name="Freeform 187"/>
              <p:cNvSpPr>
                <a:spLocks/>
              </p:cNvSpPr>
              <p:nvPr/>
            </p:nvSpPr>
            <p:spPr bwMode="ltGray">
              <a:xfrm>
                <a:off x="4602" y="2"/>
                <a:ext cx="264" cy="117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6" name="Freeform 188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7" name="Freeform 189"/>
              <p:cNvSpPr>
                <a:spLocks/>
              </p:cNvSpPr>
              <p:nvPr/>
            </p:nvSpPr>
            <p:spPr bwMode="ltGray">
              <a:xfrm>
                <a:off x="5074" y="2"/>
                <a:ext cx="203" cy="84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8" name="Freeform 190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9" name="Freeform 191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5" name="Group 192"/>
            <p:cNvGrpSpPr>
              <a:grpSpLocks/>
            </p:cNvGrpSpPr>
            <p:nvPr/>
          </p:nvGrpSpPr>
          <p:grpSpPr bwMode="auto">
            <a:xfrm flipH="1" flipV="1">
              <a:off x="4432" y="3543"/>
              <a:ext cx="1145" cy="512"/>
              <a:chOff x="204" y="225"/>
              <a:chExt cx="1145" cy="512"/>
            </a:xfrm>
          </p:grpSpPr>
          <p:sp>
            <p:nvSpPr>
              <p:cNvPr id="22721" name="Freeform 193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22" name="Freeform 194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1027" name="Rectangle 16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292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başlık stilini düzenlemek için tıklatın</a:t>
            </a:r>
          </a:p>
        </p:txBody>
      </p:sp>
      <p:sp>
        <p:nvSpPr>
          <p:cNvPr id="1028" name="Rectangle 1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812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22697" name="Rectangle 1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8" name="Rectangle 1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373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9" name="Rectangle 1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C14EE11B-5F4B-43D2-A936-C0A278F614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504" y="1844824"/>
            <a:ext cx="8785225" cy="1143000"/>
          </a:xfrm>
        </p:spPr>
        <p:txBody>
          <a:bodyPr/>
          <a:lstStyle/>
          <a:p>
            <a:pPr eaLnBrk="1" hangingPunct="1"/>
            <a:r>
              <a:rPr lang="tr-TR" sz="3600" b="1" dirty="0" smtClean="0">
                <a:solidFill>
                  <a:srgbClr val="00B050"/>
                </a:solidFill>
                <a:latin typeface="Comic Sans MS" pitchFamily="66" charset="0"/>
              </a:rPr>
              <a:t>ÇOCUK VE YARATICILIK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544" y="4005064"/>
            <a:ext cx="7559675" cy="1179512"/>
          </a:xfrm>
        </p:spPr>
        <p:txBody>
          <a:bodyPr/>
          <a:lstStyle/>
          <a:p>
            <a:pPr eaLnBrk="1" hangingPunct="1"/>
            <a:r>
              <a:rPr lang="tr-TR" sz="2400" b="1" dirty="0" smtClean="0">
                <a:solidFill>
                  <a:srgbClr val="00B050"/>
                </a:solidFill>
                <a:latin typeface="Comic Sans MS" pitchFamily="66" charset="0"/>
              </a:rPr>
              <a:t>Prof. Dr. Aysel Köksal Akyol</a:t>
            </a:r>
          </a:p>
          <a:p>
            <a:pPr eaLnBrk="1" hangingPunct="1"/>
            <a:r>
              <a:rPr lang="tr-TR" sz="2400" b="1" dirty="0" smtClean="0">
                <a:solidFill>
                  <a:srgbClr val="00B050"/>
                </a:solidFill>
                <a:latin typeface="Comic Sans MS" pitchFamily="66" charset="0"/>
              </a:rPr>
              <a:t>Ankara Üniversitesi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262633" y="2636912"/>
            <a:ext cx="8640960" cy="11521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 smtClean="0"/>
              <a:t>Yaratıcılığın geliştirilmesinde</a:t>
            </a:r>
          </a:p>
          <a:p>
            <a:pPr marL="0" indent="0" algn="ctr">
              <a:buNone/>
            </a:pPr>
            <a:r>
              <a:rPr lang="tr-TR" sz="2800" dirty="0" smtClean="0"/>
              <a:t> en önemli araçlardan birisi oyundur. </a:t>
            </a:r>
          </a:p>
        </p:txBody>
      </p:sp>
      <p:sp>
        <p:nvSpPr>
          <p:cNvPr id="7" name="1 Başlık"/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1219200"/>
          </a:xfrm>
        </p:spPr>
        <p:txBody>
          <a:bodyPr>
            <a:normAutofit/>
          </a:bodyPr>
          <a:lstStyle/>
          <a:p>
            <a:pPr lvl="0" algn="ctr"/>
            <a:r>
              <a:rPr lang="tr-TR" sz="3600" b="1" dirty="0" smtClean="0">
                <a:solidFill>
                  <a:srgbClr val="C00000"/>
                </a:solidFill>
              </a:rPr>
              <a:t>YARATICILIĞI GELİŞTİRMEK </a:t>
            </a:r>
            <a:r>
              <a:rPr lang="tr-TR" sz="3600" dirty="0" smtClean="0">
                <a:solidFill>
                  <a:srgbClr val="C00000"/>
                </a:solidFill>
              </a:rPr>
              <a:t/>
            </a:r>
            <a:br>
              <a:rPr lang="tr-TR" sz="3600" dirty="0" smtClean="0">
                <a:solidFill>
                  <a:srgbClr val="C00000"/>
                </a:solidFill>
              </a:rPr>
            </a:br>
            <a:endParaRPr lang="tr-TR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150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5529" y="2132856"/>
            <a:ext cx="8092384" cy="3384376"/>
          </a:xfrm>
        </p:spPr>
        <p:txBody>
          <a:bodyPr>
            <a:normAutofit/>
          </a:bodyPr>
          <a:lstStyle/>
          <a:p>
            <a:r>
              <a:rPr lang="tr-TR" dirty="0" smtClean="0"/>
              <a:t>Her çaba </a:t>
            </a:r>
          </a:p>
          <a:p>
            <a:pPr lvl="1"/>
            <a:r>
              <a:rPr lang="tr-TR" dirty="0" smtClean="0">
                <a:solidFill>
                  <a:srgbClr val="C00000"/>
                </a:solidFill>
              </a:rPr>
              <a:t>belirli bir miktarda düşüncenin ortaya çıkışını (akıcılık), </a:t>
            </a:r>
          </a:p>
          <a:p>
            <a:pPr lvl="1"/>
            <a:r>
              <a:rPr lang="tr-TR" dirty="0" smtClean="0">
                <a:solidFill>
                  <a:srgbClr val="7030A0"/>
                </a:solidFill>
              </a:rPr>
              <a:t>geniş bir düşünceler çeşitliliğini (esneklik), </a:t>
            </a:r>
          </a:p>
          <a:p>
            <a:pPr lvl="1"/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yüksek derecede kişiselleşmiş düşünceleri (özgünlük), </a:t>
            </a:r>
          </a:p>
          <a:p>
            <a:pPr lvl="1"/>
            <a:r>
              <a:rPr lang="tr-TR" dirty="0" smtClean="0">
                <a:solidFill>
                  <a:schemeClr val="accent5">
                    <a:lumMod val="50000"/>
                  </a:schemeClr>
                </a:solidFill>
              </a:rPr>
              <a:t>yüksek derecede süslenmiş düşünceleri (düzenleme ya da detaylara girme) </a:t>
            </a:r>
            <a:r>
              <a:rPr lang="tr-TR" dirty="0" smtClean="0"/>
              <a:t>uyararak yaratıcılığı harekete geçirir.</a:t>
            </a:r>
            <a:endParaRPr lang="tr-TR" dirty="0"/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468313" y="620713"/>
            <a:ext cx="8229600" cy="1219200"/>
          </a:xfrm>
        </p:spPr>
        <p:txBody>
          <a:bodyPr>
            <a:normAutofit/>
          </a:bodyPr>
          <a:lstStyle/>
          <a:p>
            <a:pPr lvl="0" algn="ctr"/>
            <a:r>
              <a:rPr lang="tr-TR" sz="3600" b="1" dirty="0" smtClean="0">
                <a:solidFill>
                  <a:srgbClr val="C00000"/>
                </a:solidFill>
              </a:rPr>
              <a:t>YARATICILIĞI GELİŞTİRMEK </a:t>
            </a:r>
            <a:r>
              <a:rPr lang="tr-TR" sz="3600" dirty="0" smtClean="0">
                <a:solidFill>
                  <a:srgbClr val="C00000"/>
                </a:solidFill>
              </a:rPr>
              <a:t/>
            </a:r>
            <a:br>
              <a:rPr lang="tr-TR" sz="3600" dirty="0" smtClean="0">
                <a:solidFill>
                  <a:srgbClr val="C00000"/>
                </a:solidFill>
              </a:rPr>
            </a:br>
            <a:endParaRPr lang="tr-TR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60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2" descr="Polimer kil oyuncak heykell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348880"/>
            <a:ext cx="4166329" cy="3125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 noGrp="1"/>
          </p:cNvSpPr>
          <p:nvPr/>
        </p:nvSpPr>
        <p:spPr bwMode="auto">
          <a:xfrm>
            <a:off x="1691680" y="836712"/>
            <a:ext cx="645641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tr-TR" dirty="0" smtClean="0">
                <a:solidFill>
                  <a:srgbClr val="009644"/>
                </a:solidFill>
              </a:rPr>
              <a:t>Bugünlük bu kadar </a:t>
            </a:r>
            <a:r>
              <a:rPr lang="tr-TR" dirty="0" smtClean="0">
                <a:solidFill>
                  <a:srgbClr val="009644"/>
                </a:solidFill>
                <a:sym typeface="Wingdings"/>
              </a:rPr>
              <a:t> </a:t>
            </a:r>
            <a:endParaRPr lang="tr-TR" dirty="0">
              <a:solidFill>
                <a:srgbClr val="009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9840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219200"/>
          </a:xfrm>
        </p:spPr>
        <p:txBody>
          <a:bodyPr>
            <a:normAutofit fontScale="90000"/>
          </a:bodyPr>
          <a:lstStyle/>
          <a:p>
            <a:pPr lvl="0" algn="ctr"/>
            <a:r>
              <a:rPr lang="tr-TR" b="1" dirty="0" smtClean="0">
                <a:solidFill>
                  <a:srgbClr val="C00000"/>
                </a:solidFill>
              </a:rPr>
              <a:t>YARATICILIĞI GELİŞTİRMEK </a:t>
            </a:r>
            <a:r>
              <a:rPr lang="tr-TR" dirty="0" smtClean="0">
                <a:solidFill>
                  <a:srgbClr val="C00000"/>
                </a:solidFill>
              </a:rPr>
              <a:t/>
            </a:r>
            <a:br>
              <a:rPr lang="tr-TR" dirty="0" smtClean="0">
                <a:solidFill>
                  <a:srgbClr val="C00000"/>
                </a:solidFill>
              </a:rPr>
            </a:b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971600" y="2276872"/>
            <a:ext cx="7444312" cy="309904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Okul öncesi eğitimden başlayarak bütün eğitim kademelerinde yaratıcılığı destekleyen bir eğitime anlayışına yer verilmelidir.</a:t>
            </a:r>
          </a:p>
        </p:txBody>
      </p:sp>
    </p:spTree>
    <p:extLst>
      <p:ext uri="{BB962C8B-B14F-4D97-AF65-F5344CB8AC3E}">
        <p14:creationId xmlns:p14="http://schemas.microsoft.com/office/powerpoint/2010/main" val="300668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755576" y="2492896"/>
            <a:ext cx="7948368" cy="158417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Kişilerdeki yaratıcılık becerisini geliştirmek için </a:t>
            </a:r>
            <a:r>
              <a:rPr lang="tr-TR" dirty="0" smtClean="0">
                <a:solidFill>
                  <a:srgbClr val="FF0000"/>
                </a:solidFill>
              </a:rPr>
              <a:t>duyuları eğitmek </a:t>
            </a:r>
            <a:r>
              <a:rPr lang="tr-TR" dirty="0" smtClean="0"/>
              <a:t>gerekir.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219200"/>
          </a:xfrm>
        </p:spPr>
        <p:txBody>
          <a:bodyPr>
            <a:normAutofit/>
          </a:bodyPr>
          <a:lstStyle/>
          <a:p>
            <a:pPr lvl="0" algn="ctr"/>
            <a:r>
              <a:rPr lang="tr-TR" sz="3600" b="1" dirty="0" smtClean="0">
                <a:solidFill>
                  <a:srgbClr val="C00000"/>
                </a:solidFill>
              </a:rPr>
              <a:t>YARATICILIĞI GELİŞTİRMEK </a:t>
            </a:r>
            <a:r>
              <a:rPr lang="tr-TR" sz="3600" dirty="0" smtClean="0">
                <a:solidFill>
                  <a:srgbClr val="C00000"/>
                </a:solidFill>
              </a:rPr>
              <a:t/>
            </a:r>
            <a:br>
              <a:rPr lang="tr-TR" sz="3600" dirty="0" smtClean="0">
                <a:solidFill>
                  <a:srgbClr val="C00000"/>
                </a:solidFill>
              </a:rPr>
            </a:br>
            <a:endParaRPr lang="tr-TR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61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827584" y="1934586"/>
            <a:ext cx="7903246" cy="305712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Hem</a:t>
            </a:r>
            <a:r>
              <a:rPr lang="tr-TR" dirty="0" smtClean="0"/>
              <a:t> sosyal  hem de fiziksel çevre yaratıcılık üzerinde etkilidir. </a:t>
            </a:r>
          </a:p>
          <a:p>
            <a:pPr>
              <a:lnSpc>
                <a:spcPct val="150000"/>
              </a:lnSpc>
            </a:pPr>
            <a:r>
              <a:rPr lang="tr-TR" dirty="0"/>
              <a:t>Kişinin kendini güvende hissetmesi için güven verici bir çevre içinde olması gerekir. </a:t>
            </a: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219200"/>
          </a:xfrm>
        </p:spPr>
        <p:txBody>
          <a:bodyPr>
            <a:normAutofit/>
          </a:bodyPr>
          <a:lstStyle/>
          <a:p>
            <a:pPr lvl="0" algn="ctr"/>
            <a:r>
              <a:rPr lang="tr-TR" sz="3600" b="1" dirty="0" smtClean="0">
                <a:solidFill>
                  <a:srgbClr val="C00000"/>
                </a:solidFill>
              </a:rPr>
              <a:t>YARATICILIĞI GELİŞTİRMEK </a:t>
            </a:r>
            <a:r>
              <a:rPr lang="tr-TR" sz="3600" dirty="0" smtClean="0">
                <a:solidFill>
                  <a:srgbClr val="C00000"/>
                </a:solidFill>
              </a:rPr>
              <a:t/>
            </a:r>
            <a:br>
              <a:rPr lang="tr-TR" sz="3600" dirty="0" smtClean="0">
                <a:solidFill>
                  <a:srgbClr val="C00000"/>
                </a:solidFill>
              </a:rPr>
            </a:br>
            <a:endParaRPr lang="tr-TR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89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971600" y="1484784"/>
            <a:ext cx="7653536" cy="496855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/>
              <a:t>İşbirliği ve güven ortamı,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Düşüncelerin eyleme geçirilebildiği koşullar, 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Herkesin düşüncesine değer verilmesi, 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Yeniliğe ve öğrenmeye destek, 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Farlılığı  kabul etme, 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Y</a:t>
            </a:r>
            <a:r>
              <a:rPr lang="tr-TR" sz="2400" dirty="0" smtClean="0"/>
              <a:t>anılgıya hoşgörü ile bakma, 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Takdir ve fark edilme yaratıcılığı destekleyen sosyal koşullardır</a:t>
            </a:r>
            <a:endParaRPr lang="tr-TR" sz="2400" dirty="0"/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1219200"/>
          </a:xfrm>
        </p:spPr>
        <p:txBody>
          <a:bodyPr>
            <a:normAutofit/>
          </a:bodyPr>
          <a:lstStyle/>
          <a:p>
            <a:pPr lvl="0" algn="ctr"/>
            <a:r>
              <a:rPr lang="tr-TR" sz="3600" b="1" dirty="0" smtClean="0">
                <a:solidFill>
                  <a:srgbClr val="C00000"/>
                </a:solidFill>
              </a:rPr>
              <a:t>YARATICILIĞI GELİŞTİRMEK </a:t>
            </a:r>
            <a:r>
              <a:rPr lang="tr-TR" sz="3600" dirty="0" smtClean="0">
                <a:solidFill>
                  <a:srgbClr val="C00000"/>
                </a:solidFill>
              </a:rPr>
              <a:t/>
            </a:r>
            <a:br>
              <a:rPr lang="tr-TR" sz="3600" dirty="0" smtClean="0">
                <a:solidFill>
                  <a:srgbClr val="C00000"/>
                </a:solidFill>
              </a:rPr>
            </a:br>
            <a:endParaRPr lang="tr-TR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21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427984" y="2636912"/>
            <a:ext cx="4104456" cy="259228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Ortamın aydınlığı, genişliği, çevredeki uyarıcılar çalışmayı etkiler. </a:t>
            </a: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219200"/>
          </a:xfrm>
        </p:spPr>
        <p:txBody>
          <a:bodyPr>
            <a:normAutofit/>
          </a:bodyPr>
          <a:lstStyle/>
          <a:p>
            <a:pPr lvl="0" algn="ctr"/>
            <a:r>
              <a:rPr lang="tr-TR" sz="3600" b="1" dirty="0" smtClean="0">
                <a:solidFill>
                  <a:srgbClr val="C00000"/>
                </a:solidFill>
              </a:rPr>
              <a:t>YARATICILIĞI GELİŞTİRMEK </a:t>
            </a:r>
            <a:r>
              <a:rPr lang="tr-TR" sz="3600" dirty="0" smtClean="0">
                <a:solidFill>
                  <a:srgbClr val="C00000"/>
                </a:solidFill>
              </a:rPr>
              <a:t/>
            </a:r>
            <a:br>
              <a:rPr lang="tr-TR" sz="3600" dirty="0" smtClean="0">
                <a:solidFill>
                  <a:srgbClr val="C00000"/>
                </a:solidFill>
              </a:rPr>
            </a:br>
            <a:endParaRPr lang="tr-TR" sz="3600" dirty="0">
              <a:solidFill>
                <a:srgbClr val="C00000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487285"/>
            <a:ext cx="2880320" cy="4352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95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888600" y="2060848"/>
            <a:ext cx="7808544" cy="298512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Yaratıcı düşünme becerilerini geliştirmek için uygun sorular sormak ve uygun sorular seçmek önemlidir.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Yaratıcılığı her soru harekete geçirmez. Hatta bazı sorular yaratıcılığı engelleyebilir.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Açık uçlu sorular yaratıcılığın gelişimini destekler. </a:t>
            </a:r>
            <a:endParaRPr lang="tr-TR" dirty="0"/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470656" y="548680"/>
            <a:ext cx="8229600" cy="1219200"/>
          </a:xfrm>
        </p:spPr>
        <p:txBody>
          <a:bodyPr>
            <a:normAutofit/>
          </a:bodyPr>
          <a:lstStyle/>
          <a:p>
            <a:pPr lvl="0" algn="ctr"/>
            <a:r>
              <a:rPr lang="tr-TR" sz="3600" b="1" dirty="0" smtClean="0">
                <a:solidFill>
                  <a:srgbClr val="C00000"/>
                </a:solidFill>
              </a:rPr>
              <a:t>YARATICILIĞI GELİŞTİRMEK </a:t>
            </a:r>
            <a:r>
              <a:rPr lang="tr-TR" sz="3600" dirty="0" smtClean="0">
                <a:solidFill>
                  <a:srgbClr val="C00000"/>
                </a:solidFill>
              </a:rPr>
              <a:t/>
            </a:r>
            <a:br>
              <a:rPr lang="tr-TR" sz="3600" dirty="0" smtClean="0">
                <a:solidFill>
                  <a:srgbClr val="C00000"/>
                </a:solidFill>
              </a:rPr>
            </a:br>
            <a:endParaRPr lang="tr-TR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53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827584" y="1988840"/>
            <a:ext cx="7804352" cy="259228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Farklı ortamlarda bulunmak,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Farklı deneyimler yaşamak, 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solidFill>
                  <a:srgbClr val="7030A0"/>
                </a:solidFill>
              </a:rPr>
              <a:t>Bilimin, sanatın ya da yaşamın farklı kesitlerinde </a:t>
            </a:r>
            <a:r>
              <a:rPr lang="tr-TR" dirty="0" smtClean="0"/>
              <a:t>birikim sahibi olmak </a:t>
            </a:r>
            <a:r>
              <a:rPr lang="tr-TR" dirty="0" smtClean="0">
                <a:solidFill>
                  <a:srgbClr val="C00000"/>
                </a:solidFill>
              </a:rPr>
              <a:t>bakış açısını genişletir, esnekliği artırır ve yeni yeni seçenekler </a:t>
            </a:r>
            <a:r>
              <a:rPr lang="tr-TR" dirty="0" smtClean="0"/>
              <a:t>sunar</a:t>
            </a:r>
            <a:endParaRPr lang="tr-TR" dirty="0"/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539552" y="769640"/>
            <a:ext cx="8229600" cy="1219200"/>
          </a:xfrm>
        </p:spPr>
        <p:txBody>
          <a:bodyPr>
            <a:normAutofit/>
          </a:bodyPr>
          <a:lstStyle/>
          <a:p>
            <a:pPr lvl="0" algn="ctr"/>
            <a:r>
              <a:rPr lang="tr-TR" sz="3600" b="1" dirty="0" smtClean="0">
                <a:solidFill>
                  <a:srgbClr val="C00000"/>
                </a:solidFill>
              </a:rPr>
              <a:t>YARATICILIĞI GELİŞTİRMEK </a:t>
            </a:r>
            <a:r>
              <a:rPr lang="tr-TR" sz="3600" dirty="0" smtClean="0">
                <a:solidFill>
                  <a:srgbClr val="C00000"/>
                </a:solidFill>
              </a:rPr>
              <a:t/>
            </a:r>
            <a:br>
              <a:rPr lang="tr-TR" sz="3600" dirty="0" smtClean="0">
                <a:solidFill>
                  <a:srgbClr val="C00000"/>
                </a:solidFill>
              </a:rPr>
            </a:br>
            <a:endParaRPr lang="tr-TR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35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2048" y="2996952"/>
            <a:ext cx="8240592" cy="629504"/>
          </a:xfrm>
        </p:spPr>
        <p:txBody>
          <a:bodyPr/>
          <a:lstStyle/>
          <a:p>
            <a:pPr marL="0" indent="0" algn="ctr">
              <a:buNone/>
            </a:pPr>
            <a:r>
              <a:rPr lang="tr-TR" dirty="0" smtClean="0"/>
              <a:t>Hobilerin yaratıcılık üzerinde etkisi vardır.</a:t>
            </a:r>
            <a:endParaRPr lang="tr-TR" dirty="0"/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475263" y="692696"/>
            <a:ext cx="8229600" cy="1219200"/>
          </a:xfrm>
        </p:spPr>
        <p:txBody>
          <a:bodyPr>
            <a:normAutofit/>
          </a:bodyPr>
          <a:lstStyle/>
          <a:p>
            <a:pPr lvl="0" algn="ctr"/>
            <a:r>
              <a:rPr lang="tr-TR" sz="3600" b="1" dirty="0" smtClean="0">
                <a:solidFill>
                  <a:srgbClr val="C00000"/>
                </a:solidFill>
              </a:rPr>
              <a:t>YARATICILIĞI GELİŞTİRMEK </a:t>
            </a:r>
            <a:r>
              <a:rPr lang="tr-TR" sz="3600" dirty="0" smtClean="0">
                <a:solidFill>
                  <a:srgbClr val="C00000"/>
                </a:solidFill>
              </a:rPr>
              <a:t/>
            </a:r>
            <a:br>
              <a:rPr lang="tr-TR" sz="3600" dirty="0" smtClean="0">
                <a:solidFill>
                  <a:srgbClr val="C00000"/>
                </a:solidFill>
              </a:rPr>
            </a:br>
            <a:endParaRPr lang="tr-TR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6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Şiirsel tasarım şablonu">
  <a:themeElements>
    <a:clrScheme name="Şiirsel tasarım şablonu 1">
      <a:dk1>
        <a:srgbClr val="4D4D4D"/>
      </a:dk1>
      <a:lt1>
        <a:srgbClr val="FFFFE9"/>
      </a:lt1>
      <a:dk2>
        <a:srgbClr val="7A55A3"/>
      </a:dk2>
      <a:lt2>
        <a:srgbClr val="D7ADB8"/>
      </a:lt2>
      <a:accent1>
        <a:srgbClr val="A3C8D5"/>
      </a:accent1>
      <a:accent2>
        <a:srgbClr val="CC92B7"/>
      </a:accent2>
      <a:accent3>
        <a:srgbClr val="FFFFF2"/>
      </a:accent3>
      <a:accent4>
        <a:srgbClr val="404040"/>
      </a:accent4>
      <a:accent5>
        <a:srgbClr val="CEE0E7"/>
      </a:accent5>
      <a:accent6>
        <a:srgbClr val="B984A6"/>
      </a:accent6>
      <a:hlink>
        <a:srgbClr val="D0BE92"/>
      </a:hlink>
      <a:folHlink>
        <a:srgbClr val="F5F0D7"/>
      </a:folHlink>
    </a:clrScheme>
    <a:fontScheme name="Şiirsel tasarım şablonu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Şiirsel tasarım şablonu 1">
        <a:dk1>
          <a:srgbClr val="4D4D4D"/>
        </a:dk1>
        <a:lt1>
          <a:srgbClr val="FFFFE9"/>
        </a:lt1>
        <a:dk2>
          <a:srgbClr val="7A55A3"/>
        </a:dk2>
        <a:lt2>
          <a:srgbClr val="D7ADB8"/>
        </a:lt2>
        <a:accent1>
          <a:srgbClr val="A3C8D5"/>
        </a:accent1>
        <a:accent2>
          <a:srgbClr val="CC92B7"/>
        </a:accent2>
        <a:accent3>
          <a:srgbClr val="FFFFF2"/>
        </a:accent3>
        <a:accent4>
          <a:srgbClr val="404040"/>
        </a:accent4>
        <a:accent5>
          <a:srgbClr val="CEE0E7"/>
        </a:accent5>
        <a:accent6>
          <a:srgbClr val="B984A6"/>
        </a:accent6>
        <a:hlink>
          <a:srgbClr val="D0BE92"/>
        </a:hlink>
        <a:folHlink>
          <a:srgbClr val="F5F0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2">
        <a:dk1>
          <a:srgbClr val="501900"/>
        </a:dk1>
        <a:lt1>
          <a:srgbClr val="FFFFFF"/>
        </a:lt1>
        <a:dk2>
          <a:srgbClr val="800000"/>
        </a:dk2>
        <a:lt2>
          <a:srgbClr val="BE9768"/>
        </a:lt2>
        <a:accent1>
          <a:srgbClr val="A3C8D5"/>
        </a:accent1>
        <a:accent2>
          <a:srgbClr val="9C74B4"/>
        </a:accent2>
        <a:accent3>
          <a:srgbClr val="FFFFFF"/>
        </a:accent3>
        <a:accent4>
          <a:srgbClr val="431400"/>
        </a:accent4>
        <a:accent5>
          <a:srgbClr val="CEE0E7"/>
        </a:accent5>
        <a:accent6>
          <a:srgbClr val="8D68A3"/>
        </a:accent6>
        <a:hlink>
          <a:srgbClr val="D0BE92"/>
        </a:hlink>
        <a:folHlink>
          <a:srgbClr val="FDF5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DDDDDD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4">
        <a:dk1>
          <a:srgbClr val="855F53"/>
        </a:dk1>
        <a:lt1>
          <a:srgbClr val="FFFFFF"/>
        </a:lt1>
        <a:dk2>
          <a:srgbClr val="8E7562"/>
        </a:dk2>
        <a:lt2>
          <a:srgbClr val="FFF7CD"/>
        </a:lt2>
        <a:accent1>
          <a:srgbClr val="9DA680"/>
        </a:accent1>
        <a:accent2>
          <a:srgbClr val="B0C5DC"/>
        </a:accent2>
        <a:accent3>
          <a:srgbClr val="C6BDB7"/>
        </a:accent3>
        <a:accent4>
          <a:srgbClr val="DADADA"/>
        </a:accent4>
        <a:accent5>
          <a:srgbClr val="CCD0C0"/>
        </a:accent5>
        <a:accent6>
          <a:srgbClr val="9FB2C7"/>
        </a:accent6>
        <a:hlink>
          <a:srgbClr val="8B6459"/>
        </a:hlink>
        <a:folHlink>
          <a:srgbClr val="9F816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Şiirsel tasarım şablonu 5">
        <a:dk1>
          <a:srgbClr val="000000"/>
        </a:dk1>
        <a:lt1>
          <a:srgbClr val="89B7C5"/>
        </a:lt1>
        <a:dk2>
          <a:srgbClr val="FFFFFF"/>
        </a:dk2>
        <a:lt2>
          <a:srgbClr val="4898A0"/>
        </a:lt2>
        <a:accent1>
          <a:srgbClr val="A3C8D5"/>
        </a:accent1>
        <a:accent2>
          <a:srgbClr val="AE98BA"/>
        </a:accent2>
        <a:accent3>
          <a:srgbClr val="C4D8DF"/>
        </a:accent3>
        <a:accent4>
          <a:srgbClr val="000000"/>
        </a:accent4>
        <a:accent5>
          <a:srgbClr val="CEE0E7"/>
        </a:accent5>
        <a:accent6>
          <a:srgbClr val="9D89A8"/>
        </a:accent6>
        <a:hlink>
          <a:srgbClr val="AECCD6"/>
        </a:hlink>
        <a:folHlink>
          <a:srgbClr val="78AC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6">
        <a:dk1>
          <a:srgbClr val="49514B"/>
        </a:dk1>
        <a:lt1>
          <a:srgbClr val="F1FAEE"/>
        </a:lt1>
        <a:dk2>
          <a:srgbClr val="846197"/>
        </a:dk2>
        <a:lt2>
          <a:srgbClr val="C2BEA8"/>
        </a:lt2>
        <a:accent1>
          <a:srgbClr val="A3C8D5"/>
        </a:accent1>
        <a:accent2>
          <a:srgbClr val="D4A4C3"/>
        </a:accent2>
        <a:accent3>
          <a:srgbClr val="F7FCF5"/>
        </a:accent3>
        <a:accent4>
          <a:srgbClr val="3D443F"/>
        </a:accent4>
        <a:accent5>
          <a:srgbClr val="CEE0E7"/>
        </a:accent5>
        <a:accent6>
          <a:srgbClr val="C094B0"/>
        </a:accent6>
        <a:hlink>
          <a:srgbClr val="CBCE94"/>
        </a:hlink>
        <a:folHlink>
          <a:srgbClr val="EBF6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Şiirsel tasarım şablonu</Template>
  <TotalTime>748</TotalTime>
  <Words>259</Words>
  <Application>Microsoft Office PowerPoint</Application>
  <PresentationFormat>Ekran Gösterisi (4:3)</PresentationFormat>
  <Paragraphs>40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Comic Sans MS</vt:lpstr>
      <vt:lpstr>Times New Roman</vt:lpstr>
      <vt:lpstr>Wingdings</vt:lpstr>
      <vt:lpstr>Şiirsel tasarım şablonu</vt:lpstr>
      <vt:lpstr>ÇOCUK VE YARATICILIK</vt:lpstr>
      <vt:lpstr>YARATICILIĞI GELİŞTİRMEK  </vt:lpstr>
      <vt:lpstr>YARATICILIĞI GELİŞTİRMEK  </vt:lpstr>
      <vt:lpstr>YARATICILIĞI GELİŞTİRMEK  </vt:lpstr>
      <vt:lpstr>YARATICILIĞI GELİŞTİRMEK  </vt:lpstr>
      <vt:lpstr>YARATICILIĞI GELİŞTİRMEK  </vt:lpstr>
      <vt:lpstr>YARATICILIĞI GELİŞTİRMEK  </vt:lpstr>
      <vt:lpstr>YARATICILIĞI GELİŞTİRMEK  </vt:lpstr>
      <vt:lpstr>YARATICILIĞI GELİŞTİRMEK  </vt:lpstr>
      <vt:lpstr>YARATICILIĞI GELİŞTİRMEK  </vt:lpstr>
      <vt:lpstr>YARATICILIĞI GELİŞTİRMEK  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kullanici</dc:creator>
  <cp:lastModifiedBy>user</cp:lastModifiedBy>
  <cp:revision>48</cp:revision>
  <cp:lastPrinted>2017-03-07T05:16:26Z</cp:lastPrinted>
  <dcterms:created xsi:type="dcterms:W3CDTF">2009-04-17T20:58:37Z</dcterms:created>
  <dcterms:modified xsi:type="dcterms:W3CDTF">2021-01-09T20:21:34Z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TC010690541055</vt:lpwstr>
  </property>
</Properties>
</file>