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4"/>
  </p:notesMasterIdLst>
  <p:handoutMasterIdLst>
    <p:handoutMasterId r:id="rId25"/>
  </p:handoutMasterIdLst>
  <p:sldIdLst>
    <p:sldId id="493" r:id="rId2"/>
    <p:sldId id="417" r:id="rId3"/>
    <p:sldId id="419" r:id="rId4"/>
    <p:sldId id="423" r:id="rId5"/>
    <p:sldId id="418" r:id="rId6"/>
    <p:sldId id="425" r:id="rId7"/>
    <p:sldId id="427" r:id="rId8"/>
    <p:sldId id="428" r:id="rId9"/>
    <p:sldId id="488" r:id="rId10"/>
    <p:sldId id="489" r:id="rId11"/>
    <p:sldId id="487" r:id="rId12"/>
    <p:sldId id="490" r:id="rId13"/>
    <p:sldId id="492" r:id="rId14"/>
    <p:sldId id="429" r:id="rId15"/>
    <p:sldId id="432" r:id="rId16"/>
    <p:sldId id="268" r:id="rId17"/>
    <p:sldId id="258" r:id="rId18"/>
    <p:sldId id="455" r:id="rId19"/>
    <p:sldId id="259" r:id="rId20"/>
    <p:sldId id="430" r:id="rId21"/>
    <p:sldId id="262" r:id="rId22"/>
    <p:sldId id="263" r:id="rId23"/>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 initials="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66"/>
    <a:srgbClr val="FF9966"/>
    <a:srgbClr val="FF6600"/>
    <a:srgbClr val="FFFF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7495" autoAdjust="0"/>
    <p:restoredTop sz="94660"/>
  </p:normalViewPr>
  <p:slideViewPr>
    <p:cSldViewPr>
      <p:cViewPr varScale="1">
        <p:scale>
          <a:sx n="78" d="100"/>
          <a:sy n="78" d="100"/>
        </p:scale>
        <p:origin x="-852" y="-96"/>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varScale="1">
      <p:scale>
        <a:sx n="1" d="1"/>
        <a:sy n="1" d="1"/>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08-05-31T01:39:47.453" idx="2">
    <p:pos x="5193" y="3053"/>
    <p:text/>
  </p:cm>
</p:cmLst>
</file>

<file path=ppt/drawings/_rels/vmlDrawing1.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15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tr-TR"/>
          </a:p>
        </p:txBody>
      </p:sp>
      <p:sp>
        <p:nvSpPr>
          <p:cNvPr id="15155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tr-TR"/>
          </a:p>
        </p:txBody>
      </p:sp>
      <p:sp>
        <p:nvSpPr>
          <p:cNvPr id="15155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tr-TR"/>
          </a:p>
        </p:txBody>
      </p:sp>
      <p:sp>
        <p:nvSpPr>
          <p:cNvPr id="15155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73BFBE8C-3654-4C58-A061-AD6A839BDBA7}" type="slidenum">
              <a:rPr lang="tr-TR" altLang="tr-TR"/>
              <a:pPr/>
              <a:t>‹#›</a:t>
            </a:fld>
            <a:endParaRPr lang="tr-TR" altLang="tr-TR"/>
          </a:p>
        </p:txBody>
      </p:sp>
    </p:spTree>
    <p:extLst>
      <p:ext uri="{BB962C8B-B14F-4D97-AF65-F5344CB8AC3E}">
        <p14:creationId xmlns:p14="http://schemas.microsoft.com/office/powerpoint/2010/main" xmlns="" val="41480363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08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tr-TR"/>
          </a:p>
        </p:txBody>
      </p:sp>
      <p:sp>
        <p:nvSpPr>
          <p:cNvPr id="2508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tr-TR"/>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08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2508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tr-TR"/>
          </a:p>
        </p:txBody>
      </p:sp>
      <p:sp>
        <p:nvSpPr>
          <p:cNvPr id="2508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D01EF831-60A0-4FEF-9EC5-9A6F404C835B}" type="slidenum">
              <a:rPr lang="tr-TR" altLang="tr-TR"/>
              <a:pPr/>
              <a:t>‹#›</a:t>
            </a:fld>
            <a:endParaRPr lang="tr-TR" altLang="tr-TR"/>
          </a:p>
        </p:txBody>
      </p:sp>
    </p:spTree>
    <p:extLst>
      <p:ext uri="{BB962C8B-B14F-4D97-AF65-F5344CB8AC3E}">
        <p14:creationId xmlns:p14="http://schemas.microsoft.com/office/powerpoint/2010/main" xmlns="" val="18229099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3175" y="4267200"/>
            <a:ext cx="9140825" cy="2590800"/>
            <a:chOff x="2" y="2688"/>
            <a:chExt cx="5758" cy="1632"/>
          </a:xfrm>
        </p:grpSpPr>
        <p:sp>
          <p:nvSpPr>
            <p:cNvPr id="5" name="Freeform 3"/>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latin typeface="Arial" charset="0"/>
              </a:endParaRPr>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defRPr/>
                </a:pPr>
                <a:endParaRPr lang="tr-TR">
                  <a:latin typeface="Arial" charset="0"/>
                </a:endParaRPr>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latin typeface="Arial" charset="0"/>
                </a:endParaRPr>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latin typeface="Arial" charset="0"/>
                </a:endParaRPr>
              </a:p>
            </p:txBody>
          </p:sp>
          <p:sp>
            <p:nvSpPr>
              <p:cNvPr id="62"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63"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defRPr/>
                </a:pPr>
                <a:endParaRPr lang="tr-TR">
                  <a:latin typeface="Arial" charset="0"/>
                </a:endParaRPr>
              </a:p>
            </p:txBody>
          </p:sp>
          <p:sp>
            <p:nvSpPr>
              <p:cNvPr id="64"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latin typeface="Arial" charset="0"/>
                </a:endParaRPr>
              </a:p>
            </p:txBody>
          </p:sp>
          <p:sp>
            <p:nvSpPr>
              <p:cNvPr id="65"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defRPr/>
                </a:pPr>
                <a:endParaRPr lang="tr-TR">
                  <a:latin typeface="Arial" charset="0"/>
                </a:endParaRPr>
              </a:p>
            </p:txBody>
          </p:sp>
          <p:sp>
            <p:nvSpPr>
              <p:cNvPr id="66"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defRPr/>
                </a:pPr>
                <a:endParaRPr lang="tr-TR">
                  <a:latin typeface="Arial" charset="0"/>
                </a:endParaRPr>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defRPr/>
                </a:pPr>
                <a:endParaRPr lang="tr-TR">
                  <a:latin typeface="Arial" charset="0"/>
                </a:endParaRPr>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defRPr/>
                </a:pPr>
                <a:endParaRPr lang="tr-TR">
                  <a:latin typeface="Arial" charset="0"/>
                </a:endParaRPr>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defRPr/>
                </a:pPr>
                <a:endParaRPr lang="tr-TR">
                  <a:latin typeface="Arial" charset="0"/>
                </a:endParaRPr>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defRPr/>
                </a:pPr>
                <a:endParaRPr lang="tr-TR">
                  <a:latin typeface="Arial" charset="0"/>
                </a:endParaRPr>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defRPr/>
                </a:pPr>
                <a:endParaRPr lang="tr-TR">
                  <a:latin typeface="Arial" charset="0"/>
                </a:endParaRPr>
              </a:p>
            </p:txBody>
          </p:sp>
          <p:sp>
            <p:nvSpPr>
              <p:cNvPr id="47"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48"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defRPr/>
                </a:pPr>
                <a:endParaRPr lang="tr-TR">
                  <a:latin typeface="Arial" charset="0"/>
                </a:endParaRPr>
              </a:p>
            </p:txBody>
          </p:sp>
          <p:sp>
            <p:nvSpPr>
              <p:cNvPr id="49"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defRPr/>
                </a:pPr>
                <a:endParaRPr lang="tr-TR">
                  <a:latin typeface="Arial" charset="0"/>
                </a:endParaRPr>
              </a:p>
            </p:txBody>
          </p:sp>
          <p:sp>
            <p:nvSpPr>
              <p:cNvPr id="50"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defRPr/>
                </a:pPr>
                <a:endParaRPr lang="tr-TR">
                  <a:latin typeface="Arial" charset="0"/>
                </a:endParaRPr>
              </a:p>
            </p:txBody>
          </p:sp>
          <p:sp>
            <p:nvSpPr>
              <p:cNvPr id="51" name="Freeform 29"/>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pPr>
                  <a:defRPr/>
                </a:pPr>
                <a:endParaRPr lang="tr-TR">
                  <a:latin typeface="Arial" charset="0"/>
                </a:endParaRPr>
              </a:p>
            </p:txBody>
          </p:sp>
          <p:sp>
            <p:nvSpPr>
              <p:cNvPr id="52" name="Freeform 30"/>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pPr>
                  <a:defRPr/>
                </a:pPr>
                <a:endParaRPr lang="tr-TR">
                  <a:latin typeface="Arial" charset="0"/>
                </a:endParaRPr>
              </a:p>
            </p:txBody>
          </p:sp>
          <p:sp>
            <p:nvSpPr>
              <p:cNvPr id="53"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latin typeface="Arial" charset="0"/>
                </a:endParaRPr>
              </a:p>
            </p:txBody>
          </p:sp>
          <p:sp>
            <p:nvSpPr>
              <p:cNvPr id="54"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latin typeface="Arial" charset="0"/>
                </a:endParaRPr>
              </a:p>
            </p:txBody>
          </p:sp>
          <p:sp>
            <p:nvSpPr>
              <p:cNvPr id="55"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latin typeface="Arial" charset="0"/>
                </a:endParaRPr>
              </a:p>
            </p:txBody>
          </p:sp>
          <p:sp>
            <p:nvSpPr>
              <p:cNvPr id="56" name="Freeform 34"/>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pPr>
                  <a:defRPr/>
                </a:pPr>
                <a:endParaRPr lang="tr-TR">
                  <a:latin typeface="Arial" charset="0"/>
                </a:endParaRPr>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23"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24"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25"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latin typeface="Arial" charset="0"/>
                </a:endParaRPr>
              </a:p>
            </p:txBody>
          </p:sp>
          <p:sp>
            <p:nvSpPr>
              <p:cNvPr id="26"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latin typeface="Arial" charset="0"/>
                </a:endParaRPr>
              </a:p>
            </p:txBody>
          </p:sp>
          <p:sp>
            <p:nvSpPr>
              <p:cNvPr id="27"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latin typeface="Arial" charset="0"/>
                </a:endParaRPr>
              </a:p>
            </p:txBody>
          </p:sp>
          <p:sp>
            <p:nvSpPr>
              <p:cNvPr id="28"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latin typeface="Arial" charset="0"/>
                </a:endParaRPr>
              </a:p>
            </p:txBody>
          </p:sp>
          <p:sp>
            <p:nvSpPr>
              <p:cNvPr id="29" name="Freeform 43"/>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pPr>
                  <a:defRPr/>
                </a:pPr>
                <a:endParaRPr lang="tr-TR">
                  <a:latin typeface="Arial" charset="0"/>
                </a:endParaRPr>
              </a:p>
            </p:txBody>
          </p:sp>
          <p:sp>
            <p:nvSpPr>
              <p:cNvPr id="30"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defRPr/>
                </a:pPr>
                <a:endParaRPr lang="tr-TR">
                  <a:latin typeface="Arial" charset="0"/>
                </a:endParaRPr>
              </a:p>
            </p:txBody>
          </p:sp>
          <p:sp>
            <p:nvSpPr>
              <p:cNvPr id="31"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32"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defRPr/>
                </a:pPr>
                <a:endParaRPr lang="tr-TR">
                  <a:latin typeface="Arial" charset="0"/>
                </a:endParaRPr>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latin typeface="Arial" charset="0"/>
                </a:endParaRPr>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latin typeface="Arial" charset="0"/>
                </a:endParaRPr>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sp>
            <p:nvSpPr>
              <p:cNvPr id="11" name="Freeform 55"/>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sp>
            <p:nvSpPr>
              <p:cNvPr id="12" name="Freeform 56"/>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sp>
            <p:nvSpPr>
              <p:cNvPr id="13" name="Freeform 57"/>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sp>
            <p:nvSpPr>
              <p:cNvPr id="14" name="Freeform 58"/>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5" name="Freeform 59"/>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6" name="Freeform 60"/>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tr-TR">
                    <a:latin typeface="Arial" charset="0"/>
                  </a:endParaRPr>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tr-TR">
                    <a:latin typeface="Arial" charset="0"/>
                  </a:endParaRPr>
                </a:p>
              </p:txBody>
            </p:sp>
          </p:grpSp>
        </p:grpSp>
      </p:grpSp>
      <p:sp>
        <p:nvSpPr>
          <p:cNvPr id="114754"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tr-TR"/>
              <a:t>Asıl başlık stili için tıklatın</a:t>
            </a:r>
          </a:p>
        </p:txBody>
      </p:sp>
      <p:sp>
        <p:nvSpPr>
          <p:cNvPr id="114755"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tr-TR"/>
              <a:t>Asıl alt başlık stilini düzenlemek için tıklatın</a:t>
            </a:r>
          </a:p>
        </p:txBody>
      </p:sp>
      <p:sp>
        <p:nvSpPr>
          <p:cNvPr id="68" name="Rectangle 68"/>
          <p:cNvSpPr>
            <a:spLocks noGrp="1" noChangeArrowheads="1"/>
          </p:cNvSpPr>
          <p:nvPr>
            <p:ph type="dt" sz="quarter" idx="10"/>
          </p:nvPr>
        </p:nvSpPr>
        <p:spPr>
          <a:xfrm>
            <a:off x="457200" y="6248400"/>
            <a:ext cx="2133600" cy="457200"/>
          </a:xfrm>
        </p:spPr>
        <p:txBody>
          <a:bodyPr/>
          <a:lstStyle>
            <a:lvl1pPr>
              <a:defRPr/>
            </a:lvl1pPr>
          </a:lstStyle>
          <a:p>
            <a:pPr>
              <a:defRPr/>
            </a:pPr>
            <a:fld id="{2C6DC764-2D33-4FB9-9E7D-E50AABEDE6E3}" type="datetime1">
              <a:rPr lang="tr-TR" smtClean="0"/>
              <a:pPr>
                <a:defRPr/>
              </a:pPr>
              <a:t>09.11.2017</a:t>
            </a:fld>
            <a:endParaRPr lang="tr-TR"/>
          </a:p>
        </p:txBody>
      </p:sp>
      <p:sp>
        <p:nvSpPr>
          <p:cNvPr id="69" name="Rectangle 69"/>
          <p:cNvSpPr>
            <a:spLocks noGrp="1" noChangeArrowheads="1"/>
          </p:cNvSpPr>
          <p:nvPr>
            <p:ph type="ftr" sz="quarter" idx="11"/>
          </p:nvPr>
        </p:nvSpPr>
        <p:spPr>
          <a:xfrm>
            <a:off x="3124200" y="6248400"/>
            <a:ext cx="2895600" cy="457200"/>
          </a:xfrm>
        </p:spPr>
        <p:txBody>
          <a:bodyPr/>
          <a:lstStyle>
            <a:lvl1pPr>
              <a:defRPr/>
            </a:lvl1pPr>
          </a:lstStyle>
          <a:p>
            <a:pPr>
              <a:defRPr/>
            </a:pPr>
            <a:r>
              <a:rPr lang="tr-TR"/>
              <a:t>Esatoglu, Bilgi Yönetimi </a:t>
            </a:r>
          </a:p>
        </p:txBody>
      </p:sp>
      <p:sp>
        <p:nvSpPr>
          <p:cNvPr id="70" name="Rectangle 70"/>
          <p:cNvSpPr>
            <a:spLocks noGrp="1" noChangeArrowheads="1"/>
          </p:cNvSpPr>
          <p:nvPr>
            <p:ph type="sldNum" sz="quarter" idx="12"/>
          </p:nvPr>
        </p:nvSpPr>
        <p:spPr>
          <a:xfrm>
            <a:off x="6553200" y="6248400"/>
            <a:ext cx="2133600" cy="457200"/>
          </a:xfrm>
        </p:spPr>
        <p:txBody>
          <a:bodyPr/>
          <a:lstStyle>
            <a:lvl1pPr>
              <a:defRPr/>
            </a:lvl1pPr>
          </a:lstStyle>
          <a:p>
            <a:fld id="{159E9E10-75E6-41CC-8B11-DD2D338F172E}" type="slidenum">
              <a:rPr lang="tr-TR" altLang="tr-TR"/>
              <a:pPr/>
              <a:t>‹#›</a:t>
            </a:fld>
            <a:endParaRPr lang="tr-TR" altLang="tr-TR"/>
          </a:p>
        </p:txBody>
      </p:sp>
    </p:spTree>
    <p:extLst>
      <p:ext uri="{BB962C8B-B14F-4D97-AF65-F5344CB8AC3E}">
        <p14:creationId xmlns:p14="http://schemas.microsoft.com/office/powerpoint/2010/main" xmlns="" val="4202833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9"/>
          <p:cNvSpPr>
            <a:spLocks noGrp="1" noChangeArrowheads="1"/>
          </p:cNvSpPr>
          <p:nvPr>
            <p:ph type="dt" sz="half" idx="10"/>
          </p:nvPr>
        </p:nvSpPr>
        <p:spPr>
          <a:ln/>
        </p:spPr>
        <p:txBody>
          <a:bodyPr/>
          <a:lstStyle>
            <a:lvl1pPr>
              <a:defRPr/>
            </a:lvl1pPr>
          </a:lstStyle>
          <a:p>
            <a:pPr>
              <a:defRPr/>
            </a:pPr>
            <a:fld id="{4A51FF60-63A6-4FC9-9D15-570B220C3168}" type="datetime1">
              <a:rPr lang="tr-TR" smtClean="0"/>
              <a:pPr>
                <a:defRPr/>
              </a:pPr>
              <a:t>09.11.2017</a:t>
            </a:fld>
            <a:endParaRPr lang="tr-TR"/>
          </a:p>
        </p:txBody>
      </p:sp>
      <p:sp>
        <p:nvSpPr>
          <p:cNvPr id="5"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6" name="Rectangle 71"/>
          <p:cNvSpPr>
            <a:spLocks noGrp="1" noChangeArrowheads="1"/>
          </p:cNvSpPr>
          <p:nvPr>
            <p:ph type="sldNum" sz="quarter" idx="12"/>
          </p:nvPr>
        </p:nvSpPr>
        <p:spPr>
          <a:ln/>
        </p:spPr>
        <p:txBody>
          <a:bodyPr/>
          <a:lstStyle>
            <a:lvl1pPr>
              <a:defRPr/>
            </a:lvl1pPr>
          </a:lstStyle>
          <a:p>
            <a:fld id="{12573573-9CFF-4BE0-9BB7-652322168F19}" type="slidenum">
              <a:rPr lang="tr-TR" altLang="tr-TR"/>
              <a:pPr/>
              <a:t>‹#›</a:t>
            </a:fld>
            <a:endParaRPr lang="tr-TR" altLang="tr-TR"/>
          </a:p>
        </p:txBody>
      </p:sp>
    </p:spTree>
    <p:extLst>
      <p:ext uri="{BB962C8B-B14F-4D97-AF65-F5344CB8AC3E}">
        <p14:creationId xmlns:p14="http://schemas.microsoft.com/office/powerpoint/2010/main" xmlns="" val="2407900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7813"/>
            <a:ext cx="2057400" cy="584835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7813"/>
            <a:ext cx="6019800" cy="58483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9"/>
          <p:cNvSpPr>
            <a:spLocks noGrp="1" noChangeArrowheads="1"/>
          </p:cNvSpPr>
          <p:nvPr>
            <p:ph type="dt" sz="half" idx="10"/>
          </p:nvPr>
        </p:nvSpPr>
        <p:spPr>
          <a:ln/>
        </p:spPr>
        <p:txBody>
          <a:bodyPr/>
          <a:lstStyle>
            <a:lvl1pPr>
              <a:defRPr/>
            </a:lvl1pPr>
          </a:lstStyle>
          <a:p>
            <a:pPr>
              <a:defRPr/>
            </a:pPr>
            <a:fld id="{6369B2BC-11A6-4F09-B7B9-6EC9B0D8B626}" type="datetime1">
              <a:rPr lang="tr-TR" smtClean="0"/>
              <a:pPr>
                <a:defRPr/>
              </a:pPr>
              <a:t>09.11.2017</a:t>
            </a:fld>
            <a:endParaRPr lang="tr-TR"/>
          </a:p>
        </p:txBody>
      </p:sp>
      <p:sp>
        <p:nvSpPr>
          <p:cNvPr id="5"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6" name="Rectangle 71"/>
          <p:cNvSpPr>
            <a:spLocks noGrp="1" noChangeArrowheads="1"/>
          </p:cNvSpPr>
          <p:nvPr>
            <p:ph type="sldNum" sz="quarter" idx="12"/>
          </p:nvPr>
        </p:nvSpPr>
        <p:spPr>
          <a:ln/>
        </p:spPr>
        <p:txBody>
          <a:bodyPr/>
          <a:lstStyle>
            <a:lvl1pPr>
              <a:defRPr/>
            </a:lvl1pPr>
          </a:lstStyle>
          <a:p>
            <a:fld id="{8A526407-961B-4A43-A30B-79FFBE37A7BA}" type="slidenum">
              <a:rPr lang="tr-TR" altLang="tr-TR"/>
              <a:pPr/>
              <a:t>‹#›</a:t>
            </a:fld>
            <a:endParaRPr lang="tr-TR" altLang="tr-TR"/>
          </a:p>
        </p:txBody>
      </p:sp>
    </p:spTree>
    <p:extLst>
      <p:ext uri="{BB962C8B-B14F-4D97-AF65-F5344CB8AC3E}">
        <p14:creationId xmlns:p14="http://schemas.microsoft.com/office/powerpoint/2010/main" xmlns="" val="25249567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7813"/>
            <a:ext cx="8229600" cy="1139825"/>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69"/>
          <p:cNvSpPr>
            <a:spLocks noGrp="1" noChangeArrowheads="1"/>
          </p:cNvSpPr>
          <p:nvPr>
            <p:ph type="dt" sz="half" idx="10"/>
          </p:nvPr>
        </p:nvSpPr>
        <p:spPr>
          <a:ln/>
        </p:spPr>
        <p:txBody>
          <a:bodyPr/>
          <a:lstStyle>
            <a:lvl1pPr>
              <a:defRPr/>
            </a:lvl1pPr>
          </a:lstStyle>
          <a:p>
            <a:pPr>
              <a:defRPr/>
            </a:pPr>
            <a:fld id="{8F5A8F12-F379-490A-BD03-29FC023C50F4}" type="datetime1">
              <a:rPr lang="tr-TR" smtClean="0"/>
              <a:pPr>
                <a:defRPr/>
              </a:pPr>
              <a:t>09.11.2017</a:t>
            </a:fld>
            <a:endParaRPr lang="tr-TR"/>
          </a:p>
        </p:txBody>
      </p:sp>
      <p:sp>
        <p:nvSpPr>
          <p:cNvPr id="6"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7" name="Rectangle 71"/>
          <p:cNvSpPr>
            <a:spLocks noGrp="1" noChangeArrowheads="1"/>
          </p:cNvSpPr>
          <p:nvPr>
            <p:ph type="sldNum" sz="quarter" idx="12"/>
          </p:nvPr>
        </p:nvSpPr>
        <p:spPr>
          <a:ln/>
        </p:spPr>
        <p:txBody>
          <a:bodyPr/>
          <a:lstStyle>
            <a:lvl1pPr>
              <a:defRPr/>
            </a:lvl1pPr>
          </a:lstStyle>
          <a:p>
            <a:fld id="{669939B0-BB0D-4BD0-8DAF-D365AA794B22}" type="slidenum">
              <a:rPr lang="tr-TR" altLang="tr-TR"/>
              <a:pPr/>
              <a:t>‹#›</a:t>
            </a:fld>
            <a:endParaRPr lang="tr-TR" altLang="tr-TR"/>
          </a:p>
        </p:txBody>
      </p:sp>
    </p:spTree>
    <p:extLst>
      <p:ext uri="{BB962C8B-B14F-4D97-AF65-F5344CB8AC3E}">
        <p14:creationId xmlns:p14="http://schemas.microsoft.com/office/powerpoint/2010/main" xmlns="" val="4059126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9"/>
          <p:cNvSpPr>
            <a:spLocks noGrp="1" noChangeArrowheads="1"/>
          </p:cNvSpPr>
          <p:nvPr>
            <p:ph type="dt" sz="half" idx="10"/>
          </p:nvPr>
        </p:nvSpPr>
        <p:spPr>
          <a:ln/>
        </p:spPr>
        <p:txBody>
          <a:bodyPr/>
          <a:lstStyle>
            <a:lvl1pPr>
              <a:defRPr/>
            </a:lvl1pPr>
          </a:lstStyle>
          <a:p>
            <a:pPr>
              <a:defRPr/>
            </a:pPr>
            <a:fld id="{536610AE-26E5-400E-A3BC-41F815CCDB2D}" type="datetime1">
              <a:rPr lang="tr-TR" smtClean="0"/>
              <a:pPr>
                <a:defRPr/>
              </a:pPr>
              <a:t>09.11.2017</a:t>
            </a:fld>
            <a:endParaRPr lang="tr-TR"/>
          </a:p>
        </p:txBody>
      </p:sp>
      <p:sp>
        <p:nvSpPr>
          <p:cNvPr id="5"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6" name="Rectangle 71"/>
          <p:cNvSpPr>
            <a:spLocks noGrp="1" noChangeArrowheads="1"/>
          </p:cNvSpPr>
          <p:nvPr>
            <p:ph type="sldNum" sz="quarter" idx="12"/>
          </p:nvPr>
        </p:nvSpPr>
        <p:spPr>
          <a:ln/>
        </p:spPr>
        <p:txBody>
          <a:bodyPr/>
          <a:lstStyle>
            <a:lvl1pPr>
              <a:defRPr/>
            </a:lvl1pPr>
          </a:lstStyle>
          <a:p>
            <a:fld id="{411332E5-82A0-41F2-A00A-225FB4F2AE39}" type="slidenum">
              <a:rPr lang="tr-TR" altLang="tr-TR"/>
              <a:pPr/>
              <a:t>‹#›</a:t>
            </a:fld>
            <a:endParaRPr lang="tr-TR" altLang="tr-TR"/>
          </a:p>
        </p:txBody>
      </p:sp>
    </p:spTree>
    <p:extLst>
      <p:ext uri="{BB962C8B-B14F-4D97-AF65-F5344CB8AC3E}">
        <p14:creationId xmlns:p14="http://schemas.microsoft.com/office/powerpoint/2010/main" xmlns="" val="271272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69"/>
          <p:cNvSpPr>
            <a:spLocks noGrp="1" noChangeArrowheads="1"/>
          </p:cNvSpPr>
          <p:nvPr>
            <p:ph type="dt" sz="half" idx="10"/>
          </p:nvPr>
        </p:nvSpPr>
        <p:spPr>
          <a:ln/>
        </p:spPr>
        <p:txBody>
          <a:bodyPr/>
          <a:lstStyle>
            <a:lvl1pPr>
              <a:defRPr/>
            </a:lvl1pPr>
          </a:lstStyle>
          <a:p>
            <a:pPr>
              <a:defRPr/>
            </a:pPr>
            <a:fld id="{CDFE40FB-28C2-4A28-AECD-07783A311E24}" type="datetime1">
              <a:rPr lang="tr-TR" smtClean="0"/>
              <a:pPr>
                <a:defRPr/>
              </a:pPr>
              <a:t>09.11.2017</a:t>
            </a:fld>
            <a:endParaRPr lang="tr-TR"/>
          </a:p>
        </p:txBody>
      </p:sp>
      <p:sp>
        <p:nvSpPr>
          <p:cNvPr id="5"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6" name="Rectangle 71"/>
          <p:cNvSpPr>
            <a:spLocks noGrp="1" noChangeArrowheads="1"/>
          </p:cNvSpPr>
          <p:nvPr>
            <p:ph type="sldNum" sz="quarter" idx="12"/>
          </p:nvPr>
        </p:nvSpPr>
        <p:spPr>
          <a:ln/>
        </p:spPr>
        <p:txBody>
          <a:bodyPr/>
          <a:lstStyle>
            <a:lvl1pPr>
              <a:defRPr/>
            </a:lvl1pPr>
          </a:lstStyle>
          <a:p>
            <a:fld id="{285668E6-C05C-47FE-A6B3-AA7806CBCD66}" type="slidenum">
              <a:rPr lang="tr-TR" altLang="tr-TR"/>
              <a:pPr/>
              <a:t>‹#›</a:t>
            </a:fld>
            <a:endParaRPr lang="tr-TR" altLang="tr-TR"/>
          </a:p>
        </p:txBody>
      </p:sp>
    </p:spTree>
    <p:extLst>
      <p:ext uri="{BB962C8B-B14F-4D97-AF65-F5344CB8AC3E}">
        <p14:creationId xmlns:p14="http://schemas.microsoft.com/office/powerpoint/2010/main" xmlns="" val="2130776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69"/>
          <p:cNvSpPr>
            <a:spLocks noGrp="1" noChangeArrowheads="1"/>
          </p:cNvSpPr>
          <p:nvPr>
            <p:ph type="dt" sz="half" idx="10"/>
          </p:nvPr>
        </p:nvSpPr>
        <p:spPr>
          <a:ln/>
        </p:spPr>
        <p:txBody>
          <a:bodyPr/>
          <a:lstStyle>
            <a:lvl1pPr>
              <a:defRPr/>
            </a:lvl1pPr>
          </a:lstStyle>
          <a:p>
            <a:pPr>
              <a:defRPr/>
            </a:pPr>
            <a:fld id="{313EC66A-AE34-461F-89FB-9FF7F767A208}" type="datetime1">
              <a:rPr lang="tr-TR" smtClean="0"/>
              <a:pPr>
                <a:defRPr/>
              </a:pPr>
              <a:t>09.11.2017</a:t>
            </a:fld>
            <a:endParaRPr lang="tr-TR"/>
          </a:p>
        </p:txBody>
      </p:sp>
      <p:sp>
        <p:nvSpPr>
          <p:cNvPr id="6"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7" name="Rectangle 71"/>
          <p:cNvSpPr>
            <a:spLocks noGrp="1" noChangeArrowheads="1"/>
          </p:cNvSpPr>
          <p:nvPr>
            <p:ph type="sldNum" sz="quarter" idx="12"/>
          </p:nvPr>
        </p:nvSpPr>
        <p:spPr>
          <a:ln/>
        </p:spPr>
        <p:txBody>
          <a:bodyPr/>
          <a:lstStyle>
            <a:lvl1pPr>
              <a:defRPr/>
            </a:lvl1pPr>
          </a:lstStyle>
          <a:p>
            <a:fld id="{5F75CD38-1801-45E4-8E27-F1B6EB802D4F}" type="slidenum">
              <a:rPr lang="tr-TR" altLang="tr-TR"/>
              <a:pPr/>
              <a:t>‹#›</a:t>
            </a:fld>
            <a:endParaRPr lang="tr-TR" altLang="tr-TR"/>
          </a:p>
        </p:txBody>
      </p:sp>
    </p:spTree>
    <p:extLst>
      <p:ext uri="{BB962C8B-B14F-4D97-AF65-F5344CB8AC3E}">
        <p14:creationId xmlns:p14="http://schemas.microsoft.com/office/powerpoint/2010/main" xmlns="" val="3838602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69"/>
          <p:cNvSpPr>
            <a:spLocks noGrp="1" noChangeArrowheads="1"/>
          </p:cNvSpPr>
          <p:nvPr>
            <p:ph type="dt" sz="half" idx="10"/>
          </p:nvPr>
        </p:nvSpPr>
        <p:spPr>
          <a:ln/>
        </p:spPr>
        <p:txBody>
          <a:bodyPr/>
          <a:lstStyle>
            <a:lvl1pPr>
              <a:defRPr/>
            </a:lvl1pPr>
          </a:lstStyle>
          <a:p>
            <a:pPr>
              <a:defRPr/>
            </a:pPr>
            <a:fld id="{E50B91D3-4777-4ADC-8F31-77C52939415E}" type="datetime1">
              <a:rPr lang="tr-TR" smtClean="0"/>
              <a:pPr>
                <a:defRPr/>
              </a:pPr>
              <a:t>09.11.2017</a:t>
            </a:fld>
            <a:endParaRPr lang="tr-TR"/>
          </a:p>
        </p:txBody>
      </p:sp>
      <p:sp>
        <p:nvSpPr>
          <p:cNvPr id="8"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9" name="Rectangle 71"/>
          <p:cNvSpPr>
            <a:spLocks noGrp="1" noChangeArrowheads="1"/>
          </p:cNvSpPr>
          <p:nvPr>
            <p:ph type="sldNum" sz="quarter" idx="12"/>
          </p:nvPr>
        </p:nvSpPr>
        <p:spPr>
          <a:ln/>
        </p:spPr>
        <p:txBody>
          <a:bodyPr/>
          <a:lstStyle>
            <a:lvl1pPr>
              <a:defRPr/>
            </a:lvl1pPr>
          </a:lstStyle>
          <a:p>
            <a:fld id="{8BB93BE6-6F9A-4513-864C-59C8BA4995D0}" type="slidenum">
              <a:rPr lang="tr-TR" altLang="tr-TR"/>
              <a:pPr/>
              <a:t>‹#›</a:t>
            </a:fld>
            <a:endParaRPr lang="tr-TR" altLang="tr-TR"/>
          </a:p>
        </p:txBody>
      </p:sp>
    </p:spTree>
    <p:extLst>
      <p:ext uri="{BB962C8B-B14F-4D97-AF65-F5344CB8AC3E}">
        <p14:creationId xmlns:p14="http://schemas.microsoft.com/office/powerpoint/2010/main" xmlns="" val="3044576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69"/>
          <p:cNvSpPr>
            <a:spLocks noGrp="1" noChangeArrowheads="1"/>
          </p:cNvSpPr>
          <p:nvPr>
            <p:ph type="dt" sz="half" idx="10"/>
          </p:nvPr>
        </p:nvSpPr>
        <p:spPr>
          <a:ln/>
        </p:spPr>
        <p:txBody>
          <a:bodyPr/>
          <a:lstStyle>
            <a:lvl1pPr>
              <a:defRPr/>
            </a:lvl1pPr>
          </a:lstStyle>
          <a:p>
            <a:pPr>
              <a:defRPr/>
            </a:pPr>
            <a:fld id="{5EB4D256-1226-4324-AB42-FD82AB8E5952}" type="datetime1">
              <a:rPr lang="tr-TR" smtClean="0"/>
              <a:pPr>
                <a:defRPr/>
              </a:pPr>
              <a:t>09.11.2017</a:t>
            </a:fld>
            <a:endParaRPr lang="tr-TR"/>
          </a:p>
        </p:txBody>
      </p:sp>
      <p:sp>
        <p:nvSpPr>
          <p:cNvPr id="4"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5" name="Rectangle 71"/>
          <p:cNvSpPr>
            <a:spLocks noGrp="1" noChangeArrowheads="1"/>
          </p:cNvSpPr>
          <p:nvPr>
            <p:ph type="sldNum" sz="quarter" idx="12"/>
          </p:nvPr>
        </p:nvSpPr>
        <p:spPr>
          <a:ln/>
        </p:spPr>
        <p:txBody>
          <a:bodyPr/>
          <a:lstStyle>
            <a:lvl1pPr>
              <a:defRPr/>
            </a:lvl1pPr>
          </a:lstStyle>
          <a:p>
            <a:fld id="{019E02E8-487E-40F4-A04E-66CAF015835E}" type="slidenum">
              <a:rPr lang="tr-TR" altLang="tr-TR"/>
              <a:pPr/>
              <a:t>‹#›</a:t>
            </a:fld>
            <a:endParaRPr lang="tr-TR" altLang="tr-TR"/>
          </a:p>
        </p:txBody>
      </p:sp>
    </p:spTree>
    <p:extLst>
      <p:ext uri="{BB962C8B-B14F-4D97-AF65-F5344CB8AC3E}">
        <p14:creationId xmlns:p14="http://schemas.microsoft.com/office/powerpoint/2010/main" xmlns="" val="2014044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a:ln/>
        </p:spPr>
        <p:txBody>
          <a:bodyPr/>
          <a:lstStyle>
            <a:lvl1pPr>
              <a:defRPr/>
            </a:lvl1pPr>
          </a:lstStyle>
          <a:p>
            <a:pPr>
              <a:defRPr/>
            </a:pPr>
            <a:fld id="{EA342433-6007-4114-A119-50088692B3DD}" type="datetime1">
              <a:rPr lang="tr-TR" smtClean="0"/>
              <a:pPr>
                <a:defRPr/>
              </a:pPr>
              <a:t>09.11.2017</a:t>
            </a:fld>
            <a:endParaRPr lang="tr-TR"/>
          </a:p>
        </p:txBody>
      </p:sp>
      <p:sp>
        <p:nvSpPr>
          <p:cNvPr id="3"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4" name="Rectangle 71"/>
          <p:cNvSpPr>
            <a:spLocks noGrp="1" noChangeArrowheads="1"/>
          </p:cNvSpPr>
          <p:nvPr>
            <p:ph type="sldNum" sz="quarter" idx="12"/>
          </p:nvPr>
        </p:nvSpPr>
        <p:spPr>
          <a:ln/>
        </p:spPr>
        <p:txBody>
          <a:bodyPr/>
          <a:lstStyle>
            <a:lvl1pPr>
              <a:defRPr/>
            </a:lvl1pPr>
          </a:lstStyle>
          <a:p>
            <a:fld id="{EE38FCB5-DF4F-4253-8086-8025B698E531}" type="slidenum">
              <a:rPr lang="tr-TR" altLang="tr-TR"/>
              <a:pPr/>
              <a:t>‹#›</a:t>
            </a:fld>
            <a:endParaRPr lang="tr-TR" altLang="tr-TR"/>
          </a:p>
        </p:txBody>
      </p:sp>
    </p:spTree>
    <p:extLst>
      <p:ext uri="{BB962C8B-B14F-4D97-AF65-F5344CB8AC3E}">
        <p14:creationId xmlns:p14="http://schemas.microsoft.com/office/powerpoint/2010/main" xmlns="" val="2683235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69"/>
          <p:cNvSpPr>
            <a:spLocks noGrp="1" noChangeArrowheads="1"/>
          </p:cNvSpPr>
          <p:nvPr>
            <p:ph type="dt" sz="half" idx="10"/>
          </p:nvPr>
        </p:nvSpPr>
        <p:spPr>
          <a:ln/>
        </p:spPr>
        <p:txBody>
          <a:bodyPr/>
          <a:lstStyle>
            <a:lvl1pPr>
              <a:defRPr/>
            </a:lvl1pPr>
          </a:lstStyle>
          <a:p>
            <a:pPr>
              <a:defRPr/>
            </a:pPr>
            <a:fld id="{2978EB3E-45CC-409A-B432-0424063E4132}" type="datetime1">
              <a:rPr lang="tr-TR" smtClean="0"/>
              <a:pPr>
                <a:defRPr/>
              </a:pPr>
              <a:t>09.11.2017</a:t>
            </a:fld>
            <a:endParaRPr lang="tr-TR"/>
          </a:p>
        </p:txBody>
      </p:sp>
      <p:sp>
        <p:nvSpPr>
          <p:cNvPr id="6"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7" name="Rectangle 71"/>
          <p:cNvSpPr>
            <a:spLocks noGrp="1" noChangeArrowheads="1"/>
          </p:cNvSpPr>
          <p:nvPr>
            <p:ph type="sldNum" sz="quarter" idx="12"/>
          </p:nvPr>
        </p:nvSpPr>
        <p:spPr>
          <a:ln/>
        </p:spPr>
        <p:txBody>
          <a:bodyPr/>
          <a:lstStyle>
            <a:lvl1pPr>
              <a:defRPr/>
            </a:lvl1pPr>
          </a:lstStyle>
          <a:p>
            <a:fld id="{79AAA959-AAF6-4ED7-8116-C26BACB36949}" type="slidenum">
              <a:rPr lang="tr-TR" altLang="tr-TR"/>
              <a:pPr/>
              <a:t>‹#›</a:t>
            </a:fld>
            <a:endParaRPr lang="tr-TR" altLang="tr-TR"/>
          </a:p>
        </p:txBody>
      </p:sp>
    </p:spTree>
    <p:extLst>
      <p:ext uri="{BB962C8B-B14F-4D97-AF65-F5344CB8AC3E}">
        <p14:creationId xmlns:p14="http://schemas.microsoft.com/office/powerpoint/2010/main" xmlns="" val="1477841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69"/>
          <p:cNvSpPr>
            <a:spLocks noGrp="1" noChangeArrowheads="1"/>
          </p:cNvSpPr>
          <p:nvPr>
            <p:ph type="dt" sz="half" idx="10"/>
          </p:nvPr>
        </p:nvSpPr>
        <p:spPr>
          <a:ln/>
        </p:spPr>
        <p:txBody>
          <a:bodyPr/>
          <a:lstStyle>
            <a:lvl1pPr>
              <a:defRPr/>
            </a:lvl1pPr>
          </a:lstStyle>
          <a:p>
            <a:pPr>
              <a:defRPr/>
            </a:pPr>
            <a:fld id="{22432085-F36A-4771-B4BB-4F14C845B265}" type="datetime1">
              <a:rPr lang="tr-TR" smtClean="0"/>
              <a:pPr>
                <a:defRPr/>
              </a:pPr>
              <a:t>09.11.2017</a:t>
            </a:fld>
            <a:endParaRPr lang="tr-TR"/>
          </a:p>
        </p:txBody>
      </p:sp>
      <p:sp>
        <p:nvSpPr>
          <p:cNvPr id="6"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7" name="Rectangle 71"/>
          <p:cNvSpPr>
            <a:spLocks noGrp="1" noChangeArrowheads="1"/>
          </p:cNvSpPr>
          <p:nvPr>
            <p:ph type="sldNum" sz="quarter" idx="12"/>
          </p:nvPr>
        </p:nvSpPr>
        <p:spPr>
          <a:ln/>
        </p:spPr>
        <p:txBody>
          <a:bodyPr/>
          <a:lstStyle>
            <a:lvl1pPr>
              <a:defRPr/>
            </a:lvl1pPr>
          </a:lstStyle>
          <a:p>
            <a:fld id="{FC5D26A3-D276-4D55-98F3-9A5ACD2B23DC}" type="slidenum">
              <a:rPr lang="tr-TR" altLang="tr-TR"/>
              <a:pPr/>
              <a:t>‹#›</a:t>
            </a:fld>
            <a:endParaRPr lang="tr-TR" altLang="tr-TR"/>
          </a:p>
        </p:txBody>
      </p:sp>
    </p:spTree>
    <p:extLst>
      <p:ext uri="{BB962C8B-B14F-4D97-AF65-F5344CB8AC3E}">
        <p14:creationId xmlns:p14="http://schemas.microsoft.com/office/powerpoint/2010/main" xmlns="" val="2883677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666" name="Freeform 2"/>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pPr>
              <a:defRPr/>
            </a:pPr>
            <a:endParaRPr lang="tr-TR">
              <a:latin typeface="Arial" charset="0"/>
            </a:endParaRPr>
          </a:p>
        </p:txBody>
      </p:sp>
      <p:grpSp>
        <p:nvGrpSpPr>
          <p:cNvPr id="2051" name="Group 3"/>
          <p:cNvGrpSpPr>
            <a:grpSpLocks/>
          </p:cNvGrpSpPr>
          <p:nvPr/>
        </p:nvGrpSpPr>
        <p:grpSpPr bwMode="auto">
          <a:xfrm>
            <a:off x="3175" y="4267200"/>
            <a:ext cx="9140825" cy="2590800"/>
            <a:chOff x="2" y="2688"/>
            <a:chExt cx="5758" cy="1632"/>
          </a:xfrm>
        </p:grpSpPr>
        <p:sp>
          <p:nvSpPr>
            <p:cNvPr id="113668" name="Freeform 4"/>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latin typeface="Arial" charset="0"/>
              </a:endParaRPr>
            </a:p>
          </p:txBody>
        </p:sp>
        <p:grpSp>
          <p:nvGrpSpPr>
            <p:cNvPr id="2058" name="Group 5"/>
            <p:cNvGrpSpPr>
              <a:grpSpLocks/>
            </p:cNvGrpSpPr>
            <p:nvPr userDrawn="1"/>
          </p:nvGrpSpPr>
          <p:grpSpPr bwMode="auto">
            <a:xfrm>
              <a:off x="3528" y="3715"/>
              <a:ext cx="792" cy="521"/>
              <a:chOff x="3527" y="3715"/>
              <a:chExt cx="792" cy="521"/>
            </a:xfrm>
          </p:grpSpPr>
          <p:sp>
            <p:nvSpPr>
              <p:cNvPr id="113670"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defRPr/>
                </a:pPr>
                <a:endParaRPr lang="tr-TR">
                  <a:latin typeface="Arial" charset="0"/>
                </a:endParaRPr>
              </a:p>
            </p:txBody>
          </p:sp>
          <p:sp>
            <p:nvSpPr>
              <p:cNvPr id="113671"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672"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latin typeface="Arial" charset="0"/>
                </a:endParaRPr>
              </a:p>
            </p:txBody>
          </p:sp>
          <p:sp>
            <p:nvSpPr>
              <p:cNvPr id="113673"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674"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latin typeface="Arial" charset="0"/>
                </a:endParaRPr>
              </a:p>
            </p:txBody>
          </p:sp>
          <p:sp>
            <p:nvSpPr>
              <p:cNvPr id="113675" name="Freeform 11"/>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676" name="Freeform 12"/>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defRPr/>
                </a:pPr>
                <a:endParaRPr lang="tr-TR">
                  <a:latin typeface="Arial" charset="0"/>
                </a:endParaRPr>
              </a:p>
            </p:txBody>
          </p:sp>
          <p:sp>
            <p:nvSpPr>
              <p:cNvPr id="113677" name="Freeform 13"/>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latin typeface="Arial" charset="0"/>
                </a:endParaRPr>
              </a:p>
            </p:txBody>
          </p:sp>
          <p:sp>
            <p:nvSpPr>
              <p:cNvPr id="113678" name="Freeform 14"/>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defRPr/>
                </a:pPr>
                <a:endParaRPr lang="tr-TR">
                  <a:latin typeface="Arial" charset="0"/>
                </a:endParaRPr>
              </a:p>
            </p:txBody>
          </p:sp>
          <p:sp>
            <p:nvSpPr>
              <p:cNvPr id="113679" name="Freeform 15"/>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defRPr/>
                </a:pPr>
                <a:endParaRPr lang="tr-TR">
                  <a:latin typeface="Arial" charset="0"/>
                </a:endParaRPr>
              </a:p>
            </p:txBody>
          </p:sp>
          <p:sp>
            <p:nvSpPr>
              <p:cNvPr id="113680"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grpSp>
        <p:grpSp>
          <p:nvGrpSpPr>
            <p:cNvPr id="2059" name="Group 17"/>
            <p:cNvGrpSpPr>
              <a:grpSpLocks/>
            </p:cNvGrpSpPr>
            <p:nvPr userDrawn="1"/>
          </p:nvGrpSpPr>
          <p:grpSpPr bwMode="auto">
            <a:xfrm>
              <a:off x="1776" y="3631"/>
              <a:ext cx="1626" cy="683"/>
              <a:chOff x="1776" y="3631"/>
              <a:chExt cx="1626" cy="683"/>
            </a:xfrm>
          </p:grpSpPr>
          <p:sp>
            <p:nvSpPr>
              <p:cNvPr id="113682"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defRPr/>
                </a:pPr>
                <a:endParaRPr lang="tr-TR">
                  <a:latin typeface="Arial" charset="0"/>
                </a:endParaRPr>
              </a:p>
            </p:txBody>
          </p:sp>
          <p:sp>
            <p:nvSpPr>
              <p:cNvPr id="113683"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defRPr/>
                </a:pPr>
                <a:endParaRPr lang="tr-TR">
                  <a:latin typeface="Arial" charset="0"/>
                </a:endParaRPr>
              </a:p>
            </p:txBody>
          </p:sp>
          <p:sp>
            <p:nvSpPr>
              <p:cNvPr id="113684"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defRPr/>
                </a:pPr>
                <a:endParaRPr lang="tr-TR">
                  <a:latin typeface="Arial" charset="0"/>
                </a:endParaRPr>
              </a:p>
            </p:txBody>
          </p:sp>
          <p:sp>
            <p:nvSpPr>
              <p:cNvPr id="113685"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686"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687"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688"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defRPr/>
                </a:pPr>
                <a:endParaRPr lang="tr-TR">
                  <a:latin typeface="Arial" charset="0"/>
                </a:endParaRPr>
              </a:p>
            </p:txBody>
          </p:sp>
          <p:sp>
            <p:nvSpPr>
              <p:cNvPr id="113689"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defRPr/>
                </a:pPr>
                <a:endParaRPr lang="tr-TR">
                  <a:latin typeface="Arial" charset="0"/>
                </a:endParaRPr>
              </a:p>
            </p:txBody>
          </p:sp>
          <p:sp>
            <p:nvSpPr>
              <p:cNvPr id="113690" name="Freeform 26"/>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691" name="Freeform 27"/>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defRPr/>
                </a:pPr>
                <a:endParaRPr lang="tr-TR">
                  <a:latin typeface="Arial" charset="0"/>
                </a:endParaRPr>
              </a:p>
            </p:txBody>
          </p:sp>
          <p:sp>
            <p:nvSpPr>
              <p:cNvPr id="113692" name="Freeform 28"/>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defRPr/>
                </a:pPr>
                <a:endParaRPr lang="tr-TR">
                  <a:latin typeface="Arial" charset="0"/>
                </a:endParaRPr>
              </a:p>
            </p:txBody>
          </p:sp>
          <p:sp>
            <p:nvSpPr>
              <p:cNvPr id="113693" name="Freeform 29"/>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defRPr/>
                </a:pPr>
                <a:endParaRPr lang="tr-TR">
                  <a:latin typeface="Arial" charset="0"/>
                </a:endParaRPr>
              </a:p>
            </p:txBody>
          </p:sp>
          <p:sp>
            <p:nvSpPr>
              <p:cNvPr id="113694" name="Freeform 30"/>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pPr>
                  <a:defRPr/>
                </a:pPr>
                <a:endParaRPr lang="tr-TR">
                  <a:latin typeface="Arial" charset="0"/>
                </a:endParaRPr>
              </a:p>
            </p:txBody>
          </p:sp>
          <p:sp>
            <p:nvSpPr>
              <p:cNvPr id="113695" name="Freeform 31"/>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pPr>
                  <a:defRPr/>
                </a:pPr>
                <a:endParaRPr lang="tr-TR">
                  <a:latin typeface="Arial" charset="0"/>
                </a:endParaRPr>
              </a:p>
            </p:txBody>
          </p:sp>
          <p:sp>
            <p:nvSpPr>
              <p:cNvPr id="113696" name="Freeform 32"/>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latin typeface="Arial" charset="0"/>
                </a:endParaRPr>
              </a:p>
            </p:txBody>
          </p:sp>
          <p:sp>
            <p:nvSpPr>
              <p:cNvPr id="113697" name="Freeform 33"/>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latin typeface="Arial" charset="0"/>
                </a:endParaRPr>
              </a:p>
            </p:txBody>
          </p:sp>
          <p:sp>
            <p:nvSpPr>
              <p:cNvPr id="113698" name="Freeform 34"/>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latin typeface="Arial" charset="0"/>
                </a:endParaRPr>
              </a:p>
            </p:txBody>
          </p:sp>
          <p:sp>
            <p:nvSpPr>
              <p:cNvPr id="113699" name="Freeform 35"/>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pPr>
                  <a:defRPr/>
                </a:pPr>
                <a:endParaRPr lang="tr-TR">
                  <a:latin typeface="Arial" charset="0"/>
                </a:endParaRPr>
              </a:p>
            </p:txBody>
          </p:sp>
        </p:grpSp>
        <p:grpSp>
          <p:nvGrpSpPr>
            <p:cNvPr id="2060" name="Group 36"/>
            <p:cNvGrpSpPr>
              <a:grpSpLocks/>
            </p:cNvGrpSpPr>
            <p:nvPr userDrawn="1"/>
          </p:nvGrpSpPr>
          <p:grpSpPr bwMode="auto">
            <a:xfrm>
              <a:off x="4128" y="3360"/>
              <a:ext cx="1351" cy="821"/>
              <a:chOff x="4128" y="3360"/>
              <a:chExt cx="1351" cy="821"/>
            </a:xfrm>
          </p:grpSpPr>
          <p:sp>
            <p:nvSpPr>
              <p:cNvPr id="113701" name="Freeform 37"/>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702" name="Freeform 38"/>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703" name="Freeform 39"/>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704" name="Freeform 40"/>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latin typeface="Arial" charset="0"/>
                </a:endParaRPr>
              </a:p>
            </p:txBody>
          </p:sp>
          <p:sp>
            <p:nvSpPr>
              <p:cNvPr id="113705" name="Freeform 41"/>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latin typeface="Arial" charset="0"/>
                </a:endParaRPr>
              </a:p>
            </p:txBody>
          </p:sp>
          <p:sp>
            <p:nvSpPr>
              <p:cNvPr id="113706" name="Freeform 42"/>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latin typeface="Arial" charset="0"/>
                </a:endParaRPr>
              </a:p>
            </p:txBody>
          </p:sp>
          <p:sp>
            <p:nvSpPr>
              <p:cNvPr id="113707" name="Freeform 43"/>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latin typeface="Arial" charset="0"/>
                </a:endParaRPr>
              </a:p>
            </p:txBody>
          </p:sp>
          <p:sp>
            <p:nvSpPr>
              <p:cNvPr id="113708" name="Freeform 44"/>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pPr>
                  <a:defRPr/>
                </a:pPr>
                <a:endParaRPr lang="tr-TR">
                  <a:latin typeface="Arial" charset="0"/>
                </a:endParaRPr>
              </a:p>
            </p:txBody>
          </p:sp>
          <p:sp>
            <p:nvSpPr>
              <p:cNvPr id="113709" name="Freeform 45"/>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defRPr/>
                </a:pPr>
                <a:endParaRPr lang="tr-TR">
                  <a:latin typeface="Arial" charset="0"/>
                </a:endParaRPr>
              </a:p>
            </p:txBody>
          </p:sp>
          <p:sp>
            <p:nvSpPr>
              <p:cNvPr id="113710" name="Freeform 46"/>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711" name="Freeform 47"/>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712"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defRPr/>
                </a:pPr>
                <a:endParaRPr lang="tr-TR">
                  <a:latin typeface="Arial" charset="0"/>
                </a:endParaRPr>
              </a:p>
            </p:txBody>
          </p:sp>
          <p:sp>
            <p:nvSpPr>
              <p:cNvPr id="113713"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714"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latin typeface="Arial" charset="0"/>
                </a:endParaRPr>
              </a:p>
            </p:txBody>
          </p:sp>
          <p:sp>
            <p:nvSpPr>
              <p:cNvPr id="113715"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716"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latin typeface="Arial" charset="0"/>
                </a:endParaRPr>
              </a:p>
            </p:txBody>
          </p:sp>
          <p:sp>
            <p:nvSpPr>
              <p:cNvPr id="113717"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grpSp>
        <p:grpSp>
          <p:nvGrpSpPr>
            <p:cNvPr id="2061" name="Group 54"/>
            <p:cNvGrpSpPr>
              <a:grpSpLocks/>
            </p:cNvGrpSpPr>
            <p:nvPr userDrawn="1"/>
          </p:nvGrpSpPr>
          <p:grpSpPr bwMode="auto">
            <a:xfrm>
              <a:off x="5280" y="3024"/>
              <a:ext cx="425" cy="258"/>
              <a:chOff x="5280" y="3024"/>
              <a:chExt cx="425" cy="258"/>
            </a:xfrm>
          </p:grpSpPr>
          <p:sp>
            <p:nvSpPr>
              <p:cNvPr id="113719" name="Freeform 55"/>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sp>
            <p:nvSpPr>
              <p:cNvPr id="113720" name="Freeform 56"/>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sp>
            <p:nvSpPr>
              <p:cNvPr id="113721" name="Freeform 57"/>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sp>
            <p:nvSpPr>
              <p:cNvPr id="113722" name="Freeform 58"/>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sp>
            <p:nvSpPr>
              <p:cNvPr id="113723" name="Freeform 59"/>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724" name="Freeform 60"/>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725" name="Freeform 61"/>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grpSp>
            <p:nvGrpSpPr>
              <p:cNvPr id="2069" name="Group 62"/>
              <p:cNvGrpSpPr>
                <a:grpSpLocks/>
              </p:cNvGrpSpPr>
              <p:nvPr/>
            </p:nvGrpSpPr>
            <p:grpSpPr bwMode="auto">
              <a:xfrm>
                <a:off x="5381" y="3085"/>
                <a:ext cx="227" cy="132"/>
                <a:chOff x="5381" y="3085"/>
                <a:chExt cx="227" cy="132"/>
              </a:xfrm>
            </p:grpSpPr>
            <p:sp>
              <p:nvSpPr>
                <p:cNvPr id="113727"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728"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tr-TR">
                    <a:latin typeface="Arial" charset="0"/>
                  </a:endParaRPr>
                </a:p>
              </p:txBody>
            </p:sp>
            <p:sp>
              <p:nvSpPr>
                <p:cNvPr id="113729"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730"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tr-TR">
                    <a:latin typeface="Arial" charset="0"/>
                  </a:endParaRPr>
                </a:p>
              </p:txBody>
            </p:sp>
          </p:grpSp>
        </p:grpSp>
      </p:grpSp>
      <p:sp>
        <p:nvSpPr>
          <p:cNvPr id="113731" name="Rectangle 67"/>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tr-TR" smtClean="0"/>
              <a:t>Asıl başlık stili için tıklatın</a:t>
            </a:r>
          </a:p>
        </p:txBody>
      </p:sp>
      <p:sp>
        <p:nvSpPr>
          <p:cNvPr id="113732" name="Rectangle 68"/>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13733" name="Rectangle 6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fld id="{85D664AA-82BD-481F-8E84-6C0D50AE856C}" type="datetime1">
              <a:rPr lang="tr-TR" smtClean="0"/>
              <a:pPr>
                <a:defRPr/>
              </a:pPr>
              <a:t>09.11.2017</a:t>
            </a:fld>
            <a:endParaRPr lang="tr-TR"/>
          </a:p>
        </p:txBody>
      </p:sp>
      <p:sp>
        <p:nvSpPr>
          <p:cNvPr id="113734" name="Rectangle 7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r>
              <a:rPr lang="tr-TR"/>
              <a:t>Esatoglu, Bilgi Yönetimi </a:t>
            </a:r>
          </a:p>
        </p:txBody>
      </p:sp>
      <p:sp>
        <p:nvSpPr>
          <p:cNvPr id="113735" name="Rectangle 7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fld id="{69119C2E-1783-482F-97A9-806414095508}" type="slidenum">
              <a:rPr lang="tr-TR" altLang="tr-TR"/>
              <a:pPr/>
              <a:t>‹#›</a:t>
            </a:fld>
            <a:endParaRPr lang="tr-TR" altLang="tr-TR"/>
          </a:p>
        </p:txBody>
      </p:sp>
    </p:spTree>
  </p:cSld>
  <p:clrMap bg1="dk2" tx1="lt1" bg2="dk1" tx2="lt2" accent1="accent1" accent2="accent2" accent3="accent3" accent4="accent4" accent5="accent5" accent6="accent6" hlink="hlink" folHlink="folHlink"/>
  <p:sldLayoutIdLst>
    <p:sldLayoutId id="2147483700"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image" Target="../media/image16.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15.wmf"/><Relationship Id="rId2" Type="http://schemas.openxmlformats.org/officeDocument/2006/relationships/slideLayout" Target="../slideLayouts/slideLayout7.xml"/><Relationship Id="rId16" Type="http://schemas.openxmlformats.org/officeDocument/2006/relationships/image" Target="../media/image18.wmf"/><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14.wmf"/><Relationship Id="rId5" Type="http://schemas.openxmlformats.org/officeDocument/2006/relationships/image" Target="../media/image10.wmf"/><Relationship Id="rId15" Type="http://schemas.openxmlformats.org/officeDocument/2006/relationships/image" Target="../media/image17.wmf"/><Relationship Id="rId10" Type="http://schemas.openxmlformats.org/officeDocument/2006/relationships/image" Target="../media/image13.wmf"/><Relationship Id="rId4" Type="http://schemas.openxmlformats.org/officeDocument/2006/relationships/image" Target="../media/image9.wmf"/><Relationship Id="rId9" Type="http://schemas.openxmlformats.org/officeDocument/2006/relationships/image" Target="../media/image12.wmf"/><Relationship Id="rId14" Type="http://schemas.openxmlformats.org/officeDocument/2006/relationships/oleObject" Target="../embeddings/oleObject4.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1042988" y="2997200"/>
            <a:ext cx="7921500" cy="2303463"/>
          </a:xfrm>
        </p:spPr>
        <p:txBody>
          <a:bodyPr/>
          <a:lstStyle/>
          <a:p>
            <a:pPr fontAlgn="auto">
              <a:spcAft>
                <a:spcPts val="0"/>
              </a:spcAft>
              <a:defRPr/>
            </a:pPr>
            <a:r>
              <a:rPr lang="tr-TR" dirty="0" smtClean="0"/>
              <a:t/>
            </a:r>
            <a:br>
              <a:rPr lang="tr-TR" dirty="0" smtClean="0"/>
            </a:br>
            <a:r>
              <a:rPr lang="tr-TR" sz="3200" dirty="0" smtClean="0"/>
              <a:t>SAĞLIK ENFORMASYON YÖNETİMİ 1 DERSİ </a:t>
            </a:r>
            <a:br>
              <a:rPr lang="tr-TR" sz="3200" dirty="0" smtClean="0"/>
            </a:br>
            <a:r>
              <a:rPr lang="tr-TR" sz="3200" dirty="0" smtClean="0"/>
              <a:t>3. DERS : YÖNETİCİ VE BİLGİ YÖNETİMİ  </a:t>
            </a:r>
            <a:endParaRPr lang="tr-TR" sz="4800" dirty="0" smtClean="0">
              <a:latin typeface="Arial Narrow" pitchFamily="34" charset="0"/>
            </a:endParaRPr>
          </a:p>
        </p:txBody>
      </p:sp>
      <p:sp>
        <p:nvSpPr>
          <p:cNvPr id="20483" name="Rectangle 3"/>
          <p:cNvSpPr>
            <a:spLocks noGrp="1" noChangeArrowheads="1"/>
          </p:cNvSpPr>
          <p:nvPr>
            <p:ph type="subTitle" idx="1"/>
          </p:nvPr>
        </p:nvSpPr>
        <p:spPr>
          <a:xfrm>
            <a:off x="755650" y="5516563"/>
            <a:ext cx="7488238" cy="1104900"/>
          </a:xfrm>
        </p:spPr>
        <p:txBody>
          <a:bodyPr rtlCol="0"/>
          <a:lstStyle/>
          <a:p>
            <a:pPr fontAlgn="auto">
              <a:spcAft>
                <a:spcPts val="0"/>
              </a:spcAft>
              <a:buFont typeface="Arial" pitchFamily="34" charset="0"/>
              <a:buNone/>
              <a:defRPr/>
            </a:pPr>
            <a:endParaRPr lang="tr-TR" dirty="0" smtClean="0"/>
          </a:p>
        </p:txBody>
      </p:sp>
      <p:pic>
        <p:nvPicPr>
          <p:cNvPr id="5" name="Picture 6" descr="pitnew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39552" y="404812"/>
            <a:ext cx="3384550" cy="2968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8971076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20F1D13-0F3D-4177-95B2-1C6973A690B0}" type="slidenum">
              <a:rPr lang="tr-TR" altLang="tr-TR"/>
              <a:pPr eaLnBrk="1" hangingPunct="1"/>
              <a:t>10</a:t>
            </a:fld>
            <a:endParaRPr lang="tr-TR" altLang="tr-TR"/>
          </a:p>
        </p:txBody>
      </p:sp>
      <p:sp>
        <p:nvSpPr>
          <p:cNvPr id="282626" name="1 Başlık"/>
          <p:cNvSpPr>
            <a:spLocks noGrp="1"/>
          </p:cNvSpPr>
          <p:nvPr>
            <p:ph type="title" idx="4294967295"/>
          </p:nvPr>
        </p:nvSpPr>
        <p:spPr/>
        <p:txBody>
          <a:bodyPr anchorCtr="0"/>
          <a:lstStyle/>
          <a:p>
            <a:pPr eaLnBrk="1" hangingPunct="1">
              <a:defRPr/>
            </a:pPr>
            <a:r>
              <a:rPr lang="tr-TR" smtClean="0"/>
              <a:t>BİLGİ YÖNETİMİ ADIMLARI</a:t>
            </a:r>
          </a:p>
        </p:txBody>
      </p:sp>
      <p:sp>
        <p:nvSpPr>
          <p:cNvPr id="282627" name="2 İçerik Yer Tutucusu"/>
          <p:cNvSpPr>
            <a:spLocks noGrp="1"/>
          </p:cNvSpPr>
          <p:nvPr>
            <p:ph idx="4294967295"/>
          </p:nvPr>
        </p:nvSpPr>
        <p:spPr>
          <a:xfrm>
            <a:off x="755576" y="1893960"/>
            <a:ext cx="7848872" cy="4941168"/>
          </a:xfrm>
        </p:spPr>
        <p:txBody>
          <a:bodyPr/>
          <a:lstStyle/>
          <a:p>
            <a:pPr eaLnBrk="1" hangingPunct="1">
              <a:defRPr/>
            </a:pPr>
            <a:r>
              <a:rPr lang="tr-TR" sz="1600" b="1" i="1" dirty="0" smtClean="0">
                <a:solidFill>
                  <a:srgbClr val="FF0066"/>
                </a:solidFill>
              </a:rPr>
              <a:t>Kavramsallaştırma:</a:t>
            </a:r>
            <a:r>
              <a:rPr lang="tr-TR" sz="1600" dirty="0" smtClean="0"/>
              <a:t> Bir organizasyonun hangi bilgi varlıklarına sahip olduğunu belirlemek için bir araştırma ve sınıflandırma çalışması yapmak. Bilgi varlıklarının nerede olduğunu, içeriğinin ne olduğunu, ne şekilde bulunduğu, ulaşılabilirliğinin ve faydasının ne olduğunun araştırılıp ortaya konması gerekmektedir.</a:t>
            </a:r>
          </a:p>
          <a:p>
            <a:pPr eaLnBrk="1" hangingPunct="1">
              <a:defRPr/>
            </a:pPr>
            <a:r>
              <a:rPr lang="tr-TR" sz="1600" b="1" i="1" dirty="0" smtClean="0">
                <a:solidFill>
                  <a:srgbClr val="FF0066"/>
                </a:solidFill>
              </a:rPr>
              <a:t>Yansıtma:</a:t>
            </a:r>
            <a:r>
              <a:rPr lang="tr-TR" sz="1600" dirty="0" smtClean="0"/>
              <a:t> Bilginin organizasyona nasıl değer katabileceğini analiz etmek. Bilgi varlığını kullanmanın fırsatlarının neler olduğunu incelemek, kullanım etkisinin ne olacağını araştırmak gerekmektedir.</a:t>
            </a:r>
          </a:p>
          <a:p>
            <a:pPr eaLnBrk="1" hangingPunct="1">
              <a:defRPr/>
            </a:pPr>
            <a:r>
              <a:rPr lang="tr-TR" sz="1600" b="1" i="1" dirty="0" smtClean="0">
                <a:solidFill>
                  <a:srgbClr val="FF0066"/>
                </a:solidFill>
              </a:rPr>
              <a:t>Eylem Planlama:</a:t>
            </a:r>
            <a:r>
              <a:rPr lang="tr-TR" sz="1600" dirty="0" smtClean="0"/>
              <a:t> Daha iyi kullanma ve daha fazla katma değer elde etmek için yapılması gerekenleri belirlemek. Bilgi varlığını kullanmak için eylemlerin nasıl planlanması, nasıl başlatılması ve nasıl izlenmesi gerektiğini kararlaştırmak gerekmektedir.</a:t>
            </a:r>
          </a:p>
          <a:p>
            <a:pPr eaLnBrk="1" hangingPunct="1">
              <a:defRPr/>
            </a:pPr>
            <a:r>
              <a:rPr lang="tr-TR" sz="1600" b="1" i="1" dirty="0" smtClean="0">
                <a:solidFill>
                  <a:srgbClr val="FF0066"/>
                </a:solidFill>
              </a:rPr>
              <a:t>Gözden Geçirme:</a:t>
            </a:r>
            <a:r>
              <a:rPr lang="tr-TR" sz="1600" dirty="0" smtClean="0"/>
              <a:t> Katma değer sağlamak için bilgi kullanımını gözden geçirmek. Bilgi varlığının kullanılmasının arzulanan katma değeri sağlayıp sağlamadığını ve tekrar kullanım için nasıl muhafaza edilebileceğini belirlemek ve kullanımın oluşturacağı fırsatları değerlendirmek gerekmektedir.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BB58FE9-5048-482F-9CD4-FD2E1E1ED29D}" type="slidenum">
              <a:rPr lang="tr-TR" altLang="tr-TR"/>
              <a:pPr eaLnBrk="1" hangingPunct="1"/>
              <a:t>11</a:t>
            </a:fld>
            <a:endParaRPr lang="tr-TR" altLang="tr-TR"/>
          </a:p>
        </p:txBody>
      </p:sp>
      <p:sp>
        <p:nvSpPr>
          <p:cNvPr id="277511" name="Rectangle 7"/>
          <p:cNvSpPr>
            <a:spLocks noGrp="1" noChangeArrowheads="1"/>
          </p:cNvSpPr>
          <p:nvPr>
            <p:ph type="title"/>
          </p:nvPr>
        </p:nvSpPr>
        <p:spPr/>
        <p:txBody>
          <a:bodyPr/>
          <a:lstStyle/>
          <a:p>
            <a:pPr eaLnBrk="1" hangingPunct="1">
              <a:defRPr/>
            </a:pPr>
            <a:endParaRPr lang="tr-TR" smtClean="0"/>
          </a:p>
        </p:txBody>
      </p:sp>
      <p:sp>
        <p:nvSpPr>
          <p:cNvPr id="15366" name="Rectangle 8"/>
          <p:cNvSpPr>
            <a:spLocks noChangeArrowheads="1"/>
          </p:cNvSpPr>
          <p:nvPr/>
        </p:nvSpPr>
        <p:spPr bwMode="auto">
          <a:xfrm>
            <a:off x="1403350" y="2205038"/>
            <a:ext cx="1655763" cy="3887787"/>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a:t>I</a:t>
            </a:r>
          </a:p>
          <a:p>
            <a:pPr algn="ctr" eaLnBrk="1" hangingPunct="1"/>
            <a:r>
              <a:rPr lang="tr-TR" altLang="tr-TR"/>
              <a:t>Bilgiyi tetkik ve </a:t>
            </a:r>
          </a:p>
          <a:p>
            <a:pPr algn="ctr" eaLnBrk="1" hangingPunct="1"/>
            <a:r>
              <a:rPr lang="tr-TR" altLang="tr-TR"/>
              <a:t>kategorize et</a:t>
            </a:r>
          </a:p>
          <a:p>
            <a:pPr algn="ctr" eaLnBrk="1" hangingPunct="1"/>
            <a:endParaRPr lang="tr-TR" altLang="tr-TR"/>
          </a:p>
          <a:p>
            <a:pPr algn="ctr" eaLnBrk="1" hangingPunct="1"/>
            <a:r>
              <a:rPr lang="tr-TR" altLang="tr-TR"/>
              <a:t>Bilgiyi ve ilgili </a:t>
            </a:r>
          </a:p>
          <a:p>
            <a:pPr algn="ctr" eaLnBrk="1" hangingPunct="1"/>
            <a:r>
              <a:rPr lang="tr-TR" altLang="tr-TR"/>
              <a:t>faaliyetleri </a:t>
            </a:r>
          </a:p>
          <a:p>
            <a:pPr algn="ctr" eaLnBrk="1" hangingPunct="1"/>
            <a:r>
              <a:rPr lang="tr-TR" altLang="tr-TR"/>
              <a:t>analiz et</a:t>
            </a:r>
          </a:p>
          <a:p>
            <a:pPr algn="ctr" eaLnBrk="1" hangingPunct="1"/>
            <a:endParaRPr lang="tr-TR" altLang="tr-TR"/>
          </a:p>
          <a:p>
            <a:pPr algn="ctr" eaLnBrk="1" hangingPunct="1"/>
            <a:r>
              <a:rPr lang="tr-TR" altLang="tr-TR"/>
              <a:t>Bilgiyi ortaya </a:t>
            </a:r>
          </a:p>
          <a:p>
            <a:pPr algn="ctr" eaLnBrk="1" hangingPunct="1"/>
            <a:r>
              <a:rPr lang="tr-TR" altLang="tr-TR"/>
              <a:t>çıkar, </a:t>
            </a:r>
          </a:p>
          <a:p>
            <a:pPr algn="ctr" eaLnBrk="1" hangingPunct="1"/>
            <a:r>
              <a:rPr lang="tr-TR" altLang="tr-TR"/>
              <a:t>düzenle, ve </a:t>
            </a:r>
          </a:p>
          <a:p>
            <a:pPr algn="ctr" eaLnBrk="1" hangingPunct="1"/>
            <a:r>
              <a:rPr lang="tr-TR" altLang="tr-TR"/>
              <a:t>organize et</a:t>
            </a:r>
          </a:p>
        </p:txBody>
      </p:sp>
      <p:sp>
        <p:nvSpPr>
          <p:cNvPr id="15367" name="Rectangle 9"/>
          <p:cNvSpPr>
            <a:spLocks noChangeArrowheads="1"/>
          </p:cNvSpPr>
          <p:nvPr/>
        </p:nvSpPr>
        <p:spPr bwMode="auto">
          <a:xfrm>
            <a:off x="900113" y="1484313"/>
            <a:ext cx="7056437" cy="649287"/>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a:solidFill>
                  <a:srgbClr val="FF0066"/>
                </a:solidFill>
              </a:rPr>
              <a:t>BİLGİ YÖNETİMİ </a:t>
            </a:r>
          </a:p>
        </p:txBody>
      </p:sp>
      <p:sp>
        <p:nvSpPr>
          <p:cNvPr id="15368" name="Rectangle 10"/>
          <p:cNvSpPr>
            <a:spLocks noChangeArrowheads="1"/>
          </p:cNvSpPr>
          <p:nvPr/>
        </p:nvSpPr>
        <p:spPr bwMode="auto">
          <a:xfrm>
            <a:off x="3851275" y="2205038"/>
            <a:ext cx="1584325" cy="3887787"/>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a:t>II</a:t>
            </a:r>
          </a:p>
          <a:p>
            <a:pPr algn="ctr" eaLnBrk="1" hangingPunct="1"/>
            <a:r>
              <a:rPr lang="tr-TR" altLang="tr-TR"/>
              <a:t>Bilgiyi ve </a:t>
            </a:r>
          </a:p>
          <a:p>
            <a:pPr algn="ctr" eaLnBrk="1" hangingPunct="1"/>
            <a:r>
              <a:rPr lang="tr-TR" altLang="tr-TR"/>
              <a:t>bilgiyle</a:t>
            </a:r>
          </a:p>
          <a:p>
            <a:pPr algn="ctr" eaLnBrk="1" hangingPunct="1"/>
            <a:r>
              <a:rPr lang="tr-TR" altLang="tr-TR"/>
              <a:t> ilişkili</a:t>
            </a:r>
          </a:p>
          <a:p>
            <a:pPr algn="ctr" eaLnBrk="1" hangingPunct="1"/>
            <a:r>
              <a:rPr lang="tr-TR" altLang="tr-TR"/>
              <a:t> faaliyetlerin </a:t>
            </a:r>
          </a:p>
          <a:p>
            <a:pPr algn="ctr" eaLnBrk="1" hangingPunct="1"/>
            <a:r>
              <a:rPr lang="tr-TR" altLang="tr-TR"/>
              <a:t>değerini </a:t>
            </a:r>
          </a:p>
          <a:p>
            <a:pPr algn="ctr" eaLnBrk="1" hangingPunct="1"/>
            <a:r>
              <a:rPr lang="tr-TR" altLang="tr-TR"/>
              <a:t>belirle </a:t>
            </a:r>
          </a:p>
          <a:p>
            <a:pPr algn="ctr" eaLnBrk="1" hangingPunct="1"/>
            <a:r>
              <a:rPr lang="tr-TR" altLang="tr-TR"/>
              <a:t>ve değerlendir</a:t>
            </a:r>
          </a:p>
          <a:p>
            <a:pPr algn="ctr" eaLnBrk="1" hangingPunct="1"/>
            <a:endParaRPr lang="tr-TR" altLang="tr-TR"/>
          </a:p>
          <a:p>
            <a:pPr algn="ctr" eaLnBrk="1" hangingPunct="1"/>
            <a:r>
              <a:rPr lang="tr-TR" altLang="tr-TR"/>
              <a:t>Bilgiyle ilişkili </a:t>
            </a:r>
          </a:p>
          <a:p>
            <a:pPr algn="ctr" eaLnBrk="1" hangingPunct="1"/>
            <a:r>
              <a:rPr lang="tr-TR" altLang="tr-TR"/>
              <a:t>faaliyetlerin </a:t>
            </a:r>
          </a:p>
          <a:p>
            <a:pPr algn="ctr" eaLnBrk="1" hangingPunct="1"/>
            <a:r>
              <a:rPr lang="tr-TR" altLang="tr-TR"/>
              <a:t>değerini </a:t>
            </a:r>
          </a:p>
          <a:p>
            <a:pPr algn="ctr" eaLnBrk="1" hangingPunct="1"/>
            <a:r>
              <a:rPr lang="tr-TR" altLang="tr-TR"/>
              <a:t>oluştur</a:t>
            </a:r>
          </a:p>
          <a:p>
            <a:pPr algn="ctr" eaLnBrk="1" hangingPunct="1"/>
            <a:endParaRPr lang="tr-TR" altLang="tr-TR"/>
          </a:p>
        </p:txBody>
      </p:sp>
      <p:sp>
        <p:nvSpPr>
          <p:cNvPr id="15369" name="Rectangle 11"/>
          <p:cNvSpPr>
            <a:spLocks noChangeArrowheads="1"/>
          </p:cNvSpPr>
          <p:nvPr/>
        </p:nvSpPr>
        <p:spPr bwMode="auto">
          <a:xfrm>
            <a:off x="6156325" y="2205038"/>
            <a:ext cx="1655763" cy="3887787"/>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a:t>III</a:t>
            </a:r>
          </a:p>
          <a:p>
            <a:pPr algn="ctr" eaLnBrk="1" hangingPunct="1"/>
            <a:r>
              <a:rPr lang="tr-TR" altLang="tr-TR"/>
              <a:t>Bilgiyle ilişkili </a:t>
            </a:r>
          </a:p>
          <a:p>
            <a:pPr algn="ctr" eaLnBrk="1" hangingPunct="1"/>
            <a:r>
              <a:rPr lang="tr-TR" altLang="tr-TR"/>
              <a:t>faaliyetleri </a:t>
            </a:r>
          </a:p>
          <a:p>
            <a:pPr algn="ctr" eaLnBrk="1" hangingPunct="1"/>
            <a:r>
              <a:rPr lang="tr-TR" altLang="tr-TR"/>
              <a:t>sentezle</a:t>
            </a:r>
          </a:p>
          <a:p>
            <a:pPr algn="ctr" eaLnBrk="1" hangingPunct="1"/>
            <a:endParaRPr lang="tr-TR" altLang="tr-TR"/>
          </a:p>
          <a:p>
            <a:pPr algn="ctr" eaLnBrk="1" hangingPunct="1"/>
            <a:r>
              <a:rPr lang="tr-TR" altLang="tr-TR"/>
              <a:t>Bilgiyi ele al </a:t>
            </a:r>
          </a:p>
          <a:p>
            <a:pPr algn="ctr" eaLnBrk="1" hangingPunct="1"/>
            <a:r>
              <a:rPr lang="tr-TR" altLang="tr-TR"/>
              <a:t>kullan ve </a:t>
            </a:r>
          </a:p>
          <a:p>
            <a:pPr algn="ctr" eaLnBrk="1" hangingPunct="1"/>
            <a:r>
              <a:rPr lang="tr-TR" altLang="tr-TR"/>
              <a:t>kontrol et</a:t>
            </a:r>
          </a:p>
          <a:p>
            <a:pPr algn="ctr" eaLnBrk="1" hangingPunct="1"/>
            <a:endParaRPr lang="tr-TR" altLang="tr-TR"/>
          </a:p>
          <a:p>
            <a:pPr algn="ctr" eaLnBrk="1" hangingPunct="1"/>
            <a:r>
              <a:rPr lang="tr-TR" altLang="tr-TR"/>
              <a:t>Bilgiyi </a:t>
            </a:r>
          </a:p>
          <a:p>
            <a:pPr algn="ctr" eaLnBrk="1" hangingPunct="1"/>
            <a:r>
              <a:rPr lang="tr-TR" altLang="tr-TR"/>
              <a:t>harekete </a:t>
            </a:r>
          </a:p>
          <a:p>
            <a:pPr algn="ctr" eaLnBrk="1" hangingPunct="1"/>
            <a:r>
              <a:rPr lang="tr-TR" altLang="tr-TR"/>
              <a:t>geçir dağıt  </a:t>
            </a:r>
          </a:p>
          <a:p>
            <a:pPr algn="ctr" eaLnBrk="1" hangingPunct="1"/>
            <a:r>
              <a:rPr lang="tr-TR" altLang="tr-TR"/>
              <a:t>otomatik hale </a:t>
            </a:r>
          </a:p>
          <a:p>
            <a:pPr algn="ctr" eaLnBrk="1" hangingPunct="1"/>
            <a:r>
              <a:rPr lang="tr-TR" altLang="tr-TR"/>
              <a:t>getir </a:t>
            </a:r>
          </a:p>
          <a:p>
            <a:pPr algn="ctr" eaLnBrk="1" hangingPunct="1"/>
            <a:endParaRPr lang="tr-TR" alt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4DF2A8C-FA07-4808-8D61-49A8B79DC4CA}" type="slidenum">
              <a:rPr lang="tr-TR" altLang="tr-TR"/>
              <a:pPr eaLnBrk="1" hangingPunct="1"/>
              <a:t>12</a:t>
            </a:fld>
            <a:endParaRPr lang="tr-TR" altLang="tr-TR"/>
          </a:p>
        </p:txBody>
      </p:sp>
      <p:sp>
        <p:nvSpPr>
          <p:cNvPr id="283650" name="1 Başlık"/>
          <p:cNvSpPr>
            <a:spLocks noGrp="1"/>
          </p:cNvSpPr>
          <p:nvPr>
            <p:ph type="title" idx="4294967295"/>
          </p:nvPr>
        </p:nvSpPr>
        <p:spPr/>
        <p:txBody>
          <a:bodyPr anchorCtr="0"/>
          <a:lstStyle/>
          <a:p>
            <a:pPr eaLnBrk="1" hangingPunct="1">
              <a:defRPr/>
            </a:pPr>
            <a:r>
              <a:rPr lang="tr-TR" smtClean="0"/>
              <a:t>Bilgi Yönetim Süreçleri</a:t>
            </a:r>
          </a:p>
        </p:txBody>
      </p:sp>
      <p:sp>
        <p:nvSpPr>
          <p:cNvPr id="283651" name="2 İçerik Yer Tutucusu"/>
          <p:cNvSpPr>
            <a:spLocks noGrp="1"/>
          </p:cNvSpPr>
          <p:nvPr>
            <p:ph idx="4294967295"/>
          </p:nvPr>
        </p:nvSpPr>
        <p:spPr>
          <a:xfrm>
            <a:off x="827585" y="1628775"/>
            <a:ext cx="8316416" cy="4525963"/>
          </a:xfrm>
        </p:spPr>
        <p:txBody>
          <a:bodyPr/>
          <a:lstStyle/>
          <a:p>
            <a:pPr eaLnBrk="1" hangingPunct="1">
              <a:defRPr/>
            </a:pPr>
            <a:r>
              <a:rPr lang="tr-TR" sz="2400" b="1" i="1" dirty="0" smtClean="0"/>
              <a:t>Mevcut Bilgi Varlıklarının Değerlendirilmesi</a:t>
            </a:r>
            <a:r>
              <a:rPr lang="tr-TR" sz="2400" dirty="0" smtClean="0"/>
              <a:t> </a:t>
            </a:r>
          </a:p>
          <a:p>
            <a:pPr eaLnBrk="1" hangingPunct="1">
              <a:defRPr/>
            </a:pPr>
            <a:r>
              <a:rPr lang="tr-TR" sz="2400" b="1" i="1" dirty="0" smtClean="0"/>
              <a:t>Bilgi Yönetim Takımının Oluşturulması</a:t>
            </a:r>
            <a:r>
              <a:rPr lang="tr-TR" sz="2400" dirty="0" smtClean="0"/>
              <a:t> </a:t>
            </a:r>
          </a:p>
          <a:p>
            <a:pPr eaLnBrk="1" hangingPunct="1">
              <a:defRPr/>
            </a:pPr>
            <a:r>
              <a:rPr lang="tr-TR" sz="2400" b="1" i="1" dirty="0" smtClean="0"/>
              <a:t>Bilgi Yönetim Projesinin Hazırlanması</a:t>
            </a:r>
          </a:p>
          <a:p>
            <a:pPr eaLnBrk="1" hangingPunct="1">
              <a:defRPr/>
            </a:pPr>
            <a:r>
              <a:rPr lang="tr-TR" sz="2400" b="1" i="1" dirty="0" smtClean="0"/>
              <a:t>Sistemin Geliştirilmesi</a:t>
            </a:r>
            <a:endParaRPr lang="tr-TR" sz="2400" dirty="0" smtClean="0"/>
          </a:p>
          <a:p>
            <a:pPr eaLnBrk="1" hangingPunct="1">
              <a:defRPr/>
            </a:pPr>
            <a:r>
              <a:rPr lang="tr-TR" sz="2400" b="1" i="1" dirty="0" smtClean="0"/>
              <a:t>Sonuca Dayalı </a:t>
            </a:r>
            <a:r>
              <a:rPr lang="tr-TR" sz="2400" b="1" i="1" dirty="0" err="1" smtClean="0"/>
              <a:t>Artımlılık</a:t>
            </a:r>
            <a:r>
              <a:rPr lang="tr-TR" sz="2400" b="1" i="1" dirty="0" smtClean="0"/>
              <a:t> </a:t>
            </a:r>
            <a:r>
              <a:rPr lang="tr-TR" sz="2400" b="1" i="1" dirty="0" err="1" smtClean="0"/>
              <a:t>Metodolojisi’ni</a:t>
            </a:r>
            <a:r>
              <a:rPr lang="tr-TR" sz="2400" b="1" i="1" dirty="0" smtClean="0"/>
              <a:t> Kullanarak Yerleştirme</a:t>
            </a:r>
            <a:r>
              <a:rPr lang="tr-TR" sz="2400" dirty="0" smtClean="0"/>
              <a:t> </a:t>
            </a:r>
          </a:p>
          <a:p>
            <a:pPr eaLnBrk="1" hangingPunct="1">
              <a:defRPr/>
            </a:pPr>
            <a:r>
              <a:rPr lang="tr-TR" sz="2400" b="1" i="1" dirty="0" smtClean="0"/>
              <a:t>Değişim, Kültür ve Ödül Yapılarının Yönetilmesi</a:t>
            </a:r>
            <a:endParaRPr lang="tr-TR" sz="2400" i="1" dirty="0" smtClean="0"/>
          </a:p>
          <a:p>
            <a:pPr eaLnBrk="1" hangingPunct="1">
              <a:defRPr/>
            </a:pPr>
            <a:r>
              <a:rPr lang="tr-TR" sz="2400" b="1" i="1" dirty="0" smtClean="0"/>
              <a:t>Başarımın Değerlendirilmesi</a:t>
            </a:r>
            <a:r>
              <a:rPr lang="tr-TR" sz="2400" b="1" dirty="0" smtClean="0"/>
              <a:t> </a:t>
            </a:r>
          </a:p>
          <a:p>
            <a:pPr eaLnBrk="1" hangingPunct="1">
              <a:defRPr/>
            </a:pPr>
            <a:r>
              <a:rPr lang="tr-TR" sz="2400" b="1" dirty="0" smtClean="0"/>
              <a:t>Bilgi Yönetim Döngüsü</a:t>
            </a:r>
            <a:endParaRPr lang="tr-TR" sz="2400" dirty="0" smtClean="0"/>
          </a:p>
          <a:p>
            <a:pPr eaLnBrk="1" hangingPunct="1">
              <a:defRPr/>
            </a:pPr>
            <a:endParaRPr lang="tr-TR" sz="2400" dirty="0" smtClean="0"/>
          </a:p>
          <a:p>
            <a:pPr eaLnBrk="1" hangingPunct="1">
              <a:defRPr/>
            </a:pPr>
            <a:endParaRPr lang="tr-TR" sz="24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891AA89-E78D-4D50-9A36-9AD1B68004DF}" type="slidenum">
              <a:rPr lang="tr-TR" altLang="tr-TR"/>
              <a:pPr eaLnBrk="1" hangingPunct="1"/>
              <a:t>13</a:t>
            </a:fld>
            <a:endParaRPr lang="tr-TR" altLang="tr-TR"/>
          </a:p>
        </p:txBody>
      </p:sp>
      <p:sp>
        <p:nvSpPr>
          <p:cNvPr id="287746" name="1 Başlık"/>
          <p:cNvSpPr>
            <a:spLocks noGrp="1"/>
          </p:cNvSpPr>
          <p:nvPr>
            <p:ph type="title" idx="4294967295"/>
          </p:nvPr>
        </p:nvSpPr>
        <p:spPr/>
        <p:txBody>
          <a:bodyPr anchorCtr="0"/>
          <a:lstStyle/>
          <a:p>
            <a:pPr eaLnBrk="1" hangingPunct="1">
              <a:defRPr/>
            </a:pPr>
            <a:r>
              <a:rPr lang="tr-TR" smtClean="0"/>
              <a:t>Bilgi Yönetiminin Amacı</a:t>
            </a:r>
          </a:p>
        </p:txBody>
      </p:sp>
      <p:sp>
        <p:nvSpPr>
          <p:cNvPr id="287747" name="2 İçerik Yer Tutucusu"/>
          <p:cNvSpPr>
            <a:spLocks noGrp="1"/>
          </p:cNvSpPr>
          <p:nvPr>
            <p:ph idx="4294967295"/>
          </p:nvPr>
        </p:nvSpPr>
        <p:spPr>
          <a:xfrm>
            <a:off x="1187624" y="1628775"/>
            <a:ext cx="7748414" cy="5013325"/>
          </a:xfrm>
        </p:spPr>
        <p:txBody>
          <a:bodyPr/>
          <a:lstStyle/>
          <a:p>
            <a:pPr eaLnBrk="1" hangingPunct="1">
              <a:defRPr/>
            </a:pPr>
            <a:r>
              <a:rPr lang="tr-TR" sz="2800" i="1" dirty="0" smtClean="0"/>
              <a:t>Bilgi Deposu Oluşturmak</a:t>
            </a:r>
            <a:r>
              <a:rPr lang="tr-TR" sz="2800" dirty="0" smtClean="0"/>
              <a:t> </a:t>
            </a:r>
          </a:p>
          <a:p>
            <a:pPr eaLnBrk="1" hangingPunct="1">
              <a:defRPr/>
            </a:pPr>
            <a:r>
              <a:rPr lang="tr-TR" sz="2800" i="1" dirty="0" smtClean="0"/>
              <a:t>Bilgiye Ulaşmayı Geliştirmek</a:t>
            </a:r>
          </a:p>
          <a:p>
            <a:pPr eaLnBrk="1" hangingPunct="1">
              <a:defRPr/>
            </a:pPr>
            <a:r>
              <a:rPr lang="tr-TR" sz="2800" i="1" dirty="0" smtClean="0"/>
              <a:t>Bilgi Ortamını Çoğaltmak</a:t>
            </a:r>
            <a:r>
              <a:rPr lang="tr-TR" sz="2800" dirty="0" smtClean="0"/>
              <a:t> </a:t>
            </a:r>
          </a:p>
          <a:p>
            <a:pPr eaLnBrk="1" hangingPunct="1">
              <a:defRPr/>
            </a:pPr>
            <a:r>
              <a:rPr lang="tr-TR" sz="2800" i="1" dirty="0" smtClean="0"/>
              <a:t>Bir Servet Olarak Bilgiyi Yönetmek</a:t>
            </a:r>
            <a:endParaRPr lang="tr-TR" sz="28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4A7EA50-8D2F-4C77-B091-185CEFAAD01D}" type="slidenum">
              <a:rPr lang="tr-TR" altLang="tr-TR"/>
              <a:pPr eaLnBrk="1" hangingPunct="1"/>
              <a:t>14</a:t>
            </a:fld>
            <a:endParaRPr lang="tr-TR" altLang="tr-TR"/>
          </a:p>
        </p:txBody>
      </p:sp>
      <p:sp>
        <p:nvSpPr>
          <p:cNvPr id="19461" name="Text Box 2"/>
          <p:cNvSpPr txBox="1">
            <a:spLocks noChangeArrowheads="1"/>
          </p:cNvSpPr>
          <p:nvPr/>
        </p:nvSpPr>
        <p:spPr bwMode="auto">
          <a:xfrm>
            <a:off x="136525" y="76200"/>
            <a:ext cx="2446338" cy="1187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2400" b="1">
                <a:latin typeface="Times New Roman" panose="02020603050405020304" pitchFamily="18" charset="0"/>
              </a:rPr>
              <a:t>Karar Vermede</a:t>
            </a:r>
          </a:p>
          <a:p>
            <a:r>
              <a:rPr lang="en-AU" altLang="tr-TR" sz="2400" b="1">
                <a:latin typeface="Times New Roman" panose="02020603050405020304" pitchFamily="18" charset="0"/>
              </a:rPr>
              <a:t>Ussal Yaklaşımın</a:t>
            </a:r>
          </a:p>
          <a:p>
            <a:r>
              <a:rPr lang="en-AU" altLang="tr-TR" sz="2400" b="1">
                <a:latin typeface="Times New Roman" panose="02020603050405020304" pitchFamily="18" charset="0"/>
              </a:rPr>
              <a:t>Aşamaları</a:t>
            </a:r>
          </a:p>
        </p:txBody>
      </p:sp>
      <p:sp>
        <p:nvSpPr>
          <p:cNvPr id="19462" name="Oval 3"/>
          <p:cNvSpPr>
            <a:spLocks noChangeArrowheads="1"/>
          </p:cNvSpPr>
          <p:nvPr/>
        </p:nvSpPr>
        <p:spPr bwMode="auto">
          <a:xfrm>
            <a:off x="1828800" y="533400"/>
            <a:ext cx="6096000" cy="57150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a:p>
        </p:txBody>
      </p:sp>
      <p:sp>
        <p:nvSpPr>
          <p:cNvPr id="19463" name="Line 4"/>
          <p:cNvSpPr>
            <a:spLocks noChangeShapeType="1"/>
          </p:cNvSpPr>
          <p:nvPr/>
        </p:nvSpPr>
        <p:spPr bwMode="auto">
          <a:xfrm>
            <a:off x="4876800" y="76200"/>
            <a:ext cx="0" cy="6629400"/>
          </a:xfrm>
          <a:prstGeom prst="line">
            <a:avLst/>
          </a:prstGeom>
          <a:noFill/>
          <a:ln w="5715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tr-TR"/>
          </a:p>
        </p:txBody>
      </p:sp>
      <p:sp>
        <p:nvSpPr>
          <p:cNvPr id="19464" name="Line 5"/>
          <p:cNvSpPr>
            <a:spLocks noChangeShapeType="1"/>
          </p:cNvSpPr>
          <p:nvPr/>
        </p:nvSpPr>
        <p:spPr bwMode="auto">
          <a:xfrm>
            <a:off x="1828800" y="3352800"/>
            <a:ext cx="6096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tr-TR"/>
          </a:p>
        </p:txBody>
      </p:sp>
      <p:sp>
        <p:nvSpPr>
          <p:cNvPr id="19465" name="Line 6"/>
          <p:cNvSpPr>
            <a:spLocks noChangeShapeType="1"/>
          </p:cNvSpPr>
          <p:nvPr/>
        </p:nvSpPr>
        <p:spPr bwMode="auto">
          <a:xfrm>
            <a:off x="2743200" y="1295400"/>
            <a:ext cx="4343400" cy="41148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tr-TR"/>
          </a:p>
        </p:txBody>
      </p:sp>
      <p:sp>
        <p:nvSpPr>
          <p:cNvPr id="19466" name="Line 7"/>
          <p:cNvSpPr>
            <a:spLocks noChangeShapeType="1"/>
          </p:cNvSpPr>
          <p:nvPr/>
        </p:nvSpPr>
        <p:spPr bwMode="auto">
          <a:xfrm flipH="1">
            <a:off x="2743200" y="1295400"/>
            <a:ext cx="4191000" cy="41910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tr-TR"/>
          </a:p>
        </p:txBody>
      </p:sp>
      <p:sp>
        <p:nvSpPr>
          <p:cNvPr id="19467" name="Text Box 8"/>
          <p:cNvSpPr txBox="1">
            <a:spLocks noChangeArrowheads="1"/>
          </p:cNvSpPr>
          <p:nvPr/>
        </p:nvSpPr>
        <p:spPr bwMode="auto">
          <a:xfrm>
            <a:off x="4937125" y="2438400"/>
            <a:ext cx="3365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2400">
                <a:latin typeface="Times New Roman" panose="02020603050405020304" pitchFamily="18" charset="0"/>
              </a:rPr>
              <a:t>1</a:t>
            </a:r>
          </a:p>
        </p:txBody>
      </p:sp>
      <p:sp>
        <p:nvSpPr>
          <p:cNvPr id="19468" name="Text Box 9"/>
          <p:cNvSpPr txBox="1">
            <a:spLocks noChangeArrowheads="1"/>
          </p:cNvSpPr>
          <p:nvPr/>
        </p:nvSpPr>
        <p:spPr bwMode="auto">
          <a:xfrm>
            <a:off x="5334000" y="2895600"/>
            <a:ext cx="3365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2400">
                <a:latin typeface="Times New Roman" panose="02020603050405020304" pitchFamily="18" charset="0"/>
              </a:rPr>
              <a:t>2</a:t>
            </a:r>
          </a:p>
        </p:txBody>
      </p:sp>
      <p:sp>
        <p:nvSpPr>
          <p:cNvPr id="19469" name="Text Box 10"/>
          <p:cNvSpPr txBox="1">
            <a:spLocks noChangeArrowheads="1"/>
          </p:cNvSpPr>
          <p:nvPr/>
        </p:nvSpPr>
        <p:spPr bwMode="auto">
          <a:xfrm>
            <a:off x="5334000" y="3352800"/>
            <a:ext cx="3365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2400">
                <a:latin typeface="Times New Roman" panose="02020603050405020304" pitchFamily="18" charset="0"/>
              </a:rPr>
              <a:t>3</a:t>
            </a:r>
          </a:p>
        </p:txBody>
      </p:sp>
      <p:sp>
        <p:nvSpPr>
          <p:cNvPr id="19470" name="Text Box 11"/>
          <p:cNvSpPr txBox="1">
            <a:spLocks noChangeArrowheads="1"/>
          </p:cNvSpPr>
          <p:nvPr/>
        </p:nvSpPr>
        <p:spPr bwMode="auto">
          <a:xfrm>
            <a:off x="4953000" y="3657600"/>
            <a:ext cx="3365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2400">
                <a:latin typeface="Times New Roman" panose="02020603050405020304" pitchFamily="18" charset="0"/>
              </a:rPr>
              <a:t>4</a:t>
            </a:r>
          </a:p>
        </p:txBody>
      </p:sp>
      <p:sp>
        <p:nvSpPr>
          <p:cNvPr id="19471" name="Text Box 12"/>
          <p:cNvSpPr txBox="1">
            <a:spLocks noChangeArrowheads="1"/>
          </p:cNvSpPr>
          <p:nvPr/>
        </p:nvSpPr>
        <p:spPr bwMode="auto">
          <a:xfrm>
            <a:off x="4495800" y="3657600"/>
            <a:ext cx="3365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2400">
                <a:latin typeface="Times New Roman" panose="02020603050405020304" pitchFamily="18" charset="0"/>
              </a:rPr>
              <a:t>5</a:t>
            </a:r>
          </a:p>
        </p:txBody>
      </p:sp>
      <p:sp>
        <p:nvSpPr>
          <p:cNvPr id="19472" name="Text Box 13"/>
          <p:cNvSpPr txBox="1">
            <a:spLocks noChangeArrowheads="1"/>
          </p:cNvSpPr>
          <p:nvPr/>
        </p:nvSpPr>
        <p:spPr bwMode="auto">
          <a:xfrm>
            <a:off x="4114800" y="3276600"/>
            <a:ext cx="3365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2400">
                <a:latin typeface="Times New Roman" panose="02020603050405020304" pitchFamily="18" charset="0"/>
              </a:rPr>
              <a:t>6</a:t>
            </a:r>
          </a:p>
        </p:txBody>
      </p:sp>
      <p:sp>
        <p:nvSpPr>
          <p:cNvPr id="19473" name="Text Box 14"/>
          <p:cNvSpPr txBox="1">
            <a:spLocks noChangeArrowheads="1"/>
          </p:cNvSpPr>
          <p:nvPr/>
        </p:nvSpPr>
        <p:spPr bwMode="auto">
          <a:xfrm>
            <a:off x="4114800" y="2895600"/>
            <a:ext cx="3365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2400">
                <a:latin typeface="Times New Roman" panose="02020603050405020304" pitchFamily="18" charset="0"/>
              </a:rPr>
              <a:t>7</a:t>
            </a:r>
          </a:p>
        </p:txBody>
      </p:sp>
      <p:sp>
        <p:nvSpPr>
          <p:cNvPr id="19474" name="Text Box 15"/>
          <p:cNvSpPr txBox="1">
            <a:spLocks noChangeArrowheads="1"/>
          </p:cNvSpPr>
          <p:nvPr/>
        </p:nvSpPr>
        <p:spPr bwMode="auto">
          <a:xfrm>
            <a:off x="4403725" y="2438400"/>
            <a:ext cx="3365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2400">
                <a:latin typeface="Times New Roman" panose="02020603050405020304" pitchFamily="18" charset="0"/>
              </a:rPr>
              <a:t>8</a:t>
            </a:r>
          </a:p>
        </p:txBody>
      </p:sp>
      <p:sp>
        <p:nvSpPr>
          <p:cNvPr id="19475" name="Text Box 16"/>
          <p:cNvSpPr txBox="1">
            <a:spLocks noChangeArrowheads="1"/>
          </p:cNvSpPr>
          <p:nvPr/>
        </p:nvSpPr>
        <p:spPr bwMode="auto">
          <a:xfrm>
            <a:off x="3511550" y="952500"/>
            <a:ext cx="1136650" cy="915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a:latin typeface="Times New Roman" panose="02020603050405020304" pitchFamily="18" charset="0"/>
              </a:rPr>
              <a:t>Seçilen</a:t>
            </a:r>
          </a:p>
          <a:p>
            <a:r>
              <a:rPr lang="en-AU" altLang="tr-TR">
                <a:latin typeface="Times New Roman" panose="02020603050405020304" pitchFamily="18" charset="0"/>
              </a:rPr>
              <a:t>Alternatifi</a:t>
            </a:r>
          </a:p>
          <a:p>
            <a:r>
              <a:rPr lang="en-AU" altLang="tr-TR">
                <a:latin typeface="Times New Roman" panose="02020603050405020304" pitchFamily="18" charset="0"/>
              </a:rPr>
              <a:t>Uygula</a:t>
            </a:r>
          </a:p>
        </p:txBody>
      </p:sp>
      <p:sp>
        <p:nvSpPr>
          <p:cNvPr id="19476" name="Text Box 17"/>
          <p:cNvSpPr txBox="1">
            <a:spLocks noChangeArrowheads="1"/>
          </p:cNvSpPr>
          <p:nvPr/>
        </p:nvSpPr>
        <p:spPr bwMode="auto">
          <a:xfrm>
            <a:off x="5105400" y="990600"/>
            <a:ext cx="1060450" cy="915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a:latin typeface="Times New Roman" panose="02020603050405020304" pitchFamily="18" charset="0"/>
              </a:rPr>
              <a:t>Karar</a:t>
            </a:r>
          </a:p>
          <a:p>
            <a:r>
              <a:rPr lang="en-AU" altLang="tr-TR">
                <a:latin typeface="Times New Roman" panose="02020603050405020304" pitchFamily="18" charset="0"/>
              </a:rPr>
              <a:t>Çevresini</a:t>
            </a:r>
          </a:p>
          <a:p>
            <a:r>
              <a:rPr lang="en-AU" altLang="tr-TR">
                <a:latin typeface="Times New Roman" panose="02020603050405020304" pitchFamily="18" charset="0"/>
              </a:rPr>
              <a:t>İzle</a:t>
            </a:r>
          </a:p>
        </p:txBody>
      </p:sp>
      <p:sp>
        <p:nvSpPr>
          <p:cNvPr id="19477" name="Text Box 18"/>
          <p:cNvSpPr txBox="1">
            <a:spLocks noChangeArrowheads="1"/>
          </p:cNvSpPr>
          <p:nvPr/>
        </p:nvSpPr>
        <p:spPr bwMode="auto">
          <a:xfrm>
            <a:off x="6248400" y="2209800"/>
            <a:ext cx="1073150" cy="915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a:latin typeface="Times New Roman" panose="02020603050405020304" pitchFamily="18" charset="0"/>
              </a:rPr>
              <a:t>Karar</a:t>
            </a:r>
          </a:p>
          <a:p>
            <a:r>
              <a:rPr lang="en-AU" altLang="tr-TR">
                <a:latin typeface="Times New Roman" panose="02020603050405020304" pitchFamily="18" charset="0"/>
              </a:rPr>
              <a:t>Sorununu</a:t>
            </a:r>
          </a:p>
          <a:p>
            <a:r>
              <a:rPr lang="en-AU" altLang="tr-TR">
                <a:latin typeface="Times New Roman" panose="02020603050405020304" pitchFamily="18" charset="0"/>
              </a:rPr>
              <a:t>Tanımla</a:t>
            </a:r>
          </a:p>
        </p:txBody>
      </p:sp>
      <p:sp>
        <p:nvSpPr>
          <p:cNvPr id="19478" name="Text Box 19"/>
          <p:cNvSpPr txBox="1">
            <a:spLocks noChangeArrowheads="1"/>
          </p:cNvSpPr>
          <p:nvPr/>
        </p:nvSpPr>
        <p:spPr bwMode="auto">
          <a:xfrm>
            <a:off x="6400800" y="3503613"/>
            <a:ext cx="1212850" cy="9159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a:latin typeface="Times New Roman" panose="02020603050405020304" pitchFamily="18" charset="0"/>
              </a:rPr>
              <a:t>Karar</a:t>
            </a:r>
          </a:p>
          <a:p>
            <a:r>
              <a:rPr lang="en-AU" altLang="tr-TR">
                <a:latin typeface="Times New Roman" panose="02020603050405020304" pitchFamily="18" charset="0"/>
              </a:rPr>
              <a:t>Amaçlarını</a:t>
            </a:r>
          </a:p>
          <a:p>
            <a:r>
              <a:rPr lang="en-AU" altLang="tr-TR">
                <a:latin typeface="Times New Roman" panose="02020603050405020304" pitchFamily="18" charset="0"/>
              </a:rPr>
              <a:t>Belirle</a:t>
            </a:r>
          </a:p>
        </p:txBody>
      </p:sp>
      <p:sp>
        <p:nvSpPr>
          <p:cNvPr id="19479" name="Text Box 20"/>
          <p:cNvSpPr txBox="1">
            <a:spLocks noChangeArrowheads="1"/>
          </p:cNvSpPr>
          <p:nvPr/>
        </p:nvSpPr>
        <p:spPr bwMode="auto">
          <a:xfrm>
            <a:off x="5035550" y="4800600"/>
            <a:ext cx="10414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a:latin typeface="Times New Roman" panose="02020603050405020304" pitchFamily="18" charset="0"/>
              </a:rPr>
              <a:t>Sorunu</a:t>
            </a:r>
          </a:p>
          <a:p>
            <a:r>
              <a:rPr lang="en-AU" altLang="tr-TR">
                <a:latin typeface="Times New Roman" panose="02020603050405020304" pitchFamily="18" charset="0"/>
              </a:rPr>
              <a:t>Teşhis Et</a:t>
            </a:r>
          </a:p>
        </p:txBody>
      </p:sp>
      <p:sp>
        <p:nvSpPr>
          <p:cNvPr id="19480" name="Text Box 21"/>
          <p:cNvSpPr txBox="1">
            <a:spLocks noChangeArrowheads="1"/>
          </p:cNvSpPr>
          <p:nvPr/>
        </p:nvSpPr>
        <p:spPr bwMode="auto">
          <a:xfrm>
            <a:off x="3505200" y="4646613"/>
            <a:ext cx="1085850" cy="9159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a:latin typeface="Times New Roman" panose="02020603050405020304" pitchFamily="18" charset="0"/>
              </a:rPr>
              <a:t>Alternatif</a:t>
            </a:r>
          </a:p>
          <a:p>
            <a:r>
              <a:rPr lang="en-AU" altLang="tr-TR">
                <a:latin typeface="Times New Roman" panose="02020603050405020304" pitchFamily="18" charset="0"/>
              </a:rPr>
              <a:t>Çözümler</a:t>
            </a:r>
          </a:p>
          <a:p>
            <a:r>
              <a:rPr lang="en-AU" altLang="tr-TR">
                <a:latin typeface="Times New Roman" panose="02020603050405020304" pitchFamily="18" charset="0"/>
              </a:rPr>
              <a:t>Geliştir</a:t>
            </a:r>
          </a:p>
        </p:txBody>
      </p:sp>
      <p:sp>
        <p:nvSpPr>
          <p:cNvPr id="19481" name="Text Box 22"/>
          <p:cNvSpPr txBox="1">
            <a:spLocks noChangeArrowheads="1"/>
          </p:cNvSpPr>
          <p:nvPr/>
        </p:nvSpPr>
        <p:spPr bwMode="auto">
          <a:xfrm>
            <a:off x="2362200" y="3581400"/>
            <a:ext cx="137795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a:latin typeface="Times New Roman" panose="02020603050405020304" pitchFamily="18" charset="0"/>
              </a:rPr>
              <a:t>Alternatifleri</a:t>
            </a:r>
          </a:p>
          <a:p>
            <a:r>
              <a:rPr lang="en-AU" altLang="tr-TR">
                <a:latin typeface="Times New Roman" panose="02020603050405020304" pitchFamily="18" charset="0"/>
              </a:rPr>
              <a:t>Değerlendir</a:t>
            </a:r>
          </a:p>
        </p:txBody>
      </p:sp>
      <p:sp>
        <p:nvSpPr>
          <p:cNvPr id="19482" name="Text Box 23"/>
          <p:cNvSpPr txBox="1">
            <a:spLocks noChangeArrowheads="1"/>
          </p:cNvSpPr>
          <p:nvPr/>
        </p:nvSpPr>
        <p:spPr bwMode="auto">
          <a:xfrm>
            <a:off x="2514600" y="2209800"/>
            <a:ext cx="1136650" cy="915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a:latin typeface="Times New Roman" panose="02020603050405020304" pitchFamily="18" charset="0"/>
              </a:rPr>
              <a:t>En İyi</a:t>
            </a:r>
          </a:p>
          <a:p>
            <a:r>
              <a:rPr lang="en-AU" altLang="tr-TR">
                <a:latin typeface="Times New Roman" panose="02020603050405020304" pitchFamily="18" charset="0"/>
              </a:rPr>
              <a:t>Alternatifi</a:t>
            </a:r>
          </a:p>
          <a:p>
            <a:r>
              <a:rPr lang="en-AU" altLang="tr-TR">
                <a:latin typeface="Times New Roman" panose="02020603050405020304" pitchFamily="18" charset="0"/>
              </a:rPr>
              <a:t>Seç</a:t>
            </a:r>
          </a:p>
        </p:txBody>
      </p:sp>
      <p:sp>
        <p:nvSpPr>
          <p:cNvPr id="19483" name="WordArt 24"/>
          <p:cNvSpPr>
            <a:spLocks noChangeArrowheads="1" noChangeShapeType="1" noTextEdit="1"/>
          </p:cNvSpPr>
          <p:nvPr/>
        </p:nvSpPr>
        <p:spPr bwMode="auto">
          <a:xfrm rot="-5507157">
            <a:off x="-36512" y="3008313"/>
            <a:ext cx="3962400" cy="990600"/>
          </a:xfrm>
          <a:prstGeom prst="rect">
            <a:avLst/>
          </a:prstGeom>
        </p:spPr>
        <p:txBody>
          <a:bodyPr spcFirstLastPara="1" wrap="none" fromWordArt="1">
            <a:prstTxWarp prst="textArchUp">
              <a:avLst>
                <a:gd name="adj" fmla="val 10821260"/>
              </a:avLst>
            </a:prstTxWarp>
          </a:bodyPr>
          <a:lstStyle/>
          <a:p>
            <a:pPr algn="ctr"/>
            <a:r>
              <a:rPr lang="tr-TR" sz="2400" kern="10">
                <a:ln w="9525">
                  <a:solidFill>
                    <a:srgbClr val="000000"/>
                  </a:solidFill>
                  <a:round/>
                  <a:headEnd/>
                  <a:tailEnd/>
                </a:ln>
                <a:solidFill>
                  <a:srgbClr val="000000"/>
                </a:solidFill>
                <a:latin typeface="Times New Roman" panose="02020603050405020304" pitchFamily="18" charset="0"/>
                <a:cs typeface="Times New Roman" panose="02020603050405020304" pitchFamily="18" charset="0"/>
              </a:rPr>
              <a:t>SORUN ÇÖZME</a:t>
            </a:r>
          </a:p>
        </p:txBody>
      </p:sp>
      <p:sp>
        <p:nvSpPr>
          <p:cNvPr id="19484" name="WordArt 25"/>
          <p:cNvSpPr>
            <a:spLocks noChangeArrowheads="1" noChangeShapeType="1" noTextEdit="1"/>
          </p:cNvSpPr>
          <p:nvPr/>
        </p:nvSpPr>
        <p:spPr bwMode="auto">
          <a:xfrm rot="5516303">
            <a:off x="4572000" y="2362200"/>
            <a:ext cx="5257800" cy="2209800"/>
          </a:xfrm>
          <a:prstGeom prst="rect">
            <a:avLst/>
          </a:prstGeom>
        </p:spPr>
        <p:txBody>
          <a:bodyPr spcFirstLastPara="1" wrap="none" fromWordArt="1">
            <a:prstTxWarp prst="textArchUp">
              <a:avLst>
                <a:gd name="adj" fmla="val 10904436"/>
              </a:avLst>
            </a:prstTxWarp>
          </a:bodyPr>
          <a:lstStyle/>
          <a:p>
            <a:pPr algn="ctr"/>
            <a:r>
              <a:rPr lang="tr-TR" sz="2000" kern="10">
                <a:ln w="9525">
                  <a:solidFill>
                    <a:srgbClr val="000000"/>
                  </a:solidFill>
                  <a:round/>
                  <a:headEnd/>
                  <a:tailEnd/>
                </a:ln>
                <a:solidFill>
                  <a:srgbClr val="000000"/>
                </a:solidFill>
                <a:latin typeface="Times New Roman" panose="02020603050405020304" pitchFamily="18" charset="0"/>
                <a:cs typeface="Times New Roman" panose="02020603050405020304" pitchFamily="18" charset="0"/>
              </a:rPr>
              <a:t>SORUN TANIMLAMA</a:t>
            </a:r>
          </a:p>
        </p:txBody>
      </p:sp>
      <p:sp>
        <p:nvSpPr>
          <p:cNvPr id="19485" name="AutoShape 26"/>
          <p:cNvSpPr>
            <a:spLocks noChangeArrowheads="1"/>
          </p:cNvSpPr>
          <p:nvPr/>
        </p:nvSpPr>
        <p:spPr bwMode="auto">
          <a:xfrm rot="1523350">
            <a:off x="2286000" y="5943600"/>
            <a:ext cx="1524000" cy="609600"/>
          </a:xfrm>
          <a:prstGeom prst="leftArrow">
            <a:avLst>
              <a:gd name="adj1" fmla="val 50000"/>
              <a:gd name="adj2" fmla="val 62500"/>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a:p>
        </p:txBody>
      </p:sp>
      <p:sp>
        <p:nvSpPr>
          <p:cNvPr id="19486" name="AutoShape 27"/>
          <p:cNvSpPr>
            <a:spLocks noChangeArrowheads="1"/>
          </p:cNvSpPr>
          <p:nvPr/>
        </p:nvSpPr>
        <p:spPr bwMode="auto">
          <a:xfrm rot="-8958692">
            <a:off x="5715000" y="228600"/>
            <a:ext cx="1524000" cy="609600"/>
          </a:xfrm>
          <a:prstGeom prst="leftArrow">
            <a:avLst>
              <a:gd name="adj1" fmla="val 50000"/>
              <a:gd name="adj2" fmla="val 62500"/>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a:p>
        </p:txBody>
      </p:sp>
      <p:sp>
        <p:nvSpPr>
          <p:cNvPr id="19487" name="AutoShape 28"/>
          <p:cNvSpPr>
            <a:spLocks noChangeArrowheads="1"/>
          </p:cNvSpPr>
          <p:nvPr/>
        </p:nvSpPr>
        <p:spPr bwMode="auto">
          <a:xfrm rot="9530759">
            <a:off x="2514600" y="228600"/>
            <a:ext cx="1524000" cy="609600"/>
          </a:xfrm>
          <a:prstGeom prst="leftArrow">
            <a:avLst>
              <a:gd name="adj1" fmla="val 50000"/>
              <a:gd name="adj2" fmla="val 62500"/>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a:p>
        </p:txBody>
      </p:sp>
      <p:sp>
        <p:nvSpPr>
          <p:cNvPr id="19488" name="AutoShape 29"/>
          <p:cNvSpPr>
            <a:spLocks noChangeArrowheads="1"/>
          </p:cNvSpPr>
          <p:nvPr/>
        </p:nvSpPr>
        <p:spPr bwMode="auto">
          <a:xfrm rot="-1153087">
            <a:off x="5486400" y="6019800"/>
            <a:ext cx="1524000" cy="609600"/>
          </a:xfrm>
          <a:prstGeom prst="leftArrow">
            <a:avLst>
              <a:gd name="adj1" fmla="val 50000"/>
              <a:gd name="adj2" fmla="val 62500"/>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181B1F1-71DF-49A2-8EFD-C1CAE251E9FE}" type="slidenum">
              <a:rPr lang="tr-TR" altLang="tr-TR"/>
              <a:pPr eaLnBrk="1" hangingPunct="1"/>
              <a:t>15</a:t>
            </a:fld>
            <a:endParaRPr lang="tr-TR" altLang="tr-TR"/>
          </a:p>
        </p:txBody>
      </p:sp>
      <p:sp>
        <p:nvSpPr>
          <p:cNvPr id="214018" name="Rectangle 2"/>
          <p:cNvSpPr>
            <a:spLocks noGrp="1" noChangeArrowheads="1"/>
          </p:cNvSpPr>
          <p:nvPr>
            <p:ph type="title"/>
          </p:nvPr>
        </p:nvSpPr>
        <p:spPr>
          <a:solidFill>
            <a:srgbClr val="FF0066"/>
          </a:solidFill>
        </p:spPr>
        <p:txBody>
          <a:bodyPr/>
          <a:lstStyle/>
          <a:p>
            <a:pPr eaLnBrk="1" hangingPunct="1">
              <a:defRPr/>
            </a:pPr>
            <a:r>
              <a:rPr lang="tr-TR" smtClean="0"/>
              <a:t>Yönetsel Bilginin Nitelikleri</a:t>
            </a:r>
          </a:p>
        </p:txBody>
      </p:sp>
      <p:sp>
        <p:nvSpPr>
          <p:cNvPr id="214019" name="Rectangle 3"/>
          <p:cNvSpPr>
            <a:spLocks noGrp="1" noChangeArrowheads="1"/>
          </p:cNvSpPr>
          <p:nvPr>
            <p:ph type="body" idx="1"/>
          </p:nvPr>
        </p:nvSpPr>
        <p:spPr/>
        <p:txBody>
          <a:bodyPr/>
          <a:lstStyle/>
          <a:p>
            <a:pPr eaLnBrk="1" hangingPunct="1">
              <a:defRPr/>
            </a:pPr>
            <a:r>
              <a:rPr lang="tr-TR" sz="2800" b="1" smtClean="0"/>
              <a:t>Veri Yerine Bilgi</a:t>
            </a:r>
          </a:p>
          <a:p>
            <a:pPr eaLnBrk="1" hangingPunct="1">
              <a:defRPr/>
            </a:pPr>
            <a:r>
              <a:rPr lang="tr-TR" sz="2800" b="1" smtClean="0"/>
              <a:t>Duyarlılık</a:t>
            </a:r>
          </a:p>
          <a:p>
            <a:pPr eaLnBrk="1" hangingPunct="1">
              <a:defRPr/>
            </a:pPr>
            <a:r>
              <a:rPr lang="tr-TR" sz="2800" b="1" smtClean="0"/>
              <a:t>Doğruluk</a:t>
            </a:r>
          </a:p>
          <a:p>
            <a:pPr eaLnBrk="1" hangingPunct="1">
              <a:defRPr/>
            </a:pPr>
            <a:r>
              <a:rPr lang="tr-TR" sz="2800" b="1" smtClean="0"/>
              <a:t>Zamanlılık</a:t>
            </a:r>
          </a:p>
          <a:p>
            <a:pPr eaLnBrk="1" hangingPunct="1">
              <a:defRPr/>
            </a:pPr>
            <a:r>
              <a:rPr lang="tr-TR" sz="2800" b="1" smtClean="0"/>
              <a:t>Eksiksizlik,Tamlık</a:t>
            </a:r>
          </a:p>
          <a:p>
            <a:pPr eaLnBrk="1" hangingPunct="1">
              <a:defRPr/>
            </a:pPr>
            <a:r>
              <a:rPr lang="tr-TR" sz="2800" b="1" smtClean="0"/>
              <a:t>Kısalık</a:t>
            </a:r>
          </a:p>
          <a:p>
            <a:pPr eaLnBrk="1" hangingPunct="1">
              <a:defRPr/>
            </a:pPr>
            <a:r>
              <a:rPr lang="tr-TR" sz="2800" b="1" smtClean="0"/>
              <a:t>Yerindelik ve İlgililik</a:t>
            </a:r>
          </a:p>
          <a:p>
            <a:pPr eaLnBrk="1" hangingPunct="1">
              <a:defRPr/>
            </a:pPr>
            <a:r>
              <a:rPr lang="tr-TR" sz="2800" b="1" smtClean="0"/>
              <a:t>Ekonomiklik</a:t>
            </a:r>
          </a:p>
          <a:p>
            <a:pPr eaLnBrk="1" hangingPunct="1">
              <a:defRPr/>
            </a:pPr>
            <a:endParaRPr lang="tr-TR" sz="2800" b="1" smtClean="0"/>
          </a:p>
          <a:p>
            <a:pPr eaLnBrk="1" hangingPunct="1">
              <a:defRPr/>
            </a:pPr>
            <a:endParaRPr lang="tr-TR" sz="2800" smtClean="0"/>
          </a:p>
          <a:p>
            <a:pPr eaLnBrk="1" hangingPunct="1">
              <a:defRPr/>
            </a:pPr>
            <a:endParaRPr lang="tr-TR" sz="28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5517E81-A618-43AD-A982-1B1BEC7AF7B6}" type="slidenum">
              <a:rPr lang="tr-TR" altLang="tr-TR"/>
              <a:pPr eaLnBrk="1" hangingPunct="1"/>
              <a:t>16</a:t>
            </a:fld>
            <a:endParaRPr lang="tr-TR" altLang="tr-TR"/>
          </a:p>
        </p:txBody>
      </p:sp>
      <p:sp>
        <p:nvSpPr>
          <p:cNvPr id="14338" name="Rectangle 2"/>
          <p:cNvSpPr>
            <a:spLocks noGrp="1" noChangeArrowheads="1"/>
          </p:cNvSpPr>
          <p:nvPr>
            <p:ph type="title"/>
          </p:nvPr>
        </p:nvSpPr>
        <p:spPr>
          <a:xfrm>
            <a:off x="685800" y="304800"/>
            <a:ext cx="7696200" cy="685800"/>
          </a:xfrm>
          <a:solidFill>
            <a:srgbClr val="FF6600"/>
          </a:solidFill>
        </p:spPr>
        <p:txBody>
          <a:bodyPr/>
          <a:lstStyle/>
          <a:p>
            <a:pPr eaLnBrk="1" hangingPunct="1">
              <a:defRPr/>
            </a:pPr>
            <a:r>
              <a:rPr lang="tr-TR" sz="3600" b="1" smtClean="0">
                <a:latin typeface="Tahoma" pitchFamily="34" charset="0"/>
              </a:rPr>
              <a:t>Hastanenin Veri Kaynakları</a:t>
            </a:r>
          </a:p>
        </p:txBody>
      </p:sp>
      <p:sp>
        <p:nvSpPr>
          <p:cNvPr id="14339" name="Rectangle 3"/>
          <p:cNvSpPr>
            <a:spLocks noGrp="1" noChangeArrowheads="1"/>
          </p:cNvSpPr>
          <p:nvPr>
            <p:ph type="body" idx="1"/>
          </p:nvPr>
        </p:nvSpPr>
        <p:spPr>
          <a:xfrm>
            <a:off x="228600" y="914400"/>
            <a:ext cx="8610600" cy="4724400"/>
          </a:xfrm>
        </p:spPr>
        <p:txBody>
          <a:bodyPr/>
          <a:lstStyle/>
          <a:p>
            <a:pPr algn="just" eaLnBrk="1" hangingPunct="1">
              <a:lnSpc>
                <a:spcPct val="90000"/>
              </a:lnSpc>
              <a:defRPr/>
            </a:pPr>
            <a:endParaRPr lang="tr-TR" sz="2800" b="1" smtClean="0">
              <a:latin typeface="Tahoma" pitchFamily="34" charset="0"/>
            </a:endParaRPr>
          </a:p>
          <a:p>
            <a:pPr algn="just" eaLnBrk="1" hangingPunct="1">
              <a:lnSpc>
                <a:spcPct val="90000"/>
              </a:lnSpc>
              <a:defRPr/>
            </a:pPr>
            <a:r>
              <a:rPr lang="tr-TR" sz="2800" smtClean="0">
                <a:latin typeface="Tahoma" pitchFamily="34" charset="0"/>
                <a:cs typeface="Times New Roman" pitchFamily="18" charset="0"/>
              </a:rPr>
              <a:t>Hastanenin hasta ihtiyaç ve beklentileriyle ilgili olarak yapılan araştırma bilgileri, benzer hizmet veren diğer hastanelerin performans durumları, sağlık hizmet kuruluşu çalışanlarının ihtiyaç ve beklentileri, tedavi-bakım, idari, destek ve altyapı hizmetlerinin performans değerlendirme sonuçları, poliklinik ve servis hasta profilleri</a:t>
            </a:r>
          </a:p>
          <a:p>
            <a:pPr algn="just" eaLnBrk="1" hangingPunct="1">
              <a:lnSpc>
                <a:spcPct val="90000"/>
              </a:lnSpc>
              <a:defRPr/>
            </a:pPr>
            <a:endParaRPr lang="tr-TR" sz="2800" smtClean="0">
              <a:latin typeface="Tahoma" pitchFamily="34" charset="0"/>
              <a:cs typeface="Times New Roman" pitchFamily="18" charset="0"/>
            </a:endParaRPr>
          </a:p>
          <a:p>
            <a:pPr algn="just" eaLnBrk="1" hangingPunct="1">
              <a:lnSpc>
                <a:spcPct val="90000"/>
              </a:lnSpc>
              <a:defRPr/>
            </a:pPr>
            <a:r>
              <a:rPr lang="tr-TR" sz="2800" smtClean="0">
                <a:latin typeface="Tahoma" pitchFamily="34" charset="0"/>
                <a:cs typeface="Times New Roman" pitchFamily="18" charset="0"/>
              </a:rPr>
              <a:t>Faaliyetler sonucu üretilen önemli bilgilerin hastane enformasyon sistemine zamanında ilave edilmesi ile, enformasyon kaynaklarının geliştirilmesinde süreklilik sağlanır.</a:t>
            </a:r>
            <a:endParaRPr lang="tr-TR" sz="2800" smtClean="0">
              <a:cs typeface="Times New Roman" pitchFamily="18" charset="0"/>
            </a:endParaRPr>
          </a:p>
          <a:p>
            <a:pPr algn="just" eaLnBrk="1" hangingPunct="1">
              <a:lnSpc>
                <a:spcPct val="90000"/>
              </a:lnSpc>
              <a:defRPr/>
            </a:pPr>
            <a:endParaRPr lang="tr-TR" sz="2800" smtClean="0">
              <a:cs typeface="Times New Roman" pitchFamily="18" charset="0"/>
            </a:endParaRPr>
          </a:p>
          <a:p>
            <a:pPr eaLnBrk="1" hangingPunct="1">
              <a:lnSpc>
                <a:spcPct val="90000"/>
              </a:lnSpc>
              <a:defRPr/>
            </a:pPr>
            <a:endParaRPr lang="tr-TR" sz="28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49F33FE-9CAA-497B-9725-29F62A2F57D0}" type="slidenum">
              <a:rPr lang="tr-TR" altLang="tr-TR"/>
              <a:pPr eaLnBrk="1" hangingPunct="1"/>
              <a:t>17</a:t>
            </a:fld>
            <a:endParaRPr lang="tr-TR" altLang="tr-TR"/>
          </a:p>
        </p:txBody>
      </p:sp>
      <p:sp>
        <p:nvSpPr>
          <p:cNvPr id="4098" name="Rectangle 2"/>
          <p:cNvSpPr>
            <a:spLocks noGrp="1" noChangeArrowheads="1"/>
          </p:cNvSpPr>
          <p:nvPr>
            <p:ph type="title"/>
          </p:nvPr>
        </p:nvSpPr>
        <p:spPr/>
        <p:txBody>
          <a:bodyPr/>
          <a:lstStyle/>
          <a:p>
            <a:pPr eaLnBrk="1" hangingPunct="1">
              <a:defRPr/>
            </a:pPr>
            <a:r>
              <a:rPr lang="tr-TR" sz="3600" b="1" smtClean="0">
                <a:solidFill>
                  <a:srgbClr val="FF6600"/>
                </a:solidFill>
                <a:latin typeface="Trebuchet MS" pitchFamily="34" charset="0"/>
              </a:rPr>
              <a:t>Sağlık  Bilişimi</a:t>
            </a:r>
          </a:p>
        </p:txBody>
      </p:sp>
      <p:sp>
        <p:nvSpPr>
          <p:cNvPr id="4099" name="Rectangle 3"/>
          <p:cNvSpPr>
            <a:spLocks noGrp="1" noChangeArrowheads="1"/>
          </p:cNvSpPr>
          <p:nvPr>
            <p:ph type="body" idx="1"/>
          </p:nvPr>
        </p:nvSpPr>
        <p:spPr/>
        <p:txBody>
          <a:bodyPr/>
          <a:lstStyle/>
          <a:p>
            <a:pPr algn="just" eaLnBrk="1" hangingPunct="1">
              <a:lnSpc>
                <a:spcPct val="90000"/>
              </a:lnSpc>
              <a:buFont typeface="Wingdings" panose="05000000000000000000" pitchFamily="2" charset="2"/>
              <a:buNone/>
              <a:defRPr/>
            </a:pPr>
            <a:r>
              <a:rPr lang="tr-TR" smtClean="0"/>
              <a:t>Bilgi teknolojilerini kullanarak sağlık alanında yapılan tanı, tedavi, eğitim, iletişim, veri ve bilgi toplama, veri ve bilgi işleme, bilgi yönetme, tıbbi karar verme ve bilimsel çözümleme yöntemlerini içeren bir bilim dalıdır. </a:t>
            </a:r>
          </a:p>
          <a:p>
            <a:pPr algn="just" eaLnBrk="1" hangingPunct="1">
              <a:lnSpc>
                <a:spcPct val="90000"/>
              </a:lnSpc>
              <a:buFont typeface="Wingdings" panose="05000000000000000000" pitchFamily="2" charset="2"/>
              <a:buNone/>
              <a:defRPr/>
            </a:pPr>
            <a:r>
              <a:rPr lang="tr-TR" smtClean="0"/>
              <a:t>Sağlık, bilişim teknolojileri ve farklı disiplinlerinin kesiştiği bir yerde bulunmaktadır. </a:t>
            </a:r>
          </a:p>
          <a:p>
            <a:pPr algn="just" eaLnBrk="1" hangingPunct="1">
              <a:lnSpc>
                <a:spcPct val="90000"/>
              </a:lnSpc>
              <a:buFont typeface="Wingdings" panose="05000000000000000000" pitchFamily="2" charset="2"/>
              <a:buNone/>
              <a:defRPr/>
            </a:pPr>
            <a:endParaRPr lang="tr-TR" smtClean="0"/>
          </a:p>
          <a:p>
            <a:pPr eaLnBrk="1" hangingPunct="1">
              <a:lnSpc>
                <a:spcPct val="90000"/>
              </a:lnSpc>
              <a:buFont typeface="Wingdings" panose="05000000000000000000" pitchFamily="2" charset="2"/>
              <a:buNone/>
              <a:defRPr/>
            </a:pPr>
            <a:endParaRPr lang="tr-TR" smtClean="0"/>
          </a:p>
          <a:p>
            <a:pPr eaLnBrk="1" hangingPunct="1">
              <a:lnSpc>
                <a:spcPct val="90000"/>
              </a:lnSpc>
              <a:defRPr/>
            </a:pPr>
            <a:endParaRPr lang="tr-TR" sz="36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3308F18-CDBA-4B54-B5A0-B04BCBAB0E32}" type="slidenum">
              <a:rPr lang="tr-TR" altLang="tr-TR"/>
              <a:pPr eaLnBrk="1" hangingPunct="1"/>
              <a:t>18</a:t>
            </a:fld>
            <a:endParaRPr lang="tr-TR" altLang="tr-TR"/>
          </a:p>
        </p:txBody>
      </p:sp>
      <p:sp>
        <p:nvSpPr>
          <p:cNvPr id="243714" name="Rectangle 2"/>
          <p:cNvSpPr>
            <a:spLocks noGrp="1" noChangeArrowheads="1"/>
          </p:cNvSpPr>
          <p:nvPr>
            <p:ph type="title"/>
          </p:nvPr>
        </p:nvSpPr>
        <p:spPr/>
        <p:txBody>
          <a:bodyPr/>
          <a:lstStyle/>
          <a:p>
            <a:pPr eaLnBrk="1" hangingPunct="1">
              <a:defRPr/>
            </a:pPr>
            <a:endParaRPr lang="tr-TR" smtClean="0"/>
          </a:p>
        </p:txBody>
      </p:sp>
      <p:sp>
        <p:nvSpPr>
          <p:cNvPr id="36870" name="Rectangle 3"/>
          <p:cNvSpPr>
            <a:spLocks noChangeArrowheads="1"/>
          </p:cNvSpPr>
          <p:nvPr/>
        </p:nvSpPr>
        <p:spPr bwMode="auto">
          <a:xfrm>
            <a:off x="1258888" y="214313"/>
            <a:ext cx="7793037" cy="911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3600">
                <a:latin typeface="Times New Roman" panose="02020603050405020304" pitchFamily="18" charset="0"/>
              </a:rPr>
              <a:t>Sağlık Bilişiminin Temel Bileşenleri</a:t>
            </a:r>
            <a:endParaRPr lang="en-US" altLang="tr-TR" sz="3600">
              <a:latin typeface="Times New Roman" panose="02020603050405020304" pitchFamily="18" charset="0"/>
            </a:endParaRPr>
          </a:p>
        </p:txBody>
      </p:sp>
      <p:sp>
        <p:nvSpPr>
          <p:cNvPr id="36871" name="Text Box 4"/>
          <p:cNvSpPr txBox="1">
            <a:spLocks noChangeArrowheads="1"/>
          </p:cNvSpPr>
          <p:nvPr/>
        </p:nvSpPr>
        <p:spPr bwMode="auto">
          <a:xfrm>
            <a:off x="336550" y="2157413"/>
            <a:ext cx="2903538" cy="2530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tr-TR" altLang="tr-TR" sz="2000" b="1">
                <a:solidFill>
                  <a:srgbClr val="CC0000"/>
                </a:solidFill>
                <a:latin typeface="Tahoma" panose="020B0604030504040204" pitchFamily="34" charset="0"/>
              </a:rPr>
              <a:t>Bileşen I</a:t>
            </a:r>
          </a:p>
          <a:p>
            <a:r>
              <a:rPr lang="tr-TR" altLang="tr-TR" sz="2000" b="1">
                <a:solidFill>
                  <a:srgbClr val="CC0000"/>
                </a:solidFill>
                <a:latin typeface="Tahoma" panose="020B0604030504040204" pitchFamily="34" charset="0"/>
              </a:rPr>
              <a:t>(Teknolojik Boyut)</a:t>
            </a:r>
          </a:p>
          <a:p>
            <a:endParaRPr lang="en-US" altLang="tr-TR" sz="2000">
              <a:solidFill>
                <a:srgbClr val="CC0000"/>
              </a:solidFill>
              <a:latin typeface="Tahoma" panose="020B0604030504040204" pitchFamily="34" charset="0"/>
            </a:endParaRPr>
          </a:p>
          <a:p>
            <a:r>
              <a:rPr lang="tr-TR" altLang="tr-TR" sz="2000">
                <a:latin typeface="Tahoma" panose="020B0604030504040204" pitchFamily="34" charset="0"/>
              </a:rPr>
              <a:t>Bilişim Teknolojileri</a:t>
            </a:r>
          </a:p>
          <a:p>
            <a:r>
              <a:rPr lang="tr-TR" altLang="tr-TR" sz="2000">
                <a:latin typeface="Tahoma" panose="020B0604030504040204" pitchFamily="34" charset="0"/>
              </a:rPr>
              <a:t>Yazılım</a:t>
            </a:r>
            <a:endParaRPr lang="en-US" altLang="tr-TR" sz="2000">
              <a:latin typeface="Tahoma" panose="020B0604030504040204" pitchFamily="34" charset="0"/>
            </a:endParaRPr>
          </a:p>
          <a:p>
            <a:r>
              <a:rPr lang="tr-TR" altLang="tr-TR" sz="2000">
                <a:latin typeface="Tahoma" panose="020B0604030504040204" pitchFamily="34" charset="0"/>
              </a:rPr>
              <a:t>İletişim Donanımları</a:t>
            </a:r>
            <a:endParaRPr lang="en-US" altLang="tr-TR" sz="2000">
              <a:latin typeface="Tahoma" panose="020B0604030504040204" pitchFamily="34" charset="0"/>
            </a:endParaRPr>
          </a:p>
          <a:p>
            <a:r>
              <a:rPr lang="en-US" altLang="tr-TR" sz="2000">
                <a:latin typeface="Tahoma" panose="020B0604030504040204" pitchFamily="34" charset="0"/>
              </a:rPr>
              <a:t>Internet</a:t>
            </a:r>
          </a:p>
          <a:p>
            <a:endParaRPr lang="en-US" altLang="tr-TR" sz="2000">
              <a:latin typeface="Tahoma" panose="020B0604030504040204" pitchFamily="34" charset="0"/>
            </a:endParaRPr>
          </a:p>
        </p:txBody>
      </p:sp>
      <p:sp>
        <p:nvSpPr>
          <p:cNvPr id="36872" name="Text Box 5"/>
          <p:cNvSpPr txBox="1">
            <a:spLocks noChangeArrowheads="1"/>
          </p:cNvSpPr>
          <p:nvPr/>
        </p:nvSpPr>
        <p:spPr bwMode="auto">
          <a:xfrm>
            <a:off x="2819400" y="2133600"/>
            <a:ext cx="3560763" cy="2835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tr-TR" altLang="tr-TR" sz="2000" b="1">
                <a:solidFill>
                  <a:srgbClr val="CC0000"/>
                </a:solidFill>
                <a:latin typeface="Tahoma" panose="020B0604030504040204" pitchFamily="34" charset="0"/>
              </a:rPr>
              <a:t>Bileşen II</a:t>
            </a:r>
          </a:p>
          <a:p>
            <a:r>
              <a:rPr lang="tr-TR" altLang="tr-TR" sz="2000" b="1">
                <a:solidFill>
                  <a:srgbClr val="CC0000"/>
                </a:solidFill>
                <a:latin typeface="Tahoma" panose="020B0604030504040204" pitchFamily="34" charset="0"/>
              </a:rPr>
              <a:t>(Akademik Boyut)</a:t>
            </a:r>
          </a:p>
          <a:p>
            <a:endParaRPr lang="tr-TR" altLang="tr-TR" sz="2000" b="1">
              <a:solidFill>
                <a:srgbClr val="CC0000"/>
              </a:solidFill>
              <a:latin typeface="Tahoma" panose="020B0604030504040204" pitchFamily="34" charset="0"/>
            </a:endParaRPr>
          </a:p>
          <a:p>
            <a:r>
              <a:rPr lang="tr-TR" altLang="tr-TR" sz="2000">
                <a:latin typeface="Tahoma" panose="020B0604030504040204" pitchFamily="34" charset="0"/>
              </a:rPr>
              <a:t>Donanım ve Yazılım Teorisi</a:t>
            </a:r>
            <a:endParaRPr lang="en-US" altLang="tr-TR" sz="2000">
              <a:latin typeface="Tahoma" panose="020B0604030504040204" pitchFamily="34" charset="0"/>
            </a:endParaRPr>
          </a:p>
          <a:p>
            <a:r>
              <a:rPr lang="tr-TR" altLang="tr-TR" sz="2000">
                <a:latin typeface="Tahoma" panose="020B0604030504040204" pitchFamily="34" charset="0"/>
              </a:rPr>
              <a:t>Tıpta Karar Destek Teorisi</a:t>
            </a:r>
          </a:p>
          <a:p>
            <a:r>
              <a:rPr lang="tr-TR" altLang="tr-TR" sz="2000">
                <a:latin typeface="Tahoma" panose="020B0604030504040204" pitchFamily="34" charset="0"/>
              </a:rPr>
              <a:t>Hasta kayıt Sistemleri ve Veritabanı modellemesi</a:t>
            </a:r>
            <a:endParaRPr lang="en-US" altLang="tr-TR" sz="2000">
              <a:latin typeface="Tahoma" panose="020B0604030504040204" pitchFamily="34" charset="0"/>
            </a:endParaRPr>
          </a:p>
          <a:p>
            <a:r>
              <a:rPr lang="en-US" altLang="tr-TR" sz="2000">
                <a:latin typeface="Tahoma" panose="020B0604030504040204" pitchFamily="34" charset="0"/>
              </a:rPr>
              <a:t>Diagnostic </a:t>
            </a:r>
            <a:r>
              <a:rPr lang="tr-TR" altLang="tr-TR" sz="2000">
                <a:latin typeface="Tahoma" panose="020B0604030504040204" pitchFamily="34" charset="0"/>
              </a:rPr>
              <a:t> Sistemler Teorisi</a:t>
            </a:r>
            <a:endParaRPr lang="en-US" altLang="tr-TR" sz="2000">
              <a:latin typeface="Tahoma" panose="020B0604030504040204" pitchFamily="34" charset="0"/>
            </a:endParaRPr>
          </a:p>
          <a:p>
            <a:r>
              <a:rPr lang="tr-TR" altLang="tr-TR" sz="2000">
                <a:latin typeface="Tahoma" panose="020B0604030504040204" pitchFamily="34" charset="0"/>
              </a:rPr>
              <a:t>Sağlık Sistem Modellemesi</a:t>
            </a:r>
            <a:endParaRPr lang="en-US" altLang="tr-TR" sz="2000">
              <a:latin typeface="Tahoma" panose="020B0604030504040204" pitchFamily="34" charset="0"/>
            </a:endParaRPr>
          </a:p>
        </p:txBody>
      </p:sp>
      <p:sp>
        <p:nvSpPr>
          <p:cNvPr id="36873" name="Text Box 6"/>
          <p:cNvSpPr txBox="1">
            <a:spLocks noChangeArrowheads="1"/>
          </p:cNvSpPr>
          <p:nvPr/>
        </p:nvSpPr>
        <p:spPr bwMode="auto">
          <a:xfrm>
            <a:off x="6335713" y="2133600"/>
            <a:ext cx="2736850" cy="3444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2000" b="1">
                <a:solidFill>
                  <a:srgbClr val="CC0000"/>
                </a:solidFill>
                <a:latin typeface="Tahoma" panose="020B0604030504040204" pitchFamily="34" charset="0"/>
              </a:rPr>
              <a:t>Bileşen III</a:t>
            </a:r>
          </a:p>
          <a:p>
            <a:pPr eaLnBrk="1" hangingPunct="1"/>
            <a:r>
              <a:rPr lang="tr-TR" altLang="tr-TR" sz="2000" b="1">
                <a:solidFill>
                  <a:srgbClr val="CC0000"/>
                </a:solidFill>
                <a:latin typeface="Tahoma" panose="020B0604030504040204" pitchFamily="34" charset="0"/>
              </a:rPr>
              <a:t>(Kurumsal Boyut)</a:t>
            </a:r>
          </a:p>
          <a:p>
            <a:pPr eaLnBrk="1" hangingPunct="1"/>
            <a:endParaRPr lang="tr-TR" altLang="tr-TR" sz="2000">
              <a:solidFill>
                <a:schemeClr val="folHlink"/>
              </a:solidFill>
              <a:latin typeface="Tahoma" panose="020B0604030504040204" pitchFamily="34" charset="0"/>
            </a:endParaRPr>
          </a:p>
          <a:p>
            <a:pPr eaLnBrk="1" hangingPunct="1"/>
            <a:r>
              <a:rPr lang="tr-TR" altLang="tr-TR" sz="2000">
                <a:latin typeface="Tahoma" panose="020B0604030504040204" pitchFamily="34" charset="0"/>
              </a:rPr>
              <a:t>Kamu Sağlık Kuruluşları</a:t>
            </a:r>
          </a:p>
          <a:p>
            <a:pPr eaLnBrk="1" hangingPunct="1"/>
            <a:r>
              <a:rPr lang="tr-TR" altLang="tr-TR" sz="2000">
                <a:latin typeface="Tahoma" panose="020B0604030504040204" pitchFamily="34" charset="0"/>
              </a:rPr>
              <a:t>Özel Sağlık Kuruluşları</a:t>
            </a:r>
          </a:p>
          <a:p>
            <a:pPr eaLnBrk="1" hangingPunct="1"/>
            <a:r>
              <a:rPr lang="tr-TR" altLang="tr-TR" sz="2000">
                <a:latin typeface="Tahoma" panose="020B0604030504040204" pitchFamily="34" charset="0"/>
              </a:rPr>
              <a:t>Kamu Finans Kuruluşları</a:t>
            </a:r>
          </a:p>
          <a:p>
            <a:pPr eaLnBrk="1" hangingPunct="1"/>
            <a:r>
              <a:rPr lang="tr-TR" altLang="tr-TR" sz="2000">
                <a:latin typeface="Tahoma" panose="020B0604030504040204" pitchFamily="34" charset="0"/>
              </a:rPr>
              <a:t>Özel Sektör Finans Kuruluşları</a:t>
            </a:r>
          </a:p>
          <a:p>
            <a:pPr eaLnBrk="1" hangingPunct="1"/>
            <a:endParaRPr lang="en-US" altLang="tr-TR" sz="2000">
              <a:latin typeface="Tahoma" panose="020B0604030504040204"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4FA24EB-552F-4442-A2FF-DAEF136BF5E0}" type="slidenum">
              <a:rPr lang="tr-TR" altLang="tr-TR"/>
              <a:pPr eaLnBrk="1" hangingPunct="1"/>
              <a:t>19</a:t>
            </a:fld>
            <a:endParaRPr lang="tr-TR" altLang="tr-TR"/>
          </a:p>
        </p:txBody>
      </p:sp>
      <p:sp>
        <p:nvSpPr>
          <p:cNvPr id="37893" name="Text Box 2"/>
          <p:cNvSpPr txBox="1">
            <a:spLocks noChangeArrowheads="1"/>
          </p:cNvSpPr>
          <p:nvPr/>
        </p:nvSpPr>
        <p:spPr bwMode="auto">
          <a:xfrm>
            <a:off x="6946900" y="379413"/>
            <a:ext cx="2117725" cy="958850"/>
          </a:xfrm>
          <a:prstGeom prst="rect">
            <a:avLst/>
          </a:prstGeom>
          <a:gradFill rotWithShape="1">
            <a:gsLst>
              <a:gs pos="0">
                <a:srgbClr val="8B8B8B"/>
              </a:gs>
              <a:gs pos="50000">
                <a:srgbClr val="F8F8F8"/>
              </a:gs>
              <a:gs pos="100000">
                <a:srgbClr val="8B8B8B"/>
              </a:gs>
            </a:gsLst>
            <a:lin ang="5400000" scaled="1"/>
          </a:gradFill>
          <a:ln w="12700">
            <a:solidFill>
              <a:srgbClr val="000000"/>
            </a:solidFill>
            <a:miter lim="800000"/>
            <a:headEnd/>
            <a:tailEnd/>
          </a:ln>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tr-TR" altLang="tr-TR" sz="2800">
                <a:solidFill>
                  <a:srgbClr val="000000"/>
                </a:solidFill>
              </a:rPr>
              <a:t>Biyomedikal</a:t>
            </a:r>
          </a:p>
          <a:p>
            <a:pPr algn="ctr"/>
            <a:r>
              <a:rPr lang="tr-TR" altLang="tr-TR" sz="2800">
                <a:solidFill>
                  <a:srgbClr val="000000"/>
                </a:solidFill>
              </a:rPr>
              <a:t>Veri</a:t>
            </a:r>
          </a:p>
        </p:txBody>
      </p:sp>
      <p:sp>
        <p:nvSpPr>
          <p:cNvPr id="37894" name="Text Box 3"/>
          <p:cNvSpPr txBox="1">
            <a:spLocks noChangeArrowheads="1"/>
          </p:cNvSpPr>
          <p:nvPr/>
        </p:nvSpPr>
        <p:spPr bwMode="auto">
          <a:xfrm>
            <a:off x="7318375" y="2576513"/>
            <a:ext cx="1306513" cy="958850"/>
          </a:xfrm>
          <a:prstGeom prst="rect">
            <a:avLst/>
          </a:prstGeom>
          <a:gradFill rotWithShape="1">
            <a:gsLst>
              <a:gs pos="0">
                <a:srgbClr val="8B8B8B"/>
              </a:gs>
              <a:gs pos="50000">
                <a:srgbClr val="F8F8F8"/>
              </a:gs>
              <a:gs pos="100000">
                <a:srgbClr val="8B8B8B"/>
              </a:gs>
            </a:gsLst>
            <a:lin ang="5400000" scaled="1"/>
          </a:gradFill>
          <a:ln w="12700">
            <a:solidFill>
              <a:srgbClr val="000000"/>
            </a:solidFill>
            <a:miter lim="800000"/>
            <a:headEnd/>
            <a:tailEnd/>
          </a:ln>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tr-TR" altLang="tr-TR" sz="2800">
                <a:solidFill>
                  <a:srgbClr val="000000"/>
                </a:solidFill>
              </a:rPr>
              <a:t>Veri</a:t>
            </a:r>
          </a:p>
          <a:p>
            <a:pPr algn="ctr"/>
            <a:r>
              <a:rPr lang="tr-TR" altLang="tr-TR" sz="2800">
                <a:solidFill>
                  <a:srgbClr val="000000"/>
                </a:solidFill>
              </a:rPr>
              <a:t>Tabanı</a:t>
            </a:r>
          </a:p>
        </p:txBody>
      </p:sp>
      <p:sp>
        <p:nvSpPr>
          <p:cNvPr id="37895" name="Text Box 4"/>
          <p:cNvSpPr txBox="1">
            <a:spLocks noChangeArrowheads="1"/>
          </p:cNvSpPr>
          <p:nvPr/>
        </p:nvSpPr>
        <p:spPr bwMode="auto">
          <a:xfrm>
            <a:off x="373063" y="303213"/>
            <a:ext cx="2117725" cy="958850"/>
          </a:xfrm>
          <a:prstGeom prst="rect">
            <a:avLst/>
          </a:prstGeom>
          <a:gradFill rotWithShape="1">
            <a:gsLst>
              <a:gs pos="0">
                <a:srgbClr val="8B8B8B"/>
              </a:gs>
              <a:gs pos="50000">
                <a:srgbClr val="F8F8F8"/>
              </a:gs>
              <a:gs pos="100000">
                <a:srgbClr val="8B8B8B"/>
              </a:gs>
            </a:gsLst>
            <a:lin ang="5400000" scaled="1"/>
          </a:gradFill>
          <a:ln w="12700">
            <a:solidFill>
              <a:srgbClr val="000000"/>
            </a:solidFill>
            <a:miter lim="800000"/>
            <a:headEnd/>
            <a:tailEnd/>
          </a:ln>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tr-TR" altLang="tr-TR" sz="2800">
                <a:solidFill>
                  <a:srgbClr val="000000"/>
                </a:solidFill>
              </a:rPr>
              <a:t>Biyomedikal</a:t>
            </a:r>
          </a:p>
          <a:p>
            <a:pPr algn="ctr"/>
            <a:r>
              <a:rPr lang="tr-TR" altLang="tr-TR" sz="2800">
                <a:solidFill>
                  <a:srgbClr val="000000"/>
                </a:solidFill>
              </a:rPr>
              <a:t>Bilgi</a:t>
            </a:r>
          </a:p>
        </p:txBody>
      </p:sp>
      <p:sp>
        <p:nvSpPr>
          <p:cNvPr id="37896" name="Text Box 5"/>
          <p:cNvSpPr txBox="1">
            <a:spLocks noChangeArrowheads="1"/>
          </p:cNvSpPr>
          <p:nvPr/>
        </p:nvSpPr>
        <p:spPr bwMode="auto">
          <a:xfrm>
            <a:off x="696913" y="2513013"/>
            <a:ext cx="1306512" cy="958850"/>
          </a:xfrm>
          <a:prstGeom prst="rect">
            <a:avLst/>
          </a:prstGeom>
          <a:gradFill rotWithShape="1">
            <a:gsLst>
              <a:gs pos="0">
                <a:srgbClr val="8B8B8B"/>
              </a:gs>
              <a:gs pos="50000">
                <a:srgbClr val="F8F8F8"/>
              </a:gs>
              <a:gs pos="100000">
                <a:srgbClr val="8B8B8B"/>
              </a:gs>
            </a:gsLst>
            <a:lin ang="5400000" scaled="1"/>
          </a:gradFill>
          <a:ln w="12700">
            <a:solidFill>
              <a:srgbClr val="000000"/>
            </a:solidFill>
            <a:miter lim="800000"/>
            <a:headEnd/>
            <a:tailEnd/>
          </a:ln>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tr-TR" altLang="tr-TR" sz="2800">
                <a:solidFill>
                  <a:srgbClr val="000000"/>
                </a:solidFill>
              </a:rPr>
              <a:t>Bilgi</a:t>
            </a:r>
          </a:p>
          <a:p>
            <a:pPr algn="ctr"/>
            <a:r>
              <a:rPr lang="tr-TR" altLang="tr-TR" sz="2800">
                <a:solidFill>
                  <a:srgbClr val="000000"/>
                </a:solidFill>
              </a:rPr>
              <a:t>Tabanı</a:t>
            </a:r>
          </a:p>
        </p:txBody>
      </p:sp>
      <p:sp>
        <p:nvSpPr>
          <p:cNvPr id="5126" name="Text Box 6"/>
          <p:cNvSpPr txBox="1">
            <a:spLocks noChangeArrowheads="1"/>
          </p:cNvSpPr>
          <p:nvPr/>
        </p:nvSpPr>
        <p:spPr bwMode="auto">
          <a:xfrm>
            <a:off x="1970088" y="1687513"/>
            <a:ext cx="1768475" cy="522287"/>
          </a:xfrm>
          <a:prstGeom prst="rect">
            <a:avLst/>
          </a:prstGeom>
          <a:solidFill>
            <a:schemeClr val="bg1"/>
          </a:solidFill>
          <a:ln w="3175">
            <a:solidFill>
              <a:schemeClr val="tx1"/>
            </a:solidFill>
            <a:miter lim="800000"/>
            <a:headEnd/>
            <a:tailEnd/>
          </a:ln>
          <a:effectLst>
            <a:outerShdw dist="40161" dir="4293903" algn="ctr" rotWithShape="0">
              <a:schemeClr val="bg2">
                <a:alpha val="50000"/>
              </a:schemeClr>
            </a:outerShdw>
          </a:effectLst>
        </p:spPr>
        <p:txBody>
          <a:bodyPr wrap="none">
            <a:spAutoFit/>
          </a:bodyPr>
          <a:lstStyle/>
          <a:p>
            <a:pPr eaLnBrk="0" hangingPunct="0">
              <a:defRPr/>
            </a:pPr>
            <a:r>
              <a:rPr lang="tr-TR" sz="2800">
                <a:solidFill>
                  <a:srgbClr val="CC0000"/>
                </a:solidFill>
                <a:latin typeface="Arial" charset="0"/>
              </a:rPr>
              <a:t>Bilgi Alımı</a:t>
            </a:r>
          </a:p>
        </p:txBody>
      </p:sp>
      <p:sp>
        <p:nvSpPr>
          <p:cNvPr id="5127" name="Text Box 7"/>
          <p:cNvSpPr txBox="1">
            <a:spLocks noChangeArrowheads="1"/>
          </p:cNvSpPr>
          <p:nvPr/>
        </p:nvSpPr>
        <p:spPr bwMode="auto">
          <a:xfrm>
            <a:off x="5537200" y="1752600"/>
            <a:ext cx="1728788" cy="522288"/>
          </a:xfrm>
          <a:prstGeom prst="rect">
            <a:avLst/>
          </a:prstGeom>
          <a:solidFill>
            <a:schemeClr val="bg1"/>
          </a:solidFill>
          <a:ln w="3175">
            <a:solidFill>
              <a:schemeClr val="tx1"/>
            </a:solidFill>
            <a:miter lim="800000"/>
            <a:headEnd/>
            <a:tailEnd/>
          </a:ln>
          <a:effectLst>
            <a:outerShdw dist="40161" dir="4293903" algn="ctr" rotWithShape="0">
              <a:schemeClr val="bg2">
                <a:alpha val="50000"/>
              </a:schemeClr>
            </a:outerShdw>
          </a:effectLst>
        </p:spPr>
        <p:txBody>
          <a:bodyPr wrap="none">
            <a:spAutoFit/>
          </a:bodyPr>
          <a:lstStyle/>
          <a:p>
            <a:pPr eaLnBrk="0" hangingPunct="0">
              <a:defRPr/>
            </a:pPr>
            <a:r>
              <a:rPr lang="tr-TR" sz="2800">
                <a:solidFill>
                  <a:srgbClr val="CC0000"/>
                </a:solidFill>
                <a:latin typeface="Arial" charset="0"/>
              </a:rPr>
              <a:t>Veri Alımı</a:t>
            </a:r>
          </a:p>
        </p:txBody>
      </p:sp>
      <p:sp>
        <p:nvSpPr>
          <p:cNvPr id="5128" name="Text Box 8"/>
          <p:cNvSpPr txBox="1">
            <a:spLocks noChangeArrowheads="1"/>
          </p:cNvSpPr>
          <p:nvPr/>
        </p:nvSpPr>
        <p:spPr bwMode="auto">
          <a:xfrm>
            <a:off x="4024313" y="6075363"/>
            <a:ext cx="1987550" cy="522287"/>
          </a:xfrm>
          <a:prstGeom prst="rect">
            <a:avLst/>
          </a:prstGeom>
          <a:solidFill>
            <a:schemeClr val="bg1"/>
          </a:solidFill>
          <a:ln w="3175">
            <a:solidFill>
              <a:schemeClr val="tx1"/>
            </a:solidFill>
            <a:miter lim="800000"/>
            <a:headEnd/>
            <a:tailEnd/>
          </a:ln>
          <a:effectLst>
            <a:outerShdw dist="40161" dir="4293903" algn="ctr" rotWithShape="0">
              <a:schemeClr val="bg2">
                <a:alpha val="50000"/>
              </a:schemeClr>
            </a:outerShdw>
          </a:effectLst>
        </p:spPr>
        <p:txBody>
          <a:bodyPr wrap="none">
            <a:spAutoFit/>
          </a:bodyPr>
          <a:lstStyle/>
          <a:p>
            <a:pPr eaLnBrk="0" hangingPunct="0">
              <a:defRPr/>
            </a:pPr>
            <a:r>
              <a:rPr lang="tr-TR" sz="2800">
                <a:solidFill>
                  <a:srgbClr val="CC0000"/>
                </a:solidFill>
                <a:latin typeface="Arial" charset="0"/>
              </a:rPr>
              <a:t>Tıbbi Yayın</a:t>
            </a:r>
          </a:p>
        </p:txBody>
      </p:sp>
      <p:sp>
        <p:nvSpPr>
          <p:cNvPr id="5129" name="Text Box 9"/>
          <p:cNvSpPr txBox="1">
            <a:spLocks noChangeArrowheads="1"/>
          </p:cNvSpPr>
          <p:nvPr/>
        </p:nvSpPr>
        <p:spPr bwMode="auto">
          <a:xfrm>
            <a:off x="6288088" y="3933825"/>
            <a:ext cx="1296987" cy="522288"/>
          </a:xfrm>
          <a:prstGeom prst="rect">
            <a:avLst/>
          </a:prstGeom>
          <a:solidFill>
            <a:schemeClr val="bg1"/>
          </a:solidFill>
          <a:ln w="3175">
            <a:solidFill>
              <a:schemeClr val="tx1"/>
            </a:solidFill>
            <a:miter lim="800000"/>
            <a:headEnd/>
            <a:tailEnd/>
          </a:ln>
          <a:effectLst>
            <a:outerShdw dist="40161" dir="4293903" algn="ctr" rotWithShape="0">
              <a:schemeClr val="bg2">
                <a:alpha val="50000"/>
              </a:schemeClr>
            </a:outerShdw>
          </a:effectLst>
        </p:spPr>
        <p:txBody>
          <a:bodyPr>
            <a:spAutoFit/>
          </a:bodyPr>
          <a:lstStyle/>
          <a:p>
            <a:pPr algn="ctr" eaLnBrk="0" hangingPunct="0">
              <a:defRPr/>
            </a:pPr>
            <a:r>
              <a:rPr lang="tr-TR" sz="2800">
                <a:solidFill>
                  <a:srgbClr val="CC0000"/>
                </a:solidFill>
                <a:latin typeface="Arial" charset="0"/>
              </a:rPr>
              <a:t>Tanı</a:t>
            </a:r>
          </a:p>
        </p:txBody>
      </p:sp>
      <p:sp>
        <p:nvSpPr>
          <p:cNvPr id="5130" name="Text Box 10"/>
          <p:cNvSpPr txBox="1">
            <a:spLocks noChangeArrowheads="1"/>
          </p:cNvSpPr>
          <p:nvPr/>
        </p:nvSpPr>
        <p:spPr bwMode="auto">
          <a:xfrm>
            <a:off x="6719888" y="4724400"/>
            <a:ext cx="2206625" cy="522288"/>
          </a:xfrm>
          <a:prstGeom prst="rect">
            <a:avLst/>
          </a:prstGeom>
          <a:solidFill>
            <a:schemeClr val="bg1"/>
          </a:solidFill>
          <a:ln w="3175">
            <a:solidFill>
              <a:schemeClr val="tx1"/>
            </a:solidFill>
            <a:miter lim="800000"/>
            <a:headEnd/>
            <a:tailEnd/>
          </a:ln>
          <a:effectLst>
            <a:outerShdw dist="40161" dir="4293903" algn="ctr" rotWithShape="0">
              <a:schemeClr val="bg2">
                <a:alpha val="50000"/>
              </a:schemeClr>
            </a:outerShdw>
          </a:effectLst>
        </p:spPr>
        <p:txBody>
          <a:bodyPr wrap="none">
            <a:spAutoFit/>
          </a:bodyPr>
          <a:lstStyle/>
          <a:p>
            <a:pPr eaLnBrk="0" hangingPunct="0">
              <a:defRPr/>
            </a:pPr>
            <a:r>
              <a:rPr lang="tr-TR" sz="2800">
                <a:solidFill>
                  <a:srgbClr val="CC0000"/>
                </a:solidFill>
                <a:latin typeface="Arial" charset="0"/>
              </a:rPr>
              <a:t>Karar Verme</a:t>
            </a:r>
          </a:p>
        </p:txBody>
      </p:sp>
      <p:sp>
        <p:nvSpPr>
          <p:cNvPr id="5131" name="Text Box 11"/>
          <p:cNvSpPr txBox="1">
            <a:spLocks noChangeArrowheads="1"/>
          </p:cNvSpPr>
          <p:nvPr/>
        </p:nvSpPr>
        <p:spPr bwMode="auto">
          <a:xfrm>
            <a:off x="6156325" y="5516563"/>
            <a:ext cx="2841625" cy="522287"/>
          </a:xfrm>
          <a:prstGeom prst="rect">
            <a:avLst/>
          </a:prstGeom>
          <a:solidFill>
            <a:schemeClr val="bg1"/>
          </a:solidFill>
          <a:ln w="3175">
            <a:solidFill>
              <a:schemeClr val="tx1"/>
            </a:solidFill>
            <a:miter lim="800000"/>
            <a:headEnd/>
            <a:tailEnd/>
          </a:ln>
          <a:effectLst>
            <a:outerShdw dist="40161" dir="4293903" algn="ctr" rotWithShape="0">
              <a:schemeClr val="bg2">
                <a:alpha val="50000"/>
              </a:schemeClr>
            </a:outerShdw>
          </a:effectLst>
        </p:spPr>
        <p:txBody>
          <a:bodyPr wrap="none">
            <a:spAutoFit/>
          </a:bodyPr>
          <a:lstStyle/>
          <a:p>
            <a:pPr eaLnBrk="0" hangingPunct="0">
              <a:defRPr/>
            </a:pPr>
            <a:r>
              <a:rPr lang="tr-TR" sz="2800">
                <a:solidFill>
                  <a:srgbClr val="CC0000"/>
                </a:solidFill>
                <a:latin typeface="Arial" charset="0"/>
              </a:rPr>
              <a:t>Tedavi Planlama</a:t>
            </a:r>
          </a:p>
        </p:txBody>
      </p:sp>
      <p:sp>
        <p:nvSpPr>
          <p:cNvPr id="5132" name="Text Box 12"/>
          <p:cNvSpPr txBox="1">
            <a:spLocks noChangeArrowheads="1"/>
          </p:cNvSpPr>
          <p:nvPr/>
        </p:nvSpPr>
        <p:spPr bwMode="auto">
          <a:xfrm>
            <a:off x="1679575" y="3933825"/>
            <a:ext cx="1176338" cy="522288"/>
          </a:xfrm>
          <a:prstGeom prst="rect">
            <a:avLst/>
          </a:prstGeom>
          <a:solidFill>
            <a:schemeClr val="bg1"/>
          </a:solidFill>
          <a:ln w="3175">
            <a:solidFill>
              <a:schemeClr val="tx1"/>
            </a:solidFill>
            <a:miter lim="800000"/>
            <a:headEnd/>
            <a:tailEnd/>
          </a:ln>
          <a:effectLst>
            <a:outerShdw dist="40161" dir="4293903" algn="ctr" rotWithShape="0">
              <a:schemeClr val="bg2">
                <a:alpha val="50000"/>
              </a:schemeClr>
            </a:outerShdw>
          </a:effectLst>
        </p:spPr>
        <p:txBody>
          <a:bodyPr wrap="none">
            <a:spAutoFit/>
          </a:bodyPr>
          <a:lstStyle/>
          <a:p>
            <a:pPr eaLnBrk="0" hangingPunct="0">
              <a:defRPr/>
            </a:pPr>
            <a:r>
              <a:rPr lang="tr-TR" sz="2800">
                <a:solidFill>
                  <a:srgbClr val="CC0000"/>
                </a:solidFill>
                <a:latin typeface="Arial" charset="0"/>
              </a:rPr>
              <a:t>Eğitim</a:t>
            </a:r>
          </a:p>
        </p:txBody>
      </p:sp>
      <p:sp>
        <p:nvSpPr>
          <p:cNvPr id="5133" name="Text Box 13"/>
          <p:cNvSpPr txBox="1">
            <a:spLocks noChangeArrowheads="1"/>
          </p:cNvSpPr>
          <p:nvPr/>
        </p:nvSpPr>
        <p:spPr bwMode="auto">
          <a:xfrm>
            <a:off x="250825" y="5535613"/>
            <a:ext cx="2940050" cy="522287"/>
          </a:xfrm>
          <a:prstGeom prst="rect">
            <a:avLst/>
          </a:prstGeom>
          <a:solidFill>
            <a:schemeClr val="bg1"/>
          </a:solidFill>
          <a:ln w="3175">
            <a:solidFill>
              <a:schemeClr val="tx1"/>
            </a:solidFill>
            <a:miter lim="800000"/>
            <a:headEnd/>
            <a:tailEnd/>
          </a:ln>
          <a:effectLst>
            <a:outerShdw dist="40161" dir="4293903" algn="ctr" rotWithShape="0">
              <a:schemeClr val="bg2">
                <a:alpha val="50000"/>
              </a:schemeClr>
            </a:outerShdw>
          </a:effectLst>
        </p:spPr>
        <p:txBody>
          <a:bodyPr wrap="none">
            <a:spAutoFit/>
          </a:bodyPr>
          <a:lstStyle/>
          <a:p>
            <a:pPr eaLnBrk="0" hangingPunct="0">
              <a:defRPr/>
            </a:pPr>
            <a:r>
              <a:rPr lang="tr-TR" sz="2800">
                <a:solidFill>
                  <a:srgbClr val="CC0000"/>
                </a:solidFill>
                <a:latin typeface="Arial" charset="0"/>
              </a:rPr>
              <a:t>Problem Çözümü</a:t>
            </a:r>
          </a:p>
        </p:txBody>
      </p:sp>
      <p:sp>
        <p:nvSpPr>
          <p:cNvPr id="37905" name="Line 14"/>
          <p:cNvSpPr>
            <a:spLocks noChangeShapeType="1"/>
          </p:cNvSpPr>
          <p:nvPr/>
        </p:nvSpPr>
        <p:spPr bwMode="auto">
          <a:xfrm flipH="1">
            <a:off x="4787900" y="3886200"/>
            <a:ext cx="0" cy="2135188"/>
          </a:xfrm>
          <a:prstGeom prst="line">
            <a:avLst/>
          </a:prstGeom>
          <a:noFill/>
          <a:ln w="38100">
            <a:solidFill>
              <a:srgbClr val="CC0000"/>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tr-TR"/>
          </a:p>
        </p:txBody>
      </p:sp>
      <p:sp>
        <p:nvSpPr>
          <p:cNvPr id="37906" name="Line 15"/>
          <p:cNvSpPr>
            <a:spLocks noChangeShapeType="1"/>
          </p:cNvSpPr>
          <p:nvPr/>
        </p:nvSpPr>
        <p:spPr bwMode="auto">
          <a:xfrm>
            <a:off x="1117600" y="1295400"/>
            <a:ext cx="0" cy="1143000"/>
          </a:xfrm>
          <a:prstGeom prst="line">
            <a:avLst/>
          </a:prstGeom>
          <a:noFill/>
          <a:ln w="19050">
            <a:solidFill>
              <a:srgbClr val="800000"/>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tr-TR"/>
          </a:p>
        </p:txBody>
      </p:sp>
      <p:sp>
        <p:nvSpPr>
          <p:cNvPr id="37907" name="Line 16"/>
          <p:cNvSpPr>
            <a:spLocks noChangeShapeType="1"/>
          </p:cNvSpPr>
          <p:nvPr/>
        </p:nvSpPr>
        <p:spPr bwMode="auto">
          <a:xfrm>
            <a:off x="1117600" y="1981200"/>
            <a:ext cx="838200" cy="0"/>
          </a:xfrm>
          <a:prstGeom prst="line">
            <a:avLst/>
          </a:prstGeom>
          <a:noFill/>
          <a:ln w="19050">
            <a:solidFill>
              <a:srgbClr val="800000"/>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tr-TR"/>
          </a:p>
        </p:txBody>
      </p:sp>
      <p:sp>
        <p:nvSpPr>
          <p:cNvPr id="37908" name="Line 17"/>
          <p:cNvSpPr>
            <a:spLocks noChangeShapeType="1"/>
          </p:cNvSpPr>
          <p:nvPr/>
        </p:nvSpPr>
        <p:spPr bwMode="auto">
          <a:xfrm>
            <a:off x="8051800" y="1371600"/>
            <a:ext cx="0" cy="1219200"/>
          </a:xfrm>
          <a:prstGeom prst="line">
            <a:avLst/>
          </a:prstGeom>
          <a:noFill/>
          <a:ln w="19050">
            <a:solidFill>
              <a:srgbClr val="800000"/>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tr-TR"/>
          </a:p>
        </p:txBody>
      </p:sp>
      <p:sp>
        <p:nvSpPr>
          <p:cNvPr id="37909" name="Line 18"/>
          <p:cNvSpPr>
            <a:spLocks noChangeShapeType="1"/>
          </p:cNvSpPr>
          <p:nvPr/>
        </p:nvSpPr>
        <p:spPr bwMode="auto">
          <a:xfrm flipH="1">
            <a:off x="7213600" y="1981200"/>
            <a:ext cx="838200" cy="0"/>
          </a:xfrm>
          <a:prstGeom prst="line">
            <a:avLst/>
          </a:prstGeom>
          <a:noFill/>
          <a:ln w="19050">
            <a:solidFill>
              <a:srgbClr val="800000"/>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tr-TR"/>
          </a:p>
        </p:txBody>
      </p:sp>
      <p:sp>
        <p:nvSpPr>
          <p:cNvPr id="5139" name="Text Box 19"/>
          <p:cNvSpPr txBox="1">
            <a:spLocks noChangeArrowheads="1"/>
          </p:cNvSpPr>
          <p:nvPr/>
        </p:nvSpPr>
        <p:spPr bwMode="auto">
          <a:xfrm>
            <a:off x="742950" y="4741863"/>
            <a:ext cx="1944688" cy="522287"/>
          </a:xfrm>
          <a:prstGeom prst="rect">
            <a:avLst/>
          </a:prstGeom>
          <a:solidFill>
            <a:schemeClr val="bg1"/>
          </a:solidFill>
          <a:ln w="3175">
            <a:solidFill>
              <a:schemeClr val="tx1"/>
            </a:solidFill>
            <a:miter lim="800000"/>
            <a:headEnd/>
            <a:tailEnd/>
          </a:ln>
          <a:effectLst>
            <a:outerShdw dist="40161" dir="4293903" algn="ctr" rotWithShape="0">
              <a:schemeClr val="bg2">
                <a:alpha val="50000"/>
              </a:schemeClr>
            </a:outerShdw>
          </a:effectLst>
        </p:spPr>
        <p:txBody>
          <a:bodyPr>
            <a:spAutoFit/>
          </a:bodyPr>
          <a:lstStyle/>
          <a:p>
            <a:pPr algn="ctr" eaLnBrk="0" hangingPunct="0">
              <a:defRPr/>
            </a:pPr>
            <a:r>
              <a:rPr lang="tr-TR" sz="2800">
                <a:solidFill>
                  <a:srgbClr val="CC0000"/>
                </a:solidFill>
                <a:latin typeface="Arial" charset="0"/>
              </a:rPr>
              <a:t>Yönetim</a:t>
            </a:r>
          </a:p>
        </p:txBody>
      </p:sp>
      <p:sp>
        <p:nvSpPr>
          <p:cNvPr id="37911" name="Text Box 20"/>
          <p:cNvSpPr txBox="1">
            <a:spLocks noChangeArrowheads="1"/>
          </p:cNvSpPr>
          <p:nvPr/>
        </p:nvSpPr>
        <p:spPr bwMode="auto">
          <a:xfrm>
            <a:off x="3260725" y="2489200"/>
            <a:ext cx="2895600" cy="1382713"/>
          </a:xfrm>
          <a:prstGeom prst="rect">
            <a:avLst/>
          </a:prstGeom>
          <a:gradFill rotWithShape="1">
            <a:gsLst>
              <a:gs pos="0">
                <a:srgbClr val="767676"/>
              </a:gs>
              <a:gs pos="50000">
                <a:srgbClr val="F8F8F8"/>
              </a:gs>
              <a:gs pos="100000">
                <a:srgbClr val="767676"/>
              </a:gs>
            </a:gsLst>
            <a:lin ang="5400000" scaled="1"/>
          </a:gradFill>
          <a:ln w="9525">
            <a:solidFill>
              <a:srgbClr val="000000"/>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tr-TR" altLang="tr-TR" sz="2800">
                <a:solidFill>
                  <a:srgbClr val="000000"/>
                </a:solidFill>
              </a:rPr>
              <a:t>Sağlık</a:t>
            </a:r>
          </a:p>
          <a:p>
            <a:pPr algn="ctr"/>
            <a:r>
              <a:rPr lang="tr-TR" altLang="tr-TR" sz="2800">
                <a:solidFill>
                  <a:srgbClr val="000000"/>
                </a:solidFill>
              </a:rPr>
              <a:t> Bilgi</a:t>
            </a:r>
          </a:p>
          <a:p>
            <a:pPr algn="ctr"/>
            <a:r>
              <a:rPr lang="tr-TR" altLang="tr-TR" sz="2800">
                <a:solidFill>
                  <a:srgbClr val="000000"/>
                </a:solidFill>
              </a:rPr>
              <a:t>Sistemi</a:t>
            </a:r>
          </a:p>
        </p:txBody>
      </p:sp>
      <p:sp>
        <p:nvSpPr>
          <p:cNvPr id="37912" name="Line 21"/>
          <p:cNvSpPr>
            <a:spLocks noChangeShapeType="1"/>
          </p:cNvSpPr>
          <p:nvPr/>
        </p:nvSpPr>
        <p:spPr bwMode="auto">
          <a:xfrm>
            <a:off x="2128838" y="3048000"/>
            <a:ext cx="990600" cy="0"/>
          </a:xfrm>
          <a:prstGeom prst="line">
            <a:avLst/>
          </a:prstGeom>
          <a:noFill/>
          <a:ln w="76200">
            <a:solidFill>
              <a:srgbClr val="800000"/>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tr-TR"/>
          </a:p>
        </p:txBody>
      </p:sp>
      <p:sp>
        <p:nvSpPr>
          <p:cNvPr id="37913" name="Line 22"/>
          <p:cNvSpPr>
            <a:spLocks noChangeShapeType="1"/>
          </p:cNvSpPr>
          <p:nvPr/>
        </p:nvSpPr>
        <p:spPr bwMode="auto">
          <a:xfrm rot="10800000">
            <a:off x="6215063" y="3068638"/>
            <a:ext cx="990600" cy="0"/>
          </a:xfrm>
          <a:prstGeom prst="line">
            <a:avLst/>
          </a:prstGeom>
          <a:noFill/>
          <a:ln w="76200">
            <a:solidFill>
              <a:srgbClr val="800000"/>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tr-TR"/>
          </a:p>
        </p:txBody>
      </p:sp>
      <p:sp>
        <p:nvSpPr>
          <p:cNvPr id="37914" name="Line 23"/>
          <p:cNvSpPr>
            <a:spLocks noChangeShapeType="1"/>
          </p:cNvSpPr>
          <p:nvPr/>
        </p:nvSpPr>
        <p:spPr bwMode="auto">
          <a:xfrm>
            <a:off x="2687638" y="5030788"/>
            <a:ext cx="4032250" cy="0"/>
          </a:xfrm>
          <a:prstGeom prst="line">
            <a:avLst/>
          </a:prstGeom>
          <a:noFill/>
          <a:ln w="28575">
            <a:solidFill>
              <a:srgbClr val="CC3300"/>
            </a:solidFill>
            <a:round/>
            <a:headEnd type="triangle" w="med" len="me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37915" name="Line 24"/>
          <p:cNvSpPr>
            <a:spLocks noChangeShapeType="1"/>
          </p:cNvSpPr>
          <p:nvPr/>
        </p:nvSpPr>
        <p:spPr bwMode="auto">
          <a:xfrm>
            <a:off x="2903538" y="4149725"/>
            <a:ext cx="3384550" cy="0"/>
          </a:xfrm>
          <a:prstGeom prst="line">
            <a:avLst/>
          </a:prstGeom>
          <a:noFill/>
          <a:ln w="28575">
            <a:solidFill>
              <a:srgbClr val="CC3300"/>
            </a:solidFill>
            <a:round/>
            <a:headEnd type="triangle" w="med" len="me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37916" name="Line 25"/>
          <p:cNvSpPr>
            <a:spLocks noChangeShapeType="1"/>
          </p:cNvSpPr>
          <p:nvPr/>
        </p:nvSpPr>
        <p:spPr bwMode="auto">
          <a:xfrm>
            <a:off x="3190875" y="5751513"/>
            <a:ext cx="2879725" cy="0"/>
          </a:xfrm>
          <a:prstGeom prst="line">
            <a:avLst/>
          </a:prstGeom>
          <a:noFill/>
          <a:ln w="28575">
            <a:solidFill>
              <a:srgbClr val="CC3300"/>
            </a:solidFill>
            <a:round/>
            <a:headEnd type="triangle" w="med" len="med"/>
            <a:tailEnd type="triangle" w="med" len="med"/>
          </a:ln>
          <a:extLst>
            <a:ext uri="{909E8E84-426E-40DD-AFC4-6F175D3DCCD1}">
              <a14:hiddenFill xmlns:a14="http://schemas.microsoft.com/office/drawing/2010/main" xmlns="">
                <a:noFill/>
              </a14:hiddenFill>
            </a:ext>
          </a:extLst>
        </p:spPr>
        <p:txBody>
          <a:bodyPr/>
          <a:lstStyle/>
          <a:p>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AEBB92E-07D1-4089-9748-D7C9EFF3FCEF}" type="slidenum">
              <a:rPr lang="tr-TR" altLang="tr-TR"/>
              <a:pPr eaLnBrk="1" hangingPunct="1"/>
              <a:t>2</a:t>
            </a:fld>
            <a:endParaRPr lang="tr-TR" altLang="tr-TR"/>
          </a:p>
        </p:txBody>
      </p:sp>
      <p:sp>
        <p:nvSpPr>
          <p:cNvPr id="197634" name="Rectangle 2"/>
          <p:cNvSpPr>
            <a:spLocks noGrp="1" noChangeArrowheads="1"/>
          </p:cNvSpPr>
          <p:nvPr>
            <p:ph type="title"/>
          </p:nvPr>
        </p:nvSpPr>
        <p:spPr>
          <a:xfrm>
            <a:off x="685800" y="609600"/>
            <a:ext cx="7918450" cy="658813"/>
          </a:xfrm>
          <a:ln>
            <a:solidFill>
              <a:srgbClr val="FF0066"/>
            </a:solidFill>
          </a:ln>
        </p:spPr>
        <p:txBody>
          <a:bodyPr/>
          <a:lstStyle/>
          <a:p>
            <a:pPr eaLnBrk="1" hangingPunct="1">
              <a:defRPr/>
            </a:pPr>
            <a:r>
              <a:rPr lang="tr-TR" sz="4000" smtClean="0">
                <a:solidFill>
                  <a:srgbClr val="FF0066"/>
                </a:solidFill>
              </a:rPr>
              <a:t>Yöneticinin Yönetsel Rolleri</a:t>
            </a:r>
          </a:p>
        </p:txBody>
      </p:sp>
      <p:sp>
        <p:nvSpPr>
          <p:cNvPr id="197635" name="Rectangle 3"/>
          <p:cNvSpPr>
            <a:spLocks noGrp="1" noChangeArrowheads="1"/>
          </p:cNvSpPr>
          <p:nvPr>
            <p:ph type="body" idx="1"/>
          </p:nvPr>
        </p:nvSpPr>
        <p:spPr>
          <a:xfrm>
            <a:off x="468313" y="1557338"/>
            <a:ext cx="8280400" cy="4824412"/>
          </a:xfrm>
        </p:spPr>
        <p:txBody>
          <a:bodyPr/>
          <a:lstStyle/>
          <a:p>
            <a:pPr eaLnBrk="1" hangingPunct="1">
              <a:lnSpc>
                <a:spcPct val="90000"/>
              </a:lnSpc>
              <a:defRPr/>
            </a:pPr>
            <a:r>
              <a:rPr lang="tr-TR" smtClean="0"/>
              <a:t>Kişilerarası Roller</a:t>
            </a:r>
          </a:p>
          <a:p>
            <a:pPr eaLnBrk="1" hangingPunct="1">
              <a:lnSpc>
                <a:spcPct val="90000"/>
              </a:lnSpc>
              <a:buFont typeface="Wingdings" panose="05000000000000000000" pitchFamily="2" charset="2"/>
              <a:buNone/>
              <a:defRPr/>
            </a:pPr>
            <a:r>
              <a:rPr lang="tr-TR" smtClean="0"/>
              <a:t>Baskan, Temsilci, Sözleşmeci </a:t>
            </a:r>
          </a:p>
          <a:p>
            <a:pPr eaLnBrk="1" hangingPunct="1">
              <a:lnSpc>
                <a:spcPct val="90000"/>
              </a:lnSpc>
              <a:defRPr/>
            </a:pPr>
            <a:r>
              <a:rPr lang="tr-TR" smtClean="0"/>
              <a:t>Bilgi Rolü </a:t>
            </a:r>
          </a:p>
          <a:p>
            <a:pPr eaLnBrk="1" hangingPunct="1">
              <a:lnSpc>
                <a:spcPct val="90000"/>
              </a:lnSpc>
              <a:buFont typeface="Wingdings" panose="05000000000000000000" pitchFamily="2" charset="2"/>
              <a:buNone/>
              <a:defRPr/>
            </a:pPr>
            <a:r>
              <a:rPr lang="tr-TR" smtClean="0"/>
              <a:t>İzleyici, Bilgi Dağıtıcı, Sözcü</a:t>
            </a:r>
          </a:p>
          <a:p>
            <a:pPr eaLnBrk="1" hangingPunct="1">
              <a:lnSpc>
                <a:spcPct val="90000"/>
              </a:lnSpc>
              <a:defRPr/>
            </a:pPr>
            <a:r>
              <a:rPr lang="tr-TR" smtClean="0"/>
              <a:t>Karar Rolü</a:t>
            </a:r>
          </a:p>
          <a:p>
            <a:pPr eaLnBrk="1" hangingPunct="1">
              <a:lnSpc>
                <a:spcPct val="90000"/>
              </a:lnSpc>
              <a:buFont typeface="Wingdings" panose="05000000000000000000" pitchFamily="2" charset="2"/>
              <a:buNone/>
              <a:defRPr/>
            </a:pPr>
            <a:r>
              <a:rPr lang="tr-TR" smtClean="0"/>
              <a:t>Değişim Ajanı, Kaynak Dağıtıcı, </a:t>
            </a:r>
          </a:p>
          <a:p>
            <a:pPr eaLnBrk="1" hangingPunct="1">
              <a:lnSpc>
                <a:spcPct val="90000"/>
              </a:lnSpc>
              <a:buFont typeface="Wingdings" panose="05000000000000000000" pitchFamily="2" charset="2"/>
              <a:buNone/>
              <a:defRPr/>
            </a:pPr>
            <a:r>
              <a:rPr lang="tr-TR" smtClean="0"/>
              <a:t>Uzlaştırıcı, Sorun Çözücü </a:t>
            </a:r>
          </a:p>
          <a:p>
            <a:pPr eaLnBrk="1" hangingPunct="1">
              <a:lnSpc>
                <a:spcPct val="90000"/>
              </a:lnSpc>
              <a:buFont typeface="Wingdings" panose="05000000000000000000" pitchFamily="2" charset="2"/>
              <a:buNone/>
              <a:defRPr/>
            </a:pPr>
            <a:r>
              <a:rPr lang="tr-TR" smtClean="0"/>
              <a:t>															Mintzberg</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A359C1A-0447-4B94-82A4-07A3AA43001B}" type="slidenum">
              <a:rPr lang="tr-TR" altLang="tr-TR"/>
              <a:pPr eaLnBrk="1" hangingPunct="1"/>
              <a:t>20</a:t>
            </a:fld>
            <a:endParaRPr lang="tr-TR" altLang="tr-TR"/>
          </a:p>
        </p:txBody>
      </p:sp>
      <p:sp>
        <p:nvSpPr>
          <p:cNvPr id="38917" name="Rectangle 2"/>
          <p:cNvSpPr>
            <a:spLocks noChangeArrowheads="1"/>
          </p:cNvSpPr>
          <p:nvPr/>
        </p:nvSpPr>
        <p:spPr bwMode="auto">
          <a:xfrm>
            <a:off x="1828800" y="1412875"/>
            <a:ext cx="7315200" cy="42672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a:p>
        </p:txBody>
      </p:sp>
      <p:sp>
        <p:nvSpPr>
          <p:cNvPr id="38918" name="AutoShape 3"/>
          <p:cNvSpPr>
            <a:spLocks noChangeArrowheads="1"/>
          </p:cNvSpPr>
          <p:nvPr/>
        </p:nvSpPr>
        <p:spPr bwMode="auto">
          <a:xfrm>
            <a:off x="2124075" y="5734050"/>
            <a:ext cx="7324725" cy="1123950"/>
          </a:xfrm>
          <a:prstGeom prst="rightArrow">
            <a:avLst>
              <a:gd name="adj1" fmla="val 50000"/>
              <a:gd name="adj2" fmla="val 162924"/>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a:p>
        </p:txBody>
      </p:sp>
      <p:sp>
        <p:nvSpPr>
          <p:cNvPr id="38919" name="Rectangle 4"/>
          <p:cNvSpPr>
            <a:spLocks noChangeArrowheads="1"/>
          </p:cNvSpPr>
          <p:nvPr/>
        </p:nvSpPr>
        <p:spPr bwMode="auto">
          <a:xfrm>
            <a:off x="2286000" y="3878263"/>
            <a:ext cx="1524000" cy="16256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1600">
                <a:latin typeface="Times New Roman" panose="02020603050405020304" pitchFamily="18" charset="0"/>
              </a:rPr>
              <a:t>  1. </a:t>
            </a:r>
            <a:r>
              <a:rPr lang="en-AU" altLang="tr-TR" sz="1600" b="1">
                <a:latin typeface="Times New Roman" panose="02020603050405020304" pitchFamily="18" charset="0"/>
              </a:rPr>
              <a:t>İşlemler</a:t>
            </a:r>
            <a:endParaRPr lang="en-AU" altLang="tr-TR" sz="1600">
              <a:latin typeface="Times New Roman" panose="02020603050405020304" pitchFamily="18" charset="0"/>
            </a:endParaRPr>
          </a:p>
          <a:p>
            <a:endParaRPr lang="en-AU" altLang="tr-TR" sz="1600">
              <a:latin typeface="Times New Roman" panose="02020603050405020304" pitchFamily="18" charset="0"/>
            </a:endParaRPr>
          </a:p>
          <a:p>
            <a:pPr>
              <a:buFontTx/>
              <a:buChar char="•"/>
            </a:pPr>
            <a:r>
              <a:rPr lang="en-AU" altLang="tr-TR" sz="1600">
                <a:latin typeface="Times New Roman" panose="02020603050405020304" pitchFamily="18" charset="0"/>
              </a:rPr>
              <a:t> İşlem yürütme</a:t>
            </a:r>
          </a:p>
          <a:p>
            <a:r>
              <a:rPr lang="en-AU" altLang="tr-TR" sz="1600">
                <a:latin typeface="Times New Roman" panose="02020603050405020304" pitchFamily="18" charset="0"/>
              </a:rPr>
              <a:t>sistemleri</a:t>
            </a:r>
          </a:p>
          <a:p>
            <a:pPr>
              <a:buFontTx/>
              <a:buChar char="•"/>
            </a:pPr>
            <a:r>
              <a:rPr lang="en-AU" altLang="tr-TR" sz="1600">
                <a:latin typeface="Times New Roman" panose="02020603050405020304" pitchFamily="18" charset="0"/>
              </a:rPr>
              <a:t> Veri tabanı</a:t>
            </a:r>
          </a:p>
        </p:txBody>
      </p:sp>
      <p:sp>
        <p:nvSpPr>
          <p:cNvPr id="38920" name="Rectangle 5"/>
          <p:cNvSpPr>
            <a:spLocks noChangeArrowheads="1"/>
          </p:cNvSpPr>
          <p:nvPr/>
        </p:nvSpPr>
        <p:spPr bwMode="auto">
          <a:xfrm>
            <a:off x="3962400" y="2057400"/>
            <a:ext cx="2133600" cy="2709863"/>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buFontTx/>
              <a:buChar char="•"/>
            </a:pPr>
            <a:endParaRPr lang="en-AU" altLang="tr-TR" sz="1600">
              <a:latin typeface="Times New Roman" panose="02020603050405020304" pitchFamily="18" charset="0"/>
            </a:endParaRPr>
          </a:p>
          <a:p>
            <a:pPr>
              <a:buFontTx/>
              <a:buChar char="•"/>
            </a:pPr>
            <a:endParaRPr lang="en-AU" altLang="tr-TR" sz="1600">
              <a:latin typeface="Times New Roman" panose="02020603050405020304" pitchFamily="18" charset="0"/>
            </a:endParaRPr>
          </a:p>
          <a:p>
            <a:pPr>
              <a:buFontTx/>
              <a:buChar char="•"/>
            </a:pPr>
            <a:r>
              <a:rPr lang="en-AU" altLang="tr-TR" sz="1600">
                <a:latin typeface="Times New Roman" panose="02020603050405020304" pitchFamily="18" charset="0"/>
              </a:rPr>
              <a:t>Yönetim bilgi </a:t>
            </a:r>
          </a:p>
          <a:p>
            <a:r>
              <a:rPr lang="en-AU" altLang="tr-TR" sz="1600">
                <a:latin typeface="Times New Roman" panose="02020603050405020304" pitchFamily="18" charset="0"/>
              </a:rPr>
              <a:t>sistemleri</a:t>
            </a:r>
          </a:p>
          <a:p>
            <a:endParaRPr lang="en-AU" altLang="tr-TR" sz="1600">
              <a:latin typeface="Times New Roman" panose="02020603050405020304" pitchFamily="18" charset="0"/>
            </a:endParaRPr>
          </a:p>
          <a:p>
            <a:pPr>
              <a:buFontTx/>
              <a:buChar char="•"/>
            </a:pPr>
            <a:r>
              <a:rPr lang="en-AU" altLang="tr-TR" sz="1600">
                <a:latin typeface="Times New Roman" panose="02020603050405020304" pitchFamily="18" charset="0"/>
              </a:rPr>
              <a:t> Karar destek sistemleri</a:t>
            </a:r>
          </a:p>
          <a:p>
            <a:pPr>
              <a:buFontTx/>
              <a:buChar char="•"/>
            </a:pPr>
            <a:endParaRPr lang="en-AU" altLang="tr-TR" sz="1600">
              <a:latin typeface="Times New Roman" panose="02020603050405020304" pitchFamily="18" charset="0"/>
            </a:endParaRPr>
          </a:p>
          <a:p>
            <a:pPr>
              <a:buFontTx/>
              <a:buChar char="•"/>
            </a:pPr>
            <a:r>
              <a:rPr lang="en-AU" altLang="tr-TR" sz="1600">
                <a:latin typeface="Times New Roman" panose="02020603050405020304" pitchFamily="18" charset="0"/>
              </a:rPr>
              <a:t>Yönetim bilgi sistemleri</a:t>
            </a:r>
          </a:p>
        </p:txBody>
      </p:sp>
      <p:sp>
        <p:nvSpPr>
          <p:cNvPr id="38921" name="Rectangle 6"/>
          <p:cNvSpPr>
            <a:spLocks noChangeArrowheads="1"/>
          </p:cNvSpPr>
          <p:nvPr/>
        </p:nvSpPr>
        <p:spPr bwMode="auto">
          <a:xfrm>
            <a:off x="6248400" y="1066800"/>
            <a:ext cx="3048000" cy="2667000"/>
          </a:xfrm>
          <a:prstGeom prst="rect">
            <a:avLst/>
          </a:prstGeom>
          <a:solidFill>
            <a:schemeClr val="accent2"/>
          </a:solidFill>
          <a:ln w="9525">
            <a:solidFill>
              <a:schemeClr val="tx1"/>
            </a:solidFill>
            <a:miter lim="800000"/>
            <a:headEnd/>
            <a:tailEnd/>
          </a:ln>
        </p:spPr>
        <p:txBody>
          <a:bodyPr wrap="none"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1600">
                <a:latin typeface="Times New Roman" panose="02020603050405020304" pitchFamily="18" charset="0"/>
              </a:rPr>
              <a:t>              </a:t>
            </a:r>
          </a:p>
          <a:p>
            <a:pPr>
              <a:buFontTx/>
              <a:buChar char="•"/>
            </a:pPr>
            <a:endParaRPr lang="en-AU" altLang="tr-TR" sz="1600">
              <a:latin typeface="Times New Roman" panose="02020603050405020304" pitchFamily="18" charset="0"/>
            </a:endParaRPr>
          </a:p>
          <a:p>
            <a:pPr>
              <a:buFontTx/>
              <a:buChar char="•"/>
            </a:pPr>
            <a:endParaRPr lang="en-AU" altLang="tr-TR" sz="1600">
              <a:latin typeface="Times New Roman" panose="02020603050405020304" pitchFamily="18" charset="0"/>
            </a:endParaRPr>
          </a:p>
          <a:p>
            <a:r>
              <a:rPr lang="en-AU" altLang="tr-TR" sz="1600">
                <a:latin typeface="Times New Roman" panose="02020603050405020304" pitchFamily="18" charset="0"/>
              </a:rPr>
              <a:t>  </a:t>
            </a:r>
            <a:r>
              <a:rPr lang="en-AU" altLang="tr-TR" sz="1600" b="1" u="sng">
                <a:latin typeface="Times New Roman" panose="02020603050405020304" pitchFamily="18" charset="0"/>
              </a:rPr>
              <a:t>İçsel		Dışsal</a:t>
            </a:r>
          </a:p>
          <a:p>
            <a:endParaRPr lang="en-AU" altLang="tr-TR" sz="1600" b="1" u="sng">
              <a:latin typeface="Times New Roman" panose="02020603050405020304" pitchFamily="18" charset="0"/>
            </a:endParaRPr>
          </a:p>
          <a:p>
            <a:pPr>
              <a:buFontTx/>
              <a:buChar char="•"/>
            </a:pPr>
            <a:r>
              <a:rPr lang="en-AU" altLang="tr-TR" sz="1600">
                <a:latin typeface="Times New Roman" panose="02020603050405020304" pitchFamily="18" charset="0"/>
              </a:rPr>
              <a:t>Ağ oluşturma</a:t>
            </a:r>
            <a:r>
              <a:rPr lang="en-AU" altLang="tr-TR" sz="1600">
                <a:solidFill>
                  <a:srgbClr val="FF6600"/>
                </a:solidFill>
                <a:latin typeface="Times New Roman" panose="02020603050405020304" pitchFamily="18" charset="0"/>
              </a:rPr>
              <a:t>	</a:t>
            </a:r>
            <a:r>
              <a:rPr lang="en-AU" altLang="tr-TR" sz="1600">
                <a:latin typeface="Times New Roman" panose="02020603050405020304" pitchFamily="18" charset="0"/>
              </a:rPr>
              <a:t>Extranet, EDI</a:t>
            </a:r>
          </a:p>
          <a:p>
            <a:pPr>
              <a:buFontTx/>
              <a:buChar char="•"/>
            </a:pPr>
            <a:endParaRPr lang="en-AU" altLang="tr-TR" sz="1600">
              <a:latin typeface="Times New Roman" panose="02020603050405020304" pitchFamily="18" charset="0"/>
            </a:endParaRPr>
          </a:p>
          <a:p>
            <a:pPr>
              <a:buFontTx/>
              <a:buChar char="•"/>
            </a:pPr>
            <a:r>
              <a:rPr lang="en-AU" altLang="tr-TR" sz="1600">
                <a:latin typeface="Times New Roman" panose="02020603050405020304" pitchFamily="18" charset="0"/>
              </a:rPr>
              <a:t>Intranet		E-Ticaret</a:t>
            </a:r>
          </a:p>
          <a:p>
            <a:pPr>
              <a:buFontTx/>
              <a:buChar char="•"/>
            </a:pPr>
            <a:endParaRPr lang="en-AU" altLang="tr-TR" sz="1600">
              <a:latin typeface="Times New Roman" panose="02020603050405020304" pitchFamily="18" charset="0"/>
            </a:endParaRPr>
          </a:p>
          <a:p>
            <a:pPr>
              <a:buFontTx/>
              <a:buChar char="•"/>
            </a:pPr>
            <a:r>
              <a:rPr lang="en-AU" altLang="tr-TR" sz="1600">
                <a:latin typeface="Times New Roman" panose="02020603050405020304" pitchFamily="18" charset="0"/>
              </a:rPr>
              <a:t>ERP</a:t>
            </a:r>
            <a:r>
              <a:rPr lang="en-AU" altLang="tr-TR" sz="1600">
                <a:solidFill>
                  <a:srgbClr val="FF6600"/>
                </a:solidFill>
                <a:latin typeface="Times New Roman" panose="02020603050405020304" pitchFamily="18" charset="0"/>
              </a:rPr>
              <a:t>		</a:t>
            </a:r>
            <a:r>
              <a:rPr lang="en-AU" altLang="tr-TR" sz="1600">
                <a:latin typeface="Times New Roman" panose="02020603050405020304" pitchFamily="18" charset="0"/>
              </a:rPr>
              <a:t>Ağ Yapısı</a:t>
            </a:r>
          </a:p>
        </p:txBody>
      </p:sp>
      <p:sp>
        <p:nvSpPr>
          <p:cNvPr id="38922" name="Line 7"/>
          <p:cNvSpPr>
            <a:spLocks noChangeShapeType="1"/>
          </p:cNvSpPr>
          <p:nvPr/>
        </p:nvSpPr>
        <p:spPr bwMode="auto">
          <a:xfrm flipV="1">
            <a:off x="6781800" y="3868738"/>
            <a:ext cx="2209800" cy="1693862"/>
          </a:xfrm>
          <a:prstGeom prst="line">
            <a:avLst/>
          </a:prstGeom>
          <a:noFill/>
          <a:ln w="203200">
            <a:solidFill>
              <a:schemeClr val="tx1"/>
            </a:solidFill>
            <a:round/>
            <a:headEnd type="triangle" w="sm" len="sm"/>
            <a:tailEnd type="triangle" w="sm" len="sm"/>
          </a:ln>
          <a:extLst>
            <a:ext uri="{909E8E84-426E-40DD-AFC4-6F175D3DCCD1}">
              <a14:hiddenFill xmlns:a14="http://schemas.microsoft.com/office/drawing/2010/main" xmlns="">
                <a:noFill/>
              </a14:hiddenFill>
            </a:ext>
          </a:extLst>
        </p:spPr>
        <p:txBody>
          <a:bodyPr wrap="none" anchor="ctr"/>
          <a:lstStyle/>
          <a:p>
            <a:endParaRPr lang="tr-TR"/>
          </a:p>
        </p:txBody>
      </p:sp>
      <p:sp>
        <p:nvSpPr>
          <p:cNvPr id="38923" name="AutoShape 8"/>
          <p:cNvSpPr>
            <a:spLocks noChangeArrowheads="1"/>
          </p:cNvSpPr>
          <p:nvPr/>
        </p:nvSpPr>
        <p:spPr bwMode="auto">
          <a:xfrm>
            <a:off x="762000" y="1506538"/>
            <a:ext cx="1219200" cy="4200525"/>
          </a:xfrm>
          <a:prstGeom prst="upArrow">
            <a:avLst>
              <a:gd name="adj1" fmla="val 50000"/>
              <a:gd name="adj2" fmla="val 86133"/>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a:p>
        </p:txBody>
      </p:sp>
      <p:sp>
        <p:nvSpPr>
          <p:cNvPr id="38924" name="Rectangle 9"/>
          <p:cNvSpPr>
            <a:spLocks noChangeArrowheads="1"/>
          </p:cNvSpPr>
          <p:nvPr/>
        </p:nvSpPr>
        <p:spPr bwMode="auto">
          <a:xfrm>
            <a:off x="2362200" y="3962400"/>
            <a:ext cx="1371600" cy="541338"/>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a:p>
        </p:txBody>
      </p:sp>
      <p:sp>
        <p:nvSpPr>
          <p:cNvPr id="38925" name="Rectangle 10"/>
          <p:cNvSpPr>
            <a:spLocks noChangeArrowheads="1"/>
          </p:cNvSpPr>
          <p:nvPr/>
        </p:nvSpPr>
        <p:spPr bwMode="auto">
          <a:xfrm>
            <a:off x="4038600" y="2209800"/>
            <a:ext cx="1905000" cy="6096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AU" altLang="tr-TR" sz="1600">
                <a:latin typeface="Times New Roman" panose="02020603050405020304" pitchFamily="18" charset="0"/>
              </a:rPr>
              <a:t>2. </a:t>
            </a:r>
            <a:r>
              <a:rPr lang="en-AU" altLang="tr-TR" sz="1600" b="1">
                <a:latin typeface="Times New Roman" panose="02020603050405020304" pitchFamily="18" charset="0"/>
              </a:rPr>
              <a:t>İşletme Kaynağı</a:t>
            </a:r>
            <a:endParaRPr lang="en-AU" altLang="tr-TR" sz="1600">
              <a:latin typeface="Times New Roman" panose="02020603050405020304" pitchFamily="18" charset="0"/>
            </a:endParaRPr>
          </a:p>
        </p:txBody>
      </p:sp>
      <p:sp>
        <p:nvSpPr>
          <p:cNvPr id="38926" name="Text Box 11"/>
          <p:cNvSpPr txBox="1">
            <a:spLocks noChangeArrowheads="1"/>
          </p:cNvSpPr>
          <p:nvPr/>
        </p:nvSpPr>
        <p:spPr bwMode="auto">
          <a:xfrm>
            <a:off x="7772400" y="4826000"/>
            <a:ext cx="1617663" cy="825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1600">
                <a:latin typeface="Times New Roman" panose="02020603050405020304" pitchFamily="18" charset="0"/>
              </a:rPr>
              <a:t>Bilgi Sistemi</a:t>
            </a:r>
          </a:p>
          <a:p>
            <a:r>
              <a:rPr lang="en-AU" altLang="tr-TR" sz="1600">
                <a:latin typeface="Times New Roman" panose="02020603050405020304" pitchFamily="18" charset="0"/>
              </a:rPr>
              <a:t>Evrimleşmesinin </a:t>
            </a:r>
          </a:p>
          <a:p>
            <a:r>
              <a:rPr lang="en-AU" altLang="tr-TR" sz="1600">
                <a:latin typeface="Times New Roman" panose="02020603050405020304" pitchFamily="18" charset="0"/>
              </a:rPr>
              <a:t>Yönü </a:t>
            </a:r>
          </a:p>
        </p:txBody>
      </p:sp>
      <p:sp>
        <p:nvSpPr>
          <p:cNvPr id="38927" name="Rectangle 12"/>
          <p:cNvSpPr>
            <a:spLocks noChangeArrowheads="1"/>
          </p:cNvSpPr>
          <p:nvPr/>
        </p:nvSpPr>
        <p:spPr bwMode="auto">
          <a:xfrm>
            <a:off x="4267200" y="5910263"/>
            <a:ext cx="1981200" cy="812800"/>
          </a:xfrm>
          <a:prstGeom prst="rect">
            <a:avLst/>
          </a:prstGeom>
          <a:solidFill>
            <a:schemeClr val="bg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AU" altLang="tr-TR" sz="1600">
                <a:latin typeface="Times New Roman" panose="02020603050405020304" pitchFamily="18" charset="0"/>
              </a:rPr>
              <a:t>SİSTEM</a:t>
            </a:r>
          </a:p>
          <a:p>
            <a:pPr algn="ctr"/>
            <a:r>
              <a:rPr lang="en-AU" altLang="tr-TR" sz="1600">
                <a:latin typeface="Times New Roman" panose="02020603050405020304" pitchFamily="18" charset="0"/>
              </a:rPr>
              <a:t>KARMAŞIKLIĞI</a:t>
            </a:r>
          </a:p>
        </p:txBody>
      </p:sp>
      <p:sp>
        <p:nvSpPr>
          <p:cNvPr id="38928" name="Text Box 13"/>
          <p:cNvSpPr txBox="1">
            <a:spLocks noChangeArrowheads="1"/>
          </p:cNvSpPr>
          <p:nvPr/>
        </p:nvSpPr>
        <p:spPr bwMode="auto">
          <a:xfrm>
            <a:off x="2590800" y="6113463"/>
            <a:ext cx="1236663"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2400">
                <a:latin typeface="Times New Roman" panose="02020603050405020304" pitchFamily="18" charset="0"/>
              </a:rPr>
              <a:t>DÜŞÜK</a:t>
            </a:r>
          </a:p>
        </p:txBody>
      </p:sp>
      <p:sp>
        <p:nvSpPr>
          <p:cNvPr id="38929" name="Text Box 14"/>
          <p:cNvSpPr txBox="1">
            <a:spLocks noChangeArrowheads="1"/>
          </p:cNvSpPr>
          <p:nvPr/>
        </p:nvSpPr>
        <p:spPr bwMode="auto">
          <a:xfrm>
            <a:off x="7543800" y="6113463"/>
            <a:ext cx="1422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2400">
                <a:latin typeface="Times New Roman" panose="02020603050405020304" pitchFamily="18" charset="0"/>
              </a:rPr>
              <a:t>YÜKSEK</a:t>
            </a:r>
          </a:p>
        </p:txBody>
      </p:sp>
      <p:sp>
        <p:nvSpPr>
          <p:cNvPr id="38930" name="Rectangle 15"/>
          <p:cNvSpPr>
            <a:spLocks noChangeArrowheads="1"/>
          </p:cNvSpPr>
          <p:nvPr/>
        </p:nvSpPr>
        <p:spPr bwMode="auto">
          <a:xfrm>
            <a:off x="685800" y="3268663"/>
            <a:ext cx="1371600" cy="812800"/>
          </a:xfrm>
          <a:prstGeom prst="rect">
            <a:avLst/>
          </a:prstGeom>
          <a:solidFill>
            <a:schemeClr val="bg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AU" altLang="tr-TR" sz="1600">
                <a:latin typeface="Times New Roman" panose="02020603050405020304" pitchFamily="18" charset="0"/>
              </a:rPr>
              <a:t>YÖNETİM</a:t>
            </a:r>
          </a:p>
          <a:p>
            <a:pPr algn="ctr"/>
            <a:r>
              <a:rPr lang="en-AU" altLang="tr-TR" sz="1600">
                <a:latin typeface="Times New Roman" panose="02020603050405020304" pitchFamily="18" charset="0"/>
              </a:rPr>
              <a:t>DÜZEYİ</a:t>
            </a:r>
          </a:p>
        </p:txBody>
      </p:sp>
      <p:sp>
        <p:nvSpPr>
          <p:cNvPr id="38931" name="Text Box 16"/>
          <p:cNvSpPr txBox="1">
            <a:spLocks noChangeArrowheads="1"/>
          </p:cNvSpPr>
          <p:nvPr/>
        </p:nvSpPr>
        <p:spPr bwMode="auto">
          <a:xfrm>
            <a:off x="533400" y="5707063"/>
            <a:ext cx="1720850" cy="1069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AU" altLang="tr-TR" sz="1600">
                <a:latin typeface="Times New Roman" panose="02020603050405020304" pitchFamily="18" charset="0"/>
              </a:rPr>
              <a:t>İLK HAT</a:t>
            </a:r>
          </a:p>
          <a:p>
            <a:pPr algn="ctr"/>
            <a:r>
              <a:rPr lang="en-AU" altLang="tr-TR" sz="1600">
                <a:latin typeface="Times New Roman" panose="02020603050405020304" pitchFamily="18" charset="0"/>
              </a:rPr>
              <a:t>(operasyonel, </a:t>
            </a:r>
          </a:p>
          <a:p>
            <a:pPr algn="ctr"/>
            <a:r>
              <a:rPr lang="en-AU" altLang="tr-TR" sz="1600">
                <a:latin typeface="Times New Roman" panose="02020603050405020304" pitchFamily="18" charset="0"/>
              </a:rPr>
              <a:t>programlanmış</a:t>
            </a:r>
          </a:p>
          <a:p>
            <a:pPr algn="ctr"/>
            <a:r>
              <a:rPr lang="en-AU" altLang="tr-TR" sz="1600">
                <a:latin typeface="Times New Roman" panose="02020603050405020304" pitchFamily="18" charset="0"/>
              </a:rPr>
              <a:t>geçmiş çalışmalar)</a:t>
            </a:r>
          </a:p>
        </p:txBody>
      </p:sp>
      <p:sp>
        <p:nvSpPr>
          <p:cNvPr id="38932" name="Text Box 17"/>
          <p:cNvSpPr txBox="1">
            <a:spLocks noChangeArrowheads="1"/>
          </p:cNvSpPr>
          <p:nvPr/>
        </p:nvSpPr>
        <p:spPr bwMode="auto">
          <a:xfrm>
            <a:off x="471488" y="609600"/>
            <a:ext cx="1814512" cy="825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AU" altLang="tr-TR" sz="1600">
                <a:latin typeface="Times New Roman" panose="02020603050405020304" pitchFamily="18" charset="0"/>
              </a:rPr>
              <a:t>ÜST</a:t>
            </a:r>
          </a:p>
          <a:p>
            <a:pPr algn="ctr"/>
            <a:r>
              <a:rPr lang="en-AU" altLang="tr-TR" sz="1600">
                <a:latin typeface="Times New Roman" panose="02020603050405020304" pitchFamily="18" charset="0"/>
              </a:rPr>
              <a:t>(strateji ve planlar, </a:t>
            </a:r>
          </a:p>
          <a:p>
            <a:pPr algn="ctr"/>
            <a:r>
              <a:rPr lang="en-AU" altLang="tr-TR" sz="1600">
                <a:latin typeface="Times New Roman" panose="02020603050405020304" pitchFamily="18" charset="0"/>
              </a:rPr>
              <a:t>programlanmamış)</a:t>
            </a:r>
          </a:p>
        </p:txBody>
      </p:sp>
      <p:sp>
        <p:nvSpPr>
          <p:cNvPr id="38933" name="Text Box 18"/>
          <p:cNvSpPr txBox="1">
            <a:spLocks noChangeArrowheads="1"/>
          </p:cNvSpPr>
          <p:nvPr/>
        </p:nvSpPr>
        <p:spPr bwMode="auto">
          <a:xfrm>
            <a:off x="395288" y="152400"/>
            <a:ext cx="8977312"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AU" altLang="tr-TR" sz="2400" b="1">
                <a:latin typeface="Times New Roman" panose="02020603050405020304" pitchFamily="18" charset="0"/>
              </a:rPr>
              <a:t> </a:t>
            </a:r>
            <a:r>
              <a:rPr lang="en-AU" altLang="tr-TR" sz="2400" b="1">
                <a:solidFill>
                  <a:srgbClr val="FF6600"/>
                </a:solidFill>
                <a:latin typeface="Times New Roman" panose="02020603050405020304" pitchFamily="18" charset="0"/>
              </a:rPr>
              <a:t>Bilgi Teknolojisinin Örgütsel Uygulamalarının Evrimi</a:t>
            </a:r>
            <a:endParaRPr lang="en-AU" altLang="tr-TR" sz="2400">
              <a:solidFill>
                <a:srgbClr val="FF6600"/>
              </a:solidFill>
              <a:latin typeface="Times New Roman" panose="02020603050405020304" pitchFamily="18" charset="0"/>
            </a:endParaRPr>
          </a:p>
        </p:txBody>
      </p:sp>
      <p:sp>
        <p:nvSpPr>
          <p:cNvPr id="38934" name="Rectangle 19"/>
          <p:cNvSpPr>
            <a:spLocks noChangeArrowheads="1"/>
          </p:cNvSpPr>
          <p:nvPr/>
        </p:nvSpPr>
        <p:spPr bwMode="auto">
          <a:xfrm>
            <a:off x="6934200" y="1143000"/>
            <a:ext cx="1600200" cy="4572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endParaRPr lang="tr-TR" altLang="tr-TR" sz="2000">
              <a:latin typeface="Times New Roman" panose="02020603050405020304" pitchFamily="18" charset="0"/>
            </a:endParaRPr>
          </a:p>
        </p:txBody>
      </p:sp>
      <p:sp>
        <p:nvSpPr>
          <p:cNvPr id="38935" name="Text Box 20"/>
          <p:cNvSpPr txBox="1">
            <a:spLocks noChangeArrowheads="1"/>
          </p:cNvSpPr>
          <p:nvPr/>
        </p:nvSpPr>
        <p:spPr bwMode="auto">
          <a:xfrm>
            <a:off x="6994525" y="1203325"/>
            <a:ext cx="164941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1600">
                <a:latin typeface="Times New Roman" panose="02020603050405020304" pitchFamily="18" charset="0"/>
              </a:rPr>
              <a:t>3. </a:t>
            </a:r>
            <a:r>
              <a:rPr lang="en-AU" altLang="tr-TR" sz="1600" b="1">
                <a:latin typeface="Times New Roman" panose="02020603050405020304" pitchFamily="18" charset="0"/>
              </a:rPr>
              <a:t>Stratejik Silah</a:t>
            </a:r>
            <a:endParaRPr lang="en-AU" altLang="tr-TR" sz="200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AD6468F-72EF-461B-B90B-AD5D482E662F}" type="slidenum">
              <a:rPr lang="tr-TR" altLang="tr-TR"/>
              <a:pPr eaLnBrk="1" hangingPunct="1"/>
              <a:t>21</a:t>
            </a:fld>
            <a:endParaRPr lang="tr-TR" altLang="tr-TR"/>
          </a:p>
        </p:txBody>
      </p:sp>
      <p:sp>
        <p:nvSpPr>
          <p:cNvPr id="39941" name="Rectangle 2"/>
          <p:cNvSpPr>
            <a:spLocks noChangeArrowheads="1"/>
          </p:cNvSpPr>
          <p:nvPr/>
        </p:nvSpPr>
        <p:spPr bwMode="auto">
          <a:xfrm>
            <a:off x="1193800" y="1412875"/>
            <a:ext cx="6834188" cy="2647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lvl1pPr marL="533400" indent="-441325"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Tx/>
              <a:buBlip>
                <a:blip r:embed="rId2"/>
              </a:buBlip>
            </a:pPr>
            <a:r>
              <a:rPr lang="tr-TR" altLang="tr-TR" sz="2400" b="1">
                <a:latin typeface="Trebuchet MS" panose="020B0603020202020204" pitchFamily="34" charset="0"/>
              </a:rPr>
              <a:t>Tıbbi Teknoloji Yönünden</a:t>
            </a:r>
          </a:p>
          <a:p>
            <a:pPr eaLnBrk="1" hangingPunct="1"/>
            <a:endParaRPr lang="tr-TR" altLang="tr-TR" sz="2400">
              <a:latin typeface="Trebuchet MS" panose="020B0603020202020204" pitchFamily="34" charset="0"/>
            </a:endParaRPr>
          </a:p>
          <a:p>
            <a:pPr eaLnBrk="1" hangingPunct="1">
              <a:buFontTx/>
              <a:buBlip>
                <a:blip r:embed="rId2"/>
              </a:buBlip>
            </a:pPr>
            <a:r>
              <a:rPr lang="tr-TR" altLang="tr-TR" sz="2400" b="1">
                <a:latin typeface="Trebuchet MS" panose="020B0603020202020204" pitchFamily="34" charset="0"/>
              </a:rPr>
              <a:t>Internet ve Teletıp Yönünden</a:t>
            </a:r>
          </a:p>
          <a:p>
            <a:pPr eaLnBrk="1" hangingPunct="1"/>
            <a:endParaRPr lang="tr-TR" altLang="tr-TR" sz="2400" b="1">
              <a:latin typeface="Trebuchet MS" panose="020B0603020202020204" pitchFamily="34" charset="0"/>
            </a:endParaRPr>
          </a:p>
          <a:p>
            <a:pPr eaLnBrk="1" hangingPunct="1">
              <a:buFontTx/>
              <a:buBlip>
                <a:blip r:embed="rId2"/>
              </a:buBlip>
            </a:pPr>
            <a:r>
              <a:rPr lang="tr-TR" altLang="tr-TR" sz="2400" b="1">
                <a:latin typeface="Trebuchet MS" panose="020B0603020202020204" pitchFamily="34" charset="0"/>
              </a:rPr>
              <a:t>Toplum Sağlığı Yönünden</a:t>
            </a:r>
            <a:r>
              <a:rPr lang="tr-TR" altLang="tr-TR" sz="2400">
                <a:latin typeface="Trebuchet MS" panose="020B0603020202020204" pitchFamily="34" charset="0"/>
              </a:rPr>
              <a:t> </a:t>
            </a:r>
          </a:p>
          <a:p>
            <a:pPr eaLnBrk="1" hangingPunct="1"/>
            <a:endParaRPr lang="tr-TR" altLang="tr-TR" sz="2400">
              <a:latin typeface="Trebuchet MS" panose="020B0603020202020204" pitchFamily="34" charset="0"/>
            </a:endParaRPr>
          </a:p>
          <a:p>
            <a:pPr eaLnBrk="1" hangingPunct="1">
              <a:buFontTx/>
              <a:buBlip>
                <a:blip r:embed="rId2"/>
              </a:buBlip>
            </a:pPr>
            <a:r>
              <a:rPr lang="tr-TR" altLang="tr-TR" sz="2400" b="1">
                <a:latin typeface="Trebuchet MS" panose="020B0603020202020204" pitchFamily="34" charset="0"/>
              </a:rPr>
              <a:t>Verimlilik ve Tıbbi Karar Verme Yönünden</a:t>
            </a:r>
            <a:r>
              <a:rPr lang="tr-TR" altLang="tr-TR" sz="2400">
                <a:latin typeface="Trebuchet MS" panose="020B0603020202020204" pitchFamily="34" charset="0"/>
              </a:rPr>
              <a:t> </a:t>
            </a:r>
          </a:p>
        </p:txBody>
      </p:sp>
      <p:sp>
        <p:nvSpPr>
          <p:cNvPr id="39942" name="Text Box 3"/>
          <p:cNvSpPr txBox="1">
            <a:spLocks noChangeArrowheads="1"/>
          </p:cNvSpPr>
          <p:nvPr/>
        </p:nvSpPr>
        <p:spPr bwMode="auto">
          <a:xfrm>
            <a:off x="1543050" y="692150"/>
            <a:ext cx="18415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tr-TR" sz="3600" b="1">
              <a:solidFill>
                <a:srgbClr val="FF0066"/>
              </a:solidFill>
              <a:latin typeface="Trebuchet MS" panose="020B0603020202020204" pitchFamily="34" charset="0"/>
            </a:endParaRPr>
          </a:p>
        </p:txBody>
      </p:sp>
      <p:pic>
        <p:nvPicPr>
          <p:cNvPr id="39943" name="Picture 4" descr="resim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8600" y="4191000"/>
            <a:ext cx="2819400" cy="2174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9944" name="Picture 6" descr="BrodmanAreas4"/>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324600" y="4114800"/>
            <a:ext cx="2590800" cy="2362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199" name="Rectangle 7"/>
          <p:cNvSpPr>
            <a:spLocks noChangeArrowheads="1"/>
          </p:cNvSpPr>
          <p:nvPr/>
        </p:nvSpPr>
        <p:spPr bwMode="auto">
          <a:xfrm>
            <a:off x="228600" y="457200"/>
            <a:ext cx="8686800" cy="792163"/>
          </a:xfrm>
          <a:prstGeom prst="rect">
            <a:avLst/>
          </a:prstGeom>
          <a:noFill/>
          <a:ln w="9525">
            <a:noFill/>
            <a:miter lim="800000"/>
            <a:headEnd/>
            <a:tailEnd/>
          </a:ln>
          <a:effectLst/>
        </p:spPr>
        <p:txBody>
          <a:bodyPr lIns="92075" tIns="46038" rIns="92075" bIns="46038" anchor="ctr"/>
          <a:lstStyle/>
          <a:p>
            <a:pPr algn="ctr">
              <a:defRPr/>
            </a:pPr>
            <a:r>
              <a:rPr lang="fr-BE" sz="3600" b="1">
                <a:effectLst>
                  <a:outerShdw blurRad="38100" dist="38100" dir="2700000" algn="tl">
                    <a:srgbClr val="000000"/>
                  </a:outerShdw>
                </a:effectLst>
                <a:latin typeface="Arial" charset="0"/>
              </a:rPr>
              <a:t>Ulusal Sağlık </a:t>
            </a:r>
            <a:r>
              <a:rPr lang="tr-TR" sz="3600" b="1">
                <a:effectLst>
                  <a:outerShdw blurRad="38100" dist="38100" dir="2700000" algn="tl">
                    <a:srgbClr val="000000"/>
                  </a:outerShdw>
                </a:effectLst>
                <a:latin typeface="Arial" charset="0"/>
              </a:rPr>
              <a:t>Sisteminde Bilgi Teknolojisi Kullanımı</a:t>
            </a:r>
            <a:endParaRPr lang="en-US" sz="3600" b="1">
              <a:effectLst>
                <a:outerShdw blurRad="38100" dist="38100" dir="2700000" algn="tl">
                  <a:srgbClr val="000000"/>
                </a:outerShdw>
              </a:effectLst>
              <a:latin typeface="Arial" charset="0"/>
            </a:endParaRPr>
          </a:p>
        </p:txBody>
      </p:sp>
      <p:pic>
        <p:nvPicPr>
          <p:cNvPr id="39946" name="Picture 8" descr="verichipnew"/>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276600" y="4114800"/>
            <a:ext cx="2743200" cy="228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B82FD2A-64FA-45A6-A5AA-4032BAE6D358}" type="slidenum">
              <a:rPr lang="tr-TR" altLang="tr-TR"/>
              <a:pPr eaLnBrk="1" hangingPunct="1"/>
              <a:t>22</a:t>
            </a:fld>
            <a:endParaRPr lang="tr-TR" altLang="tr-TR"/>
          </a:p>
        </p:txBody>
      </p:sp>
      <p:sp>
        <p:nvSpPr>
          <p:cNvPr id="1033" name="Oval 2"/>
          <p:cNvSpPr>
            <a:spLocks noChangeArrowheads="1"/>
          </p:cNvSpPr>
          <p:nvPr/>
        </p:nvSpPr>
        <p:spPr bwMode="auto">
          <a:xfrm>
            <a:off x="3756025" y="2659063"/>
            <a:ext cx="2486025" cy="2522537"/>
          </a:xfrm>
          <a:prstGeom prst="ellipse">
            <a:avLst/>
          </a:prstGeom>
          <a:gradFill rotWithShape="0">
            <a:gsLst>
              <a:gs pos="0">
                <a:srgbClr val="B2B200"/>
              </a:gs>
              <a:gs pos="50000">
                <a:srgbClr val="FFFF00"/>
              </a:gs>
              <a:gs pos="100000">
                <a:srgbClr val="B2B200"/>
              </a:gs>
            </a:gsLst>
            <a:lin ang="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a:p>
        </p:txBody>
      </p:sp>
      <p:graphicFrame>
        <p:nvGraphicFramePr>
          <p:cNvPr id="1026" name="Rectangle 3"/>
          <p:cNvGraphicFramePr>
            <a:graphicFrameLocks/>
          </p:cNvGraphicFramePr>
          <p:nvPr/>
        </p:nvGraphicFramePr>
        <p:xfrm>
          <a:off x="1517650" y="1397000"/>
          <a:ext cx="6096000" cy="4064000"/>
        </p:xfrm>
        <a:graphic>
          <a:graphicData uri="http://schemas.openxmlformats.org/presentationml/2006/ole">
            <p:oleObj spid="_x0000_s1087" name="Clip" r:id="rId3" imgW="0" imgH="0" progId="">
              <p:embed/>
            </p:oleObj>
          </a:graphicData>
        </a:graphic>
      </p:graphicFrame>
      <p:pic>
        <p:nvPicPr>
          <p:cNvPr id="1034" name="Picture 4"/>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56050" y="3429000"/>
            <a:ext cx="2057400" cy="1119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pic>
      <p:pic>
        <p:nvPicPr>
          <p:cNvPr id="1035" name="Picture 5"/>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232650" y="1066800"/>
            <a:ext cx="1303338" cy="536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pic>
      <p:graphicFrame>
        <p:nvGraphicFramePr>
          <p:cNvPr id="1027" name="Object 6"/>
          <p:cNvGraphicFramePr>
            <a:graphicFrameLocks/>
          </p:cNvGraphicFramePr>
          <p:nvPr/>
        </p:nvGraphicFramePr>
        <p:xfrm>
          <a:off x="7235825" y="2362200"/>
          <a:ext cx="1344613" cy="701675"/>
        </p:xfrm>
        <a:graphic>
          <a:graphicData uri="http://schemas.openxmlformats.org/presentationml/2006/ole">
            <p:oleObj spid="_x0000_s1088" name="Clip" r:id="rId6" imgW="3657600" imgH="1908469" progId="">
              <p:embed/>
            </p:oleObj>
          </a:graphicData>
        </a:graphic>
      </p:graphicFrame>
      <p:graphicFrame>
        <p:nvGraphicFramePr>
          <p:cNvPr id="1028" name="Object 7"/>
          <p:cNvGraphicFramePr>
            <a:graphicFrameLocks noChangeAspect="1"/>
          </p:cNvGraphicFramePr>
          <p:nvPr/>
        </p:nvGraphicFramePr>
        <p:xfrm>
          <a:off x="2279650" y="4724400"/>
          <a:ext cx="611188" cy="914400"/>
        </p:xfrm>
        <a:graphic>
          <a:graphicData uri="http://schemas.openxmlformats.org/presentationml/2006/ole">
            <p:oleObj spid="_x0000_s1089" name="Clip" r:id="rId7" imgW="3032125" imgH="4533900" progId="">
              <p:embed/>
            </p:oleObj>
          </a:graphicData>
        </a:graphic>
      </p:graphicFrame>
      <p:pic>
        <p:nvPicPr>
          <p:cNvPr id="1036" name="Picture 8"/>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a:off x="4946650" y="1143000"/>
            <a:ext cx="838200" cy="790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pic>
      <p:pic>
        <p:nvPicPr>
          <p:cNvPr id="1037" name="Picture 9"/>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308850" y="3657600"/>
            <a:ext cx="1447800" cy="787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pic>
      <p:pic>
        <p:nvPicPr>
          <p:cNvPr id="1038" name="Picture 10"/>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7232650" y="4800600"/>
            <a:ext cx="1066800" cy="97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pic>
      <p:pic>
        <p:nvPicPr>
          <p:cNvPr id="1039" name="Picture 11"/>
          <p:cNvPicPr>
            <a:picLocks noChangeAspect="1" noChangeArrowheads="1"/>
          </p:cNvPicPr>
          <p:nvPr/>
        </p:nvPicPr>
        <p:blipFill>
          <a:blip r:embed="rId10">
            <a:extLst>
              <a:ext uri="{28A0092B-C50C-407E-A947-70E740481C1C}">
                <a14:useLocalDpi xmlns:a14="http://schemas.microsoft.com/office/drawing/2010/main" xmlns="" val="0"/>
              </a:ext>
            </a:extLst>
          </a:blip>
          <a:srcRect/>
          <a:stretch>
            <a:fillRect/>
          </a:stretch>
        </p:blipFill>
        <p:spPr bwMode="auto">
          <a:xfrm>
            <a:off x="298450" y="4800600"/>
            <a:ext cx="1074738" cy="688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pic>
      <p:pic>
        <p:nvPicPr>
          <p:cNvPr id="1040" name="Picture 12"/>
          <p:cNvPicPr>
            <a:picLocks noChangeAspect="1" noChangeArrowheads="1"/>
          </p:cNvPicPr>
          <p:nvPr/>
        </p:nvPicPr>
        <p:blipFill>
          <a:blip r:embed="rId11" cstate="print">
            <a:extLst>
              <a:ext uri="{28A0092B-C50C-407E-A947-70E740481C1C}">
                <a14:useLocalDpi xmlns:a14="http://schemas.microsoft.com/office/drawing/2010/main" xmlns="" val="0"/>
              </a:ext>
            </a:extLst>
          </a:blip>
          <a:srcRect/>
          <a:stretch>
            <a:fillRect/>
          </a:stretch>
        </p:blipFill>
        <p:spPr bwMode="auto">
          <a:xfrm>
            <a:off x="1517650" y="1066800"/>
            <a:ext cx="665163" cy="68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pic>
      <p:pic>
        <p:nvPicPr>
          <p:cNvPr id="1041" name="Picture 13"/>
          <p:cNvPicPr>
            <a:picLocks noChangeAspect="1" noChangeArrowheads="1"/>
          </p:cNvPicPr>
          <p:nvPr/>
        </p:nvPicPr>
        <p:blipFill>
          <a:blip r:embed="rId12" cstate="print">
            <a:extLst>
              <a:ext uri="{28A0092B-C50C-407E-A947-70E740481C1C}">
                <a14:useLocalDpi xmlns:a14="http://schemas.microsoft.com/office/drawing/2010/main" xmlns="" val="0"/>
              </a:ext>
            </a:extLst>
          </a:blip>
          <a:srcRect/>
          <a:stretch>
            <a:fillRect/>
          </a:stretch>
        </p:blipFill>
        <p:spPr bwMode="auto">
          <a:xfrm>
            <a:off x="2965450" y="1219200"/>
            <a:ext cx="1295400" cy="704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pic>
      <p:pic>
        <p:nvPicPr>
          <p:cNvPr id="1042" name="Picture 14"/>
          <p:cNvPicPr>
            <a:picLocks noChangeAspect="1" noChangeArrowheads="1"/>
          </p:cNvPicPr>
          <p:nvPr/>
        </p:nvPicPr>
        <p:blipFill>
          <a:blip r:embed="rId13" cstate="print">
            <a:extLst>
              <a:ext uri="{28A0092B-C50C-407E-A947-70E740481C1C}">
                <a14:useLocalDpi xmlns:a14="http://schemas.microsoft.com/office/drawing/2010/main" xmlns="" val="0"/>
              </a:ext>
            </a:extLst>
          </a:blip>
          <a:srcRect/>
          <a:stretch>
            <a:fillRect/>
          </a:stretch>
        </p:blipFill>
        <p:spPr bwMode="auto">
          <a:xfrm>
            <a:off x="1822450" y="1066800"/>
            <a:ext cx="944563"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pic>
      <p:grpSp>
        <p:nvGrpSpPr>
          <p:cNvPr id="1043" name="Group 15"/>
          <p:cNvGrpSpPr>
            <a:grpSpLocks/>
          </p:cNvGrpSpPr>
          <p:nvPr/>
        </p:nvGrpSpPr>
        <p:grpSpPr bwMode="auto">
          <a:xfrm>
            <a:off x="984250" y="2209800"/>
            <a:ext cx="525463" cy="557213"/>
            <a:chOff x="3089" y="2947"/>
            <a:chExt cx="331" cy="351"/>
          </a:xfrm>
        </p:grpSpPr>
        <p:sp>
          <p:nvSpPr>
            <p:cNvPr id="1073" name="Freeform 16"/>
            <p:cNvSpPr>
              <a:spLocks/>
            </p:cNvSpPr>
            <p:nvPr/>
          </p:nvSpPr>
          <p:spPr bwMode="auto">
            <a:xfrm>
              <a:off x="3089" y="2970"/>
              <a:ext cx="331" cy="328"/>
            </a:xfrm>
            <a:custGeom>
              <a:avLst/>
              <a:gdLst>
                <a:gd name="T0" fmla="*/ 0 w 331"/>
                <a:gd name="T1" fmla="*/ 0 h 328"/>
                <a:gd name="T2" fmla="*/ 330 w 331"/>
                <a:gd name="T3" fmla="*/ 0 h 328"/>
                <a:gd name="T4" fmla="*/ 330 w 331"/>
                <a:gd name="T5" fmla="*/ 296 h 328"/>
                <a:gd name="T6" fmla="*/ 329 w 331"/>
                <a:gd name="T7" fmla="*/ 299 h 328"/>
                <a:gd name="T8" fmla="*/ 325 w 331"/>
                <a:gd name="T9" fmla="*/ 303 h 328"/>
                <a:gd name="T10" fmla="*/ 320 w 331"/>
                <a:gd name="T11" fmla="*/ 307 h 328"/>
                <a:gd name="T12" fmla="*/ 313 w 331"/>
                <a:gd name="T13" fmla="*/ 310 h 328"/>
                <a:gd name="T14" fmla="*/ 306 w 331"/>
                <a:gd name="T15" fmla="*/ 312 h 328"/>
                <a:gd name="T16" fmla="*/ 298 w 331"/>
                <a:gd name="T17" fmla="*/ 314 h 328"/>
                <a:gd name="T18" fmla="*/ 289 w 331"/>
                <a:gd name="T19" fmla="*/ 316 h 328"/>
                <a:gd name="T20" fmla="*/ 280 w 331"/>
                <a:gd name="T21" fmla="*/ 318 h 328"/>
                <a:gd name="T22" fmla="*/ 271 w 331"/>
                <a:gd name="T23" fmla="*/ 319 h 328"/>
                <a:gd name="T24" fmla="*/ 262 w 331"/>
                <a:gd name="T25" fmla="*/ 321 h 328"/>
                <a:gd name="T26" fmla="*/ 251 w 331"/>
                <a:gd name="T27" fmla="*/ 322 h 328"/>
                <a:gd name="T28" fmla="*/ 241 w 331"/>
                <a:gd name="T29" fmla="*/ 323 h 328"/>
                <a:gd name="T30" fmla="*/ 232 w 331"/>
                <a:gd name="T31" fmla="*/ 324 h 328"/>
                <a:gd name="T32" fmla="*/ 221 w 331"/>
                <a:gd name="T33" fmla="*/ 325 h 328"/>
                <a:gd name="T34" fmla="*/ 208 w 331"/>
                <a:gd name="T35" fmla="*/ 326 h 328"/>
                <a:gd name="T36" fmla="*/ 195 w 331"/>
                <a:gd name="T37" fmla="*/ 326 h 328"/>
                <a:gd name="T38" fmla="*/ 180 w 331"/>
                <a:gd name="T39" fmla="*/ 327 h 328"/>
                <a:gd name="T40" fmla="*/ 166 w 331"/>
                <a:gd name="T41" fmla="*/ 327 h 328"/>
                <a:gd name="T42" fmla="*/ 151 w 331"/>
                <a:gd name="T43" fmla="*/ 327 h 328"/>
                <a:gd name="T44" fmla="*/ 136 w 331"/>
                <a:gd name="T45" fmla="*/ 326 h 328"/>
                <a:gd name="T46" fmla="*/ 121 w 331"/>
                <a:gd name="T47" fmla="*/ 326 h 328"/>
                <a:gd name="T48" fmla="*/ 105 w 331"/>
                <a:gd name="T49" fmla="*/ 325 h 328"/>
                <a:gd name="T50" fmla="*/ 91 w 331"/>
                <a:gd name="T51" fmla="*/ 324 h 328"/>
                <a:gd name="T52" fmla="*/ 77 w 331"/>
                <a:gd name="T53" fmla="*/ 322 h 328"/>
                <a:gd name="T54" fmla="*/ 63 w 331"/>
                <a:gd name="T55" fmla="*/ 320 h 328"/>
                <a:gd name="T56" fmla="*/ 49 w 331"/>
                <a:gd name="T57" fmla="*/ 318 h 328"/>
                <a:gd name="T58" fmla="*/ 36 w 331"/>
                <a:gd name="T59" fmla="*/ 316 h 328"/>
                <a:gd name="T60" fmla="*/ 25 w 331"/>
                <a:gd name="T61" fmla="*/ 313 h 328"/>
                <a:gd name="T62" fmla="*/ 13 w 331"/>
                <a:gd name="T63" fmla="*/ 309 h 328"/>
                <a:gd name="T64" fmla="*/ 5 w 331"/>
                <a:gd name="T65" fmla="*/ 305 h 328"/>
                <a:gd name="T66" fmla="*/ 1 w 331"/>
                <a:gd name="T67" fmla="*/ 300 h 328"/>
                <a:gd name="T68" fmla="*/ 0 w 331"/>
                <a:gd name="T69" fmla="*/ 296 h 328"/>
                <a:gd name="T70" fmla="*/ 0 w 331"/>
                <a:gd name="T71" fmla="*/ 296 h 328"/>
                <a:gd name="T72" fmla="*/ 0 w 331"/>
                <a:gd name="T73" fmla="*/ 0 h 32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331"/>
                <a:gd name="T112" fmla="*/ 0 h 328"/>
                <a:gd name="T113" fmla="*/ 331 w 331"/>
                <a:gd name="T114" fmla="*/ 328 h 32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331" h="328">
                  <a:moveTo>
                    <a:pt x="0" y="0"/>
                  </a:moveTo>
                  <a:lnTo>
                    <a:pt x="330" y="0"/>
                  </a:lnTo>
                  <a:lnTo>
                    <a:pt x="330" y="296"/>
                  </a:lnTo>
                  <a:lnTo>
                    <a:pt x="329" y="299"/>
                  </a:lnTo>
                  <a:lnTo>
                    <a:pt x="325" y="303"/>
                  </a:lnTo>
                  <a:lnTo>
                    <a:pt x="320" y="307"/>
                  </a:lnTo>
                  <a:lnTo>
                    <a:pt x="313" y="310"/>
                  </a:lnTo>
                  <a:lnTo>
                    <a:pt x="306" y="312"/>
                  </a:lnTo>
                  <a:lnTo>
                    <a:pt x="298" y="314"/>
                  </a:lnTo>
                  <a:lnTo>
                    <a:pt x="289" y="316"/>
                  </a:lnTo>
                  <a:lnTo>
                    <a:pt x="280" y="318"/>
                  </a:lnTo>
                  <a:lnTo>
                    <a:pt x="271" y="319"/>
                  </a:lnTo>
                  <a:lnTo>
                    <a:pt x="262" y="321"/>
                  </a:lnTo>
                  <a:lnTo>
                    <a:pt x="251" y="322"/>
                  </a:lnTo>
                  <a:lnTo>
                    <a:pt x="241" y="323"/>
                  </a:lnTo>
                  <a:lnTo>
                    <a:pt x="232" y="324"/>
                  </a:lnTo>
                  <a:lnTo>
                    <a:pt x="221" y="325"/>
                  </a:lnTo>
                  <a:lnTo>
                    <a:pt x="208" y="326"/>
                  </a:lnTo>
                  <a:lnTo>
                    <a:pt x="195" y="326"/>
                  </a:lnTo>
                  <a:lnTo>
                    <a:pt x="180" y="327"/>
                  </a:lnTo>
                  <a:lnTo>
                    <a:pt x="166" y="327"/>
                  </a:lnTo>
                  <a:lnTo>
                    <a:pt x="151" y="327"/>
                  </a:lnTo>
                  <a:lnTo>
                    <a:pt x="136" y="326"/>
                  </a:lnTo>
                  <a:lnTo>
                    <a:pt x="121" y="326"/>
                  </a:lnTo>
                  <a:lnTo>
                    <a:pt x="105" y="325"/>
                  </a:lnTo>
                  <a:lnTo>
                    <a:pt x="91" y="324"/>
                  </a:lnTo>
                  <a:lnTo>
                    <a:pt x="77" y="322"/>
                  </a:lnTo>
                  <a:lnTo>
                    <a:pt x="63" y="320"/>
                  </a:lnTo>
                  <a:lnTo>
                    <a:pt x="49" y="318"/>
                  </a:lnTo>
                  <a:lnTo>
                    <a:pt x="36" y="316"/>
                  </a:lnTo>
                  <a:lnTo>
                    <a:pt x="25" y="313"/>
                  </a:lnTo>
                  <a:lnTo>
                    <a:pt x="13" y="309"/>
                  </a:lnTo>
                  <a:lnTo>
                    <a:pt x="5" y="305"/>
                  </a:lnTo>
                  <a:lnTo>
                    <a:pt x="1" y="300"/>
                  </a:lnTo>
                  <a:lnTo>
                    <a:pt x="0" y="296"/>
                  </a:lnTo>
                  <a:lnTo>
                    <a:pt x="0" y="0"/>
                  </a:lnTo>
                </a:path>
              </a:pathLst>
            </a:custGeom>
            <a:solidFill>
              <a:schemeClr val="hlink"/>
            </a:solidFill>
            <a:ln w="25400" cap="rnd">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a:p>
          </p:txBody>
        </p:sp>
        <p:sp>
          <p:nvSpPr>
            <p:cNvPr id="1074" name="Oval 17"/>
            <p:cNvSpPr>
              <a:spLocks noChangeArrowheads="1"/>
            </p:cNvSpPr>
            <p:nvPr/>
          </p:nvSpPr>
          <p:spPr bwMode="auto">
            <a:xfrm>
              <a:off x="3095" y="2947"/>
              <a:ext cx="318" cy="47"/>
            </a:xfrm>
            <a:prstGeom prst="ellipse">
              <a:avLst/>
            </a:prstGeom>
            <a:solidFill>
              <a:schemeClr val="hlink"/>
            </a:solidFill>
            <a:ln w="25400">
              <a:solidFill>
                <a:srgbClr val="000000"/>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a:p>
          </p:txBody>
        </p:sp>
      </p:grpSp>
      <p:sp>
        <p:nvSpPr>
          <p:cNvPr id="1044" name="Line 18"/>
          <p:cNvSpPr>
            <a:spLocks noChangeShapeType="1"/>
          </p:cNvSpPr>
          <p:nvPr/>
        </p:nvSpPr>
        <p:spPr bwMode="auto">
          <a:xfrm>
            <a:off x="3117850" y="3810000"/>
            <a:ext cx="1143000"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tr-TR"/>
          </a:p>
        </p:txBody>
      </p:sp>
      <p:sp>
        <p:nvSpPr>
          <p:cNvPr id="1045" name="Line 19"/>
          <p:cNvSpPr>
            <a:spLocks noChangeShapeType="1"/>
          </p:cNvSpPr>
          <p:nvPr/>
        </p:nvSpPr>
        <p:spPr bwMode="auto">
          <a:xfrm>
            <a:off x="2584450" y="3962400"/>
            <a:ext cx="0" cy="83820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tr-TR"/>
          </a:p>
        </p:txBody>
      </p:sp>
      <p:sp>
        <p:nvSpPr>
          <p:cNvPr id="1046" name="Line 20"/>
          <p:cNvSpPr>
            <a:spLocks noChangeShapeType="1"/>
          </p:cNvSpPr>
          <p:nvPr/>
        </p:nvSpPr>
        <p:spPr bwMode="auto">
          <a:xfrm flipV="1">
            <a:off x="1289050" y="5181600"/>
            <a:ext cx="1143000"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tr-TR"/>
          </a:p>
        </p:txBody>
      </p:sp>
      <p:sp>
        <p:nvSpPr>
          <p:cNvPr id="1047" name="Line 21"/>
          <p:cNvSpPr>
            <a:spLocks noChangeShapeType="1"/>
          </p:cNvSpPr>
          <p:nvPr/>
        </p:nvSpPr>
        <p:spPr bwMode="auto">
          <a:xfrm>
            <a:off x="1365250" y="2743200"/>
            <a:ext cx="990600" cy="6858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tr-TR"/>
          </a:p>
        </p:txBody>
      </p:sp>
      <p:sp>
        <p:nvSpPr>
          <p:cNvPr id="1048" name="Line 22"/>
          <p:cNvSpPr>
            <a:spLocks noChangeShapeType="1"/>
          </p:cNvSpPr>
          <p:nvPr/>
        </p:nvSpPr>
        <p:spPr bwMode="auto">
          <a:xfrm flipH="1">
            <a:off x="2508250" y="2133600"/>
            <a:ext cx="0" cy="12192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tr-TR"/>
          </a:p>
        </p:txBody>
      </p:sp>
      <p:sp>
        <p:nvSpPr>
          <p:cNvPr id="1049" name="Line 23"/>
          <p:cNvSpPr>
            <a:spLocks noChangeShapeType="1"/>
          </p:cNvSpPr>
          <p:nvPr/>
        </p:nvSpPr>
        <p:spPr bwMode="auto">
          <a:xfrm flipH="1">
            <a:off x="2736850" y="1905000"/>
            <a:ext cx="762000" cy="16002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tr-TR"/>
          </a:p>
        </p:txBody>
      </p:sp>
      <p:sp>
        <p:nvSpPr>
          <p:cNvPr id="1050" name="Line 24"/>
          <p:cNvSpPr>
            <a:spLocks noChangeShapeType="1"/>
          </p:cNvSpPr>
          <p:nvPr/>
        </p:nvSpPr>
        <p:spPr bwMode="auto">
          <a:xfrm>
            <a:off x="5708650" y="4495800"/>
            <a:ext cx="1295400" cy="838200"/>
          </a:xfrm>
          <a:prstGeom prst="line">
            <a:avLst/>
          </a:prstGeom>
          <a:noFill/>
          <a:ln w="5715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tr-TR"/>
          </a:p>
        </p:txBody>
      </p:sp>
      <p:sp>
        <p:nvSpPr>
          <p:cNvPr id="1051" name="Line 25"/>
          <p:cNvSpPr>
            <a:spLocks noChangeShapeType="1"/>
          </p:cNvSpPr>
          <p:nvPr/>
        </p:nvSpPr>
        <p:spPr bwMode="auto">
          <a:xfrm flipV="1">
            <a:off x="5632450" y="2895600"/>
            <a:ext cx="1524000" cy="685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tr-TR"/>
          </a:p>
        </p:txBody>
      </p:sp>
      <p:sp>
        <p:nvSpPr>
          <p:cNvPr id="1052" name="Line 26"/>
          <p:cNvSpPr>
            <a:spLocks noChangeShapeType="1"/>
          </p:cNvSpPr>
          <p:nvPr/>
        </p:nvSpPr>
        <p:spPr bwMode="auto">
          <a:xfrm>
            <a:off x="5937250" y="4114800"/>
            <a:ext cx="1295400"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tr-TR"/>
          </a:p>
        </p:txBody>
      </p:sp>
      <p:sp>
        <p:nvSpPr>
          <p:cNvPr id="1053" name="Line 27"/>
          <p:cNvSpPr>
            <a:spLocks noChangeShapeType="1"/>
          </p:cNvSpPr>
          <p:nvPr/>
        </p:nvSpPr>
        <p:spPr bwMode="auto">
          <a:xfrm flipV="1">
            <a:off x="2736850" y="1905000"/>
            <a:ext cx="2438400" cy="16764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tr-TR"/>
          </a:p>
        </p:txBody>
      </p:sp>
      <p:sp>
        <p:nvSpPr>
          <p:cNvPr id="1054" name="Line 28"/>
          <p:cNvSpPr>
            <a:spLocks noChangeShapeType="1"/>
          </p:cNvSpPr>
          <p:nvPr/>
        </p:nvSpPr>
        <p:spPr bwMode="auto">
          <a:xfrm flipV="1">
            <a:off x="2813050" y="1600200"/>
            <a:ext cx="4343400" cy="20574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tr-TR"/>
          </a:p>
        </p:txBody>
      </p:sp>
      <p:pic>
        <p:nvPicPr>
          <p:cNvPr id="1055" name="Picture 29"/>
          <p:cNvPicPr>
            <a:picLocks noChangeAspect="1" noChangeArrowheads="1"/>
          </p:cNvPicPr>
          <p:nvPr/>
        </p:nvPicPr>
        <p:blipFill>
          <a:blip r:embed="rId10">
            <a:extLst>
              <a:ext uri="{28A0092B-C50C-407E-A947-70E740481C1C}">
                <a14:useLocalDpi xmlns:a14="http://schemas.microsoft.com/office/drawing/2010/main" xmlns="" val="0"/>
              </a:ext>
            </a:extLst>
          </a:blip>
          <a:srcRect/>
          <a:stretch>
            <a:fillRect/>
          </a:stretch>
        </p:blipFill>
        <p:spPr bwMode="auto">
          <a:xfrm>
            <a:off x="1746250" y="3048000"/>
            <a:ext cx="1828800" cy="1173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pic>
      <p:graphicFrame>
        <p:nvGraphicFramePr>
          <p:cNvPr id="1029" name="Object 30"/>
          <p:cNvGraphicFramePr>
            <a:graphicFrameLocks noChangeAspect="1"/>
          </p:cNvGraphicFramePr>
          <p:nvPr/>
        </p:nvGraphicFramePr>
        <p:xfrm>
          <a:off x="2660650" y="3429000"/>
          <a:ext cx="357188" cy="533400"/>
        </p:xfrm>
        <a:graphic>
          <a:graphicData uri="http://schemas.openxmlformats.org/presentationml/2006/ole">
            <p:oleObj spid="_x0000_s1090" name="Clip" r:id="rId14" imgW="3032125" imgH="4533900" progId="">
              <p:embed/>
            </p:oleObj>
          </a:graphicData>
        </a:graphic>
      </p:graphicFrame>
      <p:sp>
        <p:nvSpPr>
          <p:cNvPr id="9247" name="Text Box 31"/>
          <p:cNvSpPr txBox="1">
            <a:spLocks noChangeArrowheads="1"/>
          </p:cNvSpPr>
          <p:nvPr/>
        </p:nvSpPr>
        <p:spPr bwMode="auto">
          <a:xfrm>
            <a:off x="355600" y="838200"/>
            <a:ext cx="1568450" cy="587375"/>
          </a:xfrm>
          <a:prstGeom prst="rect">
            <a:avLst/>
          </a:prstGeom>
          <a:noFill/>
          <a:ln w="12700">
            <a:noFill/>
            <a:miter lim="800000"/>
            <a:headEnd type="none" w="sm" len="sm"/>
            <a:tailEnd type="none" w="sm" len="sm"/>
          </a:ln>
          <a:effectLst/>
        </p:spPr>
        <p:txBody>
          <a:bodyPr wrap="none">
            <a:spAutoFit/>
          </a:bodyPr>
          <a:lstStyle/>
          <a:p>
            <a:pPr defTabSz="762000" eaLnBrk="0" hangingPunct="0">
              <a:lnSpc>
                <a:spcPct val="90000"/>
              </a:lnSpc>
              <a:defRPr/>
            </a:pPr>
            <a:r>
              <a:rPr lang="tr-TR" b="1">
                <a:effectLst>
                  <a:outerShdw blurRad="38100" dist="38100" dir="2700000" algn="tl">
                    <a:srgbClr val="000000"/>
                  </a:outerShdw>
                </a:effectLst>
                <a:latin typeface="Arial" charset="0"/>
              </a:rPr>
              <a:t>Mobil hizmet</a:t>
            </a:r>
            <a:br>
              <a:rPr lang="tr-TR" b="1">
                <a:effectLst>
                  <a:outerShdw blurRad="38100" dist="38100" dir="2700000" algn="tl">
                    <a:srgbClr val="000000"/>
                  </a:outerShdw>
                </a:effectLst>
                <a:latin typeface="Arial" charset="0"/>
              </a:rPr>
            </a:br>
            <a:r>
              <a:rPr lang="tr-TR" b="1">
                <a:effectLst>
                  <a:outerShdw blurRad="38100" dist="38100" dir="2700000" algn="tl">
                    <a:srgbClr val="000000"/>
                  </a:outerShdw>
                </a:effectLst>
                <a:latin typeface="Arial" charset="0"/>
              </a:rPr>
              <a:t>sunucular</a:t>
            </a:r>
            <a:endParaRPr lang="en-US" b="1">
              <a:latin typeface="Arial" charset="0"/>
            </a:endParaRPr>
          </a:p>
        </p:txBody>
      </p:sp>
      <p:sp>
        <p:nvSpPr>
          <p:cNvPr id="9248" name="Text Box 32"/>
          <p:cNvSpPr txBox="1">
            <a:spLocks noChangeArrowheads="1"/>
          </p:cNvSpPr>
          <p:nvPr/>
        </p:nvSpPr>
        <p:spPr bwMode="auto">
          <a:xfrm>
            <a:off x="25400" y="2438400"/>
            <a:ext cx="1784350" cy="1082675"/>
          </a:xfrm>
          <a:prstGeom prst="rect">
            <a:avLst/>
          </a:prstGeom>
          <a:noFill/>
          <a:ln w="12700">
            <a:noFill/>
            <a:miter lim="800000"/>
            <a:headEnd type="none" w="sm" len="sm"/>
            <a:tailEnd type="none" w="sm" len="sm"/>
          </a:ln>
          <a:effectLst/>
        </p:spPr>
        <p:txBody>
          <a:bodyPr wrap="none">
            <a:spAutoFit/>
          </a:bodyPr>
          <a:lstStyle/>
          <a:p>
            <a:pPr defTabSz="762000" eaLnBrk="0" hangingPunct="0">
              <a:lnSpc>
                <a:spcPct val="90000"/>
              </a:lnSpc>
              <a:defRPr/>
            </a:pPr>
            <a:r>
              <a:rPr lang="tr-TR" b="1">
                <a:effectLst>
                  <a:outerShdw blurRad="38100" dist="38100" dir="2700000" algn="tl">
                    <a:srgbClr val="000000"/>
                  </a:outerShdw>
                </a:effectLst>
                <a:latin typeface="Arial" charset="0"/>
              </a:rPr>
              <a:t>Klinik ve hasta</a:t>
            </a:r>
            <a:br>
              <a:rPr lang="tr-TR" b="1">
                <a:effectLst>
                  <a:outerShdw blurRad="38100" dist="38100" dir="2700000" algn="tl">
                    <a:srgbClr val="000000"/>
                  </a:outerShdw>
                </a:effectLst>
                <a:latin typeface="Arial" charset="0"/>
              </a:rPr>
            </a:br>
            <a:r>
              <a:rPr lang="tr-TR" b="1">
                <a:effectLst>
                  <a:outerShdw blurRad="38100" dist="38100" dir="2700000" algn="tl">
                    <a:srgbClr val="000000"/>
                  </a:outerShdw>
                </a:effectLst>
                <a:latin typeface="Arial" charset="0"/>
              </a:rPr>
              <a:t>veritabanları</a:t>
            </a:r>
            <a:br>
              <a:rPr lang="tr-TR" b="1">
                <a:effectLst>
                  <a:outerShdw blurRad="38100" dist="38100" dir="2700000" algn="tl">
                    <a:srgbClr val="000000"/>
                  </a:outerShdw>
                </a:effectLst>
                <a:latin typeface="Arial" charset="0"/>
              </a:rPr>
            </a:br>
            <a:r>
              <a:rPr lang="tr-TR" b="1">
                <a:effectLst>
                  <a:outerShdw blurRad="38100" dist="38100" dir="2700000" algn="tl">
                    <a:srgbClr val="000000"/>
                  </a:outerShdw>
                </a:effectLst>
                <a:latin typeface="Arial" charset="0"/>
              </a:rPr>
              <a:t>ve paylaşılan</a:t>
            </a:r>
            <a:br>
              <a:rPr lang="tr-TR" b="1">
                <a:effectLst>
                  <a:outerShdw blurRad="38100" dist="38100" dir="2700000" algn="tl">
                    <a:srgbClr val="000000"/>
                  </a:outerShdw>
                </a:effectLst>
                <a:latin typeface="Arial" charset="0"/>
              </a:rPr>
            </a:br>
            <a:r>
              <a:rPr lang="tr-TR" b="1">
                <a:effectLst>
                  <a:outerShdw blurRad="38100" dist="38100" dir="2700000" algn="tl">
                    <a:srgbClr val="000000"/>
                  </a:outerShdw>
                </a:effectLst>
                <a:latin typeface="Arial" charset="0"/>
              </a:rPr>
              <a:t>kaynaklar</a:t>
            </a:r>
            <a:endParaRPr lang="en-US" b="1">
              <a:effectLst>
                <a:outerShdw blurRad="38100" dist="38100" dir="2700000" algn="tl">
                  <a:srgbClr val="000000"/>
                </a:outerShdw>
              </a:effectLst>
              <a:latin typeface="Arial" charset="0"/>
            </a:endParaRPr>
          </a:p>
        </p:txBody>
      </p:sp>
      <p:sp>
        <p:nvSpPr>
          <p:cNvPr id="9249" name="Text Box 33"/>
          <p:cNvSpPr txBox="1">
            <a:spLocks noChangeArrowheads="1"/>
          </p:cNvSpPr>
          <p:nvPr/>
        </p:nvSpPr>
        <p:spPr bwMode="auto">
          <a:xfrm>
            <a:off x="527050" y="5489575"/>
            <a:ext cx="1301750" cy="457200"/>
          </a:xfrm>
          <a:prstGeom prst="rect">
            <a:avLst/>
          </a:prstGeom>
          <a:noFill/>
          <a:ln w="12700">
            <a:noFill/>
            <a:miter lim="800000"/>
            <a:headEnd type="none" w="sm" len="sm"/>
            <a:tailEnd type="none" w="sm" len="sm"/>
          </a:ln>
          <a:effectLst/>
        </p:spPr>
        <p:txBody>
          <a:bodyPr wrap="none">
            <a:spAutoFit/>
          </a:bodyPr>
          <a:lstStyle/>
          <a:p>
            <a:pPr defTabSz="762000" eaLnBrk="0" hangingPunct="0">
              <a:defRPr/>
            </a:pPr>
            <a:r>
              <a:rPr lang="en-US" sz="2400" b="1">
                <a:solidFill>
                  <a:srgbClr val="FF0000"/>
                </a:solidFill>
                <a:effectLst>
                  <a:outerShdw blurRad="38100" dist="38100" dir="2700000" algn="tl">
                    <a:srgbClr val="000000"/>
                  </a:outerShdw>
                </a:effectLst>
                <a:latin typeface="Arial" charset="0"/>
              </a:rPr>
              <a:t>Internet</a:t>
            </a:r>
          </a:p>
        </p:txBody>
      </p:sp>
      <p:sp>
        <p:nvSpPr>
          <p:cNvPr id="9250" name="Text Box 34"/>
          <p:cNvSpPr txBox="1">
            <a:spLocks noChangeArrowheads="1"/>
          </p:cNvSpPr>
          <p:nvPr/>
        </p:nvSpPr>
        <p:spPr bwMode="auto">
          <a:xfrm>
            <a:off x="450850" y="4114800"/>
            <a:ext cx="2127250" cy="366713"/>
          </a:xfrm>
          <a:prstGeom prst="rect">
            <a:avLst/>
          </a:prstGeom>
          <a:noFill/>
          <a:ln w="12700">
            <a:noFill/>
            <a:miter lim="800000"/>
            <a:headEnd type="none" w="sm" len="sm"/>
            <a:tailEnd type="none" w="sm" len="sm"/>
          </a:ln>
          <a:effectLst/>
        </p:spPr>
        <p:txBody>
          <a:bodyPr wrap="none">
            <a:spAutoFit/>
          </a:bodyPr>
          <a:lstStyle/>
          <a:p>
            <a:pPr defTabSz="762000" eaLnBrk="0" hangingPunct="0">
              <a:defRPr/>
            </a:pPr>
            <a:r>
              <a:rPr lang="en-US" b="1">
                <a:solidFill>
                  <a:srgbClr val="FF0000"/>
                </a:solidFill>
                <a:effectLst>
                  <a:outerShdw blurRad="38100" dist="38100" dir="2700000" algn="tl">
                    <a:srgbClr val="000000"/>
                  </a:outerShdw>
                </a:effectLst>
                <a:latin typeface="Arial" charset="0"/>
              </a:rPr>
              <a:t>Intranet/E</a:t>
            </a:r>
            <a:r>
              <a:rPr lang="tr-TR" b="1">
                <a:solidFill>
                  <a:srgbClr val="FF0000"/>
                </a:solidFill>
                <a:effectLst>
                  <a:outerShdw blurRad="38100" dist="38100" dir="2700000" algn="tl">
                    <a:srgbClr val="000000"/>
                  </a:outerShdw>
                </a:effectLst>
                <a:latin typeface="Arial" charset="0"/>
              </a:rPr>
              <a:t>ks</a:t>
            </a:r>
            <a:r>
              <a:rPr lang="en-US" b="1">
                <a:solidFill>
                  <a:srgbClr val="FF0000"/>
                </a:solidFill>
                <a:effectLst>
                  <a:outerShdw blurRad="38100" dist="38100" dir="2700000" algn="tl">
                    <a:srgbClr val="000000"/>
                  </a:outerShdw>
                </a:effectLst>
                <a:latin typeface="Arial" charset="0"/>
              </a:rPr>
              <a:t>tranet</a:t>
            </a:r>
            <a:endParaRPr lang="en-US" b="1">
              <a:solidFill>
                <a:srgbClr val="00FF00"/>
              </a:solidFill>
              <a:latin typeface="Arial" charset="0"/>
            </a:endParaRPr>
          </a:p>
        </p:txBody>
      </p:sp>
      <p:pic>
        <p:nvPicPr>
          <p:cNvPr id="1060" name="Picture 35"/>
          <p:cNvPicPr>
            <a:picLocks noChangeAspect="1" noChangeArrowheads="1"/>
          </p:cNvPicPr>
          <p:nvPr/>
        </p:nvPicPr>
        <p:blipFill>
          <a:blip r:embed="rId15" cstate="print">
            <a:extLst>
              <a:ext uri="{28A0092B-C50C-407E-A947-70E740481C1C}">
                <a14:useLocalDpi xmlns:a14="http://schemas.microsoft.com/office/drawing/2010/main" xmlns="" val="0"/>
              </a:ext>
            </a:extLst>
          </a:blip>
          <a:srcRect/>
          <a:stretch>
            <a:fillRect/>
          </a:stretch>
        </p:blipFill>
        <p:spPr bwMode="auto">
          <a:xfrm>
            <a:off x="5099050" y="4953000"/>
            <a:ext cx="619125"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pic>
      <p:sp>
        <p:nvSpPr>
          <p:cNvPr id="9252" name="Text Box 36"/>
          <p:cNvSpPr txBox="1">
            <a:spLocks noChangeArrowheads="1"/>
          </p:cNvSpPr>
          <p:nvPr/>
        </p:nvSpPr>
        <p:spPr bwMode="auto">
          <a:xfrm>
            <a:off x="3879850" y="6042025"/>
            <a:ext cx="2622550" cy="587375"/>
          </a:xfrm>
          <a:prstGeom prst="rect">
            <a:avLst/>
          </a:prstGeom>
          <a:noFill/>
          <a:ln w="12700">
            <a:noFill/>
            <a:miter lim="800000"/>
            <a:headEnd type="none" w="sm" len="sm"/>
            <a:tailEnd type="none" w="sm" len="sm"/>
          </a:ln>
          <a:effectLst/>
        </p:spPr>
        <p:txBody>
          <a:bodyPr wrap="none">
            <a:spAutoFit/>
          </a:bodyPr>
          <a:lstStyle/>
          <a:p>
            <a:pPr defTabSz="762000" eaLnBrk="0" hangingPunct="0">
              <a:lnSpc>
                <a:spcPct val="90000"/>
              </a:lnSpc>
              <a:defRPr/>
            </a:pPr>
            <a:r>
              <a:rPr lang="tr-TR" b="1">
                <a:effectLst>
                  <a:outerShdw blurRad="38100" dist="38100" dir="2700000" algn="tl">
                    <a:srgbClr val="000000"/>
                  </a:outerShdw>
                </a:effectLst>
                <a:latin typeface="Arial" charset="0"/>
              </a:rPr>
              <a:t>Hastane içi hizmetler</a:t>
            </a:r>
            <a:endParaRPr lang="en-US" b="1">
              <a:effectLst>
                <a:outerShdw blurRad="38100" dist="38100" dir="2700000" algn="tl">
                  <a:srgbClr val="000000"/>
                </a:outerShdw>
              </a:effectLst>
              <a:latin typeface="Arial" charset="0"/>
            </a:endParaRPr>
          </a:p>
          <a:p>
            <a:pPr defTabSz="762000" eaLnBrk="0" hangingPunct="0">
              <a:lnSpc>
                <a:spcPct val="90000"/>
              </a:lnSpc>
              <a:defRPr/>
            </a:pPr>
            <a:r>
              <a:rPr lang="tr-TR" b="1">
                <a:effectLst>
                  <a:outerShdw blurRad="38100" dist="38100" dir="2700000" algn="tl">
                    <a:srgbClr val="000000"/>
                  </a:outerShdw>
                </a:effectLst>
                <a:latin typeface="Arial" charset="0"/>
              </a:rPr>
              <a:t>(Patoloji, radyoloji vs.)</a:t>
            </a:r>
            <a:endParaRPr lang="en-US" b="1">
              <a:latin typeface="Arial" charset="0"/>
            </a:endParaRPr>
          </a:p>
        </p:txBody>
      </p:sp>
      <p:sp>
        <p:nvSpPr>
          <p:cNvPr id="1062" name="Line 37"/>
          <p:cNvSpPr>
            <a:spLocks noChangeShapeType="1"/>
          </p:cNvSpPr>
          <p:nvPr/>
        </p:nvSpPr>
        <p:spPr bwMode="auto">
          <a:xfrm>
            <a:off x="4870450" y="4419600"/>
            <a:ext cx="457200" cy="609600"/>
          </a:xfrm>
          <a:prstGeom prst="line">
            <a:avLst/>
          </a:prstGeom>
          <a:noFill/>
          <a:ln w="762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tr-TR"/>
          </a:p>
        </p:txBody>
      </p:sp>
      <p:pic>
        <p:nvPicPr>
          <p:cNvPr id="1063" name="Picture 38"/>
          <p:cNvPicPr>
            <a:picLocks noChangeAspect="1" noChangeArrowheads="1"/>
          </p:cNvPicPr>
          <p:nvPr/>
        </p:nvPicPr>
        <p:blipFill>
          <a:blip r:embed="rId16" cstate="print">
            <a:extLst>
              <a:ext uri="{28A0092B-C50C-407E-A947-70E740481C1C}">
                <a14:useLocalDpi xmlns:a14="http://schemas.microsoft.com/office/drawing/2010/main" xmlns="" val="0"/>
              </a:ext>
            </a:extLst>
          </a:blip>
          <a:srcRect/>
          <a:stretch>
            <a:fillRect/>
          </a:stretch>
        </p:blipFill>
        <p:spPr bwMode="auto">
          <a:xfrm>
            <a:off x="3346450" y="4876800"/>
            <a:ext cx="468313" cy="1349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pic>
      <p:sp>
        <p:nvSpPr>
          <p:cNvPr id="1064" name="Line 39"/>
          <p:cNvSpPr>
            <a:spLocks noChangeShapeType="1"/>
          </p:cNvSpPr>
          <p:nvPr/>
        </p:nvSpPr>
        <p:spPr bwMode="auto">
          <a:xfrm flipH="1">
            <a:off x="3879850" y="4419600"/>
            <a:ext cx="381000" cy="6858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tr-TR"/>
          </a:p>
        </p:txBody>
      </p:sp>
      <p:sp>
        <p:nvSpPr>
          <p:cNvPr id="9256" name="Text Box 40"/>
          <p:cNvSpPr txBox="1">
            <a:spLocks noChangeArrowheads="1"/>
          </p:cNvSpPr>
          <p:nvPr/>
        </p:nvSpPr>
        <p:spPr bwMode="auto">
          <a:xfrm>
            <a:off x="2127250" y="6118225"/>
            <a:ext cx="1543050" cy="587375"/>
          </a:xfrm>
          <a:prstGeom prst="rect">
            <a:avLst/>
          </a:prstGeom>
          <a:noFill/>
          <a:ln w="12700">
            <a:noFill/>
            <a:miter lim="800000"/>
            <a:headEnd type="none" w="sm" len="sm"/>
            <a:tailEnd type="none" w="sm" len="sm"/>
          </a:ln>
          <a:effectLst/>
        </p:spPr>
        <p:txBody>
          <a:bodyPr wrap="none">
            <a:spAutoFit/>
          </a:bodyPr>
          <a:lstStyle/>
          <a:p>
            <a:pPr defTabSz="762000" eaLnBrk="0" hangingPunct="0">
              <a:lnSpc>
                <a:spcPct val="90000"/>
              </a:lnSpc>
              <a:defRPr/>
            </a:pPr>
            <a:r>
              <a:rPr lang="tr-TR" b="1">
                <a:effectLst>
                  <a:outerShdw blurRad="38100" dist="38100" dir="2700000" algn="tl">
                    <a:srgbClr val="000000"/>
                  </a:outerShdw>
                </a:effectLst>
                <a:latin typeface="Arial" charset="0"/>
              </a:rPr>
              <a:t>Evdeki</a:t>
            </a:r>
            <a:br>
              <a:rPr lang="tr-TR" b="1">
                <a:effectLst>
                  <a:outerShdw blurRad="38100" dist="38100" dir="2700000" algn="tl">
                    <a:srgbClr val="000000"/>
                  </a:outerShdw>
                </a:effectLst>
                <a:latin typeface="Arial" charset="0"/>
              </a:rPr>
            </a:br>
            <a:r>
              <a:rPr lang="tr-TR" b="1">
                <a:effectLst>
                  <a:outerShdw blurRad="38100" dist="38100" dir="2700000" algn="tl">
                    <a:srgbClr val="000000"/>
                  </a:outerShdw>
                </a:effectLst>
                <a:latin typeface="Arial" charset="0"/>
              </a:rPr>
              <a:t>konsültanlar</a:t>
            </a:r>
            <a:endParaRPr lang="en-US" b="1">
              <a:effectLst>
                <a:outerShdw blurRad="38100" dist="38100" dir="2700000" algn="tl">
                  <a:srgbClr val="000000"/>
                </a:outerShdw>
              </a:effectLst>
              <a:latin typeface="Arial" charset="0"/>
            </a:endParaRPr>
          </a:p>
        </p:txBody>
      </p:sp>
      <p:sp>
        <p:nvSpPr>
          <p:cNvPr id="9257" name="Text Box 41"/>
          <p:cNvSpPr txBox="1">
            <a:spLocks noChangeArrowheads="1"/>
          </p:cNvSpPr>
          <p:nvPr/>
        </p:nvSpPr>
        <p:spPr bwMode="auto">
          <a:xfrm>
            <a:off x="6927850" y="5813425"/>
            <a:ext cx="1797050" cy="339725"/>
          </a:xfrm>
          <a:prstGeom prst="rect">
            <a:avLst/>
          </a:prstGeom>
          <a:noFill/>
          <a:ln w="12700">
            <a:noFill/>
            <a:miter lim="800000"/>
            <a:headEnd type="none" w="sm" len="sm"/>
            <a:tailEnd type="none" w="sm" len="sm"/>
          </a:ln>
          <a:effectLst/>
        </p:spPr>
        <p:txBody>
          <a:bodyPr wrap="none">
            <a:spAutoFit/>
          </a:bodyPr>
          <a:lstStyle/>
          <a:p>
            <a:pPr defTabSz="762000" eaLnBrk="0" hangingPunct="0">
              <a:lnSpc>
                <a:spcPct val="90000"/>
              </a:lnSpc>
              <a:defRPr/>
            </a:pPr>
            <a:r>
              <a:rPr lang="tr-TR" b="1">
                <a:effectLst>
                  <a:outerShdw blurRad="38100" dist="38100" dir="2700000" algn="tl">
                    <a:srgbClr val="000000"/>
                  </a:outerShdw>
                </a:effectLst>
                <a:latin typeface="Arial" charset="0"/>
              </a:rPr>
              <a:t>Özel merkezler</a:t>
            </a:r>
            <a:endParaRPr lang="en-US" b="1">
              <a:latin typeface="Arial" charset="0"/>
            </a:endParaRPr>
          </a:p>
        </p:txBody>
      </p:sp>
      <p:sp>
        <p:nvSpPr>
          <p:cNvPr id="9258" name="Text Box 42"/>
          <p:cNvSpPr txBox="1">
            <a:spLocks noChangeArrowheads="1"/>
          </p:cNvSpPr>
          <p:nvPr/>
        </p:nvSpPr>
        <p:spPr bwMode="auto">
          <a:xfrm>
            <a:off x="7080250" y="4441825"/>
            <a:ext cx="2063750" cy="339725"/>
          </a:xfrm>
          <a:prstGeom prst="rect">
            <a:avLst/>
          </a:prstGeom>
          <a:noFill/>
          <a:ln w="12700">
            <a:noFill/>
            <a:miter lim="800000"/>
            <a:headEnd type="none" w="sm" len="sm"/>
            <a:tailEnd type="none" w="sm" len="sm"/>
          </a:ln>
          <a:effectLst/>
        </p:spPr>
        <p:txBody>
          <a:bodyPr wrap="none">
            <a:spAutoFit/>
          </a:bodyPr>
          <a:lstStyle/>
          <a:p>
            <a:pPr defTabSz="762000" eaLnBrk="0" hangingPunct="0">
              <a:lnSpc>
                <a:spcPct val="90000"/>
              </a:lnSpc>
              <a:defRPr/>
            </a:pPr>
            <a:r>
              <a:rPr lang="tr-TR" b="1">
                <a:effectLst>
                  <a:outerShdw blurRad="38100" dist="38100" dir="2700000" algn="tl">
                    <a:srgbClr val="000000"/>
                  </a:outerShdw>
                </a:effectLst>
                <a:latin typeface="Arial" charset="0"/>
              </a:rPr>
              <a:t>Başka hastaneler</a:t>
            </a:r>
            <a:endParaRPr lang="en-US" b="1">
              <a:effectLst>
                <a:outerShdw blurRad="38100" dist="38100" dir="2700000" algn="tl">
                  <a:srgbClr val="000000"/>
                </a:outerShdw>
              </a:effectLst>
              <a:latin typeface="Arial" charset="0"/>
            </a:endParaRPr>
          </a:p>
        </p:txBody>
      </p:sp>
      <p:sp>
        <p:nvSpPr>
          <p:cNvPr id="9259" name="Text Box 43"/>
          <p:cNvSpPr txBox="1">
            <a:spLocks noChangeArrowheads="1"/>
          </p:cNvSpPr>
          <p:nvPr/>
        </p:nvSpPr>
        <p:spPr bwMode="auto">
          <a:xfrm>
            <a:off x="7232650" y="3070225"/>
            <a:ext cx="1670050" cy="587375"/>
          </a:xfrm>
          <a:prstGeom prst="rect">
            <a:avLst/>
          </a:prstGeom>
          <a:noFill/>
          <a:ln w="12700">
            <a:noFill/>
            <a:miter lim="800000"/>
            <a:headEnd type="none" w="sm" len="sm"/>
            <a:tailEnd type="none" w="sm" len="sm"/>
          </a:ln>
          <a:effectLst/>
        </p:spPr>
        <p:txBody>
          <a:bodyPr wrap="none">
            <a:spAutoFit/>
          </a:bodyPr>
          <a:lstStyle/>
          <a:p>
            <a:pPr defTabSz="762000" eaLnBrk="0" hangingPunct="0">
              <a:lnSpc>
                <a:spcPct val="90000"/>
              </a:lnSpc>
              <a:defRPr/>
            </a:pPr>
            <a:r>
              <a:rPr lang="tr-TR" b="1">
                <a:solidFill>
                  <a:srgbClr val="FF0000"/>
                </a:solidFill>
                <a:effectLst>
                  <a:outerShdw blurRad="38100" dist="38100" dir="2700000" algn="tl">
                    <a:srgbClr val="000000"/>
                  </a:outerShdw>
                </a:effectLst>
                <a:latin typeface="Arial" charset="0"/>
              </a:rPr>
              <a:t>Acil hizmetler</a:t>
            </a:r>
            <a:endParaRPr lang="en-US" b="1">
              <a:solidFill>
                <a:srgbClr val="FF0000"/>
              </a:solidFill>
              <a:effectLst>
                <a:outerShdw blurRad="38100" dist="38100" dir="2700000" algn="tl">
                  <a:srgbClr val="000000"/>
                </a:outerShdw>
              </a:effectLst>
              <a:latin typeface="Arial" charset="0"/>
            </a:endParaRPr>
          </a:p>
          <a:p>
            <a:pPr defTabSz="762000" eaLnBrk="0" hangingPunct="0">
              <a:lnSpc>
                <a:spcPct val="90000"/>
              </a:lnSpc>
              <a:defRPr/>
            </a:pPr>
            <a:r>
              <a:rPr lang="tr-TR" b="1">
                <a:solidFill>
                  <a:srgbClr val="FF0000"/>
                </a:solidFill>
                <a:effectLst>
                  <a:outerShdw blurRad="38100" dist="38100" dir="2700000" algn="tl">
                    <a:srgbClr val="000000"/>
                  </a:outerShdw>
                </a:effectLst>
                <a:latin typeface="Arial" charset="0"/>
              </a:rPr>
              <a:t>(</a:t>
            </a:r>
            <a:r>
              <a:rPr lang="en-US" b="1">
                <a:solidFill>
                  <a:srgbClr val="FF0000"/>
                </a:solidFill>
                <a:effectLst>
                  <a:outerShdw blurRad="38100" dist="38100" dir="2700000" algn="tl">
                    <a:srgbClr val="000000"/>
                  </a:outerShdw>
                </a:effectLst>
                <a:latin typeface="Arial" charset="0"/>
              </a:rPr>
              <a:t>Mobil data</a:t>
            </a:r>
            <a:r>
              <a:rPr lang="tr-TR" b="1">
                <a:solidFill>
                  <a:srgbClr val="FF0000"/>
                </a:solidFill>
                <a:effectLst>
                  <a:outerShdw blurRad="38100" dist="38100" dir="2700000" algn="tl">
                    <a:srgbClr val="000000"/>
                  </a:outerShdw>
                </a:effectLst>
                <a:latin typeface="Arial" charset="0"/>
              </a:rPr>
              <a:t>)</a:t>
            </a:r>
            <a:endParaRPr lang="en-US" b="1">
              <a:solidFill>
                <a:srgbClr val="FF0000"/>
              </a:solidFill>
              <a:effectLst>
                <a:outerShdw blurRad="38100" dist="38100" dir="2700000" algn="tl">
                  <a:srgbClr val="000000"/>
                </a:outerShdw>
              </a:effectLst>
              <a:latin typeface="Arial" charset="0"/>
            </a:endParaRPr>
          </a:p>
        </p:txBody>
      </p:sp>
      <p:sp>
        <p:nvSpPr>
          <p:cNvPr id="9260" name="Text Box 44"/>
          <p:cNvSpPr txBox="1">
            <a:spLocks noChangeArrowheads="1"/>
          </p:cNvSpPr>
          <p:nvPr/>
        </p:nvSpPr>
        <p:spPr bwMode="auto">
          <a:xfrm>
            <a:off x="7004050" y="1676400"/>
            <a:ext cx="1752600" cy="587375"/>
          </a:xfrm>
          <a:prstGeom prst="rect">
            <a:avLst/>
          </a:prstGeom>
          <a:noFill/>
          <a:ln w="12700">
            <a:noFill/>
            <a:miter lim="800000"/>
            <a:headEnd type="none" w="sm" len="sm"/>
            <a:tailEnd type="none" w="sm" len="sm"/>
          </a:ln>
          <a:effectLst/>
        </p:spPr>
        <p:txBody>
          <a:bodyPr>
            <a:spAutoFit/>
          </a:bodyPr>
          <a:lstStyle/>
          <a:p>
            <a:pPr defTabSz="762000" eaLnBrk="0" hangingPunct="0">
              <a:lnSpc>
                <a:spcPct val="90000"/>
              </a:lnSpc>
              <a:defRPr/>
            </a:pPr>
            <a:r>
              <a:rPr lang="tr-TR" b="1">
                <a:effectLst>
                  <a:outerShdw blurRad="38100" dist="38100" dir="2700000" algn="tl">
                    <a:srgbClr val="000000"/>
                  </a:outerShdw>
                </a:effectLst>
                <a:latin typeface="Arial" charset="0"/>
              </a:rPr>
              <a:t>Halk sağlığı bilgileri</a:t>
            </a:r>
            <a:endParaRPr lang="en-US" b="1">
              <a:latin typeface="Arial" charset="0"/>
            </a:endParaRPr>
          </a:p>
        </p:txBody>
      </p:sp>
      <p:sp>
        <p:nvSpPr>
          <p:cNvPr id="9261" name="Text Box 45"/>
          <p:cNvSpPr txBox="1">
            <a:spLocks noChangeArrowheads="1"/>
          </p:cNvSpPr>
          <p:nvPr/>
        </p:nvSpPr>
        <p:spPr bwMode="auto">
          <a:xfrm>
            <a:off x="3727450" y="838200"/>
            <a:ext cx="1676400" cy="339725"/>
          </a:xfrm>
          <a:prstGeom prst="rect">
            <a:avLst/>
          </a:prstGeom>
          <a:noFill/>
          <a:ln w="12700">
            <a:noFill/>
            <a:miter lim="800000"/>
            <a:headEnd type="none" w="sm" len="sm"/>
            <a:tailEnd type="none" w="sm" len="sm"/>
          </a:ln>
          <a:effectLst/>
        </p:spPr>
        <p:txBody>
          <a:bodyPr>
            <a:spAutoFit/>
          </a:bodyPr>
          <a:lstStyle/>
          <a:p>
            <a:pPr defTabSz="762000" eaLnBrk="0" hangingPunct="0">
              <a:lnSpc>
                <a:spcPct val="90000"/>
              </a:lnSpc>
              <a:defRPr/>
            </a:pPr>
            <a:r>
              <a:rPr lang="tr-TR" b="1">
                <a:effectLst>
                  <a:outerShdw blurRad="38100" dist="38100" dir="2700000" algn="tl">
                    <a:srgbClr val="000000"/>
                  </a:outerShdw>
                </a:effectLst>
                <a:latin typeface="Arial" charset="0"/>
              </a:rPr>
              <a:t>Aile hekimi</a:t>
            </a:r>
            <a:endParaRPr lang="en-US" b="1">
              <a:latin typeface="Arial" charset="0"/>
            </a:endParaRPr>
          </a:p>
        </p:txBody>
      </p:sp>
      <p:sp>
        <p:nvSpPr>
          <p:cNvPr id="9262" name="Text Box 46"/>
          <p:cNvSpPr txBox="1">
            <a:spLocks noChangeArrowheads="1"/>
          </p:cNvSpPr>
          <p:nvPr/>
        </p:nvSpPr>
        <p:spPr bwMode="auto">
          <a:xfrm>
            <a:off x="5784850" y="1163638"/>
            <a:ext cx="1454150" cy="339725"/>
          </a:xfrm>
          <a:prstGeom prst="rect">
            <a:avLst/>
          </a:prstGeom>
          <a:noFill/>
          <a:ln w="12700">
            <a:noFill/>
            <a:miter lim="800000"/>
            <a:headEnd type="none" w="sm" len="sm"/>
            <a:tailEnd type="none" w="sm" len="sm"/>
          </a:ln>
          <a:effectLst/>
        </p:spPr>
        <p:txBody>
          <a:bodyPr wrap="none">
            <a:spAutoFit/>
          </a:bodyPr>
          <a:lstStyle/>
          <a:p>
            <a:pPr defTabSz="762000" eaLnBrk="0" hangingPunct="0">
              <a:lnSpc>
                <a:spcPct val="90000"/>
              </a:lnSpc>
              <a:defRPr/>
            </a:pPr>
            <a:r>
              <a:rPr lang="tr-TR" b="1">
                <a:effectLst>
                  <a:outerShdw blurRad="38100" dist="38100" dir="2700000" algn="tl">
                    <a:srgbClr val="000000"/>
                  </a:outerShdw>
                </a:effectLst>
                <a:latin typeface="Arial" charset="0"/>
              </a:rPr>
              <a:t>Evde bakım</a:t>
            </a:r>
            <a:endParaRPr lang="en-US" b="1">
              <a:effectLst>
                <a:outerShdw blurRad="38100" dist="38100" dir="2700000" algn="tl">
                  <a:srgbClr val="000000"/>
                </a:outerShdw>
              </a:effectLst>
              <a:latin typeface="Arial" charset="0"/>
            </a:endParaRPr>
          </a:p>
        </p:txBody>
      </p:sp>
      <p:sp>
        <p:nvSpPr>
          <p:cNvPr id="1072" name="Text Box 47"/>
          <p:cNvSpPr txBox="1">
            <a:spLocks noChangeArrowheads="1"/>
          </p:cNvSpPr>
          <p:nvPr/>
        </p:nvSpPr>
        <p:spPr bwMode="auto">
          <a:xfrm>
            <a:off x="196850" y="152400"/>
            <a:ext cx="370205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52388"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GB" altLang="tr-TR" sz="1600" b="1" i="1">
              <a:solidFill>
                <a:srgbClr val="FF0000"/>
              </a:solidFill>
              <a:latin typeface="BTMedium" pitchFamily="34" charset="0"/>
            </a:endParaRPr>
          </a:p>
          <a:p>
            <a:r>
              <a:rPr lang="en-GB" altLang="tr-TR" sz="1200" b="1">
                <a:solidFill>
                  <a:srgbClr val="00FF00"/>
                </a:solidFill>
                <a:latin typeface="BTMedium" pitchFamily="34" charset="0"/>
              </a:rPr>
              <a:t> </a:t>
            </a:r>
            <a:endParaRPr lang="en-GB" altLang="tr-TR" sz="1200" b="1">
              <a:solidFill>
                <a:srgbClr val="00FF00"/>
              </a:solidFill>
              <a:latin typeface="BTSans"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8E6CA06-34A9-4A4E-A20D-8FC7E6AF7F5E}" type="slidenum">
              <a:rPr lang="tr-TR" altLang="tr-TR"/>
              <a:pPr eaLnBrk="1" hangingPunct="1"/>
              <a:t>3</a:t>
            </a:fld>
            <a:endParaRPr lang="tr-TR" altLang="tr-TR"/>
          </a:p>
        </p:txBody>
      </p:sp>
      <p:sp>
        <p:nvSpPr>
          <p:cNvPr id="199682" name="Rectangle 2"/>
          <p:cNvSpPr>
            <a:spLocks noGrp="1" noChangeArrowheads="1"/>
          </p:cNvSpPr>
          <p:nvPr>
            <p:ph type="title"/>
          </p:nvPr>
        </p:nvSpPr>
        <p:spPr>
          <a:xfrm>
            <a:off x="685800" y="260350"/>
            <a:ext cx="7847013" cy="792163"/>
          </a:xfrm>
        </p:spPr>
        <p:txBody>
          <a:bodyPr/>
          <a:lstStyle/>
          <a:p>
            <a:pPr eaLnBrk="1" hangingPunct="1">
              <a:defRPr/>
            </a:pPr>
            <a:r>
              <a:rPr lang="tr-TR" sz="4000" smtClean="0"/>
              <a:t>Yöneticinin Bilgi Gereksinimini Etkileyen Faktörler </a:t>
            </a:r>
          </a:p>
        </p:txBody>
      </p:sp>
      <p:sp>
        <p:nvSpPr>
          <p:cNvPr id="6150" name="Rectangle 3"/>
          <p:cNvSpPr>
            <a:spLocks noChangeArrowheads="1"/>
          </p:cNvSpPr>
          <p:nvPr/>
        </p:nvSpPr>
        <p:spPr bwMode="auto">
          <a:xfrm>
            <a:off x="395288" y="1412875"/>
            <a:ext cx="1944687" cy="187325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2400">
                <a:latin typeface="Times New Roman" panose="02020603050405020304" pitchFamily="18" charset="0"/>
              </a:rPr>
              <a:t>Çevre</a:t>
            </a:r>
          </a:p>
          <a:p>
            <a:pPr algn="ctr" eaLnBrk="1" hangingPunct="1"/>
            <a:r>
              <a:rPr lang="tr-TR" altLang="tr-TR" sz="2400">
                <a:latin typeface="Times New Roman" panose="02020603050405020304" pitchFamily="18" charset="0"/>
              </a:rPr>
              <a:t>Değişen </a:t>
            </a:r>
          </a:p>
          <a:p>
            <a:pPr algn="ctr" eaLnBrk="1" hangingPunct="1"/>
            <a:r>
              <a:rPr lang="tr-TR" altLang="tr-TR" sz="2400">
                <a:latin typeface="Times New Roman" panose="02020603050405020304" pitchFamily="18" charset="0"/>
              </a:rPr>
              <a:t>Teknoloji</a:t>
            </a:r>
          </a:p>
          <a:p>
            <a:pPr algn="ctr" eaLnBrk="1" hangingPunct="1"/>
            <a:r>
              <a:rPr lang="tr-TR" altLang="tr-TR" sz="2400">
                <a:latin typeface="Times New Roman" panose="02020603050405020304" pitchFamily="18" charset="0"/>
              </a:rPr>
              <a:t>Bağımlılık</a:t>
            </a:r>
          </a:p>
        </p:txBody>
      </p:sp>
      <p:sp>
        <p:nvSpPr>
          <p:cNvPr id="6151" name="Rectangle 4"/>
          <p:cNvSpPr>
            <a:spLocks noChangeArrowheads="1"/>
          </p:cNvSpPr>
          <p:nvPr/>
        </p:nvSpPr>
        <p:spPr bwMode="auto">
          <a:xfrm>
            <a:off x="2771775" y="1412875"/>
            <a:ext cx="2232025" cy="790575"/>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2400">
                <a:latin typeface="Times New Roman" panose="02020603050405020304" pitchFamily="18" charset="0"/>
              </a:rPr>
              <a:t>Belirsizlik </a:t>
            </a:r>
          </a:p>
        </p:txBody>
      </p:sp>
      <p:sp>
        <p:nvSpPr>
          <p:cNvPr id="6152" name="Rectangle 5"/>
          <p:cNvSpPr>
            <a:spLocks noChangeArrowheads="1"/>
          </p:cNvSpPr>
          <p:nvPr/>
        </p:nvSpPr>
        <p:spPr bwMode="auto">
          <a:xfrm>
            <a:off x="2771775" y="2420938"/>
            <a:ext cx="2232025" cy="792162"/>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2400">
                <a:latin typeface="Times New Roman" panose="02020603050405020304" pitchFamily="18" charset="0"/>
              </a:rPr>
              <a:t>Analiz Sorunları</a:t>
            </a:r>
          </a:p>
        </p:txBody>
      </p:sp>
      <p:sp>
        <p:nvSpPr>
          <p:cNvPr id="6153" name="Rectangle 6"/>
          <p:cNvSpPr>
            <a:spLocks noChangeArrowheads="1"/>
          </p:cNvSpPr>
          <p:nvPr/>
        </p:nvSpPr>
        <p:spPr bwMode="auto">
          <a:xfrm>
            <a:off x="5435600" y="1412875"/>
            <a:ext cx="2303463" cy="719138"/>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2400">
                <a:latin typeface="Times New Roman" panose="02020603050405020304" pitchFamily="18" charset="0"/>
              </a:rPr>
              <a:t>Bilgi Miktarı</a:t>
            </a:r>
          </a:p>
        </p:txBody>
      </p:sp>
      <p:sp>
        <p:nvSpPr>
          <p:cNvPr id="6154" name="Rectangle 7"/>
          <p:cNvSpPr>
            <a:spLocks noChangeArrowheads="1"/>
          </p:cNvSpPr>
          <p:nvPr/>
        </p:nvSpPr>
        <p:spPr bwMode="auto">
          <a:xfrm>
            <a:off x="5435600" y="2349500"/>
            <a:ext cx="2305050" cy="790575"/>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2400">
                <a:latin typeface="Times New Roman" panose="02020603050405020304" pitchFamily="18" charset="0"/>
              </a:rPr>
              <a:t>Bilginin Zenginliği</a:t>
            </a:r>
          </a:p>
        </p:txBody>
      </p:sp>
      <p:sp>
        <p:nvSpPr>
          <p:cNvPr id="6155" name="Rectangle 8"/>
          <p:cNvSpPr>
            <a:spLocks noChangeArrowheads="1"/>
          </p:cNvSpPr>
          <p:nvPr/>
        </p:nvSpPr>
        <p:spPr bwMode="auto">
          <a:xfrm>
            <a:off x="2555875" y="4221163"/>
            <a:ext cx="2303463" cy="1871662"/>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2400">
                <a:latin typeface="Times New Roman" panose="02020603050405020304" pitchFamily="18" charset="0"/>
              </a:rPr>
              <a:t>Yüksek Teknoloji</a:t>
            </a:r>
          </a:p>
          <a:p>
            <a:pPr algn="ctr" eaLnBrk="1" hangingPunct="1"/>
            <a:endParaRPr lang="tr-TR" altLang="tr-TR" sz="2400">
              <a:latin typeface="Times New Roman" panose="02020603050405020304" pitchFamily="18" charset="0"/>
            </a:endParaRPr>
          </a:p>
          <a:p>
            <a:pPr algn="ctr" eaLnBrk="1" hangingPunct="1"/>
            <a:r>
              <a:rPr lang="tr-TR" altLang="tr-TR" sz="2400">
                <a:latin typeface="Times New Roman" panose="02020603050405020304" pitchFamily="18" charset="0"/>
              </a:rPr>
              <a:t>Yüksek Temas</a:t>
            </a:r>
          </a:p>
        </p:txBody>
      </p:sp>
      <p:sp>
        <p:nvSpPr>
          <p:cNvPr id="6156" name="Line 9"/>
          <p:cNvSpPr>
            <a:spLocks noChangeShapeType="1"/>
          </p:cNvSpPr>
          <p:nvPr/>
        </p:nvSpPr>
        <p:spPr bwMode="auto">
          <a:xfrm>
            <a:off x="7740650" y="1700213"/>
            <a:ext cx="719138"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6157" name="Line 10"/>
          <p:cNvSpPr>
            <a:spLocks noChangeShapeType="1"/>
          </p:cNvSpPr>
          <p:nvPr/>
        </p:nvSpPr>
        <p:spPr bwMode="auto">
          <a:xfrm>
            <a:off x="2339975" y="1844675"/>
            <a:ext cx="4318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6158" name="Line 11"/>
          <p:cNvSpPr>
            <a:spLocks noChangeShapeType="1"/>
          </p:cNvSpPr>
          <p:nvPr/>
        </p:nvSpPr>
        <p:spPr bwMode="auto">
          <a:xfrm>
            <a:off x="2339975" y="2708275"/>
            <a:ext cx="4318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6159" name="Line 12"/>
          <p:cNvSpPr>
            <a:spLocks noChangeShapeType="1"/>
          </p:cNvSpPr>
          <p:nvPr/>
        </p:nvSpPr>
        <p:spPr bwMode="auto">
          <a:xfrm>
            <a:off x="5003800" y="1773238"/>
            <a:ext cx="4318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6160" name="Line 13"/>
          <p:cNvSpPr>
            <a:spLocks noChangeShapeType="1"/>
          </p:cNvSpPr>
          <p:nvPr/>
        </p:nvSpPr>
        <p:spPr bwMode="auto">
          <a:xfrm>
            <a:off x="5003800" y="2708275"/>
            <a:ext cx="4318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6161" name="Line 14"/>
          <p:cNvSpPr>
            <a:spLocks noChangeShapeType="1"/>
          </p:cNvSpPr>
          <p:nvPr/>
        </p:nvSpPr>
        <p:spPr bwMode="auto">
          <a:xfrm>
            <a:off x="8459788" y="1700213"/>
            <a:ext cx="0" cy="3241675"/>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tr-TR"/>
          </a:p>
        </p:txBody>
      </p:sp>
      <p:sp>
        <p:nvSpPr>
          <p:cNvPr id="6162" name="Line 15"/>
          <p:cNvSpPr>
            <a:spLocks noChangeShapeType="1"/>
          </p:cNvSpPr>
          <p:nvPr/>
        </p:nvSpPr>
        <p:spPr bwMode="auto">
          <a:xfrm>
            <a:off x="6659563" y="3141663"/>
            <a:ext cx="0" cy="23749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tr-TR"/>
          </a:p>
        </p:txBody>
      </p:sp>
      <p:sp>
        <p:nvSpPr>
          <p:cNvPr id="6163" name="Line 16"/>
          <p:cNvSpPr>
            <a:spLocks noChangeShapeType="1"/>
          </p:cNvSpPr>
          <p:nvPr/>
        </p:nvSpPr>
        <p:spPr bwMode="auto">
          <a:xfrm flipH="1">
            <a:off x="4859338" y="5516563"/>
            <a:ext cx="1800225"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6164" name="Line 17"/>
          <p:cNvSpPr>
            <a:spLocks noChangeShapeType="1"/>
          </p:cNvSpPr>
          <p:nvPr/>
        </p:nvSpPr>
        <p:spPr bwMode="auto">
          <a:xfrm>
            <a:off x="4859338" y="4941888"/>
            <a:ext cx="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6165" name="Line 18"/>
          <p:cNvSpPr>
            <a:spLocks noChangeShapeType="1"/>
          </p:cNvSpPr>
          <p:nvPr/>
        </p:nvSpPr>
        <p:spPr bwMode="auto">
          <a:xfrm flipH="1">
            <a:off x="4932363" y="4941888"/>
            <a:ext cx="3527425"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F58624B-E711-4044-B709-E8CE89A88C1F}" type="slidenum">
              <a:rPr lang="tr-TR" altLang="tr-TR"/>
              <a:pPr eaLnBrk="1" hangingPunct="1"/>
              <a:t>4</a:t>
            </a:fld>
            <a:endParaRPr lang="tr-TR" altLang="tr-TR"/>
          </a:p>
        </p:txBody>
      </p:sp>
      <p:sp>
        <p:nvSpPr>
          <p:cNvPr id="203778" name="Rectangle 2"/>
          <p:cNvSpPr>
            <a:spLocks noGrp="1" noChangeArrowheads="1"/>
          </p:cNvSpPr>
          <p:nvPr>
            <p:ph type="title"/>
          </p:nvPr>
        </p:nvSpPr>
        <p:spPr/>
        <p:txBody>
          <a:bodyPr/>
          <a:lstStyle/>
          <a:p>
            <a:pPr eaLnBrk="1" hangingPunct="1">
              <a:defRPr/>
            </a:pPr>
            <a:r>
              <a:rPr lang="tr-TR" smtClean="0">
                <a:solidFill>
                  <a:srgbClr val="FF9966"/>
                </a:solidFill>
              </a:rPr>
              <a:t>Karar Verme</a:t>
            </a:r>
            <a:r>
              <a:rPr lang="tr-TR" smtClean="0"/>
              <a:t> </a:t>
            </a:r>
          </a:p>
        </p:txBody>
      </p:sp>
      <p:sp>
        <p:nvSpPr>
          <p:cNvPr id="203779" name="Rectangle 3"/>
          <p:cNvSpPr>
            <a:spLocks noGrp="1" noChangeArrowheads="1"/>
          </p:cNvSpPr>
          <p:nvPr>
            <p:ph type="body" idx="1"/>
          </p:nvPr>
        </p:nvSpPr>
        <p:spPr>
          <a:xfrm>
            <a:off x="323850" y="1557338"/>
            <a:ext cx="8515350" cy="5300662"/>
          </a:xfrm>
        </p:spPr>
        <p:txBody>
          <a:bodyPr/>
          <a:lstStyle/>
          <a:p>
            <a:pPr eaLnBrk="1" hangingPunct="1">
              <a:lnSpc>
                <a:spcPct val="80000"/>
              </a:lnSpc>
              <a:defRPr/>
            </a:pPr>
            <a:r>
              <a:rPr lang="tr-TR" sz="2400" smtClean="0"/>
              <a:t>Karar, alt kademede önceden belirlenen ilke ve prosedürlere göre verilir</a:t>
            </a:r>
          </a:p>
          <a:p>
            <a:pPr eaLnBrk="1" hangingPunct="1">
              <a:lnSpc>
                <a:spcPct val="80000"/>
              </a:lnSpc>
              <a:buFont typeface="Wingdings" panose="05000000000000000000" pitchFamily="2" charset="2"/>
              <a:buNone/>
              <a:defRPr/>
            </a:pPr>
            <a:endParaRPr lang="tr-TR" sz="2400" smtClean="0"/>
          </a:p>
          <a:p>
            <a:pPr eaLnBrk="1" hangingPunct="1">
              <a:lnSpc>
                <a:spcPct val="80000"/>
              </a:lnSpc>
              <a:defRPr/>
            </a:pPr>
            <a:r>
              <a:rPr lang="tr-TR" sz="2400" smtClean="0"/>
              <a:t>Üst kademelerde durum değişir, stratejik nitelikte kararlar verilir</a:t>
            </a:r>
          </a:p>
          <a:p>
            <a:pPr eaLnBrk="1" hangingPunct="1">
              <a:lnSpc>
                <a:spcPct val="80000"/>
              </a:lnSpc>
              <a:defRPr/>
            </a:pPr>
            <a:endParaRPr lang="tr-TR" sz="2400" smtClean="0"/>
          </a:p>
          <a:p>
            <a:pPr eaLnBrk="1" hangingPunct="1">
              <a:lnSpc>
                <a:spcPct val="80000"/>
              </a:lnSpc>
              <a:defRPr/>
            </a:pPr>
            <a:r>
              <a:rPr lang="tr-TR" sz="2400" smtClean="0"/>
              <a:t>Öğrenen örgüt: veri-bilgi toplama ve yaratma, işleme transfer etme yeteneği geliştirilmiş, böylece davranışlarını değiştirebilen örgüt</a:t>
            </a:r>
          </a:p>
          <a:p>
            <a:pPr eaLnBrk="1" hangingPunct="1">
              <a:lnSpc>
                <a:spcPct val="80000"/>
              </a:lnSpc>
              <a:buFont typeface="Wingdings" panose="05000000000000000000" pitchFamily="2" charset="2"/>
              <a:buNone/>
              <a:defRPr/>
            </a:pPr>
            <a:endParaRPr lang="tr-TR" sz="2400" smtClean="0"/>
          </a:p>
          <a:p>
            <a:pPr eaLnBrk="1" hangingPunct="1">
              <a:lnSpc>
                <a:spcPct val="80000"/>
              </a:lnSpc>
              <a:defRPr/>
            </a:pPr>
            <a:r>
              <a:rPr lang="tr-TR" sz="2400" smtClean="0"/>
              <a:t>Çevrelerinden bilgi toplayamayan, bilgi yaratamayan, bunları işleyerek kararlara dönüştüremeyen ve hızlı çalışamayan işletmelerin çevreleri ile bağları kopar, uyumları kaybolur, dezenformasyon ve entropi oluşur     </a:t>
            </a:r>
          </a:p>
          <a:p>
            <a:pPr eaLnBrk="1" hangingPunct="1">
              <a:lnSpc>
                <a:spcPct val="80000"/>
              </a:lnSpc>
              <a:buFont typeface="Wingdings" panose="05000000000000000000" pitchFamily="2" charset="2"/>
              <a:buNone/>
              <a:defRPr/>
            </a:pPr>
            <a:r>
              <a:rPr lang="tr-TR" sz="2400" smtClean="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0FC85F2-7C5E-4643-97A8-E3A17A4C9001}" type="slidenum">
              <a:rPr lang="tr-TR" altLang="tr-TR"/>
              <a:pPr eaLnBrk="1" hangingPunct="1"/>
              <a:t>5</a:t>
            </a:fld>
            <a:endParaRPr lang="tr-TR" altLang="tr-TR"/>
          </a:p>
        </p:txBody>
      </p:sp>
      <p:sp>
        <p:nvSpPr>
          <p:cNvPr id="198658" name="Rectangle 2"/>
          <p:cNvSpPr>
            <a:spLocks noGrp="1" noChangeArrowheads="1"/>
          </p:cNvSpPr>
          <p:nvPr>
            <p:ph type="title"/>
          </p:nvPr>
        </p:nvSpPr>
        <p:spPr>
          <a:xfrm>
            <a:off x="457200" y="277813"/>
            <a:ext cx="8305800" cy="331787"/>
          </a:xfrm>
        </p:spPr>
        <p:txBody>
          <a:bodyPr/>
          <a:lstStyle/>
          <a:p>
            <a:pPr eaLnBrk="1" hangingPunct="1">
              <a:defRPr/>
            </a:pPr>
            <a:endParaRPr lang="tr-TR" smtClean="0"/>
          </a:p>
        </p:txBody>
      </p:sp>
      <p:sp>
        <p:nvSpPr>
          <p:cNvPr id="198659" name="Rectangle 3"/>
          <p:cNvSpPr>
            <a:spLocks noGrp="1" noChangeArrowheads="1"/>
          </p:cNvSpPr>
          <p:nvPr>
            <p:ph type="body" idx="1"/>
          </p:nvPr>
        </p:nvSpPr>
        <p:spPr>
          <a:xfrm>
            <a:off x="457200" y="1143000"/>
            <a:ext cx="8229600" cy="4525963"/>
          </a:xfrm>
          <a:ln>
            <a:solidFill>
              <a:srgbClr val="FF6600"/>
            </a:solidFill>
          </a:ln>
        </p:spPr>
        <p:txBody>
          <a:bodyPr/>
          <a:lstStyle/>
          <a:p>
            <a:pPr algn="ctr" eaLnBrk="1" hangingPunct="1">
              <a:spcBef>
                <a:spcPct val="0"/>
              </a:spcBef>
              <a:buClrTx/>
              <a:buSzTx/>
              <a:buFontTx/>
              <a:buNone/>
              <a:defRPr/>
            </a:pPr>
            <a:endParaRPr lang="tr-TR" sz="4400" smtClean="0">
              <a:solidFill>
                <a:schemeClr val="tx2"/>
              </a:solidFill>
              <a:effectLst/>
              <a:latin typeface="Times New Roman" pitchFamily="18" charset="0"/>
            </a:endParaRPr>
          </a:p>
          <a:p>
            <a:pPr algn="ctr" eaLnBrk="1" hangingPunct="1">
              <a:spcBef>
                <a:spcPct val="0"/>
              </a:spcBef>
              <a:buClrTx/>
              <a:buSzTx/>
              <a:buFontTx/>
              <a:buNone/>
              <a:defRPr/>
            </a:pPr>
            <a:r>
              <a:rPr lang="tr-TR" sz="4400" smtClean="0">
                <a:solidFill>
                  <a:srgbClr val="FF6600"/>
                </a:solidFill>
                <a:effectLst/>
                <a:latin typeface="Times New Roman" pitchFamily="18" charset="0"/>
              </a:rPr>
              <a:t>Karar Verme</a:t>
            </a:r>
            <a:endParaRPr lang="tr-TR" smtClean="0">
              <a:solidFill>
                <a:srgbClr val="FF6600"/>
              </a:solidFill>
            </a:endParaRPr>
          </a:p>
          <a:p>
            <a:pPr eaLnBrk="1" hangingPunct="1">
              <a:buClrTx/>
              <a:buSzTx/>
              <a:buFontTx/>
              <a:buChar char="•"/>
              <a:defRPr/>
            </a:pPr>
            <a:r>
              <a:rPr lang="tr-TR" smtClean="0">
                <a:effectLst/>
                <a:latin typeface="Times New Roman" pitchFamily="18" charset="0"/>
              </a:rPr>
              <a:t>Kritik Kararlar-Rutin Kararlar</a:t>
            </a:r>
          </a:p>
          <a:p>
            <a:pPr eaLnBrk="1" hangingPunct="1">
              <a:buClrTx/>
              <a:buSzTx/>
              <a:buFontTx/>
              <a:buChar char="•"/>
              <a:defRPr/>
            </a:pPr>
            <a:r>
              <a:rPr lang="tr-TR" smtClean="0">
                <a:effectLst/>
                <a:latin typeface="Times New Roman" pitchFamily="18" charset="0"/>
              </a:rPr>
              <a:t>Merkezi Karar Verme-Yerinden Karar Verme</a:t>
            </a:r>
          </a:p>
          <a:p>
            <a:pPr eaLnBrk="1" hangingPunct="1">
              <a:buClrTx/>
              <a:buSzTx/>
              <a:buFontTx/>
              <a:buChar char="•"/>
              <a:defRPr/>
            </a:pPr>
            <a:r>
              <a:rPr lang="tr-TR" smtClean="0">
                <a:effectLst/>
                <a:latin typeface="Times New Roman" pitchFamily="18" charset="0"/>
              </a:rPr>
              <a:t>Bireysel Karar-Grup Kararı</a:t>
            </a:r>
          </a:p>
          <a:p>
            <a:pPr eaLnBrk="1" hangingPunct="1">
              <a:buClrTx/>
              <a:buSzTx/>
              <a:buFontTx/>
              <a:buChar char="•"/>
              <a:defRPr/>
            </a:pPr>
            <a:r>
              <a:rPr lang="tr-TR" smtClean="0">
                <a:effectLst/>
                <a:latin typeface="Times New Roman" pitchFamily="18" charset="0"/>
              </a:rPr>
              <a:t>Rasyonel Karar Verme-Sezgisel Karar Verme</a:t>
            </a:r>
          </a:p>
          <a:p>
            <a:pPr eaLnBrk="1" hangingPunct="1">
              <a:buClrTx/>
              <a:buSzTx/>
              <a:buFontTx/>
              <a:buChar char="•"/>
              <a:defRPr/>
            </a:pPr>
            <a:endParaRPr lang="tr-TR" smtClean="0">
              <a:effectLst/>
              <a:latin typeface="Times New Roman" pitchFamily="18" charset="0"/>
            </a:endParaRPr>
          </a:p>
          <a:p>
            <a:pPr eaLnBrk="1" hangingPunct="1">
              <a:defRPr/>
            </a:pPr>
            <a:endParaRPr lang="tr-TR" smtClean="0"/>
          </a:p>
          <a:p>
            <a:pPr eaLnBrk="1" hangingPunct="1">
              <a:defRPr/>
            </a:pPr>
            <a:endParaRPr lang="tr-TR" smtClean="0"/>
          </a:p>
        </p:txBody>
      </p:sp>
      <p:pic>
        <p:nvPicPr>
          <p:cNvPr id="9223" name="Picture 4" descr="j029323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397250" y="5446713"/>
            <a:ext cx="1565275" cy="1154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A5007CA-BFCE-49EE-9AA9-56E53E407A3B}" type="slidenum">
              <a:rPr lang="tr-TR" altLang="tr-TR"/>
              <a:pPr eaLnBrk="1" hangingPunct="1"/>
              <a:t>6</a:t>
            </a:fld>
            <a:endParaRPr lang="tr-TR" altLang="tr-TR"/>
          </a:p>
        </p:txBody>
      </p:sp>
      <p:sp>
        <p:nvSpPr>
          <p:cNvPr id="205826" name="Rectangle 2"/>
          <p:cNvSpPr>
            <a:spLocks noChangeArrowheads="1"/>
          </p:cNvSpPr>
          <p:nvPr/>
        </p:nvSpPr>
        <p:spPr bwMode="auto">
          <a:xfrm>
            <a:off x="762000" y="457200"/>
            <a:ext cx="8420100" cy="457200"/>
          </a:xfrm>
          <a:prstGeom prst="rect">
            <a:avLst/>
          </a:prstGeom>
          <a:noFill/>
          <a:ln w="9525">
            <a:noFill/>
            <a:miter lim="800000"/>
            <a:headEnd/>
            <a:tailEnd/>
          </a:ln>
          <a:effectLst/>
        </p:spPr>
        <p:txBody>
          <a:bodyPr anchor="ctr"/>
          <a:lstStyle/>
          <a:p>
            <a:pPr algn="ctr">
              <a:defRPr/>
            </a:pPr>
            <a:r>
              <a:rPr lang="en-AU" sz="2400" b="1">
                <a:solidFill>
                  <a:srgbClr val="FF6600"/>
                </a:solidFill>
                <a:effectLst>
                  <a:outerShdw blurRad="38100" dist="38100" dir="2700000" algn="tl">
                    <a:srgbClr val="000000"/>
                  </a:outerShdw>
                </a:effectLst>
                <a:latin typeface="Arial" charset="0"/>
              </a:rPr>
              <a:t>Bilgi Yönetiminde İki Yaklaşım</a:t>
            </a:r>
            <a:endParaRPr lang="en-AU" sz="4400">
              <a:solidFill>
                <a:srgbClr val="FF6600"/>
              </a:solidFill>
              <a:effectLst>
                <a:outerShdw blurRad="38100" dist="38100" dir="2700000" algn="tl">
                  <a:srgbClr val="000000"/>
                </a:outerShdw>
              </a:effectLst>
              <a:latin typeface="Arial" charset="0"/>
            </a:endParaRPr>
          </a:p>
        </p:txBody>
      </p:sp>
      <p:sp>
        <p:nvSpPr>
          <p:cNvPr id="10246" name="Text Box 3"/>
          <p:cNvSpPr txBox="1">
            <a:spLocks noChangeArrowheads="1"/>
          </p:cNvSpPr>
          <p:nvPr/>
        </p:nvSpPr>
        <p:spPr bwMode="auto">
          <a:xfrm>
            <a:off x="0" y="1233488"/>
            <a:ext cx="3863975" cy="534987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2000">
                <a:latin typeface="Times New Roman" panose="02020603050405020304" pitchFamily="18" charset="0"/>
              </a:rPr>
              <a:t>                             </a:t>
            </a:r>
            <a:r>
              <a:rPr lang="en-AU" altLang="tr-TR" sz="2000" b="1">
                <a:latin typeface="Times New Roman" panose="02020603050405020304" pitchFamily="18" charset="0"/>
              </a:rPr>
              <a:t>Açık</a:t>
            </a:r>
            <a:endParaRPr lang="en-AU" altLang="tr-TR" sz="2000">
              <a:latin typeface="Times New Roman" panose="02020603050405020304" pitchFamily="18" charset="0"/>
            </a:endParaRPr>
          </a:p>
          <a:p>
            <a:r>
              <a:rPr lang="en-AU" altLang="tr-TR">
                <a:latin typeface="Times New Roman" panose="02020603050405020304" pitchFamily="18" charset="0"/>
              </a:rPr>
              <a:t>Kodlanmış ve yeniden kullanılabilen</a:t>
            </a:r>
          </a:p>
          <a:p>
            <a:r>
              <a:rPr lang="en-AU" altLang="tr-TR">
                <a:latin typeface="Times New Roman" panose="02020603050405020304" pitchFamily="18" charset="0"/>
              </a:rPr>
              <a:t>bilgiye ulaşmak için yüksek kaliteli</a:t>
            </a:r>
          </a:p>
          <a:p>
            <a:r>
              <a:rPr lang="en-AU" altLang="tr-TR">
                <a:latin typeface="Times New Roman" panose="02020603050405020304" pitchFamily="18" charset="0"/>
              </a:rPr>
              <a:t>güvenilir ve hızlı bilgi sistemleri sağlar</a:t>
            </a:r>
          </a:p>
          <a:p>
            <a:endParaRPr lang="en-AU" altLang="tr-TR">
              <a:latin typeface="Times New Roman" panose="02020603050405020304" pitchFamily="18" charset="0"/>
            </a:endParaRPr>
          </a:p>
          <a:p>
            <a:r>
              <a:rPr lang="en-AU" altLang="tr-TR">
                <a:latin typeface="Times New Roman" panose="02020603050405020304" pitchFamily="18" charset="0"/>
              </a:rPr>
              <a:t>Bilgiyi kodlayan, saklayan, yayan ve </a:t>
            </a:r>
          </a:p>
          <a:p>
            <a:r>
              <a:rPr lang="en-AU" altLang="tr-TR">
                <a:latin typeface="Times New Roman" panose="02020603050405020304" pitchFamily="18" charset="0"/>
              </a:rPr>
              <a:t>yeniden kullanımına izin veren bir</a:t>
            </a:r>
          </a:p>
          <a:p>
            <a:r>
              <a:rPr lang="en-AU" altLang="tr-TR">
                <a:latin typeface="Times New Roman" panose="02020603050405020304" pitchFamily="18" charset="0"/>
              </a:rPr>
              <a:t>elektronik dokuman sistemi geliştir</a:t>
            </a:r>
          </a:p>
          <a:p>
            <a:endParaRPr lang="en-AU" altLang="tr-TR">
              <a:latin typeface="Times New Roman" panose="02020603050405020304" pitchFamily="18" charset="0"/>
            </a:endParaRPr>
          </a:p>
          <a:p>
            <a:r>
              <a:rPr lang="en-AU" altLang="tr-TR">
                <a:latin typeface="Times New Roman" panose="02020603050405020304" pitchFamily="18" charset="0"/>
              </a:rPr>
              <a:t>Kodlanmış ve yeniden kullanılabilen </a:t>
            </a:r>
            <a:endParaRPr lang="tr-TR" altLang="tr-TR">
              <a:latin typeface="Times New Roman" panose="02020603050405020304" pitchFamily="18" charset="0"/>
            </a:endParaRPr>
          </a:p>
          <a:p>
            <a:r>
              <a:rPr lang="en-AU" altLang="tr-TR">
                <a:latin typeface="Times New Roman" panose="02020603050405020304" pitchFamily="18" charset="0"/>
              </a:rPr>
              <a:t>Bilgi</a:t>
            </a:r>
            <a:r>
              <a:rPr lang="tr-TR" altLang="tr-TR">
                <a:latin typeface="Times New Roman" panose="02020603050405020304" pitchFamily="18" charset="0"/>
              </a:rPr>
              <a:t> </a:t>
            </a:r>
            <a:r>
              <a:rPr lang="en-AU" altLang="tr-TR">
                <a:latin typeface="Times New Roman" panose="02020603050405020304" pitchFamily="18" charset="0"/>
              </a:rPr>
              <a:t>ile insanları buluşturmak amacıyla</a:t>
            </a:r>
            <a:endParaRPr lang="tr-TR" altLang="tr-TR">
              <a:latin typeface="Times New Roman" panose="02020603050405020304" pitchFamily="18" charset="0"/>
            </a:endParaRPr>
          </a:p>
          <a:p>
            <a:r>
              <a:rPr lang="en-AU" altLang="tr-TR">
                <a:latin typeface="Times New Roman" panose="02020603050405020304" pitchFamily="18" charset="0"/>
              </a:rPr>
              <a:t>Bilişim</a:t>
            </a:r>
            <a:r>
              <a:rPr lang="tr-TR" altLang="tr-TR">
                <a:latin typeface="Times New Roman" panose="02020603050405020304" pitchFamily="18" charset="0"/>
              </a:rPr>
              <a:t> </a:t>
            </a:r>
            <a:r>
              <a:rPr lang="en-AU" altLang="tr-TR">
                <a:latin typeface="Times New Roman" panose="02020603050405020304" pitchFamily="18" charset="0"/>
              </a:rPr>
              <a:t>teknolojisine yoğun yatırım </a:t>
            </a:r>
            <a:endParaRPr lang="tr-TR" altLang="tr-TR">
              <a:latin typeface="Times New Roman" panose="02020603050405020304" pitchFamily="18" charset="0"/>
            </a:endParaRPr>
          </a:p>
          <a:p>
            <a:r>
              <a:rPr lang="en-AU" altLang="tr-TR">
                <a:latin typeface="Times New Roman" panose="02020603050405020304" pitchFamily="18" charset="0"/>
              </a:rPr>
              <a:t>yap</a:t>
            </a:r>
            <a:r>
              <a:rPr lang="tr-TR" altLang="tr-TR">
                <a:latin typeface="Times New Roman" panose="02020603050405020304" pitchFamily="18" charset="0"/>
              </a:rPr>
              <a:t>ılır</a:t>
            </a:r>
            <a:endParaRPr lang="en-AU" altLang="tr-TR">
              <a:latin typeface="Times New Roman" panose="02020603050405020304" pitchFamily="18" charset="0"/>
            </a:endParaRPr>
          </a:p>
          <a:p>
            <a:endParaRPr lang="en-AU" altLang="tr-TR">
              <a:latin typeface="Times New Roman" panose="02020603050405020304" pitchFamily="18" charset="0"/>
            </a:endParaRPr>
          </a:p>
          <a:p>
            <a:r>
              <a:rPr lang="en-AU" altLang="tr-TR">
                <a:latin typeface="Times New Roman" panose="02020603050405020304" pitchFamily="18" charset="0"/>
              </a:rPr>
              <a:t>Veri tabanı ve veri arama</a:t>
            </a:r>
          </a:p>
          <a:p>
            <a:endParaRPr lang="en-AU" altLang="tr-TR">
              <a:latin typeface="Times New Roman" panose="02020603050405020304" pitchFamily="18" charset="0"/>
            </a:endParaRPr>
          </a:p>
          <a:p>
            <a:r>
              <a:rPr lang="en-AU" altLang="tr-TR">
                <a:latin typeface="Times New Roman" panose="02020603050405020304" pitchFamily="18" charset="0"/>
              </a:rPr>
              <a:t>Bilgi bulma</a:t>
            </a:r>
          </a:p>
          <a:p>
            <a:endParaRPr lang="en-AU" altLang="tr-TR">
              <a:latin typeface="Times New Roman" panose="02020603050405020304" pitchFamily="18" charset="0"/>
            </a:endParaRPr>
          </a:p>
          <a:p>
            <a:r>
              <a:rPr lang="en-AU" altLang="tr-TR">
                <a:latin typeface="Times New Roman" panose="02020603050405020304" pitchFamily="18" charset="0"/>
              </a:rPr>
              <a:t>Eletronik kütüphane</a:t>
            </a:r>
          </a:p>
        </p:txBody>
      </p:sp>
      <p:sp>
        <p:nvSpPr>
          <p:cNvPr id="10247" name="Text Box 4"/>
          <p:cNvSpPr txBox="1">
            <a:spLocks noChangeArrowheads="1"/>
          </p:cNvSpPr>
          <p:nvPr/>
        </p:nvSpPr>
        <p:spPr bwMode="auto">
          <a:xfrm>
            <a:off x="3419475" y="2781300"/>
            <a:ext cx="2155825"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AU" altLang="tr-TR" sz="2000" b="1">
                <a:latin typeface="Times New Roman" panose="02020603050405020304" pitchFamily="18" charset="0"/>
              </a:rPr>
              <a:t>Bilgi </a:t>
            </a:r>
            <a:endParaRPr lang="tr-TR" altLang="tr-TR" sz="2000" b="1">
              <a:latin typeface="Times New Roman" panose="02020603050405020304" pitchFamily="18" charset="0"/>
            </a:endParaRPr>
          </a:p>
          <a:p>
            <a:pPr algn="ctr"/>
            <a:r>
              <a:rPr lang="en-AU" altLang="tr-TR" sz="2000" b="1">
                <a:latin typeface="Times New Roman" panose="02020603050405020304" pitchFamily="18" charset="0"/>
              </a:rPr>
              <a:t>Yönetimi</a:t>
            </a:r>
          </a:p>
          <a:p>
            <a:pPr algn="ctr"/>
            <a:r>
              <a:rPr lang="en-AU" altLang="tr-TR" sz="2000" b="1">
                <a:latin typeface="Times New Roman" panose="02020603050405020304" pitchFamily="18" charset="0"/>
              </a:rPr>
              <a:t>Stratejisi</a:t>
            </a:r>
          </a:p>
        </p:txBody>
      </p:sp>
      <p:sp>
        <p:nvSpPr>
          <p:cNvPr id="10248" name="Text Box 5"/>
          <p:cNvSpPr txBox="1">
            <a:spLocks noChangeArrowheads="1"/>
          </p:cNvSpPr>
          <p:nvPr/>
        </p:nvSpPr>
        <p:spPr bwMode="auto">
          <a:xfrm>
            <a:off x="3851275" y="4052888"/>
            <a:ext cx="1643063"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2000" b="1">
                <a:latin typeface="Times New Roman" panose="02020603050405020304" pitchFamily="18" charset="0"/>
              </a:rPr>
              <a:t>Teknoloji</a:t>
            </a:r>
          </a:p>
        </p:txBody>
      </p:sp>
      <p:sp>
        <p:nvSpPr>
          <p:cNvPr id="10249" name="Text Box 6"/>
          <p:cNvSpPr txBox="1">
            <a:spLocks noChangeArrowheads="1"/>
          </p:cNvSpPr>
          <p:nvPr/>
        </p:nvSpPr>
        <p:spPr bwMode="auto">
          <a:xfrm>
            <a:off x="3779838" y="5300663"/>
            <a:ext cx="1849437"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2000" b="1">
                <a:latin typeface="Times New Roman" panose="02020603050405020304" pitchFamily="18" charset="0"/>
              </a:rPr>
              <a:t>Mekanizma</a:t>
            </a:r>
            <a:endParaRPr lang="en-AU" altLang="tr-TR" sz="2000">
              <a:latin typeface="Times New Roman" panose="02020603050405020304" pitchFamily="18" charset="0"/>
            </a:endParaRPr>
          </a:p>
        </p:txBody>
      </p:sp>
      <p:sp>
        <p:nvSpPr>
          <p:cNvPr id="10250" name="Text Box 7"/>
          <p:cNvSpPr txBox="1">
            <a:spLocks noChangeArrowheads="1"/>
          </p:cNvSpPr>
          <p:nvPr/>
        </p:nvSpPr>
        <p:spPr bwMode="auto">
          <a:xfrm>
            <a:off x="5051425" y="1268413"/>
            <a:ext cx="4092575" cy="5075237"/>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AU" altLang="tr-TR" sz="2000">
                <a:latin typeface="Times New Roman" panose="02020603050405020304" pitchFamily="18" charset="0"/>
              </a:rPr>
              <a:t>                  </a:t>
            </a:r>
            <a:r>
              <a:rPr lang="en-AU" altLang="tr-TR" sz="2000" b="1">
                <a:latin typeface="Times New Roman" panose="02020603050405020304" pitchFamily="18" charset="0"/>
              </a:rPr>
              <a:t>Üstü Kapalı</a:t>
            </a:r>
            <a:endParaRPr lang="en-AU" altLang="tr-TR" sz="2000">
              <a:latin typeface="Times New Roman" panose="02020603050405020304" pitchFamily="18" charset="0"/>
            </a:endParaRPr>
          </a:p>
          <a:p>
            <a:r>
              <a:rPr lang="en-AU" altLang="tr-TR">
                <a:latin typeface="Times New Roman" panose="02020603050405020304" pitchFamily="18" charset="0"/>
              </a:rPr>
              <a:t>Stratejik sorunlara yaratıcı çözümler</a:t>
            </a:r>
          </a:p>
          <a:p>
            <a:r>
              <a:rPr lang="en-AU" altLang="tr-TR">
                <a:latin typeface="Times New Roman" panose="02020603050405020304" pitchFamily="18" charset="0"/>
              </a:rPr>
              <a:t>getirmesi için uzman kişileri yönlendir</a:t>
            </a:r>
          </a:p>
          <a:p>
            <a:endParaRPr lang="en-AU" altLang="tr-TR">
              <a:latin typeface="Times New Roman" panose="02020603050405020304" pitchFamily="18" charset="0"/>
            </a:endParaRPr>
          </a:p>
          <a:p>
            <a:endParaRPr lang="en-AU" altLang="tr-TR">
              <a:latin typeface="Times New Roman" panose="02020603050405020304" pitchFamily="18" charset="0"/>
            </a:endParaRPr>
          </a:p>
          <a:p>
            <a:r>
              <a:rPr lang="en-AU" altLang="tr-TR">
                <a:latin typeface="Times New Roman" panose="02020603050405020304" pitchFamily="18" charset="0"/>
              </a:rPr>
              <a:t>Saklı bilginin paylaşılması için insanları</a:t>
            </a:r>
          </a:p>
          <a:p>
            <a:r>
              <a:rPr lang="en-AU" altLang="tr-TR">
                <a:latin typeface="Times New Roman" panose="02020603050405020304" pitchFamily="18" charset="0"/>
              </a:rPr>
              <a:t>birbirine bağlayan ağlar geliştir</a:t>
            </a:r>
          </a:p>
          <a:p>
            <a:endParaRPr lang="en-AU" altLang="tr-TR">
              <a:latin typeface="Times New Roman" panose="02020603050405020304" pitchFamily="18" charset="0"/>
            </a:endParaRPr>
          </a:p>
          <a:p>
            <a:endParaRPr lang="en-AU" altLang="tr-TR">
              <a:latin typeface="Times New Roman" panose="02020603050405020304" pitchFamily="18" charset="0"/>
            </a:endParaRPr>
          </a:p>
          <a:p>
            <a:r>
              <a:rPr lang="en-AU" altLang="tr-TR">
                <a:latin typeface="Times New Roman" panose="02020603050405020304" pitchFamily="18" charset="0"/>
              </a:rPr>
              <a:t>Saklı bilginin dolaşımını kolaylaştırmak</a:t>
            </a:r>
          </a:p>
          <a:p>
            <a:r>
              <a:rPr lang="en-AU" altLang="tr-TR">
                <a:latin typeface="Times New Roman" panose="02020603050405020304" pitchFamily="18" charset="0"/>
              </a:rPr>
              <a:t>amacıyla bilişim teknolojilerine orta </a:t>
            </a:r>
          </a:p>
          <a:p>
            <a:r>
              <a:rPr lang="en-AU" altLang="tr-TR">
                <a:latin typeface="Times New Roman" panose="02020603050405020304" pitchFamily="18" charset="0"/>
              </a:rPr>
              <a:t>düzeyde yatırım yap</a:t>
            </a:r>
            <a:r>
              <a:rPr lang="tr-TR" altLang="tr-TR">
                <a:latin typeface="Times New Roman" panose="02020603050405020304" pitchFamily="18" charset="0"/>
              </a:rPr>
              <a:t>ılır</a:t>
            </a:r>
            <a:endParaRPr lang="en-AU" altLang="tr-TR">
              <a:latin typeface="Times New Roman" panose="02020603050405020304" pitchFamily="18" charset="0"/>
            </a:endParaRPr>
          </a:p>
          <a:p>
            <a:endParaRPr lang="en-AU" altLang="tr-TR">
              <a:latin typeface="Times New Roman" panose="02020603050405020304" pitchFamily="18" charset="0"/>
            </a:endParaRPr>
          </a:p>
          <a:p>
            <a:r>
              <a:rPr lang="en-AU" altLang="tr-TR">
                <a:latin typeface="Times New Roman" panose="02020603050405020304" pitchFamily="18" charset="0"/>
              </a:rPr>
              <a:t>Diyalog</a:t>
            </a:r>
          </a:p>
          <a:p>
            <a:endParaRPr lang="en-AU" altLang="tr-TR">
              <a:latin typeface="Times New Roman" panose="02020603050405020304" pitchFamily="18" charset="0"/>
            </a:endParaRPr>
          </a:p>
          <a:p>
            <a:r>
              <a:rPr lang="en-AU" altLang="tr-TR">
                <a:latin typeface="Times New Roman" panose="02020603050405020304" pitchFamily="18" charset="0"/>
              </a:rPr>
              <a:t>Geçmişi öğrenme ve öykü anlatma</a:t>
            </a:r>
          </a:p>
          <a:p>
            <a:endParaRPr lang="en-AU" altLang="tr-TR">
              <a:latin typeface="Times New Roman" panose="02020603050405020304" pitchFamily="18" charset="0"/>
            </a:endParaRPr>
          </a:p>
          <a:p>
            <a:r>
              <a:rPr lang="en-AU" altLang="tr-TR">
                <a:latin typeface="Times New Roman" panose="02020603050405020304" pitchFamily="18" charset="0"/>
              </a:rPr>
              <a:t>Uygulama toplulukları</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5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6FD310C-30C1-4CC6-BD0D-1FC43F18825A}" type="slidenum">
              <a:rPr lang="tr-TR" altLang="tr-TR"/>
              <a:pPr eaLnBrk="1" hangingPunct="1"/>
              <a:t>7</a:t>
            </a:fld>
            <a:endParaRPr lang="tr-TR" altLang="tr-TR"/>
          </a:p>
        </p:txBody>
      </p:sp>
      <p:sp>
        <p:nvSpPr>
          <p:cNvPr id="207874" name="Rectangle 2"/>
          <p:cNvSpPr>
            <a:spLocks noGrp="1" noChangeArrowheads="1"/>
          </p:cNvSpPr>
          <p:nvPr>
            <p:ph type="title"/>
          </p:nvPr>
        </p:nvSpPr>
        <p:spPr>
          <a:xfrm>
            <a:off x="395288" y="277813"/>
            <a:ext cx="8229600" cy="1139825"/>
          </a:xfrm>
        </p:spPr>
        <p:txBody>
          <a:bodyPr/>
          <a:lstStyle/>
          <a:p>
            <a:pPr eaLnBrk="1" hangingPunct="1">
              <a:defRPr/>
            </a:pPr>
            <a:r>
              <a:rPr lang="tr-TR" sz="3200" smtClean="0"/>
              <a:t>Karar Vermede Yönetimsel Model</a:t>
            </a:r>
            <a:br>
              <a:rPr lang="tr-TR" sz="3200" smtClean="0"/>
            </a:br>
            <a:endParaRPr lang="tr-TR" sz="3200" smtClean="0"/>
          </a:p>
        </p:txBody>
      </p:sp>
      <p:sp>
        <p:nvSpPr>
          <p:cNvPr id="207875" name="Rectangle 3"/>
          <p:cNvSpPr>
            <a:spLocks noGrp="1" noChangeArrowheads="1"/>
          </p:cNvSpPr>
          <p:nvPr>
            <p:ph type="body" idx="1"/>
          </p:nvPr>
        </p:nvSpPr>
        <p:spPr>
          <a:xfrm>
            <a:off x="457200" y="4508500"/>
            <a:ext cx="8229600" cy="2016125"/>
          </a:xfrm>
        </p:spPr>
        <p:txBody>
          <a:bodyPr/>
          <a:lstStyle/>
          <a:p>
            <a:pPr eaLnBrk="1" hangingPunct="1">
              <a:lnSpc>
                <a:spcPct val="90000"/>
              </a:lnSpc>
              <a:defRPr/>
            </a:pPr>
            <a:r>
              <a:rPr lang="tr-TR" sz="2800" smtClean="0"/>
              <a:t>Sınırlı Rasyonalite: Karar vericinin biliçsiz beceri ve refleksleri, bilgisi ile sınırlı karar varabilme durumu, seçim sınırlılığı </a:t>
            </a:r>
          </a:p>
          <a:p>
            <a:pPr eaLnBrk="1" hangingPunct="1">
              <a:lnSpc>
                <a:spcPct val="90000"/>
              </a:lnSpc>
              <a:buFont typeface="Wingdings" panose="05000000000000000000" pitchFamily="2" charset="2"/>
              <a:buNone/>
              <a:defRPr/>
            </a:pPr>
            <a:endParaRPr lang="tr-TR" sz="2800" smtClean="0"/>
          </a:p>
          <a:p>
            <a:pPr eaLnBrk="1" hangingPunct="1">
              <a:lnSpc>
                <a:spcPct val="90000"/>
              </a:lnSpc>
              <a:defRPr/>
            </a:pPr>
            <a:r>
              <a:rPr lang="tr-TR" sz="1600" smtClean="0"/>
              <a:t>Griffin W.R. (2002), Management,Hougton Mifflin Campany, s:272  </a:t>
            </a:r>
          </a:p>
        </p:txBody>
      </p:sp>
      <p:sp>
        <p:nvSpPr>
          <p:cNvPr id="11271" name="Rectangle 4"/>
          <p:cNvSpPr>
            <a:spLocks noChangeArrowheads="1"/>
          </p:cNvSpPr>
          <p:nvPr/>
        </p:nvSpPr>
        <p:spPr bwMode="auto">
          <a:xfrm>
            <a:off x="468313" y="1484313"/>
            <a:ext cx="2016125" cy="252095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a:t>Yönetici gerçek bir </a:t>
            </a:r>
          </a:p>
          <a:p>
            <a:pPr algn="ctr" eaLnBrk="1" hangingPunct="1"/>
            <a:r>
              <a:rPr lang="tr-TR" altLang="tr-TR"/>
              <a:t>karar</a:t>
            </a:r>
          </a:p>
          <a:p>
            <a:pPr algn="ctr" eaLnBrk="1" hangingPunct="1"/>
            <a:r>
              <a:rPr lang="tr-TR" altLang="tr-TR"/>
              <a:t>verme durumu ile </a:t>
            </a:r>
          </a:p>
          <a:p>
            <a:pPr algn="ctr" eaLnBrk="1" hangingPunct="1"/>
            <a:r>
              <a:rPr lang="tr-TR" altLang="tr-TR"/>
              <a:t>karşılaştığında… </a:t>
            </a:r>
          </a:p>
        </p:txBody>
      </p:sp>
      <p:sp>
        <p:nvSpPr>
          <p:cNvPr id="11272" name="Rectangle 5"/>
          <p:cNvSpPr>
            <a:spLocks noChangeArrowheads="1"/>
          </p:cNvSpPr>
          <p:nvPr/>
        </p:nvSpPr>
        <p:spPr bwMode="auto">
          <a:xfrm>
            <a:off x="2843213" y="1412875"/>
            <a:ext cx="2520950" cy="2592388"/>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a:t>*tamamlanmamış ve </a:t>
            </a:r>
          </a:p>
          <a:p>
            <a:pPr eaLnBrk="1" hangingPunct="1"/>
            <a:r>
              <a:rPr lang="tr-TR" altLang="tr-TR"/>
              <a:t>mükemmel olmayan </a:t>
            </a:r>
          </a:p>
          <a:p>
            <a:pPr eaLnBrk="1" hangingPunct="1"/>
            <a:r>
              <a:rPr lang="tr-TR" altLang="tr-TR"/>
              <a:t>bilgi kullanarak</a:t>
            </a:r>
          </a:p>
          <a:p>
            <a:pPr eaLnBrk="1" hangingPunct="1"/>
            <a:r>
              <a:rPr lang="tr-TR" altLang="tr-TR"/>
              <a:t>*sınırlı rasyonalite ile</a:t>
            </a:r>
          </a:p>
          <a:p>
            <a:pPr eaLnBrk="1" hangingPunct="1"/>
            <a:r>
              <a:rPr lang="tr-TR" altLang="tr-TR"/>
              <a:t>*tatmin edici </a:t>
            </a:r>
          </a:p>
        </p:txBody>
      </p:sp>
      <p:sp>
        <p:nvSpPr>
          <p:cNvPr id="11273" name="Line 6"/>
          <p:cNvSpPr>
            <a:spLocks noChangeShapeType="1"/>
          </p:cNvSpPr>
          <p:nvPr/>
        </p:nvSpPr>
        <p:spPr bwMode="auto">
          <a:xfrm>
            <a:off x="4643438" y="908050"/>
            <a:ext cx="504825"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11274" name="Rectangle 7"/>
          <p:cNvSpPr>
            <a:spLocks noChangeArrowheads="1"/>
          </p:cNvSpPr>
          <p:nvPr/>
        </p:nvSpPr>
        <p:spPr bwMode="auto">
          <a:xfrm>
            <a:off x="6011863" y="1412875"/>
            <a:ext cx="2808287" cy="2665413"/>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a:t>ve sonunda örgüte hizmet </a:t>
            </a:r>
          </a:p>
          <a:p>
            <a:pPr eaLnBrk="1" hangingPunct="1"/>
            <a:r>
              <a:rPr lang="tr-TR" altLang="tr-TR"/>
              <a:t>edebilecek </a:t>
            </a:r>
          </a:p>
          <a:p>
            <a:pPr eaLnBrk="1" hangingPunct="1"/>
            <a:r>
              <a:rPr lang="tr-TR" altLang="tr-TR"/>
              <a:t>veya edemeyecek </a:t>
            </a:r>
          </a:p>
          <a:p>
            <a:pPr eaLnBrk="1" hangingPunct="1"/>
            <a:r>
              <a:rPr lang="tr-TR" altLang="tr-TR"/>
              <a:t>bir karar verilir !....</a:t>
            </a:r>
          </a:p>
        </p:txBody>
      </p:sp>
      <p:sp>
        <p:nvSpPr>
          <p:cNvPr id="11275" name="Line 8"/>
          <p:cNvSpPr>
            <a:spLocks noChangeShapeType="1"/>
          </p:cNvSpPr>
          <p:nvPr/>
        </p:nvSpPr>
        <p:spPr bwMode="auto">
          <a:xfrm>
            <a:off x="2555875" y="2708275"/>
            <a:ext cx="287338"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11276" name="Line 9"/>
          <p:cNvSpPr>
            <a:spLocks noChangeShapeType="1"/>
          </p:cNvSpPr>
          <p:nvPr/>
        </p:nvSpPr>
        <p:spPr bwMode="auto">
          <a:xfrm>
            <a:off x="5435600" y="2708275"/>
            <a:ext cx="504825"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3C178FA-F0A0-47B8-B40A-E6A6F1C68B7A}" type="slidenum">
              <a:rPr lang="tr-TR" altLang="tr-TR"/>
              <a:pPr eaLnBrk="1" hangingPunct="1"/>
              <a:t>8</a:t>
            </a:fld>
            <a:endParaRPr lang="tr-TR" altLang="tr-TR"/>
          </a:p>
        </p:txBody>
      </p:sp>
      <p:sp>
        <p:nvSpPr>
          <p:cNvPr id="208898" name="Rectangle 2"/>
          <p:cNvSpPr>
            <a:spLocks noGrp="1" noChangeArrowheads="1"/>
          </p:cNvSpPr>
          <p:nvPr>
            <p:ph type="title"/>
          </p:nvPr>
        </p:nvSpPr>
        <p:spPr>
          <a:solidFill>
            <a:srgbClr val="FF6600"/>
          </a:solidFill>
          <a:ln>
            <a:solidFill>
              <a:srgbClr val="FF6600"/>
            </a:solidFill>
          </a:ln>
        </p:spPr>
        <p:txBody>
          <a:bodyPr/>
          <a:lstStyle/>
          <a:p>
            <a:pPr eaLnBrk="1" hangingPunct="1">
              <a:defRPr/>
            </a:pPr>
            <a:r>
              <a:rPr lang="tr-TR" sz="3200" smtClean="0"/>
              <a:t>Bir Kontrol Sistemi Olarak Bilgi Yönetimi</a:t>
            </a:r>
            <a:r>
              <a:rPr lang="tr-TR" sz="4000" smtClean="0"/>
              <a:t> </a:t>
            </a:r>
          </a:p>
        </p:txBody>
      </p:sp>
      <p:sp>
        <p:nvSpPr>
          <p:cNvPr id="208899" name="Rectangle 3"/>
          <p:cNvSpPr>
            <a:spLocks noGrp="1" noChangeArrowheads="1"/>
          </p:cNvSpPr>
          <p:nvPr>
            <p:ph type="body" idx="4294967295"/>
          </p:nvPr>
        </p:nvSpPr>
        <p:spPr>
          <a:xfrm>
            <a:off x="0" y="5949950"/>
            <a:ext cx="8218488" cy="647700"/>
          </a:xfrm>
        </p:spPr>
        <p:txBody>
          <a:bodyPr/>
          <a:lstStyle/>
          <a:p>
            <a:pPr eaLnBrk="1" hangingPunct="1">
              <a:defRPr/>
            </a:pPr>
            <a:r>
              <a:rPr lang="tr-TR" sz="1600" smtClean="0"/>
              <a:t>Griffin W.R. (2002), Management,Hougton Mifflin Campany, s:684  </a:t>
            </a:r>
          </a:p>
          <a:p>
            <a:pPr eaLnBrk="1" hangingPunct="1">
              <a:defRPr/>
            </a:pPr>
            <a:endParaRPr lang="tr-TR" smtClean="0"/>
          </a:p>
        </p:txBody>
      </p:sp>
      <p:sp>
        <p:nvSpPr>
          <p:cNvPr id="12295" name="Rectangle 4"/>
          <p:cNvSpPr>
            <a:spLocks noChangeArrowheads="1"/>
          </p:cNvSpPr>
          <p:nvPr/>
        </p:nvSpPr>
        <p:spPr bwMode="auto">
          <a:xfrm>
            <a:off x="539750" y="1196975"/>
            <a:ext cx="2016125" cy="1944688"/>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b="1"/>
              <a:t>Enformasyonun </a:t>
            </a:r>
          </a:p>
          <a:p>
            <a:pPr eaLnBrk="1" hangingPunct="1"/>
            <a:r>
              <a:rPr lang="tr-TR" altLang="tr-TR" b="1"/>
              <a:t>örgüte girişi</a:t>
            </a:r>
          </a:p>
        </p:txBody>
      </p:sp>
      <p:sp>
        <p:nvSpPr>
          <p:cNvPr id="12296" name="Rectangle 5"/>
          <p:cNvSpPr>
            <a:spLocks noChangeArrowheads="1"/>
          </p:cNvSpPr>
          <p:nvPr/>
        </p:nvSpPr>
        <p:spPr bwMode="auto">
          <a:xfrm>
            <a:off x="3276600" y="1196975"/>
            <a:ext cx="2303463" cy="1944688"/>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b="1"/>
              <a:t>Örgütsel sistem -</a:t>
            </a:r>
          </a:p>
          <a:p>
            <a:pPr eaLnBrk="1" hangingPunct="1"/>
            <a:r>
              <a:rPr lang="tr-TR" altLang="tr-TR" b="1"/>
              <a:t>enformasyonun </a:t>
            </a:r>
          </a:p>
          <a:p>
            <a:pPr eaLnBrk="1" hangingPunct="1"/>
            <a:r>
              <a:rPr lang="tr-TR" altLang="tr-TR" b="1"/>
              <a:t>örgütte kullanılması </a:t>
            </a:r>
          </a:p>
        </p:txBody>
      </p:sp>
      <p:sp>
        <p:nvSpPr>
          <p:cNvPr id="12297" name="Rectangle 6"/>
          <p:cNvSpPr>
            <a:spLocks noChangeArrowheads="1"/>
          </p:cNvSpPr>
          <p:nvPr/>
        </p:nvSpPr>
        <p:spPr bwMode="auto">
          <a:xfrm>
            <a:off x="6227763" y="1196975"/>
            <a:ext cx="2376487" cy="1922463"/>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b="1"/>
              <a:t>Enformasyonun </a:t>
            </a:r>
          </a:p>
          <a:p>
            <a:pPr eaLnBrk="1" hangingPunct="1"/>
            <a:r>
              <a:rPr lang="tr-TR" altLang="tr-TR" b="1"/>
              <a:t>örgütten </a:t>
            </a:r>
          </a:p>
          <a:p>
            <a:pPr eaLnBrk="1" hangingPunct="1"/>
            <a:r>
              <a:rPr lang="tr-TR" altLang="tr-TR" b="1"/>
              <a:t>ayrılması</a:t>
            </a:r>
          </a:p>
        </p:txBody>
      </p:sp>
      <p:sp>
        <p:nvSpPr>
          <p:cNvPr id="12298" name="Oval 7"/>
          <p:cNvSpPr>
            <a:spLocks noChangeArrowheads="1"/>
          </p:cNvSpPr>
          <p:nvPr/>
        </p:nvSpPr>
        <p:spPr bwMode="auto">
          <a:xfrm>
            <a:off x="468313" y="3716338"/>
            <a:ext cx="2232025" cy="1657350"/>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1600" b="1"/>
              <a:t>Doğru bilgi kullanımı </a:t>
            </a:r>
          </a:p>
          <a:p>
            <a:pPr algn="ctr" eaLnBrk="1" hangingPunct="1"/>
            <a:r>
              <a:rPr lang="tr-TR" altLang="tr-TR" sz="1600" b="1"/>
              <a:t>ile </a:t>
            </a:r>
          </a:p>
          <a:p>
            <a:pPr algn="ctr" eaLnBrk="1" hangingPunct="1"/>
            <a:r>
              <a:rPr lang="tr-TR" altLang="tr-TR" sz="1600" b="1"/>
              <a:t>emin olma </a:t>
            </a:r>
          </a:p>
          <a:p>
            <a:pPr algn="ctr" eaLnBrk="1" hangingPunct="1"/>
            <a:r>
              <a:rPr lang="tr-TR" altLang="tr-TR" sz="1600" b="1"/>
              <a:t>(birincil Kontrol)</a:t>
            </a:r>
          </a:p>
        </p:txBody>
      </p:sp>
      <p:sp>
        <p:nvSpPr>
          <p:cNvPr id="12299" name="Oval 8"/>
          <p:cNvSpPr>
            <a:spLocks noChangeArrowheads="1"/>
          </p:cNvSpPr>
          <p:nvPr/>
        </p:nvSpPr>
        <p:spPr bwMode="auto">
          <a:xfrm>
            <a:off x="3348038" y="3716338"/>
            <a:ext cx="2232025" cy="1512887"/>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1600" b="1"/>
              <a:t>Bilginin etkin </a:t>
            </a:r>
          </a:p>
          <a:p>
            <a:pPr algn="ctr" eaLnBrk="1" hangingPunct="1"/>
            <a:r>
              <a:rPr lang="tr-TR" altLang="tr-TR" sz="1600" b="1"/>
              <a:t>kullanılabilirliğinden </a:t>
            </a:r>
          </a:p>
          <a:p>
            <a:pPr algn="ctr" eaLnBrk="1" hangingPunct="1"/>
            <a:r>
              <a:rPr lang="tr-TR" altLang="tr-TR" sz="1600" b="1"/>
              <a:t>emin olma</a:t>
            </a:r>
          </a:p>
        </p:txBody>
      </p:sp>
      <p:sp>
        <p:nvSpPr>
          <p:cNvPr id="12300" name="Oval 9"/>
          <p:cNvSpPr>
            <a:spLocks noChangeArrowheads="1"/>
          </p:cNvSpPr>
          <p:nvPr/>
        </p:nvSpPr>
        <p:spPr bwMode="auto">
          <a:xfrm>
            <a:off x="6084888" y="3716338"/>
            <a:ext cx="2447925" cy="1512887"/>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1600" b="1"/>
              <a:t>Örgütten doğru bilginin </a:t>
            </a:r>
          </a:p>
          <a:p>
            <a:pPr algn="ctr" eaLnBrk="1" hangingPunct="1"/>
            <a:r>
              <a:rPr lang="tr-TR" altLang="tr-TR" sz="1600" b="1"/>
              <a:t>ayrıldığından </a:t>
            </a:r>
          </a:p>
          <a:p>
            <a:pPr algn="ctr" eaLnBrk="1" hangingPunct="1"/>
            <a:r>
              <a:rPr lang="tr-TR" altLang="tr-TR" sz="1600" b="1"/>
              <a:t>emin olma </a:t>
            </a:r>
          </a:p>
        </p:txBody>
      </p:sp>
      <p:sp>
        <p:nvSpPr>
          <p:cNvPr id="12301" name="Line 10"/>
          <p:cNvSpPr>
            <a:spLocks noChangeShapeType="1"/>
          </p:cNvSpPr>
          <p:nvPr/>
        </p:nvSpPr>
        <p:spPr bwMode="auto">
          <a:xfrm flipV="1">
            <a:off x="1547813" y="3141663"/>
            <a:ext cx="0" cy="5746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12302" name="Line 11"/>
          <p:cNvSpPr>
            <a:spLocks noChangeShapeType="1"/>
          </p:cNvSpPr>
          <p:nvPr/>
        </p:nvSpPr>
        <p:spPr bwMode="auto">
          <a:xfrm flipV="1">
            <a:off x="4356100" y="3141663"/>
            <a:ext cx="0" cy="5746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12303" name="Line 12"/>
          <p:cNvSpPr>
            <a:spLocks noChangeShapeType="1"/>
          </p:cNvSpPr>
          <p:nvPr/>
        </p:nvSpPr>
        <p:spPr bwMode="auto">
          <a:xfrm flipV="1">
            <a:off x="7308850" y="3141663"/>
            <a:ext cx="0" cy="5746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12304" name="Line 13"/>
          <p:cNvSpPr>
            <a:spLocks noChangeShapeType="1"/>
          </p:cNvSpPr>
          <p:nvPr/>
        </p:nvSpPr>
        <p:spPr bwMode="auto">
          <a:xfrm>
            <a:off x="2555875" y="2060575"/>
            <a:ext cx="6477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12305" name="Line 14"/>
          <p:cNvSpPr>
            <a:spLocks noChangeShapeType="1"/>
          </p:cNvSpPr>
          <p:nvPr/>
        </p:nvSpPr>
        <p:spPr bwMode="auto">
          <a:xfrm>
            <a:off x="5580063" y="2060575"/>
            <a:ext cx="6477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4CED3FD-257F-4F64-90D9-72B2DF83F55F}" type="slidenum">
              <a:rPr lang="tr-TR" altLang="tr-TR"/>
              <a:pPr eaLnBrk="1" hangingPunct="1"/>
              <a:t>9</a:t>
            </a:fld>
            <a:endParaRPr lang="tr-TR" altLang="tr-TR"/>
          </a:p>
        </p:txBody>
      </p:sp>
      <p:sp>
        <p:nvSpPr>
          <p:cNvPr id="281602" name="1 Başlık"/>
          <p:cNvSpPr>
            <a:spLocks noGrp="1"/>
          </p:cNvSpPr>
          <p:nvPr>
            <p:ph type="title" idx="4294967295"/>
          </p:nvPr>
        </p:nvSpPr>
        <p:spPr/>
        <p:txBody>
          <a:bodyPr anchorCtr="0"/>
          <a:lstStyle/>
          <a:p>
            <a:pPr eaLnBrk="1" hangingPunct="1">
              <a:defRPr/>
            </a:pPr>
            <a:r>
              <a:rPr lang="tr-TR" smtClean="0">
                <a:solidFill>
                  <a:srgbClr val="FF0066"/>
                </a:solidFill>
              </a:rPr>
              <a:t>BİLGİ YÖNETİMİ</a:t>
            </a:r>
          </a:p>
        </p:txBody>
      </p:sp>
      <p:sp>
        <p:nvSpPr>
          <p:cNvPr id="281603" name="2 İçerik Yer Tutucusu"/>
          <p:cNvSpPr>
            <a:spLocks noGrp="1"/>
          </p:cNvSpPr>
          <p:nvPr>
            <p:ph idx="4294967295"/>
          </p:nvPr>
        </p:nvSpPr>
        <p:spPr>
          <a:xfrm>
            <a:off x="971600" y="1628799"/>
            <a:ext cx="7344816" cy="4497363"/>
          </a:xfrm>
        </p:spPr>
        <p:txBody>
          <a:bodyPr/>
          <a:lstStyle/>
          <a:p>
            <a:pPr eaLnBrk="1" hangingPunct="1">
              <a:defRPr/>
            </a:pPr>
            <a:r>
              <a:rPr lang="tr-TR" sz="2800" dirty="0" smtClean="0"/>
              <a:t>Bilginin tanımlanması, yorumlanması, dağılımı, kullanımı, bilgiyi koruma süreçleri ve bunun sonucunda ortaya çıkan bilgi yaratımı</a:t>
            </a:r>
          </a:p>
          <a:p>
            <a:pPr eaLnBrk="1" hangingPunct="1">
              <a:defRPr/>
            </a:pPr>
            <a:r>
              <a:rPr lang="tr-TR" sz="2800" dirty="0" smtClean="0"/>
              <a:t>Doğru zamanda doğru bilgileri doğru kişilere aktarmanın ve örgütsel performansın artırılması için bilginin harekete geçirilmesine ve çalışanlar tarafından paylaşılmasına yardımcı bilinçli bir strateji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algacık">
  <a:themeElements>
    <a:clrScheme name="Dalgacık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Dalgacık">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lgacık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Dalgacık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Dalgacık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Dalgacık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Dalgacık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Dalgacık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Dalgacık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Dalgacık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Dalgacık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1257</TotalTime>
  <Words>1063</Words>
  <Application>Microsoft Office PowerPoint</Application>
  <PresentationFormat>Ekran Gösterisi (4:3)</PresentationFormat>
  <Paragraphs>364</Paragraphs>
  <Slides>22</Slides>
  <Notes>0</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22</vt:i4>
      </vt:variant>
    </vt:vector>
  </HeadingPairs>
  <TitlesOfParts>
    <vt:vector size="24" baseType="lpstr">
      <vt:lpstr>Dalgacık</vt:lpstr>
      <vt:lpstr>Clip</vt:lpstr>
      <vt:lpstr> SAĞLIK ENFORMASYON YÖNETİMİ 1 DERSİ  3. DERS : YÖNETİCİ VE BİLGİ YÖNETİMİ  </vt:lpstr>
      <vt:lpstr>Yöneticinin Yönetsel Rolleri</vt:lpstr>
      <vt:lpstr>Yöneticinin Bilgi Gereksinimini Etkileyen Faktörler </vt:lpstr>
      <vt:lpstr>Karar Verme </vt:lpstr>
      <vt:lpstr>Slayt 5</vt:lpstr>
      <vt:lpstr>Slayt 6</vt:lpstr>
      <vt:lpstr>Karar Vermede Yönetimsel Model </vt:lpstr>
      <vt:lpstr>Bir Kontrol Sistemi Olarak Bilgi Yönetimi </vt:lpstr>
      <vt:lpstr>BİLGİ YÖNETİMİ</vt:lpstr>
      <vt:lpstr>BİLGİ YÖNETİMİ ADIMLARI</vt:lpstr>
      <vt:lpstr>Slayt 11</vt:lpstr>
      <vt:lpstr>Bilgi Yönetim Süreçleri</vt:lpstr>
      <vt:lpstr>Bilgi Yönetiminin Amacı</vt:lpstr>
      <vt:lpstr>Slayt 14</vt:lpstr>
      <vt:lpstr>Yönetsel Bilginin Nitelikleri</vt:lpstr>
      <vt:lpstr>Hastanenin Veri Kaynakları</vt:lpstr>
      <vt:lpstr>Sağlık  Bilişimi</vt:lpstr>
      <vt:lpstr>Slayt 18</vt:lpstr>
      <vt:lpstr>Slayt 19</vt:lpstr>
      <vt:lpstr>Slayt 20</vt:lpstr>
      <vt:lpstr>Slayt 21</vt:lpstr>
      <vt:lpstr>Slayt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 SİSTEMİ  KISIR DÖNGÜSÜ</dc:title>
  <dc:creator>ezel</dc:creator>
  <cp:lastModifiedBy>deniz</cp:lastModifiedBy>
  <cp:revision>137</cp:revision>
  <dcterms:created xsi:type="dcterms:W3CDTF">2005-02-09T22:20:40Z</dcterms:created>
  <dcterms:modified xsi:type="dcterms:W3CDTF">2017-11-09T06:56:56Z</dcterms:modified>
</cp:coreProperties>
</file>