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4"/>
  </p:notesMasterIdLst>
  <p:handoutMasterIdLst>
    <p:handoutMasterId r:id="rId15"/>
  </p:handoutMasterIdLst>
  <p:sldIdLst>
    <p:sldId id="256" r:id="rId3"/>
    <p:sldId id="365" r:id="rId4"/>
    <p:sldId id="366" r:id="rId5"/>
    <p:sldId id="367" r:id="rId6"/>
    <p:sldId id="368" r:id="rId7"/>
    <p:sldId id="369" r:id="rId8"/>
    <p:sldId id="370" r:id="rId9"/>
    <p:sldId id="371" r:id="rId10"/>
    <p:sldId id="372" r:id="rId11"/>
    <p:sldId id="373" r:id="rId12"/>
    <p:sldId id="374" r:id="rId13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05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80"/>
            <a:ext cx="617220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4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Kurutma sırasında ortaya çıkan kayıplar</a:t>
            </a:r>
          </a:p>
        </p:txBody>
      </p:sp>
      <p:sp>
        <p:nvSpPr>
          <p:cNvPr id="53251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/>
              <a:t>Solunum ile besin kaybı,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/>
              <a:t>Fermentasyon ile kayıp,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/>
              <a:t>Mekanik kayıplar</a:t>
            </a:r>
          </a:p>
        </p:txBody>
      </p:sp>
      <p:sp>
        <p:nvSpPr>
          <p:cNvPr id="53252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43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6909" y="205980"/>
            <a:ext cx="6171193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1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Yoncanın çeşitli yöntemlerle kurutulmasında ortaya çıkan besin maddeleri kaybı</a:t>
            </a:r>
          </a:p>
        </p:txBody>
      </p:sp>
      <p:graphicFrame>
        <p:nvGraphicFramePr>
          <p:cNvPr id="54274" name="Table 4"/>
          <p:cNvGraphicFramePr>
            <a:graphicFrameLocks noGrp="1"/>
          </p:cNvGraphicFramePr>
          <p:nvPr/>
        </p:nvGraphicFramePr>
        <p:xfrm>
          <a:off x="1485900" y="1200150"/>
          <a:ext cx="6172201" cy="1691640"/>
        </p:xfrm>
        <a:graphic>
          <a:graphicData uri="http://schemas.openxmlformats.org/drawingml/2006/table">
            <a:tbl>
              <a:tblPr/>
              <a:tblGrid>
                <a:gridCol w="2121694"/>
                <a:gridCol w="1500188"/>
                <a:gridCol w="1339454"/>
                <a:gridCol w="1210865"/>
              </a:tblGrid>
              <a:tr h="285750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Kurutma yöntemi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KAYIPLAR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14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Besin maddelerinde</a:t>
                      </a:r>
                    </a:p>
                  </a:txBody>
                  <a:tcPr marL="68580" marR="68580" marT="34290" marB="34290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Proteinde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Karoteinde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1544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Yerde Kurutma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Sehpada kurutma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Havalandırma ile kurutma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Isıtılmış hava ile kurutma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Dehidrasyon ile kurutma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2-3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95-100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54297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54298" name="TextBox 5"/>
          <p:cNvSpPr txBox="1">
            <a:spLocks noChangeArrowheads="1"/>
          </p:cNvSpPr>
          <p:nvPr/>
        </p:nvSpPr>
        <p:spPr bwMode="auto">
          <a:xfrm>
            <a:off x="1464469" y="2893220"/>
            <a:ext cx="90281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1050">
                <a:latin typeface="Calibri" charset="0"/>
              </a:rPr>
              <a:t>Tuncer, 1968</a:t>
            </a:r>
          </a:p>
        </p:txBody>
      </p:sp>
    </p:spTree>
    <p:extLst>
      <p:ext uri="{BB962C8B-B14F-4D97-AF65-F5344CB8AC3E}">
        <p14:creationId xmlns:p14="http://schemas.microsoft.com/office/powerpoint/2010/main" val="950059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571" y="205980"/>
            <a:ext cx="6169502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bevelT w="38100" h="63500" prst="artDeco"/>
              <a:contourClr>
                <a:schemeClr val="accent4">
                  <a:tint val="2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b="1" spc="38" dirty="0">
                <a:ln w="11430"/>
                <a:gradFill>
                  <a:gsLst>
                    <a:gs pos="10000">
                      <a:schemeClr val="accent4">
                        <a:tint val="60000"/>
                        <a:shade val="100000"/>
                        <a:hueMod val="100000"/>
                        <a:satMod val="210000"/>
                      </a:schemeClr>
                    </a:gs>
                    <a:gs pos="70000">
                      <a:schemeClr val="accent4">
                        <a:tint val="100000"/>
                        <a:shade val="88000"/>
                        <a:hueMod val="100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76200" dist="38100" dir="5340000" algn="tl">
                    <a:srgbClr val="000000">
                      <a:alpha val="55000"/>
                    </a:srgbClr>
                  </a:outerShdw>
                </a:effectLst>
              </a:rPr>
              <a:t>YEM BİTKİLERİNİN KULLANILMASI</a:t>
            </a:r>
          </a:p>
        </p:txBody>
      </p:sp>
      <p:sp>
        <p:nvSpPr>
          <p:cNvPr id="3" name="Shape 2"/>
          <p:cNvSpPr>
            <a:spLocks noGrp="1"/>
          </p:cNvSpPr>
          <p:nvPr>
            <p:ph idx="1"/>
          </p:nvPr>
        </p:nvSpPr>
        <p:spPr>
          <a:xfrm>
            <a:off x="1485900" y="1200150"/>
            <a:ext cx="5657850" cy="19609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71476" indent="-471476" defTabSz="685783">
              <a:buFont typeface="+mj-lt"/>
              <a:buAutoNum type="arabicPeriod"/>
              <a:defRPr/>
            </a:pPr>
            <a:r>
              <a:rPr lang="tr-TR" smtClean="0">
                <a:solidFill>
                  <a:srgbClr val="000000"/>
                </a:solidFill>
              </a:rPr>
              <a:t>Kuru ot olarak</a:t>
            </a:r>
          </a:p>
          <a:p>
            <a:pPr marL="471476" indent="-471476" defTabSz="685783">
              <a:buFont typeface="+mj-lt"/>
              <a:buAutoNum type="arabicPeriod"/>
              <a:defRPr/>
            </a:pPr>
            <a:r>
              <a:rPr lang="tr-TR" smtClean="0">
                <a:solidFill>
                  <a:srgbClr val="000000"/>
                </a:solidFill>
              </a:rPr>
              <a:t>Silaj yapılarak *</a:t>
            </a:r>
          </a:p>
          <a:p>
            <a:pPr marL="471476" indent="-471476" defTabSz="685783">
              <a:buFont typeface="+mj-lt"/>
              <a:buAutoNum type="arabicPeriod"/>
              <a:defRPr/>
            </a:pPr>
            <a:r>
              <a:rPr lang="tr-TR" smtClean="0">
                <a:solidFill>
                  <a:srgbClr val="000000"/>
                </a:solidFill>
              </a:rPr>
              <a:t>Doğrudan hayvanla otlatılarak</a:t>
            </a:r>
          </a:p>
          <a:p>
            <a:pPr marL="471476" indent="-471476" defTabSz="685783">
              <a:buFont typeface="+mj-lt"/>
              <a:buAutoNum type="arabicPeriod"/>
              <a:defRPr/>
            </a:pPr>
            <a:r>
              <a:rPr lang="tr-TR" smtClean="0">
                <a:solidFill>
                  <a:srgbClr val="000000"/>
                </a:solidFill>
              </a:rPr>
              <a:t>Yeşil yem olarak</a:t>
            </a:r>
          </a:p>
        </p:txBody>
      </p:sp>
      <p:sp>
        <p:nvSpPr>
          <p:cNvPr id="45060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31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373"/>
            <a:ext cx="6172200" cy="490770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b="1" dirty="0" smtClean="0">
                <a:ln/>
                <a:solidFill>
                  <a:schemeClr val="accent1"/>
                </a:solidFill>
              </a:rPr>
              <a:t>Kuru otun önemi</a:t>
            </a:r>
            <a:endParaRPr lang="tr-TR" b="1" dirty="0">
              <a:ln/>
              <a:solidFill>
                <a:schemeClr val="accent1"/>
              </a:solidFill>
            </a:endParaRPr>
          </a:p>
        </p:txBody>
      </p:sp>
      <p:sp>
        <p:nvSpPr>
          <p:cNvPr id="46083" name="Shape 2"/>
          <p:cNvSpPr>
            <a:spLocks noGrp="1"/>
          </p:cNvSpPr>
          <p:nvPr>
            <p:ph idx="1"/>
          </p:nvPr>
        </p:nvSpPr>
        <p:spPr>
          <a:xfrm>
            <a:off x="1485900" y="857251"/>
            <a:ext cx="6172200" cy="3737372"/>
          </a:xfrm>
        </p:spPr>
        <p:txBody>
          <a:bodyPr/>
          <a:lstStyle/>
          <a:p>
            <a:pPr marL="471476" indent="-471476" defTabSz="685783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650"/>
              <a:t>Kuru ot fermentatif hazım bakterilerinin ihtiyacı olan % 40-70 oranında kompleks karbonhidratları (selüloz ve hemiselüloz) kapsar.</a:t>
            </a:r>
          </a:p>
          <a:p>
            <a:pPr marL="471476" indent="-471476" defTabSz="685783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650"/>
              <a:t>Protein yönünden çeşitlilik gösterirler. Selüloz ve hemiselülozca zengin, enerji değerleri yönünden ise yoğun yemlerden düşüktür.</a:t>
            </a:r>
          </a:p>
          <a:p>
            <a:pPr marL="471476" indent="-471476" defTabSz="685783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650"/>
              <a:t>Yoğun yemlere oranla Ca ve iz elementlerce daha zengindirler.</a:t>
            </a:r>
          </a:p>
          <a:p>
            <a:pPr marL="471476" indent="-471476" defTabSz="685783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650"/>
              <a:t>Ruminantlar tarafından istenerek yenirler. Semirtme için kullanılan rasyonlarda miktarlarının sınırlandırılması gerekir.</a:t>
            </a:r>
          </a:p>
          <a:p>
            <a:pPr marL="471476" indent="-471476" defTabSz="685783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650"/>
              <a:t>Sütteki yağ seviyesini ayarlamak için süt sığırlarına verilmesi zorunludur.</a:t>
            </a:r>
          </a:p>
          <a:p>
            <a:pPr marL="471476" indent="-471476" defTabSz="685783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650"/>
              <a:t>Baklagiller tahıllardan daha çok protein kapsarlar ve B vitaminlerince zengindirler.</a:t>
            </a:r>
          </a:p>
          <a:p>
            <a:pPr marL="471476" indent="-471476" defTabSz="685783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650"/>
              <a:t>Kapsadıkları besin maddeleri yönünden yoğun yemlere oranla bileşimlerinde farklılık gösterirler. Biçim zamanı ve depolama gibi faktörler bileşimlerini etkiler.</a:t>
            </a:r>
          </a:p>
        </p:txBody>
      </p:sp>
      <p:sp>
        <p:nvSpPr>
          <p:cNvPr id="4608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389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365"/>
            <a:ext cx="6172200" cy="65066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3000" b="1" dirty="0">
                <a:ln/>
                <a:solidFill>
                  <a:schemeClr val="accent1"/>
                </a:solidFill>
              </a:rPr>
              <a:t>Kuru ot yapma tekniği</a:t>
            </a:r>
          </a:p>
        </p:txBody>
      </p:sp>
      <p:sp>
        <p:nvSpPr>
          <p:cNvPr id="47107" name="Shape 2"/>
          <p:cNvSpPr>
            <a:spLocks noGrp="1"/>
          </p:cNvSpPr>
          <p:nvPr>
            <p:ph idx="1"/>
          </p:nvPr>
        </p:nvSpPr>
        <p:spPr>
          <a:xfrm>
            <a:off x="1485900" y="910830"/>
            <a:ext cx="6172200" cy="3107531"/>
          </a:xfrm>
        </p:spPr>
        <p:txBody>
          <a:bodyPr/>
          <a:lstStyle/>
          <a:p>
            <a:pPr marL="0" indent="0" defTabSz="685783">
              <a:buNone/>
            </a:pPr>
            <a:r>
              <a:rPr lang="tr-TR" altLang="en-US" sz="1800"/>
              <a:t>Yeşil yemlerin kıt oldukları kış mevsiminde yedirilmek amacıyla saklanmalarında izlenen iki yol vardır. Kurutma ve silaj yapımı.</a:t>
            </a:r>
            <a:endParaRPr lang="tr-TR" altLang="en-US"/>
          </a:p>
          <a:p>
            <a:pPr marL="0" indent="0" defTabSz="685783">
              <a:buNone/>
            </a:pPr>
            <a:r>
              <a:rPr lang="tr-TR" altLang="en-US" sz="1800"/>
              <a:t>Kurutmanın yapılabilmesi için bitki içindeki nemin  bulunduğu yere kadar ısı enerjisinin iletilmesi ve  oradaki suyun buharlaştırılarak uzaklaştırılması gerekir. </a:t>
            </a:r>
          </a:p>
          <a:p>
            <a:pPr marL="0" indent="0" defTabSz="685783">
              <a:buNone/>
            </a:pPr>
            <a:r>
              <a:rPr lang="tr-TR" altLang="en-US" sz="1800"/>
              <a:t>Biçilen otlar kurutularak;</a:t>
            </a:r>
          </a:p>
          <a:p>
            <a:pPr marL="0" indent="0" defTabSz="685783">
              <a:buFont typeface="Calibri" charset="0"/>
              <a:buAutoNum type="arabicPeriod"/>
            </a:pPr>
            <a:r>
              <a:rPr lang="tr-TR" altLang="en-US" sz="1800"/>
              <a:t>Yeşil yemlerin çabuk bozulup küflenmesi önlenir.</a:t>
            </a:r>
          </a:p>
          <a:p>
            <a:pPr marL="0" indent="0" defTabSz="685783">
              <a:buFont typeface="Calibri" charset="0"/>
              <a:buAutoNum type="arabicPeriod"/>
            </a:pPr>
            <a:r>
              <a:rPr lang="tr-TR" altLang="en-US" sz="1800"/>
              <a:t>Yeşil yemlerde görülen mikroorganizma faaliyeti en alt düzeye indirilir. </a:t>
            </a:r>
          </a:p>
          <a:p>
            <a:pPr marL="0" indent="0" defTabSz="685783">
              <a:buFont typeface="Calibri" charset="0"/>
              <a:buAutoNum type="arabicPeriod"/>
            </a:pPr>
            <a:r>
              <a:rPr lang="tr-TR" altLang="en-US" sz="1800"/>
              <a:t>Bitkisel yaşamın fonksiyonları durdurulur.</a:t>
            </a:r>
          </a:p>
        </p:txBody>
      </p:sp>
      <p:sp>
        <p:nvSpPr>
          <p:cNvPr id="47108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3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6937" y="205980"/>
            <a:ext cx="6171537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Kurutma şekilleri – Doğal Kurutma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48131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/>
              <a:t>Yerde kurutma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Toprak üzerinde yayarak kurutma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Namlu şeklinde kurutma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/>
              <a:t>Sehpalar üzerinde kurutma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Üç ayak sehpa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Duvar sehpa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Çatı tipi sehpa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Enine çubuklu direk</a:t>
            </a:r>
          </a:p>
          <a:p>
            <a:pPr marL="771506" lvl="1" indent="-471476" defTabSz="685783">
              <a:buNone/>
            </a:pPr>
            <a:endParaRPr lang="tr-TR" altLang="en-US"/>
          </a:p>
        </p:txBody>
      </p:sp>
      <p:sp>
        <p:nvSpPr>
          <p:cNvPr id="48132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516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80"/>
            <a:ext cx="617220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</a:bodyPr>
          <a:lstStyle/>
          <a:p>
            <a:pPr defTabSz="685783"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Kurutma şekilleri – Yapay Kurutma</a:t>
            </a:r>
            <a:endParaRPr lang="tr-TR" dirty="0"/>
          </a:p>
        </p:txBody>
      </p:sp>
      <p:sp>
        <p:nvSpPr>
          <p:cNvPr id="49155" name="Shape 2"/>
          <p:cNvSpPr>
            <a:spLocks noGrp="1"/>
          </p:cNvSpPr>
          <p:nvPr>
            <p:ph idx="1"/>
          </p:nvPr>
        </p:nvSpPr>
        <p:spPr>
          <a:xfrm>
            <a:off x="1485900" y="1200150"/>
            <a:ext cx="6172200" cy="2121694"/>
          </a:xfrm>
        </p:spPr>
        <p:txBody>
          <a:bodyPr/>
          <a:lstStyle/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/>
              <a:t>Havalandırma yoluyla yapay kurutma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Normal hava püskürtme</a:t>
            </a:r>
          </a:p>
          <a:p>
            <a:pPr marL="771506" lvl="1" indent="-471476" defTabSz="685783">
              <a:buFont typeface="Calibri" charset="0"/>
              <a:buAutoNum type="alphaLcParenR"/>
            </a:pPr>
            <a:r>
              <a:rPr lang="tr-TR" altLang="en-US"/>
              <a:t>Isıtılmış hava ile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/>
              <a:t>Dehidrasyon yoluyla yapay kurutma</a:t>
            </a:r>
          </a:p>
          <a:p>
            <a:pPr marL="771506" lvl="1" indent="-471476" defTabSz="685783">
              <a:buNone/>
            </a:pPr>
            <a:endParaRPr lang="tr-TR" altLang="en-US"/>
          </a:p>
        </p:txBody>
      </p:sp>
      <p:sp>
        <p:nvSpPr>
          <p:cNvPr id="4915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15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6945" y="205980"/>
            <a:ext cx="6172933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1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Çeşitli kurutma yöntemleri ile elde edilmiş kuru yonca otunun besin maddeleri kapsamı</a:t>
            </a:r>
          </a:p>
        </p:txBody>
      </p:sp>
      <p:graphicFrame>
        <p:nvGraphicFramePr>
          <p:cNvPr id="50178" name="Table 4"/>
          <p:cNvGraphicFramePr>
            <a:graphicFrameLocks noGrp="1"/>
          </p:cNvGraphicFramePr>
          <p:nvPr/>
        </p:nvGraphicFramePr>
        <p:xfrm>
          <a:off x="1485900" y="1200150"/>
          <a:ext cx="6172200" cy="1440180"/>
        </p:xfrm>
        <a:graphic>
          <a:graphicData uri="http://schemas.openxmlformats.org/drawingml/2006/table">
            <a:tbl>
              <a:tblPr/>
              <a:tblGrid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Besin maddeleri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Dehidrasyon (%)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Sehpada (%)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Yerde (%)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11544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Organik maddeler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Ham protein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Ham yağ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Ham selüloz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N’siz öz maddeler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91,01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19,64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29,65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38,58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89,90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17,23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36,00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34,72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88,91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16,08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1,72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36,64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34,47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019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50197" name="TextBox 5"/>
          <p:cNvSpPr txBox="1">
            <a:spLocks noChangeArrowheads="1"/>
          </p:cNvSpPr>
          <p:nvPr/>
        </p:nvSpPr>
        <p:spPr bwMode="auto">
          <a:xfrm>
            <a:off x="1464470" y="2625330"/>
            <a:ext cx="98135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1050">
                <a:latin typeface="Calibri" charset="0"/>
              </a:rPr>
              <a:t>Bulgurlu, 1964</a:t>
            </a:r>
          </a:p>
        </p:txBody>
      </p:sp>
    </p:spTree>
    <p:extLst>
      <p:ext uri="{BB962C8B-B14F-4D97-AF65-F5344CB8AC3E}">
        <p14:creationId xmlns:p14="http://schemas.microsoft.com/office/powerpoint/2010/main" val="1061814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80"/>
            <a:ext cx="617220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sz="27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Kuru otun kalitesine etki eden faktörler</a:t>
            </a:r>
          </a:p>
        </p:txBody>
      </p:sp>
      <p:sp>
        <p:nvSpPr>
          <p:cNvPr id="51203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Yem bitkisinin gelişmesinin hangi devresinde ve mevsimin hangi tarihinde hasat edildiği,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Aynı gelişme mevsimi içinde yem bitkilerinin ilk biçimimi yoksa daha sonraki biçimler mi olduğu,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Yaprak oranı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Hasat edilen otların kurutulma sırasında herhangi bir sebeple zarar görüp görmediği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Hayvana verildiği andaki fiziksel durumu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Yem bitkilerinin türü </a:t>
            </a:r>
          </a:p>
        </p:txBody>
      </p:sp>
      <p:sp>
        <p:nvSpPr>
          <p:cNvPr id="5120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67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80"/>
            <a:ext cx="617220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defTabSz="685783"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İyi kaliteli kuru otun özellikleri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52227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Yem bitkilerinin olgunluğunun erken devrelerinde hasat edilmesi,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Bol yapraklı ve yeşil devrede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Gövde ve dallar yumuşak ve bükülebilir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Gövde ve dallar fazla kalınlaşmamış, ince yapılı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Küf ve kokulardan arınmış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Lezzetli olmalıdır.</a:t>
            </a:r>
          </a:p>
          <a:p>
            <a:pPr marL="471476" indent="-471476" defTabSz="685783">
              <a:buFont typeface="Calibri" charset="0"/>
              <a:buAutoNum type="arabicPeriod"/>
            </a:pPr>
            <a:r>
              <a:rPr lang="tr-TR" altLang="en-US" sz="2175"/>
              <a:t>Az miktarda diğer yem bitkisi türlerini de kapsamalıdır.</a:t>
            </a:r>
          </a:p>
        </p:txBody>
      </p:sp>
      <p:sp>
        <p:nvSpPr>
          <p:cNvPr id="52228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199" indent="-2143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28" indent="-17144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20" indent="-17144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12" indent="-17144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895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495</Words>
  <Application>Microsoft Macintosh PowerPoint</Application>
  <PresentationFormat>On-screen Show (16:9)</PresentationFormat>
  <Paragraphs>121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Arial</vt:lpstr>
      <vt:lpstr>Office Theme</vt:lpstr>
      <vt:lpstr>Custom Design</vt:lpstr>
      <vt:lpstr>YEM KÜLTÜRÜNÜN İLKELERİ</vt:lpstr>
      <vt:lpstr>YEM BİTKİLERİNİN KULLANILMASI</vt:lpstr>
      <vt:lpstr>Kuru otun önemi</vt:lpstr>
      <vt:lpstr>Kuru ot yapma tekniği</vt:lpstr>
      <vt:lpstr>Kurutma şekilleri – Doğal Kurutma</vt:lpstr>
      <vt:lpstr>Kurutma şekilleri – Yapay Kurutma</vt:lpstr>
      <vt:lpstr>Çeşitli kurutma yöntemleri ile elde edilmiş kuru yonca otunun besin maddeleri kapsamı</vt:lpstr>
      <vt:lpstr>Kuru otun kalitesine etki eden faktörler</vt:lpstr>
      <vt:lpstr>İyi kaliteli kuru otun özellikleri</vt:lpstr>
      <vt:lpstr>Kurutma sırasında ortaya çıkan kayıplar</vt:lpstr>
      <vt:lpstr>Yoncanın çeşitli yöntemlerle kurutulmasında ortaya çıkan besin maddeleri kaybı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37</cp:revision>
  <dcterms:created xsi:type="dcterms:W3CDTF">2015-10-19T14:04:59Z</dcterms:created>
  <dcterms:modified xsi:type="dcterms:W3CDTF">2017-11-24T13:48:58Z</dcterms:modified>
</cp:coreProperties>
</file>