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8" r:id="rId2"/>
  </p:sldMasterIdLst>
  <p:notesMasterIdLst>
    <p:notesMasterId r:id="rId14"/>
  </p:notesMasterIdLst>
  <p:handoutMasterIdLst>
    <p:handoutMasterId r:id="rId15"/>
  </p:handoutMasterIdLst>
  <p:sldIdLst>
    <p:sldId id="256" r:id="rId3"/>
    <p:sldId id="365" r:id="rId4"/>
    <p:sldId id="366" r:id="rId5"/>
    <p:sldId id="367" r:id="rId6"/>
    <p:sldId id="368" r:id="rId7"/>
    <p:sldId id="369" r:id="rId8"/>
    <p:sldId id="370" r:id="rId9"/>
    <p:sldId id="371" r:id="rId10"/>
    <p:sldId id="372" r:id="rId11"/>
    <p:sldId id="373" r:id="rId12"/>
    <p:sldId id="374" r:id="rId13"/>
  </p:sldIdLst>
  <p:sldSz cx="9144000" cy="5143500" type="screen16x9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454"/>
    <p:restoredTop sz="90496"/>
  </p:normalViewPr>
  <p:slideViewPr>
    <p:cSldViewPr>
      <p:cViewPr>
        <p:scale>
          <a:sx n="155" d="100"/>
          <a:sy n="155" d="100"/>
        </p:scale>
        <p:origin x="1496" y="10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1D1C7187-52DB-480B-B579-7031AA33D1DF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AE4CB48E-7AB3-4342-951B-8AFA89D94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66217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AD501AE4-6705-0645-84C1-3ED81A4EC9EC}" type="datetimeFigureOut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5300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80BE2213-DCF4-ED42-A32C-6880A148AB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5177224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6323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6324" name="Shape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</a:p>
        </p:txBody>
      </p:sp>
    </p:spTree>
    <p:extLst>
      <p:ext uri="{BB962C8B-B14F-4D97-AF65-F5344CB8AC3E}">
        <p14:creationId xmlns:p14="http://schemas.microsoft.com/office/powerpoint/2010/main" val="241984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YEM KÜLTÜRÜNÜN İLKELERİ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405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4EBCB-D3C6-9841-A6BA-C2AF2B071DBA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EE9070-2B08-0343-892F-33B574FA7D1E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099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357FA-C664-6B4D-BF11-FBD1B70B7A1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D3B814-FF0D-B145-BD95-F44AF0D7A577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432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328AC-0F26-2546-BEF3-796DD65C9AC0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EBB94-F1BE-4847-8D1B-0A0487D99D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752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81C25-283A-F74C-9B4C-DD326CBC6736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049A9-71A1-A84E-B6E3-41D8789033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345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44EF5-3BC8-E64B-9F88-B4A4553913A4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EA9A08-FBAC-E943-9A8D-B0CAE2403D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3277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0315A-4988-B545-8B7F-65B8FB212A2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DF2A8-6AD1-FD47-9625-019CAED13B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1043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715A-2480-7041-95D4-1DEA6F5A1B14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B1F68-B41C-B145-A521-AFB156C055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116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38810-3A75-6D4D-A653-3C9122AE7E6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727DC-8152-074E-B806-CFBE3D013C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45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A6DAF-C1A9-7947-A0FA-BD552F813A2B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EA5EEA-71F5-AF44-9AB5-E29FF69129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4785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F85B0-AB21-C246-B460-BACDA1F3032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9462D-7540-1A4D-8B0F-98475187D1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40332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C3ABB-6000-0747-A216-9C976CA529A5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9CD183-1B3B-394B-8E86-2924135C3F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5720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05979"/>
            <a:ext cx="7571184" cy="857250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B6B3F5-BB09-6B4A-9510-F2559A915688}" type="datetime1">
              <a:rPr lang="en-US" smtClean="0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YEM KÜLTÜRÜNÜN İLKELERİ DERSİ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7A4B8-98E7-A341-8DD4-7EE91DA868EF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0"/>
            <a:ext cx="504056" cy="450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658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9A909-6F33-2045-9B19-11C06BCF4F5E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90470-575A-964D-A7D8-0B2E355AC696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91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8F3D5-45FD-0148-A6D9-B4A0037F710B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39BEB2-19A9-2B4A-ACF6-F745D9E4AAAA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84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6298E-6FB0-9143-BF28-D8D9AF94B037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42BF9A-EFB2-C441-916B-5E815EE0EABA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09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8BDBB-7FE3-6F42-9072-1C8F3E60CB8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50AE29-3FC5-BB48-BDB7-50229ADED8E6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01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C2DE2-56C2-FC4A-859F-85601C0B5733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F7CFE-F71E-ED40-B51B-95199E7D8D61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578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22837-31B7-C948-AF4E-C129EED9167F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EB1182-C12A-794B-A53F-8EEF6323220C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68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11D48-ED16-B94A-91D0-CF189151AEF9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24B4-05D9-7F4F-98CE-15DF82BECCC0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303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theme" Target="../theme/theme2.xm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56B6B3F5-BB09-6B4A-9510-F2559A91568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0" y="4768454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2B07A4B8-98E7-A341-8DD4-7EE91DA868E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77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</p:sldLayoutIdLst>
  <p:hf sldNum="0" hdr="0" dt="0"/>
  <p:txStyles>
    <p:titleStyle>
      <a:lvl1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6000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9429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2858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6287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/>
          </p:cNvSpPr>
          <p:nvPr>
            <p:ph type="title"/>
          </p:nvPr>
        </p:nvSpPr>
        <p:spPr bwMode="auto">
          <a:xfrm>
            <a:off x="685800" y="205979"/>
            <a:ext cx="8001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CDF110D3-A983-CD49-ACA0-664EB2431A63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0" y="4768454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BA3578D7-5193-FA4A-AC0B-2A4936C6896D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</p:sldLayoutIdLst>
  <p:hf sldNum="0" hdr="0" dt="0"/>
  <p:txStyles>
    <p:titleStyle>
      <a:lvl1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6000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9429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2858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6287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2"/>
          <p:cNvSpPr>
            <a:spLocks noGrp="1"/>
          </p:cNvSpPr>
          <p:nvPr>
            <p:ph type="ctrTitle"/>
          </p:nvPr>
        </p:nvSpPr>
        <p:spPr>
          <a:xfrm>
            <a:off x="1654969" y="1597641"/>
            <a:ext cx="5834063" cy="1101684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marL="0" indent="0" defTabSz="685800" eaLnBrk="1" fontAlgn="auto" hangingPunct="1">
              <a:spcAft>
                <a:spcPts val="0"/>
              </a:spcAft>
              <a:defRPr/>
            </a:pPr>
            <a:r>
              <a:rPr lang="tr-TR" b="1" dirty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YEM KÜLTÜRÜNÜN İLKELERİ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hade val="10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7000"/>
                  </a:srgbClr>
                </a:outerShdw>
              </a:effectLst>
            </a:endParaRPr>
          </a:p>
        </p:txBody>
      </p:sp>
      <p:sp>
        <p:nvSpPr>
          <p:cNvPr id="3" name="Picture 3"/>
          <p:cNvSpPr>
            <a:spLocks noGrp="1"/>
          </p:cNvSpPr>
          <p:nvPr>
            <p:ph type="subTitle" idx="1"/>
          </p:nvPr>
        </p:nvSpPr>
        <p:spPr>
          <a:xfrm>
            <a:off x="2171700" y="2914429"/>
            <a:ext cx="4800600" cy="1314671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defTabSz="685800" eaLnBrk="1" fontAlgn="auto" hangingPunct="1">
              <a:spcAft>
                <a:spcPts val="0"/>
              </a:spcAft>
              <a:defRPr/>
            </a:pPr>
            <a:r>
              <a:rPr lang="tr-TR" sz="2700" b="1" dirty="0" err="1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Prof.Dr</a:t>
            </a:r>
            <a:r>
              <a:rPr lang="tr-TR" sz="2700" b="1" dirty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. Cengiz Sancak</a:t>
            </a:r>
            <a:endParaRPr lang="en-US" sz="2700" b="1" dirty="0">
              <a:ln w="11430"/>
              <a:gradFill>
                <a:gsLst>
                  <a:gs pos="0">
                    <a:schemeClr val="accent6">
                      <a:tint val="70000"/>
                      <a:shade val="100000"/>
                      <a:satMod val="130000"/>
                    </a:schemeClr>
                  </a:gs>
                  <a:gs pos="2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50000">
                    <a:schemeClr val="accent6">
                      <a:tint val="100000"/>
                      <a:shade val="99000"/>
                      <a:satMod val="100000"/>
                    </a:schemeClr>
                  </a:gs>
                  <a:gs pos="7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100000">
                    <a:schemeClr val="accent6">
                      <a:tint val="70000"/>
                      <a:shade val="100000"/>
                      <a:satMod val="13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076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5900" y="205980"/>
            <a:ext cx="6172200" cy="857915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defTabSz="685783">
              <a:defRPr/>
            </a:pPr>
            <a:r>
              <a:rPr lang="tr-TR" sz="2400" b="1" dirty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Kurutma sırasında ortaya çıkan kayıplar</a:t>
            </a:r>
          </a:p>
        </p:txBody>
      </p:sp>
      <p:sp>
        <p:nvSpPr>
          <p:cNvPr id="53251" name="Shap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71476" indent="-471476" defTabSz="685783">
              <a:buFont typeface="Calibri" charset="0"/>
              <a:buAutoNum type="arabicPeriod"/>
            </a:pPr>
            <a:r>
              <a:rPr lang="tr-TR" altLang="en-US"/>
              <a:t>Solunum ile besin kaybı,</a:t>
            </a:r>
          </a:p>
          <a:p>
            <a:pPr marL="471476" indent="-471476" defTabSz="685783">
              <a:buFont typeface="Calibri" charset="0"/>
              <a:buAutoNum type="arabicPeriod"/>
            </a:pPr>
            <a:r>
              <a:rPr lang="tr-TR" altLang="en-US"/>
              <a:t>Fermentasyon ile kayıp,</a:t>
            </a:r>
          </a:p>
          <a:p>
            <a:pPr marL="471476" indent="-471476" defTabSz="685783">
              <a:buFont typeface="Calibri" charset="0"/>
              <a:buAutoNum type="arabicPeriod"/>
            </a:pPr>
            <a:r>
              <a:rPr lang="tr-TR" altLang="en-US"/>
              <a:t>Mekanik kayıplar</a:t>
            </a:r>
          </a:p>
        </p:txBody>
      </p:sp>
      <p:sp>
        <p:nvSpPr>
          <p:cNvPr id="53252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199" indent="-21430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28" indent="-17144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20" indent="-17144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12" indent="-17144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03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795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686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577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  <a:endParaRPr lang="tr-TR" altLang="en-US">
              <a:solidFill>
                <a:srgbClr val="898989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643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6909" y="205980"/>
            <a:ext cx="6171193" cy="857915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defTabSz="685783">
              <a:defRPr/>
            </a:pPr>
            <a:r>
              <a:rPr lang="tr-TR" sz="2100" b="1" dirty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Yoncanın çeşitli yöntemlerle kurutulmasında ortaya çıkan besin maddeleri kaybı</a:t>
            </a:r>
          </a:p>
        </p:txBody>
      </p:sp>
      <p:graphicFrame>
        <p:nvGraphicFramePr>
          <p:cNvPr id="54274" name="Table 4"/>
          <p:cNvGraphicFramePr>
            <a:graphicFrameLocks noGrp="1"/>
          </p:cNvGraphicFramePr>
          <p:nvPr/>
        </p:nvGraphicFramePr>
        <p:xfrm>
          <a:off x="1485900" y="1200150"/>
          <a:ext cx="6172201" cy="1691640"/>
        </p:xfrm>
        <a:graphic>
          <a:graphicData uri="http://schemas.openxmlformats.org/drawingml/2006/table">
            <a:tbl>
              <a:tblPr/>
              <a:tblGrid>
                <a:gridCol w="2121694"/>
                <a:gridCol w="1500188"/>
                <a:gridCol w="1339454"/>
                <a:gridCol w="1210865"/>
              </a:tblGrid>
              <a:tr h="285750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Kurutma yöntemi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KAYIPLAR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14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Besin maddelerinde</a:t>
                      </a:r>
                    </a:p>
                  </a:txBody>
                  <a:tcPr marL="68580" marR="68580" marT="34290" marB="34290" horzOverflow="overflow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Proteinde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Karoteinde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15443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Yerde Kurutma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Sehpada kurutma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Havalandırma ile kurutma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Isıtılmış hava ile kurutma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Dehidrasyon ile kurutma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2-3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5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95-100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90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80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60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54297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199" indent="-21430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28" indent="-17144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20" indent="-17144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12" indent="-17144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03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795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686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577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  <a:endParaRPr lang="tr-TR" altLang="en-US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54298" name="TextBox 5"/>
          <p:cNvSpPr txBox="1">
            <a:spLocks noChangeArrowheads="1"/>
          </p:cNvSpPr>
          <p:nvPr/>
        </p:nvSpPr>
        <p:spPr bwMode="auto">
          <a:xfrm>
            <a:off x="1464469" y="2893220"/>
            <a:ext cx="902811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1050">
                <a:latin typeface="Calibri" charset="0"/>
              </a:rPr>
              <a:t>Tuncer, 1968</a:t>
            </a:r>
          </a:p>
        </p:txBody>
      </p:sp>
    </p:spTree>
    <p:extLst>
      <p:ext uri="{BB962C8B-B14F-4D97-AF65-F5344CB8AC3E}">
        <p14:creationId xmlns:p14="http://schemas.microsoft.com/office/powerpoint/2010/main" val="950059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5571" y="205980"/>
            <a:ext cx="6169502" cy="857915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38100" prstMaterial="matte">
              <a:bevelT w="38100" h="63500" prst="artDeco"/>
              <a:contourClr>
                <a:schemeClr val="accent4">
                  <a:tint val="20000"/>
                </a:schemeClr>
              </a:contourClr>
            </a:sp3d>
          </a:bodyPr>
          <a:lstStyle/>
          <a:p>
            <a:pPr defTabSz="685783">
              <a:defRPr/>
            </a:pPr>
            <a:r>
              <a:rPr lang="tr-TR" b="1" spc="38" dirty="0">
                <a:ln w="11430"/>
                <a:gradFill>
                  <a:gsLst>
                    <a:gs pos="10000">
                      <a:schemeClr val="accent4">
                        <a:tint val="60000"/>
                        <a:shade val="100000"/>
                        <a:hueMod val="100000"/>
                        <a:satMod val="210000"/>
                      </a:schemeClr>
                    </a:gs>
                    <a:gs pos="70000">
                      <a:schemeClr val="accent4">
                        <a:tint val="100000"/>
                        <a:shade val="88000"/>
                        <a:hueMod val="100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76200" dist="38100" dir="5340000" algn="tl">
                    <a:srgbClr val="000000">
                      <a:alpha val="55000"/>
                    </a:srgbClr>
                  </a:outerShdw>
                </a:effectLst>
              </a:rPr>
              <a:t>YEM BİTKİLERİNİN KULLANILMASI</a:t>
            </a:r>
          </a:p>
        </p:txBody>
      </p:sp>
      <p:sp>
        <p:nvSpPr>
          <p:cNvPr id="3" name="Shape 2"/>
          <p:cNvSpPr>
            <a:spLocks noGrp="1"/>
          </p:cNvSpPr>
          <p:nvPr>
            <p:ph idx="1"/>
          </p:nvPr>
        </p:nvSpPr>
        <p:spPr>
          <a:xfrm>
            <a:off x="1485900" y="1200150"/>
            <a:ext cx="5657850" cy="196096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71476" indent="-471476" defTabSz="685783">
              <a:buFont typeface="+mj-lt"/>
              <a:buAutoNum type="arabicPeriod"/>
              <a:defRPr/>
            </a:pPr>
            <a:r>
              <a:rPr lang="tr-TR" smtClean="0">
                <a:solidFill>
                  <a:srgbClr val="000000"/>
                </a:solidFill>
              </a:rPr>
              <a:t>Kuru ot olarak</a:t>
            </a:r>
          </a:p>
          <a:p>
            <a:pPr marL="471476" indent="-471476" defTabSz="685783">
              <a:buFont typeface="+mj-lt"/>
              <a:buAutoNum type="arabicPeriod"/>
              <a:defRPr/>
            </a:pPr>
            <a:r>
              <a:rPr lang="tr-TR" smtClean="0">
                <a:solidFill>
                  <a:srgbClr val="000000"/>
                </a:solidFill>
              </a:rPr>
              <a:t>Silaj yapılarak *</a:t>
            </a:r>
          </a:p>
          <a:p>
            <a:pPr marL="471476" indent="-471476" defTabSz="685783">
              <a:buFont typeface="+mj-lt"/>
              <a:buAutoNum type="arabicPeriod"/>
              <a:defRPr/>
            </a:pPr>
            <a:r>
              <a:rPr lang="tr-TR" smtClean="0">
                <a:solidFill>
                  <a:srgbClr val="000000"/>
                </a:solidFill>
              </a:rPr>
              <a:t>Doğrudan hayvanla otlatılarak</a:t>
            </a:r>
          </a:p>
          <a:p>
            <a:pPr marL="471476" indent="-471476" defTabSz="685783">
              <a:buFont typeface="+mj-lt"/>
              <a:buAutoNum type="arabicPeriod"/>
              <a:defRPr/>
            </a:pPr>
            <a:r>
              <a:rPr lang="tr-TR" smtClean="0">
                <a:solidFill>
                  <a:srgbClr val="000000"/>
                </a:solidFill>
              </a:rPr>
              <a:t>Yeşil yem olarak</a:t>
            </a:r>
          </a:p>
        </p:txBody>
      </p:sp>
      <p:sp>
        <p:nvSpPr>
          <p:cNvPr id="45060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199" indent="-21430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28" indent="-17144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20" indent="-17144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12" indent="-17144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03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795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686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577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  <a:endParaRPr lang="tr-TR" altLang="en-US">
              <a:solidFill>
                <a:srgbClr val="898989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311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5900" y="206373"/>
            <a:ext cx="6172200" cy="490770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defTabSz="685783">
              <a:defRPr/>
            </a:pPr>
            <a:r>
              <a:rPr lang="tr-TR" b="1" dirty="0" smtClean="0">
                <a:ln/>
                <a:solidFill>
                  <a:schemeClr val="accent1"/>
                </a:solidFill>
              </a:rPr>
              <a:t>Kuru otun önemi</a:t>
            </a:r>
            <a:endParaRPr lang="tr-TR" b="1" dirty="0">
              <a:ln/>
              <a:solidFill>
                <a:schemeClr val="accent1"/>
              </a:solidFill>
            </a:endParaRPr>
          </a:p>
        </p:txBody>
      </p:sp>
      <p:sp>
        <p:nvSpPr>
          <p:cNvPr id="46083" name="Shape 2"/>
          <p:cNvSpPr>
            <a:spLocks noGrp="1"/>
          </p:cNvSpPr>
          <p:nvPr>
            <p:ph idx="1"/>
          </p:nvPr>
        </p:nvSpPr>
        <p:spPr>
          <a:xfrm>
            <a:off x="1485900" y="857251"/>
            <a:ext cx="6172200" cy="3737372"/>
          </a:xfrm>
        </p:spPr>
        <p:txBody>
          <a:bodyPr/>
          <a:lstStyle/>
          <a:p>
            <a:pPr marL="471476" indent="-471476" defTabSz="685783">
              <a:lnSpc>
                <a:spcPct val="80000"/>
              </a:lnSpc>
              <a:buFont typeface="Calibri" charset="0"/>
              <a:buAutoNum type="arabicPeriod"/>
            </a:pPr>
            <a:r>
              <a:rPr lang="tr-TR" altLang="en-US" sz="1650"/>
              <a:t>Kuru ot fermentatif hazım bakterilerinin ihtiyacı olan % 40-70 oranında kompleks karbonhidratları (selüloz ve hemiselüloz) kapsar.</a:t>
            </a:r>
          </a:p>
          <a:p>
            <a:pPr marL="471476" indent="-471476" defTabSz="685783">
              <a:lnSpc>
                <a:spcPct val="80000"/>
              </a:lnSpc>
              <a:buFont typeface="Calibri" charset="0"/>
              <a:buAutoNum type="arabicPeriod"/>
            </a:pPr>
            <a:r>
              <a:rPr lang="tr-TR" altLang="en-US" sz="1650"/>
              <a:t>Protein yönünden çeşitlilik gösterirler. Selüloz ve hemiselülozca zengin, enerji değerleri yönünden ise yoğun yemlerden düşüktür.</a:t>
            </a:r>
          </a:p>
          <a:p>
            <a:pPr marL="471476" indent="-471476" defTabSz="685783">
              <a:lnSpc>
                <a:spcPct val="80000"/>
              </a:lnSpc>
              <a:buFont typeface="Calibri" charset="0"/>
              <a:buAutoNum type="arabicPeriod"/>
            </a:pPr>
            <a:r>
              <a:rPr lang="tr-TR" altLang="en-US" sz="1650"/>
              <a:t>Yoğun yemlere oranla Ca ve iz elementlerce daha zengindirler.</a:t>
            </a:r>
          </a:p>
          <a:p>
            <a:pPr marL="471476" indent="-471476" defTabSz="685783">
              <a:lnSpc>
                <a:spcPct val="80000"/>
              </a:lnSpc>
              <a:buFont typeface="Calibri" charset="0"/>
              <a:buAutoNum type="arabicPeriod"/>
            </a:pPr>
            <a:r>
              <a:rPr lang="tr-TR" altLang="en-US" sz="1650"/>
              <a:t>Ruminantlar tarafından istenerek yenirler. Semirtme için kullanılan rasyonlarda miktarlarının sınırlandırılması gerekir.</a:t>
            </a:r>
          </a:p>
          <a:p>
            <a:pPr marL="471476" indent="-471476" defTabSz="685783">
              <a:lnSpc>
                <a:spcPct val="80000"/>
              </a:lnSpc>
              <a:buFont typeface="Calibri" charset="0"/>
              <a:buAutoNum type="arabicPeriod"/>
            </a:pPr>
            <a:r>
              <a:rPr lang="tr-TR" altLang="en-US" sz="1650"/>
              <a:t>Sütteki yağ seviyesini ayarlamak için süt sığırlarına verilmesi zorunludur.</a:t>
            </a:r>
          </a:p>
          <a:p>
            <a:pPr marL="471476" indent="-471476" defTabSz="685783">
              <a:lnSpc>
                <a:spcPct val="80000"/>
              </a:lnSpc>
              <a:buFont typeface="Calibri" charset="0"/>
              <a:buAutoNum type="arabicPeriod"/>
            </a:pPr>
            <a:r>
              <a:rPr lang="tr-TR" altLang="en-US" sz="1650"/>
              <a:t>Baklagiller tahıllardan daha çok protein kapsarlar ve B vitaminlerince zengindirler.</a:t>
            </a:r>
          </a:p>
          <a:p>
            <a:pPr marL="471476" indent="-471476" defTabSz="685783">
              <a:lnSpc>
                <a:spcPct val="80000"/>
              </a:lnSpc>
              <a:buFont typeface="Calibri" charset="0"/>
              <a:buAutoNum type="arabicPeriod"/>
            </a:pPr>
            <a:r>
              <a:rPr lang="tr-TR" altLang="en-US" sz="1650"/>
              <a:t>Kapsadıkları besin maddeleri yönünden yoğun yemlere oranla bileşimlerinde farklılık gösterirler. Biçim zamanı ve depolama gibi faktörler bileşimlerini etkiler.</a:t>
            </a:r>
          </a:p>
        </p:txBody>
      </p:sp>
      <p:sp>
        <p:nvSpPr>
          <p:cNvPr id="46084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199" indent="-21430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28" indent="-17144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20" indent="-17144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12" indent="-17144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03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795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686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577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  <a:endParaRPr lang="tr-TR" altLang="en-US">
              <a:solidFill>
                <a:srgbClr val="898989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38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5900" y="206365"/>
            <a:ext cx="6172200" cy="650664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defTabSz="685783">
              <a:defRPr/>
            </a:pPr>
            <a:r>
              <a:rPr lang="tr-TR" sz="3000" b="1" dirty="0">
                <a:ln/>
                <a:solidFill>
                  <a:schemeClr val="accent1"/>
                </a:solidFill>
              </a:rPr>
              <a:t>Kuru ot yapma tekniği</a:t>
            </a:r>
          </a:p>
        </p:txBody>
      </p:sp>
      <p:sp>
        <p:nvSpPr>
          <p:cNvPr id="47107" name="Shape 2"/>
          <p:cNvSpPr>
            <a:spLocks noGrp="1"/>
          </p:cNvSpPr>
          <p:nvPr>
            <p:ph idx="1"/>
          </p:nvPr>
        </p:nvSpPr>
        <p:spPr>
          <a:xfrm>
            <a:off x="1485900" y="910830"/>
            <a:ext cx="6172200" cy="3107531"/>
          </a:xfrm>
        </p:spPr>
        <p:txBody>
          <a:bodyPr/>
          <a:lstStyle/>
          <a:p>
            <a:pPr marL="0" indent="0" defTabSz="685783">
              <a:buNone/>
            </a:pPr>
            <a:r>
              <a:rPr lang="tr-TR" altLang="en-US" sz="1800"/>
              <a:t>Yeşil yemlerin kıt oldukları kış mevsiminde yedirilmek amacıyla saklanmalarında izlenen iki yol vardır. Kurutma ve silaj yapımı.</a:t>
            </a:r>
            <a:endParaRPr lang="tr-TR" altLang="en-US"/>
          </a:p>
          <a:p>
            <a:pPr marL="0" indent="0" defTabSz="685783">
              <a:buNone/>
            </a:pPr>
            <a:r>
              <a:rPr lang="tr-TR" altLang="en-US" sz="1800"/>
              <a:t>Kurutmanın yapılabilmesi için bitki içindeki nemin  bulunduğu yere kadar ısı enerjisinin iletilmesi ve  oradaki suyun buharlaştırılarak uzaklaştırılması gerekir. </a:t>
            </a:r>
          </a:p>
          <a:p>
            <a:pPr marL="0" indent="0" defTabSz="685783">
              <a:buNone/>
            </a:pPr>
            <a:r>
              <a:rPr lang="tr-TR" altLang="en-US" sz="1800"/>
              <a:t>Biçilen otlar kurutularak;</a:t>
            </a:r>
          </a:p>
          <a:p>
            <a:pPr marL="0" indent="0" defTabSz="685783">
              <a:buFont typeface="Calibri" charset="0"/>
              <a:buAutoNum type="arabicPeriod"/>
            </a:pPr>
            <a:r>
              <a:rPr lang="tr-TR" altLang="en-US" sz="1800"/>
              <a:t>Yeşil yemlerin çabuk bozulup küflenmesi önlenir.</a:t>
            </a:r>
          </a:p>
          <a:p>
            <a:pPr marL="0" indent="0" defTabSz="685783">
              <a:buFont typeface="Calibri" charset="0"/>
              <a:buAutoNum type="arabicPeriod"/>
            </a:pPr>
            <a:r>
              <a:rPr lang="tr-TR" altLang="en-US" sz="1800"/>
              <a:t>Yeşil yemlerde görülen mikroorganizma faaliyeti en alt düzeye indirilir. </a:t>
            </a:r>
          </a:p>
          <a:p>
            <a:pPr marL="0" indent="0" defTabSz="685783">
              <a:buFont typeface="Calibri" charset="0"/>
              <a:buAutoNum type="arabicPeriod"/>
            </a:pPr>
            <a:r>
              <a:rPr lang="tr-TR" altLang="en-US" sz="1800"/>
              <a:t>Bitkisel yaşamın fonksiyonları durdurulur.</a:t>
            </a:r>
          </a:p>
        </p:txBody>
      </p:sp>
      <p:sp>
        <p:nvSpPr>
          <p:cNvPr id="47108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199" indent="-21430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28" indent="-17144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20" indent="-17144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12" indent="-17144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03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795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686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577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  <a:endParaRPr lang="tr-TR" altLang="en-US">
              <a:solidFill>
                <a:srgbClr val="898989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39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6937" y="205980"/>
            <a:ext cx="6171537" cy="857915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defTabSz="685783">
              <a:defRPr/>
            </a:pPr>
            <a:r>
              <a:rPr lang="tr-T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Kurutma şekilleri – Doğal Kurutma</a:t>
            </a:r>
            <a:endParaRPr lang="tr-TR" b="1" dirty="0">
              <a:ln w="11430"/>
              <a:gradFill>
                <a:gsLst>
                  <a:gs pos="0">
                    <a:schemeClr val="accent2">
                      <a:tint val="70000"/>
                      <a:shade val="10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7000"/>
                  </a:srgbClr>
                </a:outerShdw>
              </a:effectLst>
            </a:endParaRPr>
          </a:p>
        </p:txBody>
      </p:sp>
      <p:sp>
        <p:nvSpPr>
          <p:cNvPr id="48131" name="Shap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71476" indent="-471476" defTabSz="685783">
              <a:buFont typeface="Calibri" charset="0"/>
              <a:buAutoNum type="arabicPeriod"/>
            </a:pPr>
            <a:r>
              <a:rPr lang="tr-TR" altLang="en-US"/>
              <a:t>Yerde kurutma</a:t>
            </a:r>
          </a:p>
          <a:p>
            <a:pPr marL="771506" lvl="1" indent="-471476" defTabSz="685783">
              <a:buFont typeface="Calibri" charset="0"/>
              <a:buAutoNum type="alphaLcParenR"/>
            </a:pPr>
            <a:r>
              <a:rPr lang="tr-TR" altLang="en-US"/>
              <a:t>Toprak üzerinde yayarak kurutma</a:t>
            </a:r>
          </a:p>
          <a:p>
            <a:pPr marL="771506" lvl="1" indent="-471476" defTabSz="685783">
              <a:buFont typeface="Calibri" charset="0"/>
              <a:buAutoNum type="alphaLcParenR"/>
            </a:pPr>
            <a:r>
              <a:rPr lang="tr-TR" altLang="en-US"/>
              <a:t>Namlu şeklinde kurutma</a:t>
            </a:r>
          </a:p>
          <a:p>
            <a:pPr marL="471476" indent="-471476" defTabSz="685783">
              <a:buFont typeface="Calibri" charset="0"/>
              <a:buAutoNum type="arabicPeriod"/>
            </a:pPr>
            <a:r>
              <a:rPr lang="tr-TR" altLang="en-US"/>
              <a:t>Sehpalar üzerinde kurutma</a:t>
            </a:r>
          </a:p>
          <a:p>
            <a:pPr marL="771506" lvl="1" indent="-471476" defTabSz="685783">
              <a:buFont typeface="Calibri" charset="0"/>
              <a:buAutoNum type="alphaLcParenR"/>
            </a:pPr>
            <a:r>
              <a:rPr lang="tr-TR" altLang="en-US"/>
              <a:t>Üç ayak sehpa</a:t>
            </a:r>
          </a:p>
          <a:p>
            <a:pPr marL="771506" lvl="1" indent="-471476" defTabSz="685783">
              <a:buFont typeface="Calibri" charset="0"/>
              <a:buAutoNum type="alphaLcParenR"/>
            </a:pPr>
            <a:r>
              <a:rPr lang="tr-TR" altLang="en-US"/>
              <a:t>Duvar sehpa</a:t>
            </a:r>
          </a:p>
          <a:p>
            <a:pPr marL="771506" lvl="1" indent="-471476" defTabSz="685783">
              <a:buFont typeface="Calibri" charset="0"/>
              <a:buAutoNum type="alphaLcParenR"/>
            </a:pPr>
            <a:r>
              <a:rPr lang="tr-TR" altLang="en-US"/>
              <a:t>Çatı tipi sehpa</a:t>
            </a:r>
          </a:p>
          <a:p>
            <a:pPr marL="771506" lvl="1" indent="-471476" defTabSz="685783">
              <a:buFont typeface="Calibri" charset="0"/>
              <a:buAutoNum type="alphaLcParenR"/>
            </a:pPr>
            <a:r>
              <a:rPr lang="tr-TR" altLang="en-US"/>
              <a:t>Enine çubuklu direk</a:t>
            </a:r>
          </a:p>
          <a:p>
            <a:pPr marL="771506" lvl="1" indent="-471476" defTabSz="685783">
              <a:buNone/>
            </a:pPr>
            <a:endParaRPr lang="tr-TR" altLang="en-US"/>
          </a:p>
        </p:txBody>
      </p:sp>
      <p:sp>
        <p:nvSpPr>
          <p:cNvPr id="48132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199" indent="-21430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28" indent="-17144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20" indent="-17144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12" indent="-17144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03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795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686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577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  <a:endParaRPr lang="tr-TR" altLang="en-US">
              <a:solidFill>
                <a:srgbClr val="898989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3516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5900" y="205980"/>
            <a:ext cx="6172200" cy="857915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 fontScale="90000"/>
          </a:bodyPr>
          <a:lstStyle/>
          <a:p>
            <a:pPr defTabSz="685783">
              <a:defRPr/>
            </a:pPr>
            <a:r>
              <a:rPr lang="tr-T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Kurutma şekilleri – Yapay Kurutma</a:t>
            </a:r>
            <a:endParaRPr lang="tr-TR" dirty="0"/>
          </a:p>
        </p:txBody>
      </p:sp>
      <p:sp>
        <p:nvSpPr>
          <p:cNvPr id="49155" name="Shape 2"/>
          <p:cNvSpPr>
            <a:spLocks noGrp="1"/>
          </p:cNvSpPr>
          <p:nvPr>
            <p:ph idx="1"/>
          </p:nvPr>
        </p:nvSpPr>
        <p:spPr>
          <a:xfrm>
            <a:off x="1485900" y="1200150"/>
            <a:ext cx="6172200" cy="2121694"/>
          </a:xfrm>
        </p:spPr>
        <p:txBody>
          <a:bodyPr/>
          <a:lstStyle/>
          <a:p>
            <a:pPr marL="471476" indent="-471476" defTabSz="685783">
              <a:buFont typeface="Calibri" charset="0"/>
              <a:buAutoNum type="arabicPeriod"/>
            </a:pPr>
            <a:r>
              <a:rPr lang="tr-TR" altLang="en-US"/>
              <a:t>Havalandırma yoluyla yapay kurutma</a:t>
            </a:r>
          </a:p>
          <a:p>
            <a:pPr marL="771506" lvl="1" indent="-471476" defTabSz="685783">
              <a:buFont typeface="Calibri" charset="0"/>
              <a:buAutoNum type="alphaLcParenR"/>
            </a:pPr>
            <a:r>
              <a:rPr lang="tr-TR" altLang="en-US"/>
              <a:t>Normal hava püskürtme</a:t>
            </a:r>
          </a:p>
          <a:p>
            <a:pPr marL="771506" lvl="1" indent="-471476" defTabSz="685783">
              <a:buFont typeface="Calibri" charset="0"/>
              <a:buAutoNum type="alphaLcParenR"/>
            </a:pPr>
            <a:r>
              <a:rPr lang="tr-TR" altLang="en-US"/>
              <a:t>Isıtılmış hava ile</a:t>
            </a:r>
          </a:p>
          <a:p>
            <a:pPr marL="471476" indent="-471476" defTabSz="685783">
              <a:buFont typeface="Calibri" charset="0"/>
              <a:buAutoNum type="arabicPeriod"/>
            </a:pPr>
            <a:r>
              <a:rPr lang="tr-TR" altLang="en-US"/>
              <a:t>Dehidrasyon yoluyla yapay kurutma</a:t>
            </a:r>
          </a:p>
          <a:p>
            <a:pPr marL="771506" lvl="1" indent="-471476" defTabSz="685783">
              <a:buNone/>
            </a:pPr>
            <a:endParaRPr lang="tr-TR" altLang="en-US"/>
          </a:p>
        </p:txBody>
      </p:sp>
      <p:sp>
        <p:nvSpPr>
          <p:cNvPr id="49156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199" indent="-21430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28" indent="-17144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20" indent="-17144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12" indent="-17144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03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795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686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577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  <a:endParaRPr lang="tr-TR" altLang="en-US">
              <a:solidFill>
                <a:srgbClr val="898989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157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6945" y="205980"/>
            <a:ext cx="6172933" cy="857915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defTabSz="685783">
              <a:defRPr/>
            </a:pPr>
            <a:r>
              <a:rPr lang="tr-TR" sz="2100" b="1" dirty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Çeşitli kurutma yöntemleri ile elde edilmiş kuru yonca otunun besin maddeleri kapsamı</a:t>
            </a:r>
          </a:p>
        </p:txBody>
      </p:sp>
      <p:graphicFrame>
        <p:nvGraphicFramePr>
          <p:cNvPr id="50178" name="Table 4"/>
          <p:cNvGraphicFramePr>
            <a:graphicFrameLocks noGrp="1"/>
          </p:cNvGraphicFramePr>
          <p:nvPr/>
        </p:nvGraphicFramePr>
        <p:xfrm>
          <a:off x="1485900" y="1200150"/>
          <a:ext cx="6172200" cy="1440180"/>
        </p:xfrm>
        <a:graphic>
          <a:graphicData uri="http://schemas.openxmlformats.org/drawingml/2006/table">
            <a:tbl>
              <a:tblPr/>
              <a:tblGrid>
                <a:gridCol w="1543050"/>
                <a:gridCol w="1543050"/>
                <a:gridCol w="1543050"/>
                <a:gridCol w="1543050"/>
              </a:tblGrid>
              <a:tr h="2857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Besin maddeleri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Dehidrasyon (%)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Sehpada (%)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Yerde (%)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</a:tr>
              <a:tr h="115443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Organik maddeler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Ham protein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Ham yağ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Ham selüloz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N’siz öz maddeler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91,01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19,64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3,14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29,65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38,58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89,90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17,23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2,00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36,00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34,72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88,91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16,08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1,72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36,64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34,47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50196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199" indent="-21430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28" indent="-17144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20" indent="-17144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12" indent="-17144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03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795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686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577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  <a:endParaRPr lang="tr-TR" altLang="en-US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50197" name="TextBox 5"/>
          <p:cNvSpPr txBox="1">
            <a:spLocks noChangeArrowheads="1"/>
          </p:cNvSpPr>
          <p:nvPr/>
        </p:nvSpPr>
        <p:spPr bwMode="auto">
          <a:xfrm>
            <a:off x="1464470" y="2625330"/>
            <a:ext cx="981359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1050">
                <a:latin typeface="Calibri" charset="0"/>
              </a:rPr>
              <a:t>Bulgurlu, 1964</a:t>
            </a:r>
          </a:p>
        </p:txBody>
      </p:sp>
    </p:spTree>
    <p:extLst>
      <p:ext uri="{BB962C8B-B14F-4D97-AF65-F5344CB8AC3E}">
        <p14:creationId xmlns:p14="http://schemas.microsoft.com/office/powerpoint/2010/main" val="1061814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5900" y="205980"/>
            <a:ext cx="6172200" cy="857915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defTabSz="685783">
              <a:defRPr/>
            </a:pPr>
            <a:r>
              <a:rPr lang="tr-TR" sz="2700" b="1" dirty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Kuru otun kalitesine etki eden faktörler</a:t>
            </a:r>
          </a:p>
        </p:txBody>
      </p:sp>
      <p:sp>
        <p:nvSpPr>
          <p:cNvPr id="51203" name="Shap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71476" indent="-471476" defTabSz="685783">
              <a:buFont typeface="Calibri" charset="0"/>
              <a:buAutoNum type="arabicPeriod"/>
            </a:pPr>
            <a:r>
              <a:rPr lang="tr-TR" altLang="en-US" sz="2175"/>
              <a:t>Yem bitkisinin gelişmesinin hangi devresinde ve mevsimin hangi tarihinde hasat edildiği,</a:t>
            </a:r>
          </a:p>
          <a:p>
            <a:pPr marL="471476" indent="-471476" defTabSz="685783">
              <a:buFont typeface="Calibri" charset="0"/>
              <a:buAutoNum type="arabicPeriod"/>
            </a:pPr>
            <a:r>
              <a:rPr lang="tr-TR" altLang="en-US" sz="2175"/>
              <a:t>Aynı gelişme mevsimi içinde yem bitkilerinin ilk biçimimi yoksa daha sonraki biçimler mi olduğu,</a:t>
            </a:r>
          </a:p>
          <a:p>
            <a:pPr marL="471476" indent="-471476" defTabSz="685783">
              <a:buFont typeface="Calibri" charset="0"/>
              <a:buAutoNum type="arabicPeriod"/>
            </a:pPr>
            <a:r>
              <a:rPr lang="tr-TR" altLang="en-US" sz="2175"/>
              <a:t>Yaprak oranı</a:t>
            </a:r>
          </a:p>
          <a:p>
            <a:pPr marL="471476" indent="-471476" defTabSz="685783">
              <a:buFont typeface="Calibri" charset="0"/>
              <a:buAutoNum type="arabicPeriod"/>
            </a:pPr>
            <a:r>
              <a:rPr lang="tr-TR" altLang="en-US" sz="2175"/>
              <a:t>Hasat edilen otların kurutulma sırasında herhangi bir sebeple zarar görüp görmediği</a:t>
            </a:r>
          </a:p>
          <a:p>
            <a:pPr marL="471476" indent="-471476" defTabSz="685783">
              <a:buFont typeface="Calibri" charset="0"/>
              <a:buAutoNum type="arabicPeriod"/>
            </a:pPr>
            <a:r>
              <a:rPr lang="tr-TR" altLang="en-US" sz="2175"/>
              <a:t>Hayvana verildiği andaki fiziksel durumu</a:t>
            </a:r>
          </a:p>
          <a:p>
            <a:pPr marL="471476" indent="-471476" defTabSz="685783">
              <a:buFont typeface="Calibri" charset="0"/>
              <a:buAutoNum type="arabicPeriod"/>
            </a:pPr>
            <a:r>
              <a:rPr lang="tr-TR" altLang="en-US" sz="2175"/>
              <a:t>Yem bitkilerinin türü </a:t>
            </a:r>
          </a:p>
        </p:txBody>
      </p:sp>
      <p:sp>
        <p:nvSpPr>
          <p:cNvPr id="51204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199" indent="-21430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28" indent="-17144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20" indent="-17144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12" indent="-17144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03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795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686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577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  <a:endParaRPr lang="tr-TR" altLang="en-US">
              <a:solidFill>
                <a:srgbClr val="898989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67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5900" y="205980"/>
            <a:ext cx="6172200" cy="857915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defTabSz="685783">
              <a:defRPr/>
            </a:pPr>
            <a:r>
              <a:rPr lang="tr-T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İyi kaliteli kuru otun özellikleri</a:t>
            </a:r>
            <a:endParaRPr lang="tr-TR" b="1" dirty="0">
              <a:ln w="11430"/>
              <a:gradFill>
                <a:gsLst>
                  <a:gs pos="0">
                    <a:schemeClr val="accent2">
                      <a:tint val="70000"/>
                      <a:shade val="10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7000"/>
                  </a:srgbClr>
                </a:outerShdw>
              </a:effectLst>
            </a:endParaRPr>
          </a:p>
        </p:txBody>
      </p:sp>
      <p:sp>
        <p:nvSpPr>
          <p:cNvPr id="52227" name="Shap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71476" indent="-471476" defTabSz="685783">
              <a:buFont typeface="Calibri" charset="0"/>
              <a:buAutoNum type="arabicPeriod"/>
            </a:pPr>
            <a:r>
              <a:rPr lang="tr-TR" altLang="en-US" sz="2175"/>
              <a:t>Yem bitkilerinin olgunluğunun erken devrelerinde hasat edilmesi,</a:t>
            </a:r>
          </a:p>
          <a:p>
            <a:pPr marL="471476" indent="-471476" defTabSz="685783">
              <a:buFont typeface="Calibri" charset="0"/>
              <a:buAutoNum type="arabicPeriod"/>
            </a:pPr>
            <a:r>
              <a:rPr lang="tr-TR" altLang="en-US" sz="2175"/>
              <a:t>Bol yapraklı ve yeşil devrede</a:t>
            </a:r>
          </a:p>
          <a:p>
            <a:pPr marL="471476" indent="-471476" defTabSz="685783">
              <a:buFont typeface="Calibri" charset="0"/>
              <a:buAutoNum type="arabicPeriod"/>
            </a:pPr>
            <a:r>
              <a:rPr lang="tr-TR" altLang="en-US" sz="2175"/>
              <a:t>Gövde ve dallar yumuşak ve bükülebilir</a:t>
            </a:r>
          </a:p>
          <a:p>
            <a:pPr marL="471476" indent="-471476" defTabSz="685783">
              <a:buFont typeface="Calibri" charset="0"/>
              <a:buAutoNum type="arabicPeriod"/>
            </a:pPr>
            <a:r>
              <a:rPr lang="tr-TR" altLang="en-US" sz="2175"/>
              <a:t>Gövde ve dallar fazla kalınlaşmamış, ince yapılı</a:t>
            </a:r>
          </a:p>
          <a:p>
            <a:pPr marL="471476" indent="-471476" defTabSz="685783">
              <a:buFont typeface="Calibri" charset="0"/>
              <a:buAutoNum type="arabicPeriod"/>
            </a:pPr>
            <a:r>
              <a:rPr lang="tr-TR" altLang="en-US" sz="2175"/>
              <a:t>Küf ve kokulardan arınmış</a:t>
            </a:r>
          </a:p>
          <a:p>
            <a:pPr marL="471476" indent="-471476" defTabSz="685783">
              <a:buFont typeface="Calibri" charset="0"/>
              <a:buAutoNum type="arabicPeriod"/>
            </a:pPr>
            <a:r>
              <a:rPr lang="tr-TR" altLang="en-US" sz="2175"/>
              <a:t>Lezzetli olmalıdır.</a:t>
            </a:r>
          </a:p>
          <a:p>
            <a:pPr marL="471476" indent="-471476" defTabSz="685783">
              <a:buFont typeface="Calibri" charset="0"/>
              <a:buAutoNum type="arabicPeriod"/>
            </a:pPr>
            <a:r>
              <a:rPr lang="tr-TR" altLang="en-US" sz="2175"/>
              <a:t>Az miktarda diğer yem bitkisi türlerini de kapsamalıdır.</a:t>
            </a:r>
          </a:p>
        </p:txBody>
      </p:sp>
      <p:sp>
        <p:nvSpPr>
          <p:cNvPr id="52228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199" indent="-21430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28" indent="-17144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20" indent="-17144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12" indent="-17144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03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795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686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577" indent="-1714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  <a:endParaRPr lang="tr-TR" altLang="en-US">
              <a:solidFill>
                <a:srgbClr val="898989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895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495</Words>
  <Application>Microsoft Macintosh PowerPoint</Application>
  <PresentationFormat>On-screen Show (16:9)</PresentationFormat>
  <Paragraphs>121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Arial</vt:lpstr>
      <vt:lpstr>Office Theme</vt:lpstr>
      <vt:lpstr>Custom Design</vt:lpstr>
      <vt:lpstr>YEM KÜLTÜRÜNÜN İLKELERİ</vt:lpstr>
      <vt:lpstr>YEM BİTKİLERİNİN KULLANILMASI</vt:lpstr>
      <vt:lpstr>Kuru otun önemi</vt:lpstr>
      <vt:lpstr>Kuru ot yapma tekniği</vt:lpstr>
      <vt:lpstr>Kurutma şekilleri – Doğal Kurutma</vt:lpstr>
      <vt:lpstr>Kurutma şekilleri – Yapay Kurutma</vt:lpstr>
      <vt:lpstr>Çeşitli kurutma yöntemleri ile elde edilmiş kuru yonca otunun besin maddeleri kapsamı</vt:lpstr>
      <vt:lpstr>Kuru otun kalitesine etki eden faktörler</vt:lpstr>
      <vt:lpstr>İyi kaliteli kuru otun özellikleri</vt:lpstr>
      <vt:lpstr>Kurutma sırasında ortaya çıkan kayıplar</vt:lpstr>
      <vt:lpstr>Yoncanın çeşitli yöntemlerle kurutulmasında ortaya çıkan besin maddeleri kaybı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YEM KÜLTÜRÜNÜN İLKELERİ</dc:title>
  <dc:creator>Microsoft Office User</dc:creator>
  <cp:lastModifiedBy>Cengiz Sancak</cp:lastModifiedBy>
  <cp:revision>37</cp:revision>
  <dcterms:created xsi:type="dcterms:W3CDTF">2015-10-19T14:04:59Z</dcterms:created>
  <dcterms:modified xsi:type="dcterms:W3CDTF">2017-11-24T13:48:58Z</dcterms:modified>
</cp:coreProperties>
</file>