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9" r:id="rId1"/>
  </p:sldMasterIdLst>
  <p:sldIdLst>
    <p:sldId id="311" r:id="rId2"/>
    <p:sldId id="256" r:id="rId3"/>
    <p:sldId id="289" r:id="rId4"/>
    <p:sldId id="290" r:id="rId5"/>
    <p:sldId id="293" r:id="rId6"/>
    <p:sldId id="297" r:id="rId7"/>
    <p:sldId id="296" r:id="rId8"/>
    <p:sldId id="295" r:id="rId9"/>
    <p:sldId id="294" r:id="rId10"/>
    <p:sldId id="291" r:id="rId11"/>
    <p:sldId id="298" r:id="rId12"/>
    <p:sldId id="302" r:id="rId13"/>
    <p:sldId id="301" r:id="rId14"/>
    <p:sldId id="300" r:id="rId15"/>
    <p:sldId id="299" r:id="rId16"/>
    <p:sldId id="292" r:id="rId17"/>
    <p:sldId id="307" r:id="rId18"/>
    <p:sldId id="306" r:id="rId19"/>
    <p:sldId id="305" r:id="rId20"/>
    <p:sldId id="304" r:id="rId21"/>
    <p:sldId id="303" r:id="rId22"/>
    <p:sldId id="310" r:id="rId23"/>
    <p:sldId id="309" r:id="rId24"/>
    <p:sldId id="308" r:id="rId2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9" d="100"/>
          <a:sy n="49" d="100"/>
        </p:scale>
        <p:origin x="6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7067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1813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5219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416685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92667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22180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55846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40944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5222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62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3020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4040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2394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9129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6476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0962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209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7EB4726-2AE0-4D09-BD2B-737A54E575BD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34035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90" r:id="rId1"/>
    <p:sldLayoutId id="2147484091" r:id="rId2"/>
    <p:sldLayoutId id="2147484092" r:id="rId3"/>
    <p:sldLayoutId id="2147484093" r:id="rId4"/>
    <p:sldLayoutId id="2147484094" r:id="rId5"/>
    <p:sldLayoutId id="2147484095" r:id="rId6"/>
    <p:sldLayoutId id="2147484096" r:id="rId7"/>
    <p:sldLayoutId id="2147484097" r:id="rId8"/>
    <p:sldLayoutId id="2147484098" r:id="rId9"/>
    <p:sldLayoutId id="2147484099" r:id="rId10"/>
    <p:sldLayoutId id="2147484100" r:id="rId11"/>
    <p:sldLayoutId id="2147484101" r:id="rId12"/>
    <p:sldLayoutId id="2147484102" r:id="rId13"/>
    <p:sldLayoutId id="2147484103" r:id="rId14"/>
    <p:sldLayoutId id="2147484104" r:id="rId15"/>
    <p:sldLayoutId id="2147484105" r:id="rId16"/>
    <p:sldLayoutId id="214748410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2042617"/>
          </a:xfrm>
        </p:spPr>
        <p:txBody>
          <a:bodyPr>
            <a:normAutofit/>
          </a:bodyPr>
          <a:lstStyle/>
          <a:p>
            <a:pPr algn="ctr"/>
            <a:r>
              <a:rPr lang="tr-TR" sz="4400" b="1" dirty="0" smtClean="0"/>
              <a:t>TASAVVUF II </a:t>
            </a:r>
            <a:r>
              <a:rPr lang="tr-TR" sz="4400" b="1"/>
              <a:t/>
            </a:r>
            <a:br>
              <a:rPr lang="tr-TR" sz="4400" b="1"/>
            </a:br>
            <a:r>
              <a:rPr lang="tr-TR" sz="4400" b="1" smtClean="0"/>
              <a:t>VII. </a:t>
            </a:r>
            <a:r>
              <a:rPr lang="tr-TR" sz="4400" b="1" dirty="0" smtClean="0"/>
              <a:t>YARIYIL GÜZ DÖNEMİ</a:t>
            </a:r>
            <a:endParaRPr lang="tr-TR" sz="4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563317"/>
            <a:ext cx="8689976" cy="3927423"/>
          </a:xfrm>
        </p:spPr>
        <p:txBody>
          <a:bodyPr>
            <a:noAutofit/>
          </a:bodyPr>
          <a:lstStyle/>
          <a:p>
            <a:pPr algn="just"/>
            <a:endParaRPr lang="tr-TR" altLang="tr-TR" sz="2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tr-TR" altLang="tr-TR" sz="2900" b="1" cap="none" dirty="0" smtClean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/>
            <a:r>
              <a:rPr lang="tr-TR" altLang="tr-TR" sz="2900" b="1" cap="none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AHMET CAHİD HAKSEVER</a:t>
            </a:r>
            <a:endParaRPr lang="tr-TR" altLang="tr-TR" sz="2500" b="1" cap="none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70730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2"/>
            <a:ext cx="8689976" cy="708492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200" b="1" dirty="0" smtClean="0"/>
              <a:t>Rüyanın </a:t>
            </a:r>
            <a:r>
              <a:rPr lang="tr-TR" sz="4200" b="1" dirty="0"/>
              <a:t>tasavvuftaki yeri nedir? 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424066"/>
            <a:ext cx="8689976" cy="5066675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Rüyaların Çeşitleri</a:t>
            </a: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Kur’an’da ele alınışından ve bu konuda Allah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Rasûlü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(s.)’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nden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nakledilen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rivâyetlerden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hareketle rüya, İslâmî ilimlerde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rüyâ-yı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sâdıka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rüyâ-yı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kâzibe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şeklinde sınıflandırılmıştır. “Rüya-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yı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sâdıka”ya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“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Rahmânî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rüya” da denilmektedir</a:t>
            </a: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tr-TR" altLang="tr-TR" sz="2500" b="1" cap="none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8100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2"/>
            <a:ext cx="8689976" cy="708492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200" b="1" dirty="0" smtClean="0"/>
              <a:t>Rüyanın </a:t>
            </a:r>
            <a:r>
              <a:rPr lang="tr-TR" sz="4200" b="1" dirty="0"/>
              <a:t>tasavvuftaki yeri nedir? 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424066"/>
            <a:ext cx="8689976" cy="5066675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Mübeşşirât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denilen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sâdık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rüyalar, yoruma ihtiyaç duyma açısından üçe ayrılmaktadır:</a:t>
            </a: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	Yoruma ve tabire ihtiyaç göstermeyecek kadar açık ve seçik rüyalar. Hz. İbrahim’in </a:t>
            </a: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rüyası,</a:t>
            </a:r>
            <a:endParaRPr lang="tr-TR" altLang="tr-TR" sz="2500" b="1" cap="none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	Kısmen yoruma ihtiyaç gösteren rüyalar. Hz. Yusuf’un </a:t>
            </a: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rüyası,</a:t>
            </a:r>
            <a:endParaRPr lang="tr-TR" altLang="tr-TR" sz="2500" b="1" cap="none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	Tamamen tabir ve yoruma ihtiyaç gösteren rüyalar. Mısır melikinin ve zindanda rüyalarını Hz. Yusuf’a anlatan iki mahkûmun gördüğü rüya gibi… </a:t>
            </a: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tr-TR" altLang="tr-TR" sz="2500" b="1" cap="none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31641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2"/>
            <a:ext cx="8689976" cy="708492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200" b="1" dirty="0" smtClean="0"/>
              <a:t>Rüyanın </a:t>
            </a:r>
            <a:r>
              <a:rPr lang="tr-TR" sz="4200" b="1" dirty="0"/>
              <a:t>tasavvuftaki yeri nedir? 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424066"/>
            <a:ext cx="8689976" cy="5066675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Rüyanın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Epistemik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Değeri</a:t>
            </a: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İlk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zâhidler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sûfîlerden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itibaren rüyanın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epistemik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bir değere sahip olduğu ileri sürülmüştür. Peygamberlerin gördüğü rüyalar vahiy,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takvâ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sahibi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mü’minlerle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velîlerin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gördüğü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mübeşşirât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türü rüyalar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ilhâm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mahiyetindedir</a:t>
            </a: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tr-TR" altLang="tr-TR" sz="2500" b="1" cap="none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58013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2"/>
            <a:ext cx="8689976" cy="708492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200" b="1" dirty="0" smtClean="0"/>
              <a:t>Rüyanın </a:t>
            </a:r>
            <a:r>
              <a:rPr lang="tr-TR" sz="4200" b="1" dirty="0"/>
              <a:t>tasavvuftaki yeri nedir? 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424066"/>
            <a:ext cx="8689976" cy="5066675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Rüya, kalp âleminin akisleriyle doğru orantılıdır. Yani rüyalar, aynada yansıyan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sûretler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gibidir. Ayna temiz ve olduğu gibi yansıttığı takdirde berrak bir şekilde görüntüyü yansıtır. </a:t>
            </a: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tr-TR" altLang="tr-TR" sz="2500" b="1" cap="none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86295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2"/>
            <a:ext cx="8689976" cy="708492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200" b="1" dirty="0" smtClean="0"/>
              <a:t>Rüyanın </a:t>
            </a:r>
            <a:r>
              <a:rPr lang="tr-TR" sz="4200" b="1" dirty="0"/>
              <a:t>tasavvuftaki yeri nedir? 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424066"/>
            <a:ext cx="8689976" cy="5066675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Bununla birlikte kalbi temiz kişilerin gördükleri tüm rüyalar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Rahmâni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olmayacağı gibi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sâdık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rüyaları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mü’min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olmayanlar ve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hattâ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zalimler de görebilir. Bu ifadelerden kasıt,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sâdık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rüyaları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kalb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-i selim sahiplerine münhasır kılma değil, onların bu tür rüyalara daha fazla muhatap olacağıdır</a:t>
            </a: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tr-TR" altLang="tr-TR" sz="2500" b="1" cap="none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28417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2"/>
            <a:ext cx="8689976" cy="708492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200" b="1" dirty="0" smtClean="0"/>
              <a:t>Rüyanın </a:t>
            </a:r>
            <a:r>
              <a:rPr lang="tr-TR" sz="4200" b="1" dirty="0"/>
              <a:t>tasavvuftaki yeri nedir? 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424066"/>
            <a:ext cx="8689976" cy="5066675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Tasavvufta rüya algısı, vahdet-i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vücûd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düşüncesindeki varoluşun mertebeleri ile doğrudan bağlantılıdır. 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Müşâhede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âlemindeki insan, uykuya daldığında ruhu, varoluşun bir üst mertebesi kabul edilen misal âlemine gider. Rüyaların sembolik imgeleminin sebebi de budur. Hayırlı olanı dilemek anlamındaki istihare  uygulamasının sebebi,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Levh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-i Mahfuz’un da bu âlemde bulunuşudur</a:t>
            </a: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tr-TR" altLang="tr-TR" sz="2500" b="1" cap="none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33085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2"/>
            <a:ext cx="8689976" cy="708492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200" b="1" dirty="0" smtClean="0"/>
              <a:t>Rüyanın </a:t>
            </a:r>
            <a:r>
              <a:rPr lang="tr-TR" sz="4200" b="1" dirty="0"/>
              <a:t>tasavvuftaki yeri nedir? 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424066"/>
            <a:ext cx="8689976" cy="5066675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Sûfîlerin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rüyaları bir bilgi edinme kaynağı şeklindeki genel kabulü, rüyalarla amel edilip edilmemesi yönünde fıkhî tartışmaları da beraberinde getirmiştir</a:t>
            </a: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tr-TR" altLang="tr-TR" sz="2500" b="1" cap="none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33226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2"/>
            <a:ext cx="8689976" cy="708492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200" b="1" dirty="0" smtClean="0"/>
              <a:t>Rüyanın </a:t>
            </a:r>
            <a:r>
              <a:rPr lang="tr-TR" sz="4200" b="1" dirty="0"/>
              <a:t>tasavvuftaki yeri nedir? 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424066"/>
            <a:ext cx="8689976" cy="5066675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Tarikatlarda 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Rüyaya Verilen Önem</a:t>
            </a: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Sûfî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düşüncede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rahmânî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rüyalara muhatap olmak,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seyr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ü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sülûkun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meyvelerinden biridir</a:t>
            </a: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tr-TR" altLang="tr-TR" sz="2500" b="1" cap="none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2881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2"/>
            <a:ext cx="8689976" cy="708492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200" b="1" dirty="0" smtClean="0"/>
              <a:t>Rüyanın </a:t>
            </a:r>
            <a:r>
              <a:rPr lang="tr-TR" sz="4200" b="1" dirty="0"/>
              <a:t>tasavvuftaki yeri nedir? 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424066"/>
            <a:ext cx="8689976" cy="5066675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Rüya, peygamberlerin dışındakiler için mutlak bir hüküm içermemekle birlikte, belli şartlarda bilgi kaynağı olarak kabul edilmekte,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hattâ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müridin manevî eğitiminde rüyadan faydalanılmaktadır. </a:t>
            </a: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tr-TR" altLang="tr-TR" sz="2500" b="1" cap="none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56688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2"/>
            <a:ext cx="8689976" cy="708492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200" b="1" dirty="0" smtClean="0"/>
              <a:t>Rüyanın </a:t>
            </a:r>
            <a:r>
              <a:rPr lang="tr-TR" sz="4200" b="1" dirty="0"/>
              <a:t>tasavvuftaki yeri nedir? 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424066"/>
            <a:ext cx="8689976" cy="5066675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Sembolik âleme ait rüyaların yorumlanmasında iki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usûl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vardır. Biri “enfüsî” diğeri ise “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âfâkî”dir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Enfüsî tabir, kulaktan duymak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sûretiyle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geçmişte ehil kimselerin yaptığı tabirleri çeşitli eserlerden toplayarak yapılanıdır</a:t>
            </a: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tr-TR" altLang="tr-TR" sz="2500" b="1" cap="none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45274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2042617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400" b="1" dirty="0" smtClean="0"/>
              <a:t>TASAVVUF II </a:t>
            </a:r>
            <a:r>
              <a:rPr lang="tr-TR" sz="4400" b="1" dirty="0"/>
              <a:t/>
            </a:r>
            <a:br>
              <a:rPr lang="tr-TR" sz="4400" b="1" dirty="0"/>
            </a:br>
            <a:r>
              <a:rPr lang="tr-TR" sz="4400" b="1" dirty="0" smtClean="0"/>
              <a:t>DÖRDÜNCÜ BÖLÜM</a:t>
            </a:r>
            <a:r>
              <a:rPr lang="tr-TR" sz="4400" b="1" dirty="0"/>
              <a:t/>
            </a:r>
            <a:br>
              <a:rPr lang="tr-TR" sz="4400" b="1" dirty="0"/>
            </a:br>
            <a:r>
              <a:rPr lang="tr-TR" sz="4000" b="1" dirty="0" smtClean="0"/>
              <a:t>TASAVVUFİ KAVRAMLAR VE DEYİMLER</a:t>
            </a:r>
            <a:endParaRPr lang="tr-TR" sz="4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563317"/>
            <a:ext cx="8689976" cy="3927423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HAFTA  </a:t>
            </a:r>
          </a:p>
          <a:p>
            <a:pPr marL="342900" lvl="0" indent="-34290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5754688" algn="r"/>
              </a:tabLst>
            </a:pP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Rüyanın 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tasavvuftaki yeri nedir? </a:t>
            </a: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  <a:p>
            <a:pPr marL="342900" lvl="0" indent="-34290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5754688" algn="r"/>
              </a:tabLst>
            </a:pPr>
            <a:endParaRPr lang="tr-TR" altLang="tr-TR" sz="2500" b="1" cap="none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63869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2"/>
            <a:ext cx="8689976" cy="708492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200" b="1" dirty="0" smtClean="0"/>
              <a:t>Rüyanın </a:t>
            </a:r>
            <a:r>
              <a:rPr lang="tr-TR" sz="4200" b="1" dirty="0"/>
              <a:t>tasavvuftaki yeri nedir? 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424066"/>
            <a:ext cx="8689976" cy="5066675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Seyr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ü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sülûk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esnasında görülen rüyalar ve onların yorumlanması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Halvetilik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Kâdirîlik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gibi tarikatlarda müridin manevî gelişimine bir işaret ve delil sayılırken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Nakşbendîler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Melâmiler’in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bu yönteme çok fazla başvurmadığı söylenebilir</a:t>
            </a: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tr-TR" altLang="tr-TR" sz="2500" b="1" cap="none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31351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2"/>
            <a:ext cx="8689976" cy="708492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200" b="1" dirty="0" smtClean="0"/>
              <a:t>Rüyanın </a:t>
            </a:r>
            <a:r>
              <a:rPr lang="tr-TR" sz="4200" b="1" dirty="0"/>
              <a:t>tasavvuftaki yeri nedir? 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424066"/>
            <a:ext cx="8689976" cy="5066675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Sonuç olarak,</a:t>
            </a: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Gündelik hayatın çok küçük bir anında gerçekleşen ama kimi zaman bireyin bütün hayatını etkileyebilecek derecedeki rüyalar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rahmâni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nefsani ve şeytani şeklinde kategorize edilmiştir. Rüyanın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sâdık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mı yoksa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hulm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türünden mi olduğu konusundaki temel ölçütlerden biri, dini hükümlere uygunluğudur.</a:t>
            </a: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tr-TR" altLang="tr-TR" sz="2500" b="1" cap="none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55946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2"/>
            <a:ext cx="8689976" cy="708492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200" b="1" dirty="0" smtClean="0"/>
              <a:t>Rüyanın </a:t>
            </a:r>
            <a:r>
              <a:rPr lang="tr-TR" sz="4200" b="1" dirty="0"/>
              <a:t>tasavvuftaki yeri nedir? 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424066"/>
            <a:ext cx="8689976" cy="5066675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Peygamberlerin gördükleri rüyalar vahiy niteliği taşımakta olup bağlayıcılık arz ederken diğer insanların gördükleri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sâdık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rüyalar değil başkaları, kendileri için bile bağlayıcılık arz etmez.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Sâdık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rüya için hüküm bu olunca dini hükümlere aykırı rüyalar ile hiçbir şekilde amel edilmez. </a:t>
            </a: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tr-TR" altLang="tr-TR" sz="2500" b="1" cap="none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92002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2"/>
            <a:ext cx="8689976" cy="708492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200" b="1" dirty="0" smtClean="0"/>
              <a:t>Rüyanın </a:t>
            </a:r>
            <a:r>
              <a:rPr lang="tr-TR" sz="4200" b="1" dirty="0"/>
              <a:t>tasavvuftaki yeri nedir? 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424066"/>
            <a:ext cx="8689976" cy="5066675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Her ne kadar bilgi kaynağı olarak kabul edilse de rüyalar, şahsa özel olup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sâdık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rüya ile amel, kişinin tercihine bağlıdır. Bu tür rüyalar uyarı, yönlendirme, müjdeleme gibi fonksiyonlar icra edebilmektedir. </a:t>
            </a: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tr-TR" altLang="tr-TR" sz="2500" b="1" cap="none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00615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2"/>
            <a:ext cx="8689976" cy="708492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200" b="1" dirty="0" smtClean="0"/>
              <a:t>Rüyanın </a:t>
            </a:r>
            <a:r>
              <a:rPr lang="tr-TR" sz="4200" b="1" dirty="0"/>
              <a:t>tasavvuftaki yeri nedir? 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424066"/>
            <a:ext cx="8689976" cy="5066675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Tarikatlarda rüyalara önem verilmesinin en önemli nedenlerinden biri, kişinin iç âlemini, bilinçaltını teşhis ile doğru manevî eğitim yönteminin uygulanmasıdır.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Sâdık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rüyaları, sahip olduğu kalbin temizliğine bağlı olarak herkes görebilmektedir. Tasavvuf açısından temel hedef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sâdık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rüyalara muhatap olmak değil, Kur’an ve Sünneti zahiren ve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bâtınen</a:t>
            </a:r>
            <a:r>
              <a:rPr lang="tr-TR" altLang="tr-TR" sz="2500" b="1" cap="none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yaşamaya çalışmaktır</a:t>
            </a: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tr-TR" altLang="tr-TR" sz="2500" b="1" cap="none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31202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2"/>
            <a:ext cx="8689976" cy="708492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200" b="1" dirty="0" smtClean="0"/>
              <a:t>Rüyanın </a:t>
            </a:r>
            <a:r>
              <a:rPr lang="tr-TR" sz="4200" b="1" dirty="0"/>
              <a:t>tasavvuftaki yeri nedir? 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424066"/>
            <a:ext cx="8689976" cy="5066675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Rüya, sözlükte kalp ve gözle bakmak, düş, uyku sırasında zihinde beliren görüntülerin bütününü ifade eden Arapça bir kelimedir.  Tasavvuf ıstılahında rüya, bütün his ve şuur hallerinin tamamen yok olmadığı uykuda veya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yakaza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hâlinde insanların kalplerinde karar kılan şeyin tahayyül ve tasavvur yoluyla idrak edilmesidir</a:t>
            </a: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tr-TR" altLang="tr-TR" sz="2500" b="1" cap="none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51342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2"/>
            <a:ext cx="8689976" cy="708492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200" b="1" dirty="0" smtClean="0"/>
              <a:t>Rüyanın </a:t>
            </a:r>
            <a:r>
              <a:rPr lang="tr-TR" sz="4200" b="1" dirty="0"/>
              <a:t>tasavvuftaki yeri nedir? 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424066"/>
            <a:ext cx="8689976" cy="5066675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Kur’an-ı Kerim’de Rüya</a:t>
            </a: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İnsan doğasının bir parçası olan rüya, Kur’an’da ve hadislerde yer bulmuştur. Kur’an’da “rüya” altı, aynı anlamdaki “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menam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 kelimesi ise iki yerde geçmektedir. </a:t>
            </a: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tr-TR" altLang="tr-TR" sz="2500" b="1" cap="none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53505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2"/>
            <a:ext cx="8689976" cy="708492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200" b="1" dirty="0" smtClean="0"/>
              <a:t>Rüyanın </a:t>
            </a:r>
            <a:r>
              <a:rPr lang="tr-TR" sz="4200" b="1" dirty="0"/>
              <a:t>tasavvuftaki yeri nedir? 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424066"/>
            <a:ext cx="8689976" cy="5066675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marL="342900" lvl="0" indent="-34290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5754688" algn="r"/>
              </a:tabLst>
            </a:pP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İbrahim 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a.s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.)’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ın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rüyasında oğlunu kurban edişi,  </a:t>
            </a:r>
            <a:endParaRPr lang="tr-TR" altLang="tr-TR" sz="2500" b="1" cap="none" dirty="0" smtClean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5754688" algn="r"/>
              </a:tabLst>
            </a:pP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Yusuf 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a.s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.)’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ın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on bir yıldız ve güneşin kendine secde ettiğini görmesi, </a:t>
            </a:r>
            <a:endParaRPr lang="tr-TR" altLang="tr-TR" sz="2500" b="1" cap="none" dirty="0" smtClean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5754688" algn="r"/>
              </a:tabLst>
            </a:pP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Hz. Yusuf’un zindan 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arkadaşlarının </a:t>
            </a: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rüyası</a:t>
            </a:r>
          </a:p>
          <a:p>
            <a:pPr marL="342900" lvl="0" indent="-34290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5754688" algn="r"/>
              </a:tabLst>
            </a:pP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Mısır 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Melikinin rüyası,  </a:t>
            </a:r>
            <a:endParaRPr lang="tr-TR" altLang="tr-TR" sz="2500" b="1" cap="none" dirty="0" smtClean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tr-TR" altLang="tr-TR" sz="2500" b="1" cap="none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48260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2"/>
            <a:ext cx="8689976" cy="708492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200" b="1" dirty="0" smtClean="0"/>
              <a:t>Rüyanın </a:t>
            </a:r>
            <a:r>
              <a:rPr lang="tr-TR" sz="4200" b="1" dirty="0"/>
              <a:t>tasavvuftaki yeri nedir? 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424066"/>
            <a:ext cx="8689976" cy="5066675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marL="342900" lvl="0" indent="-34290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5754688" algn="r"/>
              </a:tabLst>
            </a:pP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Allah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Rasûlü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(s.)’ne Bedir Savaşı öncesi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Cenâb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-ı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Hakk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tarafından düşmanların sayısının az gösterilmesi,  </a:t>
            </a:r>
            <a:endParaRPr lang="tr-TR" altLang="tr-TR" sz="2500" b="1" cap="none" dirty="0" smtClean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5754688" algn="r"/>
              </a:tabLst>
            </a:pPr>
            <a:r>
              <a:rPr lang="tr-TR" altLang="tr-TR" sz="2500" b="1" cap="none" dirty="0" err="1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Hudeybiye</a:t>
            </a: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öncesinde Müslümanlarla birlikte Mekke’ye gireceğine dair </a:t>
            </a: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rüyası 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gayba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dair bilgi veren rüyanın ileride doğrulanması  Kur’an’da geçen rüyalardandır</a:t>
            </a: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tr-TR" altLang="tr-TR" sz="2500" b="1" cap="none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64800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2"/>
            <a:ext cx="8689976" cy="708492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200" b="1" dirty="0" smtClean="0"/>
              <a:t>Rüyanın </a:t>
            </a:r>
            <a:r>
              <a:rPr lang="tr-TR" sz="4200" b="1" dirty="0"/>
              <a:t>tasavvuftaki yeri nedir? 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424066"/>
            <a:ext cx="8689976" cy="5066675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Hadislerde Rüya</a:t>
            </a: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Rüya Allah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Rasûlü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(s.)’nün hadislerinde de yer almıştır. Allah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Rasûlü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(s.)’ne nübüvvetinin ilk altı ayında vahiy,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sâlih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rüya şeklinde gelmiştir. Bu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mânâda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Allah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Rasûlü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(s.), “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mü’minin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sâdık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rüyası nübüvvetin kırk altıda biridir”  buyurmaktadır</a:t>
            </a: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tr-TR" altLang="tr-TR" sz="2500" b="1" cap="none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360050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2"/>
            <a:ext cx="8689976" cy="708492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200" b="1" dirty="0" smtClean="0"/>
              <a:t>Rüyanın </a:t>
            </a:r>
            <a:r>
              <a:rPr lang="tr-TR" sz="4200" b="1" dirty="0"/>
              <a:t>tasavvuftaki yeri nedir? 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424066"/>
            <a:ext cx="8689976" cy="5066675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Yunus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Sûresi’ndeki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“onlar (Allah’a karşı gelmekten sakınanlar) için dünya hayatında da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âhirette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müjdeler vardır!” 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âyetinde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geçen “dünyadaki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müjde”yi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Allah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Rasûlü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(s.)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mübeşşirât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yani “Müslüman’ın gördüğü veya kendisine gösterilen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sâdık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rüyadır”  diye tefsir etmiş, irtihali sonrası vahyin kesilmesine mukabil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mübeşşirâtın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devam ettiği bildirilmiştir. </a:t>
            </a: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tr-TR" altLang="tr-TR" sz="2500" b="1" cap="none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66725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2"/>
            <a:ext cx="8689976" cy="708492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200" b="1" dirty="0" smtClean="0"/>
              <a:t>Rüyanın </a:t>
            </a:r>
            <a:r>
              <a:rPr lang="tr-TR" sz="4200" b="1" dirty="0"/>
              <a:t>tasavvuftaki yeri nedir? 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424066"/>
            <a:ext cx="8689976" cy="5066675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Rasûlullah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(s.)’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ın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sabah namazından sonra gördüğü rüyaları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Ashâbı’na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anlatır ve onlara “içinizde rüya gören var mı?” diye sorar, varsa tabir ederdi.  Bugünkü ezanın belirlenmesi Abdullah b.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Zeyd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Sa’lebe’nin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rüyasıyla olup  Hz.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Ebû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Bekr’in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rüyaları tabir ettiği nakledilmektedir. Hadis mecmualarında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Kitabu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’-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rü’ya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Kitabu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Ta’biru’r-rü’yâ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başlığı altında Allah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Rasûlü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(s.)’nün rüyalarına ve yorumlarına yer verilmiştir</a:t>
            </a: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tr-TR" altLang="tr-TR" sz="2500" b="1" cap="none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92529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580</TotalTime>
  <Words>1018</Words>
  <Application>Microsoft Office PowerPoint</Application>
  <PresentationFormat>Geniş ekran</PresentationFormat>
  <Paragraphs>90</Paragraphs>
  <Slides>24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30" baseType="lpstr">
      <vt:lpstr>Arial</vt:lpstr>
      <vt:lpstr>Calibri</vt:lpstr>
      <vt:lpstr>Century Gothic</vt:lpstr>
      <vt:lpstr>Times New Roman</vt:lpstr>
      <vt:lpstr>Wingdings 3</vt:lpstr>
      <vt:lpstr>İyon</vt:lpstr>
      <vt:lpstr>TASAVVUF II  VII. YARIYIL GÜZ DÖNEMİ</vt:lpstr>
      <vt:lpstr>TASAVVUF II  DÖRDÜNCÜ BÖLÜM TASAVVUFİ KAVRAMLAR VE DEYİMLER</vt:lpstr>
      <vt:lpstr>Rüyanın tasavvuftaki yeri nedir? </vt:lpstr>
      <vt:lpstr>Rüyanın tasavvuftaki yeri nedir? </vt:lpstr>
      <vt:lpstr>Rüyanın tasavvuftaki yeri nedir? </vt:lpstr>
      <vt:lpstr>Rüyanın tasavvuftaki yeri nedir? </vt:lpstr>
      <vt:lpstr>Rüyanın tasavvuftaki yeri nedir? </vt:lpstr>
      <vt:lpstr>Rüyanın tasavvuftaki yeri nedir? </vt:lpstr>
      <vt:lpstr>Rüyanın tasavvuftaki yeri nedir? </vt:lpstr>
      <vt:lpstr>Rüyanın tasavvuftaki yeri nedir? </vt:lpstr>
      <vt:lpstr>Rüyanın tasavvuftaki yeri nedir? </vt:lpstr>
      <vt:lpstr>Rüyanın tasavvuftaki yeri nedir? </vt:lpstr>
      <vt:lpstr>Rüyanın tasavvuftaki yeri nedir? </vt:lpstr>
      <vt:lpstr>Rüyanın tasavvuftaki yeri nedir? </vt:lpstr>
      <vt:lpstr>Rüyanın tasavvuftaki yeri nedir? </vt:lpstr>
      <vt:lpstr>Rüyanın tasavvuftaki yeri nedir? </vt:lpstr>
      <vt:lpstr>Rüyanın tasavvuftaki yeri nedir? </vt:lpstr>
      <vt:lpstr>Rüyanın tasavvuftaki yeri nedir? </vt:lpstr>
      <vt:lpstr>Rüyanın tasavvuftaki yeri nedir? </vt:lpstr>
      <vt:lpstr>Rüyanın tasavvuftaki yeri nedir? </vt:lpstr>
      <vt:lpstr>Rüyanın tasavvuftaki yeri nedir? </vt:lpstr>
      <vt:lpstr>Rüyanın tasavvuftaki yeri nedir? </vt:lpstr>
      <vt:lpstr>Rüyanın tasavvuftaki yeri nedir? </vt:lpstr>
      <vt:lpstr>Rüyanın tasavvuftaki yeri nedir?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TASAVVUF I</dc:title>
  <dc:creator>user</dc:creator>
  <cp:lastModifiedBy>user</cp:lastModifiedBy>
  <cp:revision>72</cp:revision>
  <dcterms:created xsi:type="dcterms:W3CDTF">2017-02-25T18:57:10Z</dcterms:created>
  <dcterms:modified xsi:type="dcterms:W3CDTF">2017-12-16T09:10:04Z</dcterms:modified>
</cp:coreProperties>
</file>