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1" r:id="rId8"/>
    <p:sldId id="262" r:id="rId9"/>
    <p:sldId id="264" r:id="rId10"/>
    <p:sldId id="265" r:id="rId11"/>
    <p:sldId id="276" r:id="rId12"/>
    <p:sldId id="266" r:id="rId13"/>
    <p:sldId id="267" r:id="rId14"/>
    <p:sldId id="268" r:id="rId15"/>
    <p:sldId id="277" r:id="rId16"/>
    <p:sldId id="269" r:id="rId17"/>
    <p:sldId id="270" r:id="rId18"/>
    <p:sldId id="271" r:id="rId19"/>
    <p:sldId id="272" r:id="rId20"/>
    <p:sldId id="273" r:id="rId21"/>
    <p:sldId id="274" r:id="rId22"/>
    <p:sldId id="275" r:id="rId23"/>
    <p:sldId id="278"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9F6CC558-5290-496F-B1DB-D986D7F3D0EB}" type="datetimeFigureOut">
              <a:rPr lang="tr-TR" smtClean="0"/>
              <a:pPr/>
              <a:t>07.05.2018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BED14B-7AC2-4B6B-96E0-741EC00A460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F6CC558-5290-496F-B1DB-D986D7F3D0EB}" type="datetimeFigureOut">
              <a:rPr lang="tr-TR" smtClean="0"/>
              <a:pPr/>
              <a:t>07.05.2018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BED14B-7AC2-4B6B-96E0-741EC00A460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F6CC558-5290-496F-B1DB-D986D7F3D0EB}" type="datetimeFigureOut">
              <a:rPr lang="tr-TR" smtClean="0"/>
              <a:pPr/>
              <a:t>07.05.2018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BED14B-7AC2-4B6B-96E0-741EC00A460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F6CC558-5290-496F-B1DB-D986D7F3D0EB}" type="datetimeFigureOut">
              <a:rPr lang="tr-TR" smtClean="0"/>
              <a:pPr/>
              <a:t>07.05.2018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BED14B-7AC2-4B6B-96E0-741EC00A460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F6CC558-5290-496F-B1DB-D986D7F3D0EB}" type="datetimeFigureOut">
              <a:rPr lang="tr-TR" smtClean="0"/>
              <a:pPr/>
              <a:t>07.05.2018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BED14B-7AC2-4B6B-96E0-741EC00A4600}"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9F6CC558-5290-496F-B1DB-D986D7F3D0EB}" type="datetimeFigureOut">
              <a:rPr lang="tr-TR" smtClean="0"/>
              <a:pPr/>
              <a:t>07.05.2018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4BED14B-7AC2-4B6B-96E0-741EC00A460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9F6CC558-5290-496F-B1DB-D986D7F3D0EB}" type="datetimeFigureOut">
              <a:rPr lang="tr-TR" smtClean="0"/>
              <a:pPr/>
              <a:t>07.05.2018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4BED14B-7AC2-4B6B-96E0-741EC00A460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F6CC558-5290-496F-B1DB-D986D7F3D0EB}" type="datetimeFigureOut">
              <a:rPr lang="tr-TR" smtClean="0"/>
              <a:pPr/>
              <a:t>07.05.2018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4BED14B-7AC2-4B6B-96E0-741EC00A460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F6CC558-5290-496F-B1DB-D986D7F3D0EB}" type="datetimeFigureOut">
              <a:rPr lang="tr-TR" smtClean="0"/>
              <a:pPr/>
              <a:t>07.05.2018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4BED14B-7AC2-4B6B-96E0-741EC00A460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F6CC558-5290-496F-B1DB-D986D7F3D0EB}" type="datetimeFigureOut">
              <a:rPr lang="tr-TR" smtClean="0"/>
              <a:pPr/>
              <a:t>07.05.2018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4BED14B-7AC2-4B6B-96E0-741EC00A460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F6CC558-5290-496F-B1DB-D986D7F3D0EB}" type="datetimeFigureOut">
              <a:rPr lang="tr-TR" smtClean="0"/>
              <a:pPr/>
              <a:t>07.05.2018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4BED14B-7AC2-4B6B-96E0-741EC00A4600}"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6CC558-5290-496F-B1DB-D986D7F3D0EB}" type="datetimeFigureOut">
              <a:rPr lang="tr-TR" smtClean="0"/>
              <a:pPr/>
              <a:t>07.05.2018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BED14B-7AC2-4B6B-96E0-741EC00A460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1700808"/>
            <a:ext cx="7772400" cy="1470025"/>
          </a:xfrm>
        </p:spPr>
        <p:txBody>
          <a:bodyPr/>
          <a:lstStyle/>
          <a:p>
            <a:r>
              <a:rPr lang="tr-TR" dirty="0" err="1" smtClean="0"/>
              <a:t>AÜTF’de</a:t>
            </a:r>
            <a:r>
              <a:rPr lang="tr-TR" dirty="0" smtClean="0"/>
              <a:t> KLP Uygulamaları</a:t>
            </a:r>
            <a:endParaRPr lang="tr-TR" dirty="0"/>
          </a:p>
        </p:txBody>
      </p:sp>
      <p:sp>
        <p:nvSpPr>
          <p:cNvPr id="3" name="2 Alt Başlık"/>
          <p:cNvSpPr>
            <a:spLocks noGrp="1"/>
          </p:cNvSpPr>
          <p:nvPr>
            <p:ph type="subTitle" idx="1"/>
          </p:nvPr>
        </p:nvSpPr>
        <p:spPr>
          <a:xfrm>
            <a:off x="1115616" y="3789040"/>
            <a:ext cx="6840760" cy="2088232"/>
          </a:xfrm>
        </p:spPr>
        <p:txBody>
          <a:bodyPr>
            <a:normAutofit fontScale="70000" lnSpcReduction="20000"/>
          </a:bodyPr>
          <a:lstStyle/>
          <a:p>
            <a:r>
              <a:rPr lang="tr-TR" b="1" dirty="0" smtClean="0"/>
              <a:t>Prof. Dr. Hakan KUMBASAR</a:t>
            </a:r>
          </a:p>
          <a:p>
            <a:r>
              <a:rPr lang="tr-TR" sz="2400" dirty="0" smtClean="0"/>
              <a:t>Ankara Üniversitesi Tıp Fakültesi Ruh Sağlığı ve Hastalıkları AD KLP BD </a:t>
            </a:r>
          </a:p>
          <a:p>
            <a:r>
              <a:rPr lang="tr-TR" sz="2600" dirty="0" smtClean="0"/>
              <a:t>Genel Tıp Uygulamalarında Konsültasyon </a:t>
            </a:r>
            <a:r>
              <a:rPr lang="tr-TR" sz="2600" dirty="0" err="1" smtClean="0"/>
              <a:t>Liyezon</a:t>
            </a:r>
            <a:r>
              <a:rPr lang="tr-TR" sz="2600" dirty="0" smtClean="0"/>
              <a:t> Psikiyatrisinin Yeri</a:t>
            </a:r>
          </a:p>
          <a:p>
            <a:r>
              <a:rPr lang="tr-TR" sz="2600" dirty="0" smtClean="0"/>
              <a:t>Yıldırım Beyazıt Üniversitesi Ankara Üniversitesi Tıp Fakültesi</a:t>
            </a:r>
          </a:p>
          <a:p>
            <a:r>
              <a:rPr lang="tr-TR" sz="2600" dirty="0" smtClean="0"/>
              <a:t>KLP Bilimsel Etkinlikleri I</a:t>
            </a:r>
          </a:p>
          <a:p>
            <a:r>
              <a:rPr lang="tr-TR" sz="2000" dirty="0" smtClean="0"/>
              <a:t>10.03.2016</a:t>
            </a:r>
            <a:endParaRPr lang="tr-TR"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a:t>1993 yılında </a:t>
            </a:r>
            <a:r>
              <a:rPr lang="tr-TR" dirty="0" smtClean="0"/>
              <a:t>KLP ünitesinin </a:t>
            </a:r>
            <a:r>
              <a:rPr lang="tr-TR" dirty="0"/>
              <a:t>Hakan </a:t>
            </a:r>
            <a:r>
              <a:rPr lang="tr-TR" dirty="0" err="1"/>
              <a:t>Kumbasar</a:t>
            </a:r>
            <a:r>
              <a:rPr lang="tr-TR" dirty="0"/>
              <a:t> sorumluluğunda kurulması yönünde karar alınmıştır. </a:t>
            </a:r>
            <a:endParaRPr lang="tr-TR" dirty="0" smtClean="0"/>
          </a:p>
          <a:p>
            <a:r>
              <a:rPr lang="tr-TR" dirty="0" smtClean="0"/>
              <a:t>1994 </a:t>
            </a:r>
            <a:r>
              <a:rPr lang="tr-TR" dirty="0"/>
              <a:t>yılında </a:t>
            </a:r>
            <a:r>
              <a:rPr lang="tr-TR" dirty="0" err="1"/>
              <a:t>İbni</a:t>
            </a:r>
            <a:r>
              <a:rPr lang="tr-TR" dirty="0"/>
              <a:t> Sina Hastanesi 4. katta </a:t>
            </a:r>
            <a:r>
              <a:rPr lang="tr-TR" dirty="0" smtClean="0"/>
              <a:t> </a:t>
            </a:r>
            <a:r>
              <a:rPr lang="tr-TR" dirty="0"/>
              <a:t>KLP </a:t>
            </a:r>
            <a:r>
              <a:rPr lang="tr-TR" dirty="0" smtClean="0"/>
              <a:t>birimi </a:t>
            </a:r>
            <a:r>
              <a:rPr lang="tr-TR" dirty="0"/>
              <a:t>açılmıştır. </a:t>
            </a:r>
            <a:endParaRPr lang="tr-TR" dirty="0" smtClean="0"/>
          </a:p>
          <a:p>
            <a:r>
              <a:rPr lang="tr-TR" dirty="0" smtClean="0"/>
              <a:t>1995 yılında KLP </a:t>
            </a:r>
            <a:r>
              <a:rPr lang="tr-TR" dirty="0"/>
              <a:t>ünitesi kurulmuştur. </a:t>
            </a:r>
            <a:endParaRPr lang="tr-TR" dirty="0" smtClean="0"/>
          </a:p>
          <a:p>
            <a:r>
              <a:rPr lang="tr-TR" dirty="0" smtClean="0"/>
              <a:t>Atilla </a:t>
            </a:r>
            <a:r>
              <a:rPr lang="tr-TR" dirty="0"/>
              <a:t>Soykan; 1996-98’de ABD’de </a:t>
            </a:r>
            <a:r>
              <a:rPr lang="tr-TR" dirty="0" smtClean="0"/>
              <a:t>iki </a:t>
            </a:r>
            <a:r>
              <a:rPr lang="tr-TR" dirty="0"/>
              <a:t>yıl süreyle KLP üst ihtisasını yaparak Türkiye’de ilk kez </a:t>
            </a:r>
            <a:r>
              <a:rPr lang="tr-TR" dirty="0" err="1"/>
              <a:t>liyezon</a:t>
            </a:r>
            <a:r>
              <a:rPr lang="tr-TR" dirty="0"/>
              <a:t> </a:t>
            </a:r>
            <a:r>
              <a:rPr lang="tr-TR" dirty="0" err="1"/>
              <a:t>psikiyatristi</a:t>
            </a:r>
            <a:r>
              <a:rPr lang="tr-TR" dirty="0"/>
              <a:t> </a:t>
            </a:r>
            <a:r>
              <a:rPr lang="tr-TR" dirty="0" err="1"/>
              <a:t>ünvanını</a:t>
            </a:r>
            <a:r>
              <a:rPr lang="tr-TR" dirty="0"/>
              <a:t> almıştır. Daha sonra KLP ünitesine dönen Dr. Soykan çalışmalarına devam etmiştir. </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dirty="0" smtClean="0"/>
              <a:t>Türkiye’de ve Dünyanın gelişmiş üniversitelerinde önemi ve tıptaki yeri giderek belirginleşen </a:t>
            </a:r>
            <a:r>
              <a:rPr lang="tr-TR" dirty="0" err="1" smtClean="0"/>
              <a:t>KLP’nin</a:t>
            </a:r>
            <a:r>
              <a:rPr lang="tr-TR" dirty="0" smtClean="0"/>
              <a:t> dahili tıp bölümleri içinde psikiyatri anabilim dalı bünyesinde bir bilim dalı olarak kurulmasına YÖK, 1997’de karar vermiştir. </a:t>
            </a:r>
          </a:p>
          <a:p>
            <a:r>
              <a:rPr lang="tr-TR" dirty="0" smtClean="0"/>
              <a:t>Aynı yıl  Ankara Üniversitesi Tıp Fakültesi Psikiyatri Anabilim Dalı Akademik Kurulu’nda alınan kararla bilim dalı olma yolundaki çalışmalar belirgin bir ivme kazanmış ve “Üniversitelerde </a:t>
            </a:r>
            <a:r>
              <a:rPr lang="tr-TR" dirty="0"/>
              <a:t>A</a:t>
            </a:r>
            <a:r>
              <a:rPr lang="tr-TR" dirty="0" smtClean="0"/>
              <a:t>kademik </a:t>
            </a:r>
            <a:r>
              <a:rPr lang="tr-TR" dirty="0"/>
              <a:t>T</a:t>
            </a:r>
            <a:r>
              <a:rPr lang="tr-TR" dirty="0" smtClean="0"/>
              <a:t>eşkilat </a:t>
            </a:r>
            <a:r>
              <a:rPr lang="tr-TR" dirty="0"/>
              <a:t>Y</a:t>
            </a:r>
            <a:r>
              <a:rPr lang="tr-TR" dirty="0" smtClean="0"/>
              <a:t>önetmeliği” çerçevesinde Tıp Fakültesi Yönetimi ve Üniversite Senatosu’nun kararı ve teklifiyle bilim dalı statüsünün gerekleri esas alınarak akademik yapılanma olarak bir “bilim dalı” olabilmek için gerekli düzenlemeler Tıp Fakültemiz ve Üniversitemizde sağlanmıştır.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852936"/>
            <a:ext cx="8229600" cy="1143000"/>
          </a:xfrm>
        </p:spPr>
        <p:txBody>
          <a:bodyPr>
            <a:normAutofit fontScale="90000"/>
          </a:bodyPr>
          <a:lstStyle/>
          <a:p>
            <a:r>
              <a:rPr lang="tr-TR" b="1" u="sng" dirty="0"/>
              <a:t>III. 18.09.2002 -Bilim Dalı Kuruluşu</a:t>
            </a:r>
            <a:r>
              <a:rPr lang="tr-TR" dirty="0"/>
              <a:t/>
            </a:r>
            <a:br>
              <a:rPr lang="tr-TR" dirty="0"/>
            </a:br>
            <a:endParaRPr lang="tr-TR" dirty="0"/>
          </a:p>
        </p:txBody>
      </p:sp>
      <p:sp>
        <p:nvSpPr>
          <p:cNvPr id="3" name="2 İçerik Yer Tutucusu"/>
          <p:cNvSpPr>
            <a:spLocks noGrp="1"/>
          </p:cNvSpPr>
          <p:nvPr>
            <p:ph idx="1"/>
          </p:nvPr>
        </p:nvSpPr>
        <p:spPr/>
        <p:txBody>
          <a:bodyPr/>
          <a:lstStyle/>
          <a:p>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18.09.2002 tarihinde </a:t>
            </a:r>
            <a:r>
              <a:rPr lang="tr-TR" dirty="0" smtClean="0"/>
              <a:t>YÖK </a:t>
            </a:r>
            <a:r>
              <a:rPr lang="tr-TR" dirty="0"/>
              <a:t>kararı ile </a:t>
            </a:r>
            <a:r>
              <a:rPr lang="tr-TR" dirty="0" smtClean="0"/>
              <a:t>KLP bilim dalı statüsüne geçmiştir. </a:t>
            </a:r>
          </a:p>
          <a:p>
            <a:r>
              <a:rPr lang="tr-TR" dirty="0" smtClean="0"/>
              <a:t>Bilim </a:t>
            </a:r>
            <a:r>
              <a:rPr lang="tr-TR" dirty="0"/>
              <a:t>dalı kurucu başkanı olarak Prof. Dr. Hakan </a:t>
            </a:r>
            <a:r>
              <a:rPr lang="tr-TR" dirty="0" err="1"/>
              <a:t>Kumbasar</a:t>
            </a:r>
            <a:r>
              <a:rPr lang="tr-TR" dirty="0"/>
              <a:t> atanmış ve Doç. Dr. Atilla Soykan ile birlikte bilim dalında kurucu öğretim üyeleri olarak görevlendirilmişlerdir. </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dirty="0"/>
              <a:t>Ankara Üniversitesi Tıp Fakültesi </a:t>
            </a:r>
            <a:r>
              <a:rPr lang="tr-TR" dirty="0" err="1"/>
              <a:t>İbni</a:t>
            </a:r>
            <a:r>
              <a:rPr lang="tr-TR" dirty="0"/>
              <a:t> Sina ve Cebeci Hastaneleri’nde yılda 4000-4500 konsültasyon değerlendirmesinin yanı sıra haftada iki gün bir saat süreli KLP polikliniğine başvuran hastalardan oluşan 8-10 kişilik bir grup ile ayaktan grup </a:t>
            </a:r>
            <a:r>
              <a:rPr lang="tr-TR" dirty="0" err="1"/>
              <a:t>psikoterapisi</a:t>
            </a:r>
            <a:r>
              <a:rPr lang="tr-TR" dirty="0"/>
              <a:t> uygulamaları,klinikler arası </a:t>
            </a:r>
            <a:r>
              <a:rPr lang="tr-TR" dirty="0" err="1"/>
              <a:t>multidisipliner</a:t>
            </a:r>
            <a:r>
              <a:rPr lang="tr-TR" dirty="0"/>
              <a:t> eğitim, araştırma faaliyetleri KLP ekibi tarafından yürütülmektedir. </a:t>
            </a:r>
            <a:endParaRPr lang="tr-TR" dirty="0" smtClean="0"/>
          </a:p>
          <a:p>
            <a:r>
              <a:rPr lang="tr-TR" dirty="0" smtClean="0"/>
              <a:t>Ayrıca</a:t>
            </a:r>
            <a:r>
              <a:rPr lang="tr-TR" dirty="0"/>
              <a:t>, 2014 yılından itibaren her hafta genel cerrahi, gastroenteroloji, enfeksiyon hastalıkları, anestezi ve radyoloji anabilim dalı öğretim üyelerinin katılımı ile her hafta Çarşamba öğle saatlerinde karaciğer nakil konseyleri; kalp-damar cerrahisi, kardiyoloji, anestezi kliniklerinin öğretim üyelerinin  katılımıyla kalp nakil konseyleri her hafta Çarşamba sabahları ve Hematoloji Bilim Dalı’nda Hematoloji öğretim </a:t>
            </a:r>
            <a:r>
              <a:rPr lang="tr-TR" dirty="0" err="1"/>
              <a:t>üylerinin</a:t>
            </a:r>
            <a:r>
              <a:rPr lang="tr-TR" dirty="0"/>
              <a:t> katılımı  ile kök hücre nakil konseyleri KLP bilim dalı öğretim üyesi Prof. Dr. Hakan </a:t>
            </a:r>
            <a:r>
              <a:rPr lang="tr-TR" dirty="0" err="1"/>
              <a:t>Kumbasar</a:t>
            </a:r>
            <a:r>
              <a:rPr lang="tr-TR" dirty="0"/>
              <a:t> ve </a:t>
            </a:r>
            <a:r>
              <a:rPr lang="tr-TR" dirty="0" err="1"/>
              <a:t>Uzm</a:t>
            </a:r>
            <a:r>
              <a:rPr lang="tr-TR" dirty="0"/>
              <a:t>.Dr. </a:t>
            </a:r>
            <a:r>
              <a:rPr lang="tr-TR" dirty="0" err="1"/>
              <a:t>Berker</a:t>
            </a:r>
            <a:r>
              <a:rPr lang="tr-TR" dirty="0"/>
              <a:t> Duman’ın katılımıyla rutin olarak yürütülmektedir ve  konsey karar defterleri imzalanmaktadır. </a:t>
            </a:r>
            <a:endParaRPr lang="tr-TR" dirty="0" smtClean="0"/>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dirty="0" smtClean="0"/>
              <a:t>Nisan 2015 tarihinde, Fakülte Kurulu kararıyla yenilenen Tıp Fakültesi Dönem IV Psikiyatri staj programı içerisinde yer alan 3 günlük KLP stajı eğitim programı 2015-2016 akademik yılı içerisinde uygulanmaya başlanmıştır. </a:t>
            </a:r>
          </a:p>
          <a:p>
            <a:r>
              <a:rPr lang="tr-TR" dirty="0" smtClean="0"/>
              <a:t>Tıp Fakültesi’nde oluşturulmakta olan çekirdek eğitim programı (ÇEP) kapsamında farklı anabilim dallarından öğretim üyelerinin katılımıyla yürütülecek olan programın müzakeresini, uyumlaştırılmasını, entegrasyonunu sağlama işlevi de gözetilerek halihazırda 12 iş gününden oluşan psikiyatri stajına 3 gün eklenmesi suretiyle toplamda 15 gün şeklinde genel psikiyatri stajının akışı ve bütünlüğü bozulmadan verilmesi sağlanmıştır.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dirty="0" smtClean="0"/>
              <a:t>Bu </a:t>
            </a:r>
            <a:r>
              <a:rPr lang="tr-TR" dirty="0"/>
              <a:t>sayede çeşitli hastalıklara ilişkin konuların  (bayılma, nefes darlığı, karaciğer nakli, böbrek nakli, kök hücre nakli,  kanserli hasta tedavisi, estetik operasyonların değerlendirilmesi, protezler ve </a:t>
            </a:r>
            <a:r>
              <a:rPr lang="tr-TR" dirty="0" err="1"/>
              <a:t>ekstremite</a:t>
            </a:r>
            <a:r>
              <a:rPr lang="tr-TR" dirty="0"/>
              <a:t> </a:t>
            </a:r>
            <a:r>
              <a:rPr lang="tr-TR" dirty="0" err="1"/>
              <a:t>amputasyonları</a:t>
            </a:r>
            <a:r>
              <a:rPr lang="tr-TR" dirty="0"/>
              <a:t> öncesinde ve sonrasında değerlendirilmesi, hasta ve yakınlarına kötü haberin verilmesi, tanının söylenmesi, </a:t>
            </a:r>
            <a:r>
              <a:rPr lang="tr-TR" dirty="0" err="1"/>
              <a:t>psikoonkoloji</a:t>
            </a:r>
            <a:r>
              <a:rPr lang="tr-TR" dirty="0"/>
              <a:t>, </a:t>
            </a:r>
            <a:r>
              <a:rPr lang="tr-TR" dirty="0" err="1"/>
              <a:t>psikokardiyoloji</a:t>
            </a:r>
            <a:r>
              <a:rPr lang="tr-TR" dirty="0"/>
              <a:t>, </a:t>
            </a:r>
            <a:r>
              <a:rPr lang="tr-TR" dirty="0" err="1"/>
              <a:t>psiko</a:t>
            </a:r>
            <a:r>
              <a:rPr lang="tr-TR" dirty="0"/>
              <a:t>-</a:t>
            </a:r>
            <a:r>
              <a:rPr lang="tr-TR" dirty="0" err="1"/>
              <a:t>nöro</a:t>
            </a:r>
            <a:r>
              <a:rPr lang="tr-TR" dirty="0"/>
              <a:t>-immünoloji, </a:t>
            </a:r>
            <a:r>
              <a:rPr lang="tr-TR" dirty="0" err="1"/>
              <a:t>psiko</a:t>
            </a:r>
            <a:r>
              <a:rPr lang="tr-TR" dirty="0"/>
              <a:t>-</a:t>
            </a:r>
            <a:r>
              <a:rPr lang="tr-TR" dirty="0" err="1"/>
              <a:t>nöro</a:t>
            </a:r>
            <a:r>
              <a:rPr lang="tr-TR" dirty="0"/>
              <a:t>-endokrinoloji gibi) entegre bir şekilde </a:t>
            </a:r>
            <a:r>
              <a:rPr lang="tr-TR" dirty="0" err="1"/>
              <a:t>biyo</a:t>
            </a:r>
            <a:r>
              <a:rPr lang="tr-TR" dirty="0"/>
              <a:t>-</a:t>
            </a:r>
            <a:r>
              <a:rPr lang="tr-TR" dirty="0" err="1"/>
              <a:t>psiko</a:t>
            </a:r>
            <a:r>
              <a:rPr lang="tr-TR" dirty="0"/>
              <a:t>-sosyal bütünlük içerisinde öğrencilere sunulması mümkün olmuştur. </a:t>
            </a:r>
            <a:endParaRPr lang="tr-TR" dirty="0" smtClean="0"/>
          </a:p>
          <a:p>
            <a:r>
              <a:rPr lang="tr-TR" dirty="0" smtClean="0"/>
              <a:t>Bütün </a:t>
            </a:r>
            <a:r>
              <a:rPr lang="tr-TR" dirty="0"/>
              <a:t>bu gerekçelerle Ruh Sağlığı ve Hastalıkları Anabilim Dalı bütünü içinde yer alan </a:t>
            </a:r>
            <a:r>
              <a:rPr lang="tr-TR" dirty="0" smtClean="0"/>
              <a:t>KLP </a:t>
            </a:r>
            <a:r>
              <a:rPr lang="tr-TR" dirty="0"/>
              <a:t>Bilim Dalı’nın yan dal uzmanlık eğitimi veren bir alan haline gelmesi, gelişmelere ve yeniliklere açık müstakil bir kimlik kazanmasının zemininin oluşması ülkemiz Tıp Fakülteleri eğitim niteliği açısından olumlu katkılar sağlayacaktır.  Bu yapısıyla aşağıda yer alan staj programı, Batı’daki örneklerine benzer Türkiye’deki ilk entegre program olarak uygulanmaya başlamıştır. </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3140968"/>
            <a:ext cx="8229600" cy="1143000"/>
          </a:xfrm>
        </p:spPr>
        <p:txBody>
          <a:bodyPr>
            <a:normAutofit fontScale="90000"/>
          </a:bodyPr>
          <a:lstStyle/>
          <a:p>
            <a:r>
              <a:rPr lang="tr-TR" b="1" dirty="0"/>
              <a:t>Fakültemiz Hastanelerinde 1980’lerden bugüne bazı KLP uygulamaları</a:t>
            </a:r>
            <a:r>
              <a:rPr lang="tr-TR" dirty="0"/>
              <a:t/>
            </a:r>
            <a:br>
              <a:rPr lang="tr-TR" dirty="0"/>
            </a:br>
            <a:endParaRPr lang="tr-TR" dirty="0"/>
          </a:p>
        </p:txBody>
      </p:sp>
      <p:sp>
        <p:nvSpPr>
          <p:cNvPr id="3" name="2 İçerik Yer Tutucusu"/>
          <p:cNvSpPr>
            <a:spLocks noGrp="1"/>
          </p:cNvSpPr>
          <p:nvPr>
            <p:ph idx="1"/>
          </p:nvPr>
        </p:nvSpPr>
        <p:spPr/>
        <p:txBody>
          <a:bodyPr/>
          <a:lstStyle/>
          <a:p>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en-US" dirty="0"/>
              <a:t>Prof. Dr. </a:t>
            </a:r>
            <a:r>
              <a:rPr lang="en-US" dirty="0" err="1"/>
              <a:t>Gülören</a:t>
            </a:r>
            <a:r>
              <a:rPr lang="en-US" dirty="0"/>
              <a:t> </a:t>
            </a:r>
            <a:r>
              <a:rPr lang="en-US" dirty="0" err="1"/>
              <a:t>Ünlüoğlu</a:t>
            </a:r>
            <a:r>
              <a:rPr lang="en-US" dirty="0"/>
              <a:t> </a:t>
            </a:r>
            <a:r>
              <a:rPr lang="en-US" dirty="0" err="1"/>
              <a:t>ve</a:t>
            </a:r>
            <a:r>
              <a:rPr lang="en-US" dirty="0"/>
              <a:t> Prof. Dr. </a:t>
            </a:r>
            <a:r>
              <a:rPr lang="en-US" dirty="0" err="1"/>
              <a:t>Hakan</a:t>
            </a:r>
            <a:r>
              <a:rPr lang="en-US" dirty="0"/>
              <a:t> </a:t>
            </a:r>
            <a:r>
              <a:rPr lang="en-US" dirty="0" err="1"/>
              <a:t>Kumbasar</a:t>
            </a:r>
            <a:r>
              <a:rPr lang="en-US" dirty="0"/>
              <a:t> </a:t>
            </a:r>
            <a:r>
              <a:rPr lang="en-US" dirty="0" err="1"/>
              <a:t>ile</a:t>
            </a:r>
            <a:r>
              <a:rPr lang="en-US" dirty="0"/>
              <a:t> 1980-2000 </a:t>
            </a:r>
            <a:r>
              <a:rPr lang="en-US" dirty="0" err="1"/>
              <a:t>yıllarında</a:t>
            </a:r>
            <a:r>
              <a:rPr lang="en-US" dirty="0"/>
              <a:t> </a:t>
            </a:r>
            <a:r>
              <a:rPr lang="en-US" dirty="0" err="1"/>
              <a:t>Dermatoloji</a:t>
            </a:r>
            <a:r>
              <a:rPr lang="en-US" dirty="0"/>
              <a:t> </a:t>
            </a:r>
            <a:r>
              <a:rPr lang="en-US" dirty="0" err="1"/>
              <a:t>kliniğinde</a:t>
            </a:r>
            <a:r>
              <a:rPr lang="en-US" dirty="0"/>
              <a:t> </a:t>
            </a:r>
            <a:r>
              <a:rPr lang="en-US" dirty="0" err="1"/>
              <a:t>Behçet</a:t>
            </a:r>
            <a:r>
              <a:rPr lang="en-US" dirty="0"/>
              <a:t> </a:t>
            </a:r>
            <a:r>
              <a:rPr lang="en-US" dirty="0" err="1"/>
              <a:t>hastalarına</a:t>
            </a:r>
            <a:r>
              <a:rPr lang="en-US" dirty="0"/>
              <a:t> </a:t>
            </a:r>
            <a:r>
              <a:rPr lang="en-US" dirty="0" err="1"/>
              <a:t>bilgilendirme</a:t>
            </a:r>
            <a:r>
              <a:rPr lang="en-US" dirty="0"/>
              <a:t> </a:t>
            </a:r>
            <a:r>
              <a:rPr lang="en-US" dirty="0" err="1"/>
              <a:t>toplantıları</a:t>
            </a:r>
            <a:endParaRPr lang="tr-TR" dirty="0"/>
          </a:p>
          <a:p>
            <a:r>
              <a:rPr lang="en-US" dirty="0" err="1" smtClean="0"/>
              <a:t>Radyasyon</a:t>
            </a:r>
            <a:r>
              <a:rPr lang="en-US" dirty="0" smtClean="0"/>
              <a:t> </a:t>
            </a:r>
            <a:r>
              <a:rPr lang="en-US" dirty="0" err="1"/>
              <a:t>Onkolojisi</a:t>
            </a:r>
            <a:r>
              <a:rPr lang="en-US" dirty="0"/>
              <a:t> </a:t>
            </a:r>
            <a:r>
              <a:rPr lang="en-US" dirty="0" err="1"/>
              <a:t>kliniğinde</a:t>
            </a:r>
            <a:r>
              <a:rPr lang="en-US" dirty="0"/>
              <a:t> </a:t>
            </a:r>
            <a:r>
              <a:rPr lang="en-US" dirty="0" err="1"/>
              <a:t>hastalara</a:t>
            </a:r>
            <a:r>
              <a:rPr lang="en-US" dirty="0"/>
              <a:t> </a:t>
            </a:r>
            <a:r>
              <a:rPr lang="en-US" dirty="0" err="1"/>
              <a:t>yönelik</a:t>
            </a:r>
            <a:r>
              <a:rPr lang="en-US" dirty="0"/>
              <a:t> </a:t>
            </a:r>
            <a:r>
              <a:rPr lang="en-US" dirty="0" err="1"/>
              <a:t>Prof.Dr</a:t>
            </a:r>
            <a:r>
              <a:rPr lang="en-US" dirty="0"/>
              <a:t>. </a:t>
            </a:r>
            <a:r>
              <a:rPr lang="en-US" dirty="0" err="1"/>
              <a:t>Gülören</a:t>
            </a:r>
            <a:r>
              <a:rPr lang="en-US" dirty="0"/>
              <a:t> </a:t>
            </a:r>
            <a:r>
              <a:rPr lang="en-US" dirty="0" err="1"/>
              <a:t>Ünlüoğlu</a:t>
            </a:r>
            <a:r>
              <a:rPr lang="en-US" dirty="0"/>
              <a:t> </a:t>
            </a:r>
            <a:r>
              <a:rPr lang="en-US" dirty="0" err="1"/>
              <a:t>ve</a:t>
            </a:r>
            <a:r>
              <a:rPr lang="en-US" dirty="0"/>
              <a:t> </a:t>
            </a:r>
            <a:r>
              <a:rPr lang="en-US" dirty="0" err="1"/>
              <a:t>Doç.Dr</a:t>
            </a:r>
            <a:r>
              <a:rPr lang="en-US" dirty="0"/>
              <a:t>. </a:t>
            </a:r>
            <a:r>
              <a:rPr lang="en-US" dirty="0" err="1"/>
              <a:t>Ülgen</a:t>
            </a:r>
            <a:r>
              <a:rPr lang="en-US" dirty="0"/>
              <a:t> </a:t>
            </a:r>
            <a:r>
              <a:rPr lang="en-US" dirty="0" err="1"/>
              <a:t>Okyayuz</a:t>
            </a:r>
            <a:r>
              <a:rPr lang="en-US" dirty="0"/>
              <a:t> </a:t>
            </a:r>
            <a:r>
              <a:rPr lang="en-US" dirty="0" err="1"/>
              <a:t>ile</a:t>
            </a:r>
            <a:r>
              <a:rPr lang="en-US" dirty="0"/>
              <a:t> 1980-1995 </a:t>
            </a:r>
            <a:r>
              <a:rPr lang="en-US" dirty="0" err="1"/>
              <a:t>yıllarında</a:t>
            </a:r>
            <a:r>
              <a:rPr lang="en-US" dirty="0"/>
              <a:t> </a:t>
            </a:r>
            <a:r>
              <a:rPr lang="en-US" dirty="0" err="1"/>
              <a:t>grup</a:t>
            </a:r>
            <a:r>
              <a:rPr lang="en-US" dirty="0"/>
              <a:t> </a:t>
            </a:r>
            <a:r>
              <a:rPr lang="en-US" dirty="0" err="1"/>
              <a:t>psikoterapisi</a:t>
            </a:r>
            <a:r>
              <a:rPr lang="en-US" dirty="0"/>
              <a:t> </a:t>
            </a:r>
            <a:r>
              <a:rPr lang="en-US" dirty="0" err="1"/>
              <a:t>uygulamaları</a:t>
            </a:r>
            <a:r>
              <a:rPr lang="en-US" dirty="0"/>
              <a:t> </a:t>
            </a:r>
            <a:endParaRPr lang="tr-TR" dirty="0"/>
          </a:p>
          <a:p>
            <a:r>
              <a:rPr lang="en-US" dirty="0" err="1" smtClean="0"/>
              <a:t>Prof.Dr</a:t>
            </a:r>
            <a:r>
              <a:rPr lang="en-US" dirty="0"/>
              <a:t>. </a:t>
            </a:r>
            <a:r>
              <a:rPr lang="en-US" dirty="0" err="1"/>
              <a:t>Neval</a:t>
            </a:r>
            <a:r>
              <a:rPr lang="en-US" dirty="0"/>
              <a:t> </a:t>
            </a:r>
            <a:r>
              <a:rPr lang="en-US" dirty="0" err="1"/>
              <a:t>Duman</a:t>
            </a:r>
            <a:r>
              <a:rPr lang="en-US" dirty="0"/>
              <a:t>, </a:t>
            </a:r>
            <a:r>
              <a:rPr lang="en-US" dirty="0" err="1"/>
              <a:t>Prof.Dr</a:t>
            </a:r>
            <a:r>
              <a:rPr lang="en-US" dirty="0"/>
              <a:t>. </a:t>
            </a:r>
            <a:r>
              <a:rPr lang="en-US" dirty="0" err="1"/>
              <a:t>Hakan</a:t>
            </a:r>
            <a:r>
              <a:rPr lang="en-US" dirty="0"/>
              <a:t> </a:t>
            </a:r>
            <a:r>
              <a:rPr lang="en-US" dirty="0" err="1"/>
              <a:t>Kumbasar</a:t>
            </a:r>
            <a:r>
              <a:rPr lang="en-US" dirty="0"/>
              <a:t> </a:t>
            </a:r>
            <a:r>
              <a:rPr lang="en-US" dirty="0" err="1"/>
              <a:t>ve</a:t>
            </a:r>
            <a:r>
              <a:rPr lang="en-US" dirty="0"/>
              <a:t> </a:t>
            </a:r>
            <a:r>
              <a:rPr lang="en-US" dirty="0" err="1"/>
              <a:t>Psikolog</a:t>
            </a:r>
            <a:r>
              <a:rPr lang="en-US" dirty="0"/>
              <a:t> </a:t>
            </a:r>
            <a:r>
              <a:rPr lang="en-US" dirty="0" err="1"/>
              <a:t>Elmas</a:t>
            </a:r>
            <a:r>
              <a:rPr lang="en-US" dirty="0"/>
              <a:t> </a:t>
            </a:r>
            <a:r>
              <a:rPr lang="en-US" dirty="0" err="1"/>
              <a:t>İncekale</a:t>
            </a:r>
            <a:r>
              <a:rPr lang="en-US" dirty="0"/>
              <a:t> </a:t>
            </a:r>
            <a:r>
              <a:rPr lang="en-US" dirty="0" err="1"/>
              <a:t>ile</a:t>
            </a:r>
            <a:r>
              <a:rPr lang="en-US" dirty="0"/>
              <a:t> 1988-1995 </a:t>
            </a:r>
            <a:r>
              <a:rPr lang="en-US" dirty="0" err="1"/>
              <a:t>yılları</a:t>
            </a:r>
            <a:r>
              <a:rPr lang="en-US" dirty="0"/>
              <a:t> </a:t>
            </a:r>
            <a:r>
              <a:rPr lang="en-US" dirty="0" err="1"/>
              <a:t>arasında</a:t>
            </a:r>
            <a:r>
              <a:rPr lang="en-US" dirty="0"/>
              <a:t> </a:t>
            </a:r>
            <a:r>
              <a:rPr lang="en-US" dirty="0" err="1"/>
              <a:t>Nefroloji</a:t>
            </a:r>
            <a:r>
              <a:rPr lang="en-US" dirty="0"/>
              <a:t> </a:t>
            </a:r>
            <a:r>
              <a:rPr lang="en-US" dirty="0" err="1"/>
              <a:t>kliniği</a:t>
            </a:r>
            <a:r>
              <a:rPr lang="en-US" dirty="0"/>
              <a:t> </a:t>
            </a:r>
            <a:r>
              <a:rPr lang="en-US" dirty="0" err="1"/>
              <a:t>Hemodiyaliz</a:t>
            </a:r>
            <a:r>
              <a:rPr lang="en-US" dirty="0"/>
              <a:t> </a:t>
            </a:r>
            <a:r>
              <a:rPr lang="en-US" dirty="0" err="1"/>
              <a:t>hastalarına</a:t>
            </a:r>
            <a:r>
              <a:rPr lang="en-US" dirty="0"/>
              <a:t> </a:t>
            </a:r>
            <a:r>
              <a:rPr lang="en-US" dirty="0" err="1"/>
              <a:t>yönelik</a:t>
            </a:r>
            <a:r>
              <a:rPr lang="en-US" dirty="0"/>
              <a:t> </a:t>
            </a:r>
            <a:r>
              <a:rPr lang="en-US" dirty="0" err="1"/>
              <a:t>destekleyici</a:t>
            </a:r>
            <a:r>
              <a:rPr lang="en-US" dirty="0"/>
              <a:t> </a:t>
            </a:r>
            <a:r>
              <a:rPr lang="en-US" dirty="0" err="1"/>
              <a:t>grup</a:t>
            </a:r>
            <a:r>
              <a:rPr lang="en-US" dirty="0"/>
              <a:t> </a:t>
            </a:r>
            <a:r>
              <a:rPr lang="en-US" dirty="0" err="1"/>
              <a:t>psikoterapisi</a:t>
            </a:r>
            <a:r>
              <a:rPr lang="en-US" dirty="0"/>
              <a:t> </a:t>
            </a:r>
            <a:r>
              <a:rPr lang="en-US" dirty="0" err="1"/>
              <a:t>uygulamaları</a:t>
            </a:r>
            <a:endParaRPr lang="tr-TR" dirty="0"/>
          </a:p>
          <a:p>
            <a:r>
              <a:rPr lang="en-US" dirty="0" err="1" smtClean="0"/>
              <a:t>Prof.Dr</a:t>
            </a:r>
            <a:r>
              <a:rPr lang="en-US" dirty="0"/>
              <a:t>. </a:t>
            </a:r>
            <a:r>
              <a:rPr lang="en-US" dirty="0" err="1"/>
              <a:t>Hakan</a:t>
            </a:r>
            <a:r>
              <a:rPr lang="en-US" dirty="0"/>
              <a:t> </a:t>
            </a:r>
            <a:r>
              <a:rPr lang="en-US" dirty="0" err="1"/>
              <a:t>Kumbasar</a:t>
            </a:r>
            <a:r>
              <a:rPr lang="en-US" dirty="0"/>
              <a:t>, </a:t>
            </a:r>
            <a:r>
              <a:rPr lang="en-US" dirty="0" err="1"/>
              <a:t>Doç.Dr</a:t>
            </a:r>
            <a:r>
              <a:rPr lang="en-US" dirty="0"/>
              <a:t>. </a:t>
            </a:r>
            <a:r>
              <a:rPr lang="en-US" dirty="0" err="1"/>
              <a:t>Atilla</a:t>
            </a:r>
            <a:r>
              <a:rPr lang="en-US" dirty="0"/>
              <a:t> </a:t>
            </a:r>
            <a:r>
              <a:rPr lang="en-US" dirty="0" err="1"/>
              <a:t>Soykan</a:t>
            </a:r>
            <a:r>
              <a:rPr lang="en-US" dirty="0"/>
              <a:t> </a:t>
            </a:r>
            <a:r>
              <a:rPr lang="en-US" dirty="0" err="1"/>
              <a:t>ve</a:t>
            </a:r>
            <a:r>
              <a:rPr lang="en-US" dirty="0"/>
              <a:t> </a:t>
            </a:r>
            <a:r>
              <a:rPr lang="en-US" dirty="0" err="1"/>
              <a:t>Psikolog</a:t>
            </a:r>
            <a:r>
              <a:rPr lang="en-US" dirty="0"/>
              <a:t> </a:t>
            </a:r>
            <a:r>
              <a:rPr lang="en-US" dirty="0" err="1"/>
              <a:t>Elmas</a:t>
            </a:r>
            <a:r>
              <a:rPr lang="en-US" dirty="0"/>
              <a:t> </a:t>
            </a:r>
            <a:r>
              <a:rPr lang="en-US" dirty="0" err="1"/>
              <a:t>İncekale</a:t>
            </a:r>
            <a:r>
              <a:rPr lang="en-US" dirty="0"/>
              <a:t> </a:t>
            </a:r>
            <a:r>
              <a:rPr lang="en-US" dirty="0" err="1"/>
              <a:t>ile</a:t>
            </a:r>
            <a:r>
              <a:rPr lang="en-US" dirty="0"/>
              <a:t> 1990-2000 </a:t>
            </a:r>
            <a:r>
              <a:rPr lang="en-US" dirty="0" err="1"/>
              <a:t>yıllarında</a:t>
            </a:r>
            <a:r>
              <a:rPr lang="en-US" dirty="0"/>
              <a:t> </a:t>
            </a:r>
            <a:r>
              <a:rPr lang="en-US" dirty="0" err="1"/>
              <a:t>Anesteziyoloji</a:t>
            </a:r>
            <a:r>
              <a:rPr lang="en-US" dirty="0"/>
              <a:t> </a:t>
            </a:r>
            <a:r>
              <a:rPr lang="en-US" dirty="0" err="1"/>
              <a:t>ve</a:t>
            </a:r>
            <a:r>
              <a:rPr lang="en-US" dirty="0"/>
              <a:t> </a:t>
            </a:r>
            <a:r>
              <a:rPr lang="en-US" dirty="0" err="1"/>
              <a:t>Reanimasyon</a:t>
            </a:r>
            <a:r>
              <a:rPr lang="en-US" dirty="0"/>
              <a:t> </a:t>
            </a:r>
            <a:r>
              <a:rPr lang="en-US" dirty="0" err="1"/>
              <a:t>Anabilim</a:t>
            </a:r>
            <a:r>
              <a:rPr lang="en-US" dirty="0"/>
              <a:t> </a:t>
            </a:r>
            <a:r>
              <a:rPr lang="en-US" dirty="0" err="1"/>
              <a:t>dalı</a:t>
            </a:r>
            <a:r>
              <a:rPr lang="en-US" dirty="0"/>
              <a:t> </a:t>
            </a:r>
            <a:r>
              <a:rPr lang="en-US" dirty="0" err="1"/>
              <a:t>ve</a:t>
            </a:r>
            <a:r>
              <a:rPr lang="en-US" dirty="0"/>
              <a:t> </a:t>
            </a:r>
            <a:r>
              <a:rPr lang="en-US" dirty="0" err="1"/>
              <a:t>ameliyathane</a:t>
            </a:r>
            <a:r>
              <a:rPr lang="en-US" dirty="0"/>
              <a:t> </a:t>
            </a:r>
            <a:r>
              <a:rPr lang="en-US" dirty="0" err="1"/>
              <a:t>çalışanlarına</a:t>
            </a:r>
            <a:r>
              <a:rPr lang="en-US" dirty="0"/>
              <a:t> </a:t>
            </a:r>
            <a:r>
              <a:rPr lang="en-US" dirty="0" err="1"/>
              <a:t>yönelik</a:t>
            </a:r>
            <a:r>
              <a:rPr lang="en-US" dirty="0"/>
              <a:t> </a:t>
            </a:r>
            <a:r>
              <a:rPr lang="en-US" dirty="0" err="1"/>
              <a:t>yapılan</a:t>
            </a:r>
            <a:r>
              <a:rPr lang="en-US" dirty="0"/>
              <a:t> </a:t>
            </a:r>
            <a:r>
              <a:rPr lang="en-US" dirty="0" err="1"/>
              <a:t>tükenmişlik</a:t>
            </a:r>
            <a:r>
              <a:rPr lang="en-US" dirty="0"/>
              <a:t> (burn-out), </a:t>
            </a:r>
            <a:r>
              <a:rPr lang="en-US" dirty="0" err="1"/>
              <a:t>stresle</a:t>
            </a:r>
            <a:r>
              <a:rPr lang="en-US" dirty="0"/>
              <a:t> </a:t>
            </a:r>
            <a:r>
              <a:rPr lang="en-US" dirty="0" err="1"/>
              <a:t>başa</a:t>
            </a:r>
            <a:r>
              <a:rPr lang="en-US" dirty="0"/>
              <a:t> </a:t>
            </a:r>
            <a:r>
              <a:rPr lang="en-US" dirty="0" err="1"/>
              <a:t>çıkma</a:t>
            </a:r>
            <a:r>
              <a:rPr lang="en-US" dirty="0"/>
              <a:t> </a:t>
            </a:r>
            <a:r>
              <a:rPr lang="en-US" dirty="0" err="1"/>
              <a:t>konularında</a:t>
            </a:r>
            <a:r>
              <a:rPr lang="en-US" dirty="0"/>
              <a:t> </a:t>
            </a:r>
            <a:r>
              <a:rPr lang="en-US" dirty="0" err="1"/>
              <a:t>konferanslar</a:t>
            </a:r>
            <a:r>
              <a:rPr lang="en-US" dirty="0"/>
              <a:t> </a:t>
            </a:r>
            <a:r>
              <a:rPr lang="en-US" dirty="0" err="1"/>
              <a:t>ve</a:t>
            </a:r>
            <a:r>
              <a:rPr lang="en-US" dirty="0"/>
              <a:t> </a:t>
            </a:r>
            <a:r>
              <a:rPr lang="en-US" dirty="0" err="1"/>
              <a:t>bilgilendirme</a:t>
            </a:r>
            <a:r>
              <a:rPr lang="en-US" dirty="0"/>
              <a:t> </a:t>
            </a:r>
            <a:r>
              <a:rPr lang="en-US" dirty="0" err="1"/>
              <a:t>toplantıları</a:t>
            </a:r>
            <a:r>
              <a:rPr lang="en-US" dirty="0"/>
              <a:t> </a:t>
            </a:r>
            <a:endParaRPr lang="tr-TR" dirty="0"/>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r>
              <a:rPr lang="en-US" dirty="0" err="1"/>
              <a:t>Prof.Dr</a:t>
            </a:r>
            <a:r>
              <a:rPr lang="en-US" dirty="0"/>
              <a:t>. </a:t>
            </a:r>
            <a:r>
              <a:rPr lang="en-US" dirty="0" err="1"/>
              <a:t>Nilgün</a:t>
            </a:r>
            <a:r>
              <a:rPr lang="en-US" dirty="0"/>
              <a:t> </a:t>
            </a:r>
            <a:r>
              <a:rPr lang="en-US" dirty="0" err="1"/>
              <a:t>Başkal</a:t>
            </a:r>
            <a:r>
              <a:rPr lang="en-US" dirty="0"/>
              <a:t> </a:t>
            </a:r>
            <a:r>
              <a:rPr lang="en-US" dirty="0" err="1"/>
              <a:t>ve</a:t>
            </a:r>
            <a:r>
              <a:rPr lang="en-US" dirty="0"/>
              <a:t> </a:t>
            </a:r>
            <a:r>
              <a:rPr lang="en-US" dirty="0" err="1"/>
              <a:t>Prof.Dr</a:t>
            </a:r>
            <a:r>
              <a:rPr lang="en-US" dirty="0"/>
              <a:t>. </a:t>
            </a:r>
            <a:r>
              <a:rPr lang="en-US" dirty="0" err="1"/>
              <a:t>Hakan</a:t>
            </a:r>
            <a:r>
              <a:rPr lang="en-US" dirty="0"/>
              <a:t> </a:t>
            </a:r>
            <a:r>
              <a:rPr lang="en-US" dirty="0" err="1"/>
              <a:t>Kumbasar</a:t>
            </a:r>
            <a:r>
              <a:rPr lang="en-US" dirty="0"/>
              <a:t> </a:t>
            </a:r>
            <a:r>
              <a:rPr lang="en-US" dirty="0" err="1"/>
              <a:t>ile</a:t>
            </a:r>
            <a:r>
              <a:rPr lang="en-US" dirty="0"/>
              <a:t> 1990-2000 </a:t>
            </a:r>
            <a:r>
              <a:rPr lang="en-US" dirty="0" err="1"/>
              <a:t>yıllarında</a:t>
            </a:r>
            <a:r>
              <a:rPr lang="en-US" dirty="0"/>
              <a:t> </a:t>
            </a:r>
            <a:r>
              <a:rPr lang="en-US" dirty="0" err="1"/>
              <a:t>Endokrin</a:t>
            </a:r>
            <a:r>
              <a:rPr lang="en-US" dirty="0"/>
              <a:t> </a:t>
            </a:r>
            <a:r>
              <a:rPr lang="en-US" dirty="0" err="1"/>
              <a:t>kliniğinde</a:t>
            </a:r>
            <a:r>
              <a:rPr lang="en-US" dirty="0"/>
              <a:t> </a:t>
            </a:r>
            <a:r>
              <a:rPr lang="en-US" dirty="0" err="1"/>
              <a:t>beslenme</a:t>
            </a:r>
            <a:r>
              <a:rPr lang="en-US" dirty="0"/>
              <a:t>/ </a:t>
            </a:r>
            <a:r>
              <a:rPr lang="en-US" dirty="0" err="1"/>
              <a:t>yeme</a:t>
            </a:r>
            <a:r>
              <a:rPr lang="en-US" dirty="0"/>
              <a:t> </a:t>
            </a:r>
            <a:r>
              <a:rPr lang="en-US" dirty="0" err="1"/>
              <a:t>bozuklukları</a:t>
            </a:r>
            <a:r>
              <a:rPr lang="en-US" dirty="0"/>
              <a:t>, </a:t>
            </a:r>
            <a:r>
              <a:rPr lang="en-US" dirty="0" err="1"/>
              <a:t>diyabet</a:t>
            </a:r>
            <a:r>
              <a:rPr lang="en-US" dirty="0"/>
              <a:t> </a:t>
            </a:r>
            <a:r>
              <a:rPr lang="en-US" dirty="0" err="1"/>
              <a:t>ve</a:t>
            </a:r>
            <a:r>
              <a:rPr lang="en-US" dirty="0"/>
              <a:t> </a:t>
            </a:r>
            <a:r>
              <a:rPr lang="en-US" dirty="0" err="1"/>
              <a:t>obezite</a:t>
            </a:r>
            <a:r>
              <a:rPr lang="en-US" dirty="0"/>
              <a:t> </a:t>
            </a:r>
            <a:r>
              <a:rPr lang="en-US" dirty="0" err="1"/>
              <a:t>hastalarına</a:t>
            </a:r>
            <a:r>
              <a:rPr lang="en-US" dirty="0"/>
              <a:t> </a:t>
            </a:r>
            <a:r>
              <a:rPr lang="en-US" dirty="0" err="1"/>
              <a:t>yönelik</a:t>
            </a:r>
            <a:r>
              <a:rPr lang="en-US" dirty="0"/>
              <a:t> </a:t>
            </a:r>
            <a:r>
              <a:rPr lang="en-US" dirty="0" err="1"/>
              <a:t>işbirliği</a:t>
            </a:r>
            <a:r>
              <a:rPr lang="en-US" dirty="0"/>
              <a:t> </a:t>
            </a:r>
            <a:r>
              <a:rPr lang="en-US" dirty="0" err="1"/>
              <a:t>çalışmaları</a:t>
            </a:r>
            <a:r>
              <a:rPr lang="en-US" dirty="0"/>
              <a:t> </a:t>
            </a:r>
            <a:endParaRPr lang="tr-TR" dirty="0"/>
          </a:p>
          <a:p>
            <a:r>
              <a:rPr lang="en-US" dirty="0" smtClean="0"/>
              <a:t>1999 </a:t>
            </a:r>
            <a:r>
              <a:rPr lang="en-US" dirty="0"/>
              <a:t>Marmara </a:t>
            </a:r>
            <a:r>
              <a:rPr lang="en-US" dirty="0" err="1"/>
              <a:t>depreminde</a:t>
            </a:r>
            <a:r>
              <a:rPr lang="en-US" dirty="0"/>
              <a:t> </a:t>
            </a:r>
            <a:r>
              <a:rPr lang="en-US" dirty="0" err="1"/>
              <a:t>Acil</a:t>
            </a:r>
            <a:r>
              <a:rPr lang="en-US" dirty="0"/>
              <a:t> </a:t>
            </a:r>
            <a:r>
              <a:rPr lang="en-US" dirty="0" err="1"/>
              <a:t>Servis</a:t>
            </a:r>
            <a:r>
              <a:rPr lang="en-US" dirty="0"/>
              <a:t> </a:t>
            </a:r>
            <a:r>
              <a:rPr lang="en-US" dirty="0" err="1"/>
              <a:t>ortamında</a:t>
            </a:r>
            <a:r>
              <a:rPr lang="en-US" dirty="0"/>
              <a:t> </a:t>
            </a:r>
            <a:r>
              <a:rPr lang="en-US" dirty="0" err="1"/>
              <a:t>Prof.Dr</a:t>
            </a:r>
            <a:r>
              <a:rPr lang="en-US" dirty="0"/>
              <a:t>. </a:t>
            </a:r>
            <a:r>
              <a:rPr lang="en-US" dirty="0" err="1"/>
              <a:t>Işık</a:t>
            </a:r>
            <a:r>
              <a:rPr lang="en-US" dirty="0"/>
              <a:t> </a:t>
            </a:r>
            <a:r>
              <a:rPr lang="en-US" dirty="0" err="1"/>
              <a:t>Sayıl</a:t>
            </a:r>
            <a:r>
              <a:rPr lang="en-US" dirty="0"/>
              <a:t>, </a:t>
            </a:r>
            <a:r>
              <a:rPr lang="en-US" dirty="0" err="1"/>
              <a:t>Prof.Dr</a:t>
            </a:r>
            <a:r>
              <a:rPr lang="en-US" dirty="0"/>
              <a:t>. </a:t>
            </a:r>
            <a:r>
              <a:rPr lang="en-US" dirty="0" err="1"/>
              <a:t>Hakan</a:t>
            </a:r>
            <a:r>
              <a:rPr lang="en-US" dirty="0"/>
              <a:t> </a:t>
            </a:r>
            <a:r>
              <a:rPr lang="en-US" dirty="0" err="1"/>
              <a:t>Kumbasar</a:t>
            </a:r>
            <a:r>
              <a:rPr lang="en-US" dirty="0"/>
              <a:t>, </a:t>
            </a:r>
            <a:r>
              <a:rPr lang="en-US" dirty="0" err="1"/>
              <a:t>Prof.Dr</a:t>
            </a:r>
            <a:r>
              <a:rPr lang="en-US" dirty="0"/>
              <a:t>. </a:t>
            </a:r>
            <a:r>
              <a:rPr lang="en-US" dirty="0" err="1"/>
              <a:t>Atilla</a:t>
            </a:r>
            <a:r>
              <a:rPr lang="en-US" dirty="0"/>
              <a:t> </a:t>
            </a:r>
            <a:r>
              <a:rPr lang="en-US" dirty="0" err="1"/>
              <a:t>Soykan</a:t>
            </a:r>
            <a:r>
              <a:rPr lang="en-US" dirty="0"/>
              <a:t>, </a:t>
            </a:r>
            <a:r>
              <a:rPr lang="en-US" dirty="0" err="1"/>
              <a:t>Psikolog</a:t>
            </a:r>
            <a:r>
              <a:rPr lang="en-US" dirty="0"/>
              <a:t> </a:t>
            </a:r>
            <a:r>
              <a:rPr lang="en-US" dirty="0" err="1"/>
              <a:t>Elmas</a:t>
            </a:r>
            <a:r>
              <a:rPr lang="en-US" dirty="0"/>
              <a:t> </a:t>
            </a:r>
            <a:r>
              <a:rPr lang="en-US" dirty="0" err="1"/>
              <a:t>İncekale</a:t>
            </a:r>
            <a:r>
              <a:rPr lang="en-US" dirty="0"/>
              <a:t>, </a:t>
            </a:r>
            <a:r>
              <a:rPr lang="en-US" dirty="0" err="1"/>
              <a:t>Shu</a:t>
            </a:r>
            <a:r>
              <a:rPr lang="en-US" dirty="0"/>
              <a:t>. </a:t>
            </a:r>
            <a:r>
              <a:rPr lang="en-US" dirty="0" err="1"/>
              <a:t>Fatma</a:t>
            </a:r>
            <a:r>
              <a:rPr lang="en-US" dirty="0"/>
              <a:t> </a:t>
            </a:r>
            <a:r>
              <a:rPr lang="en-US" dirty="0" err="1"/>
              <a:t>Küçüktepepınar</a:t>
            </a:r>
            <a:r>
              <a:rPr lang="en-US" dirty="0"/>
              <a:t>, </a:t>
            </a:r>
            <a:r>
              <a:rPr lang="en-US" dirty="0" err="1"/>
              <a:t>Shu</a:t>
            </a:r>
            <a:r>
              <a:rPr lang="en-US" dirty="0"/>
              <a:t>. </a:t>
            </a:r>
            <a:r>
              <a:rPr lang="en-US" dirty="0" err="1"/>
              <a:t>Hatice</a:t>
            </a:r>
            <a:r>
              <a:rPr lang="en-US" dirty="0"/>
              <a:t> </a:t>
            </a:r>
            <a:r>
              <a:rPr lang="en-US" dirty="0" err="1"/>
              <a:t>Tuncel</a:t>
            </a:r>
            <a:r>
              <a:rPr lang="en-US" dirty="0"/>
              <a:t> </a:t>
            </a:r>
            <a:r>
              <a:rPr lang="en-US" dirty="0" err="1"/>
              <a:t>ile</a:t>
            </a:r>
            <a:r>
              <a:rPr lang="en-US" dirty="0"/>
              <a:t> </a:t>
            </a:r>
            <a:r>
              <a:rPr lang="en-US" dirty="0" err="1"/>
              <a:t>yapılan</a:t>
            </a:r>
            <a:r>
              <a:rPr lang="en-US" dirty="0"/>
              <a:t> </a:t>
            </a:r>
            <a:r>
              <a:rPr lang="en-US" dirty="0" err="1"/>
              <a:t>kısa</a:t>
            </a:r>
            <a:r>
              <a:rPr lang="en-US" dirty="0"/>
              <a:t> </a:t>
            </a:r>
            <a:r>
              <a:rPr lang="en-US" dirty="0" err="1"/>
              <a:t>süreli</a:t>
            </a:r>
            <a:r>
              <a:rPr lang="en-US" dirty="0"/>
              <a:t> </a:t>
            </a:r>
            <a:r>
              <a:rPr lang="en-US" dirty="0" err="1"/>
              <a:t>krize</a:t>
            </a:r>
            <a:r>
              <a:rPr lang="en-US" dirty="0"/>
              <a:t> </a:t>
            </a:r>
            <a:r>
              <a:rPr lang="en-US" dirty="0" err="1"/>
              <a:t>müdahale</a:t>
            </a:r>
            <a:r>
              <a:rPr lang="en-US" dirty="0"/>
              <a:t> </a:t>
            </a:r>
            <a:r>
              <a:rPr lang="en-US" dirty="0" err="1"/>
              <a:t>uygulamaları</a:t>
            </a:r>
            <a:r>
              <a:rPr lang="en-US" dirty="0"/>
              <a:t> </a:t>
            </a:r>
            <a:r>
              <a:rPr lang="en-US" dirty="0" err="1"/>
              <a:t>ve</a:t>
            </a:r>
            <a:r>
              <a:rPr lang="en-US" dirty="0"/>
              <a:t> </a:t>
            </a:r>
            <a:r>
              <a:rPr lang="en-US" dirty="0" err="1"/>
              <a:t>hastanelerimize</a:t>
            </a:r>
            <a:r>
              <a:rPr lang="en-US" dirty="0"/>
              <a:t> </a:t>
            </a:r>
            <a:r>
              <a:rPr lang="en-US" dirty="0" err="1"/>
              <a:t>yatırılan</a:t>
            </a:r>
            <a:r>
              <a:rPr lang="en-US" dirty="0"/>
              <a:t> </a:t>
            </a:r>
            <a:r>
              <a:rPr lang="en-US" dirty="0" err="1"/>
              <a:t>depreme</a:t>
            </a:r>
            <a:r>
              <a:rPr lang="en-US" dirty="0"/>
              <a:t> </a:t>
            </a:r>
            <a:r>
              <a:rPr lang="en-US" dirty="0" err="1"/>
              <a:t>maruz</a:t>
            </a:r>
            <a:r>
              <a:rPr lang="en-US" dirty="0"/>
              <a:t> </a:t>
            </a:r>
            <a:r>
              <a:rPr lang="en-US" dirty="0" err="1"/>
              <a:t>kalan</a:t>
            </a:r>
            <a:r>
              <a:rPr lang="en-US" dirty="0"/>
              <a:t> </a:t>
            </a:r>
            <a:r>
              <a:rPr lang="en-US" dirty="0" err="1"/>
              <a:t>hastalara</a:t>
            </a:r>
            <a:r>
              <a:rPr lang="en-US" dirty="0"/>
              <a:t> </a:t>
            </a:r>
            <a:r>
              <a:rPr lang="en-US" dirty="0" err="1"/>
              <a:t>yönelik</a:t>
            </a:r>
            <a:r>
              <a:rPr lang="en-US" dirty="0"/>
              <a:t> </a:t>
            </a:r>
            <a:r>
              <a:rPr lang="en-US" dirty="0" err="1"/>
              <a:t>bireysel</a:t>
            </a:r>
            <a:r>
              <a:rPr lang="en-US" dirty="0"/>
              <a:t> </a:t>
            </a:r>
            <a:r>
              <a:rPr lang="en-US" dirty="0" err="1"/>
              <a:t>ve</a:t>
            </a:r>
            <a:r>
              <a:rPr lang="en-US" dirty="0"/>
              <a:t> </a:t>
            </a:r>
            <a:r>
              <a:rPr lang="en-US" dirty="0" err="1"/>
              <a:t>diğer</a:t>
            </a:r>
            <a:r>
              <a:rPr lang="en-US" dirty="0"/>
              <a:t> </a:t>
            </a:r>
            <a:r>
              <a:rPr lang="en-US" dirty="0" err="1"/>
              <a:t>psikoterapötik</a:t>
            </a:r>
            <a:r>
              <a:rPr lang="en-US" dirty="0"/>
              <a:t> </a:t>
            </a:r>
            <a:r>
              <a:rPr lang="en-US" dirty="0" err="1"/>
              <a:t>müdahaleler</a:t>
            </a:r>
            <a:endParaRPr lang="tr-TR" dirty="0"/>
          </a:p>
          <a:p>
            <a:r>
              <a:rPr lang="en-US" dirty="0" err="1" smtClean="0"/>
              <a:t>Prof.Dr</a:t>
            </a:r>
            <a:r>
              <a:rPr lang="en-US" dirty="0"/>
              <a:t>. </a:t>
            </a:r>
            <a:r>
              <a:rPr lang="en-US" dirty="0" err="1"/>
              <a:t>Safiye</a:t>
            </a:r>
            <a:r>
              <a:rPr lang="en-US" dirty="0"/>
              <a:t> </a:t>
            </a:r>
            <a:r>
              <a:rPr lang="en-US" dirty="0" err="1"/>
              <a:t>Tuncer</a:t>
            </a:r>
            <a:r>
              <a:rPr lang="en-US" dirty="0"/>
              <a:t> </a:t>
            </a:r>
            <a:r>
              <a:rPr lang="en-US" dirty="0" err="1"/>
              <a:t>ve</a:t>
            </a:r>
            <a:r>
              <a:rPr lang="en-US" dirty="0"/>
              <a:t> Prof. Dr. </a:t>
            </a:r>
            <a:r>
              <a:rPr lang="en-US" dirty="0" err="1"/>
              <a:t>Hakan</a:t>
            </a:r>
            <a:r>
              <a:rPr lang="en-US" dirty="0"/>
              <a:t> </a:t>
            </a:r>
            <a:r>
              <a:rPr lang="en-US" dirty="0" err="1"/>
              <a:t>Kumbasar</a:t>
            </a:r>
            <a:r>
              <a:rPr lang="en-US" dirty="0"/>
              <a:t> </a:t>
            </a:r>
            <a:r>
              <a:rPr lang="en-US" dirty="0" err="1"/>
              <a:t>ile</a:t>
            </a:r>
            <a:r>
              <a:rPr lang="en-US" dirty="0"/>
              <a:t> 1990-2000 </a:t>
            </a:r>
            <a:r>
              <a:rPr lang="en-US" dirty="0" err="1"/>
              <a:t>yıllarında</a:t>
            </a:r>
            <a:r>
              <a:rPr lang="en-US" dirty="0"/>
              <a:t> FTR </a:t>
            </a:r>
            <a:r>
              <a:rPr lang="en-US" dirty="0" err="1"/>
              <a:t>kliniğinde</a:t>
            </a:r>
            <a:r>
              <a:rPr lang="en-US" dirty="0"/>
              <a:t> </a:t>
            </a:r>
            <a:r>
              <a:rPr lang="en-US" dirty="0" err="1"/>
              <a:t>parapleji</a:t>
            </a:r>
            <a:r>
              <a:rPr lang="en-US" dirty="0"/>
              <a:t> </a:t>
            </a:r>
            <a:r>
              <a:rPr lang="en-US" dirty="0" err="1"/>
              <a:t>ve</a:t>
            </a:r>
            <a:r>
              <a:rPr lang="en-US" dirty="0"/>
              <a:t> </a:t>
            </a:r>
            <a:r>
              <a:rPr lang="en-US" dirty="0" err="1"/>
              <a:t>fibromiyalji</a:t>
            </a:r>
            <a:r>
              <a:rPr lang="en-US" dirty="0"/>
              <a:t> </a:t>
            </a:r>
            <a:r>
              <a:rPr lang="en-US" dirty="0" err="1"/>
              <a:t>hastalarıyla</a:t>
            </a:r>
            <a:r>
              <a:rPr lang="en-US" dirty="0"/>
              <a:t> </a:t>
            </a:r>
            <a:r>
              <a:rPr lang="en-US" dirty="0" err="1"/>
              <a:t>yapılan</a:t>
            </a:r>
            <a:r>
              <a:rPr lang="en-US" dirty="0"/>
              <a:t> </a:t>
            </a:r>
            <a:r>
              <a:rPr lang="en-US" dirty="0" err="1"/>
              <a:t>ortak</a:t>
            </a:r>
            <a:r>
              <a:rPr lang="en-US" dirty="0"/>
              <a:t> </a:t>
            </a:r>
            <a:r>
              <a:rPr lang="en-US" dirty="0" err="1"/>
              <a:t>çalışmalar</a:t>
            </a:r>
            <a:endParaRPr lang="tr-TR" dirty="0"/>
          </a:p>
          <a:p>
            <a:r>
              <a:rPr lang="en-US" dirty="0" err="1" smtClean="0"/>
              <a:t>Prof.Dr</a:t>
            </a:r>
            <a:r>
              <a:rPr lang="en-US" dirty="0"/>
              <a:t>. </a:t>
            </a:r>
            <a:r>
              <a:rPr lang="en-US" dirty="0" err="1"/>
              <a:t>Günhan</a:t>
            </a:r>
            <a:r>
              <a:rPr lang="en-US" dirty="0"/>
              <a:t> </a:t>
            </a:r>
            <a:r>
              <a:rPr lang="en-US" dirty="0" err="1"/>
              <a:t>Gürman</a:t>
            </a:r>
            <a:r>
              <a:rPr lang="en-US" dirty="0"/>
              <a:t>, </a:t>
            </a:r>
            <a:r>
              <a:rPr lang="en-US" dirty="0" err="1"/>
              <a:t>Prof.Dr</a:t>
            </a:r>
            <a:r>
              <a:rPr lang="en-US" dirty="0"/>
              <a:t>. </a:t>
            </a:r>
            <a:r>
              <a:rPr lang="en-US" dirty="0" err="1"/>
              <a:t>Hakan</a:t>
            </a:r>
            <a:r>
              <a:rPr lang="en-US" dirty="0"/>
              <a:t> </a:t>
            </a:r>
            <a:r>
              <a:rPr lang="en-US" dirty="0" err="1"/>
              <a:t>Kumbasar</a:t>
            </a:r>
            <a:r>
              <a:rPr lang="en-US" dirty="0"/>
              <a:t> </a:t>
            </a:r>
            <a:r>
              <a:rPr lang="en-US" dirty="0" err="1"/>
              <a:t>ve</a:t>
            </a:r>
            <a:r>
              <a:rPr lang="en-US" dirty="0"/>
              <a:t> </a:t>
            </a:r>
            <a:r>
              <a:rPr lang="en-US" dirty="0" err="1"/>
              <a:t>Uzm.Psk</a:t>
            </a:r>
            <a:r>
              <a:rPr lang="en-US" dirty="0"/>
              <a:t>. </a:t>
            </a:r>
            <a:r>
              <a:rPr lang="en-US" dirty="0" err="1"/>
              <a:t>Elmas</a:t>
            </a:r>
            <a:r>
              <a:rPr lang="en-US" dirty="0"/>
              <a:t> </a:t>
            </a:r>
            <a:r>
              <a:rPr lang="en-US" dirty="0" err="1"/>
              <a:t>İncekale</a:t>
            </a:r>
            <a:r>
              <a:rPr lang="en-US" dirty="0"/>
              <a:t> </a:t>
            </a:r>
            <a:r>
              <a:rPr lang="en-US" dirty="0" err="1"/>
              <a:t>ile</a:t>
            </a:r>
            <a:r>
              <a:rPr lang="en-US" dirty="0"/>
              <a:t> 1990-2015 </a:t>
            </a:r>
            <a:r>
              <a:rPr lang="en-US" dirty="0" err="1"/>
              <a:t>yıllarında</a:t>
            </a:r>
            <a:r>
              <a:rPr lang="en-US" dirty="0"/>
              <a:t> </a:t>
            </a:r>
            <a:r>
              <a:rPr lang="en-US" dirty="0" err="1"/>
              <a:t>Hematoloji</a:t>
            </a:r>
            <a:r>
              <a:rPr lang="en-US" dirty="0"/>
              <a:t> </a:t>
            </a:r>
            <a:r>
              <a:rPr lang="en-US" dirty="0" err="1"/>
              <a:t>kliniğinde</a:t>
            </a:r>
            <a:r>
              <a:rPr lang="en-US" dirty="0"/>
              <a:t> </a:t>
            </a:r>
            <a:r>
              <a:rPr lang="en-US" dirty="0" err="1"/>
              <a:t>hastalara</a:t>
            </a:r>
            <a:r>
              <a:rPr lang="en-US" dirty="0"/>
              <a:t> K.İ.T. </a:t>
            </a:r>
            <a:r>
              <a:rPr lang="en-US" dirty="0" err="1"/>
              <a:t>öncesi</a:t>
            </a:r>
            <a:r>
              <a:rPr lang="en-US" dirty="0"/>
              <a:t> </a:t>
            </a:r>
            <a:r>
              <a:rPr lang="en-US" dirty="0" err="1"/>
              <a:t>ve</a:t>
            </a:r>
            <a:r>
              <a:rPr lang="en-US" dirty="0"/>
              <a:t> </a:t>
            </a:r>
            <a:r>
              <a:rPr lang="en-US" dirty="0" err="1"/>
              <a:t>sonrası</a:t>
            </a:r>
            <a:r>
              <a:rPr lang="en-US" dirty="0"/>
              <a:t> </a:t>
            </a:r>
            <a:r>
              <a:rPr lang="en-US" dirty="0" err="1"/>
              <a:t>destek</a:t>
            </a:r>
            <a:r>
              <a:rPr lang="en-US" dirty="0"/>
              <a:t> </a:t>
            </a:r>
            <a:r>
              <a:rPr lang="en-US" dirty="0" err="1"/>
              <a:t>ve</a:t>
            </a:r>
            <a:r>
              <a:rPr lang="en-US" dirty="0"/>
              <a:t> </a:t>
            </a:r>
            <a:r>
              <a:rPr lang="en-US" dirty="0" err="1"/>
              <a:t>takip</a:t>
            </a:r>
            <a:r>
              <a:rPr lang="en-US" dirty="0"/>
              <a:t> </a:t>
            </a:r>
            <a:r>
              <a:rPr lang="en-US" dirty="0" err="1"/>
              <a:t>yapılması</a:t>
            </a:r>
            <a:r>
              <a:rPr lang="en-US" dirty="0"/>
              <a:t>; </a:t>
            </a:r>
            <a:r>
              <a:rPr lang="en-US" dirty="0" err="1"/>
              <a:t>ayrıca</a:t>
            </a:r>
            <a:r>
              <a:rPr lang="en-US" dirty="0"/>
              <a:t> </a:t>
            </a:r>
            <a:r>
              <a:rPr lang="en-US" dirty="0" err="1"/>
              <a:t>Hematoloji</a:t>
            </a:r>
            <a:r>
              <a:rPr lang="en-US" dirty="0"/>
              <a:t> </a:t>
            </a:r>
            <a:r>
              <a:rPr lang="en-US" dirty="0" err="1"/>
              <a:t>klinik</a:t>
            </a:r>
            <a:r>
              <a:rPr lang="en-US" dirty="0"/>
              <a:t> </a:t>
            </a:r>
            <a:r>
              <a:rPr lang="en-US" dirty="0" err="1"/>
              <a:t>çalışanlarına</a:t>
            </a:r>
            <a:r>
              <a:rPr lang="en-US" dirty="0"/>
              <a:t> </a:t>
            </a:r>
            <a:r>
              <a:rPr lang="en-US" dirty="0" err="1"/>
              <a:t>yönelik</a:t>
            </a:r>
            <a:r>
              <a:rPr lang="en-US" dirty="0"/>
              <a:t> </a:t>
            </a:r>
            <a:r>
              <a:rPr lang="en-US" dirty="0" err="1"/>
              <a:t>tükenmişlik</a:t>
            </a:r>
            <a:r>
              <a:rPr lang="en-US" dirty="0"/>
              <a:t> </a:t>
            </a:r>
            <a:r>
              <a:rPr lang="en-US" dirty="0" err="1"/>
              <a:t>konusunda</a:t>
            </a:r>
            <a:r>
              <a:rPr lang="en-US" dirty="0"/>
              <a:t> </a:t>
            </a:r>
            <a:r>
              <a:rPr lang="en-US" dirty="0" err="1"/>
              <a:t>eğitici</a:t>
            </a:r>
            <a:r>
              <a:rPr lang="en-US" dirty="0"/>
              <a:t> </a:t>
            </a:r>
            <a:r>
              <a:rPr lang="en-US" dirty="0" err="1"/>
              <a:t>toplantılar</a:t>
            </a:r>
            <a:r>
              <a:rPr lang="en-US" dirty="0"/>
              <a:t> </a:t>
            </a:r>
            <a:r>
              <a:rPr lang="en-US" dirty="0" err="1"/>
              <a:t>yapılması</a:t>
            </a:r>
            <a:r>
              <a:rPr lang="en-US" dirty="0"/>
              <a:t> </a:t>
            </a:r>
            <a:endParaRPr lang="tr-TR" dirty="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a:t>Konsültasyon </a:t>
            </a:r>
            <a:r>
              <a:rPr lang="tr-TR" b="1" dirty="0" err="1"/>
              <a:t>liyezon</a:t>
            </a:r>
            <a:r>
              <a:rPr lang="tr-TR" b="1" dirty="0"/>
              <a:t> psikiyatrisi (KLP); </a:t>
            </a:r>
            <a:r>
              <a:rPr lang="tr-TR" dirty="0"/>
              <a:t>genel klinik tıp ve çeşitli uzmanlık alanları ile ruhsal ve </a:t>
            </a:r>
            <a:r>
              <a:rPr lang="tr-TR" dirty="0" err="1"/>
              <a:t>psikososyal</a:t>
            </a:r>
            <a:r>
              <a:rPr lang="tr-TR" dirty="0"/>
              <a:t> durumlar arası bağlantıları araştıran, fiziksel hastalıklara eşlik eden psikiyatrik bozukluk ve </a:t>
            </a:r>
            <a:r>
              <a:rPr lang="tr-TR" dirty="0" err="1"/>
              <a:t>psikososyal</a:t>
            </a:r>
            <a:r>
              <a:rPr lang="tr-TR" dirty="0"/>
              <a:t> sorunların tanısı, tedavisi ve izlenmesi ile uğraşan psikiyatri disiplinidir.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r>
              <a:rPr lang="en-US" dirty="0" err="1" smtClean="0"/>
              <a:t>Prof.Dr</a:t>
            </a:r>
            <a:r>
              <a:rPr lang="en-US" dirty="0"/>
              <a:t>. </a:t>
            </a:r>
            <a:r>
              <a:rPr lang="en-US" dirty="0" err="1"/>
              <a:t>Gürsel</a:t>
            </a:r>
            <a:r>
              <a:rPr lang="en-US" dirty="0"/>
              <a:t> </a:t>
            </a:r>
            <a:r>
              <a:rPr lang="en-US" dirty="0" err="1"/>
              <a:t>Dursun</a:t>
            </a:r>
            <a:r>
              <a:rPr lang="en-US" dirty="0"/>
              <a:t> </a:t>
            </a:r>
            <a:r>
              <a:rPr lang="en-US" dirty="0" err="1"/>
              <a:t>ve</a:t>
            </a:r>
            <a:r>
              <a:rPr lang="en-US" dirty="0"/>
              <a:t> </a:t>
            </a:r>
            <a:r>
              <a:rPr lang="en-US" dirty="0" err="1"/>
              <a:t>Prof.Dr</a:t>
            </a:r>
            <a:r>
              <a:rPr lang="en-US" dirty="0"/>
              <a:t>. </a:t>
            </a:r>
            <a:r>
              <a:rPr lang="en-US" dirty="0" err="1"/>
              <a:t>Hakan</a:t>
            </a:r>
            <a:r>
              <a:rPr lang="en-US" dirty="0"/>
              <a:t> </a:t>
            </a:r>
            <a:r>
              <a:rPr lang="en-US" dirty="0" err="1"/>
              <a:t>Kumbasar</a:t>
            </a:r>
            <a:r>
              <a:rPr lang="en-US" dirty="0"/>
              <a:t> </a:t>
            </a:r>
            <a:r>
              <a:rPr lang="en-US" dirty="0" err="1"/>
              <a:t>ile</a:t>
            </a:r>
            <a:r>
              <a:rPr lang="en-US" dirty="0"/>
              <a:t> 1990-2015 </a:t>
            </a:r>
            <a:r>
              <a:rPr lang="en-US" dirty="0" err="1"/>
              <a:t>yıllarında</a:t>
            </a:r>
            <a:r>
              <a:rPr lang="en-US" dirty="0"/>
              <a:t> KBB </a:t>
            </a:r>
            <a:r>
              <a:rPr lang="en-US" dirty="0" err="1"/>
              <a:t>kliniği</a:t>
            </a:r>
            <a:r>
              <a:rPr lang="en-US" dirty="0"/>
              <a:t> </a:t>
            </a:r>
            <a:r>
              <a:rPr lang="en-US" dirty="0" err="1"/>
              <a:t>Ses</a:t>
            </a:r>
            <a:r>
              <a:rPr lang="en-US" dirty="0"/>
              <a:t> </a:t>
            </a:r>
            <a:r>
              <a:rPr lang="en-US" dirty="0" err="1"/>
              <a:t>Hastalıkları</a:t>
            </a:r>
            <a:r>
              <a:rPr lang="en-US" dirty="0"/>
              <a:t> </a:t>
            </a:r>
            <a:r>
              <a:rPr lang="en-US" dirty="0" err="1"/>
              <a:t>ünitesi</a:t>
            </a:r>
            <a:r>
              <a:rPr lang="en-US" dirty="0"/>
              <a:t> </a:t>
            </a:r>
            <a:r>
              <a:rPr lang="en-US" dirty="0" err="1"/>
              <a:t>ve</a:t>
            </a:r>
            <a:r>
              <a:rPr lang="en-US" dirty="0"/>
              <a:t> </a:t>
            </a:r>
            <a:r>
              <a:rPr lang="en-US" dirty="0" err="1"/>
              <a:t>Larinks</a:t>
            </a:r>
            <a:r>
              <a:rPr lang="en-US" dirty="0"/>
              <a:t> </a:t>
            </a:r>
            <a:r>
              <a:rPr lang="en-US" dirty="0" err="1"/>
              <a:t>kanserli</a:t>
            </a:r>
            <a:r>
              <a:rPr lang="en-US" dirty="0"/>
              <a:t> </a:t>
            </a:r>
            <a:r>
              <a:rPr lang="en-US" dirty="0" err="1"/>
              <a:t>hastalarla</a:t>
            </a:r>
            <a:r>
              <a:rPr lang="en-US" dirty="0"/>
              <a:t> </a:t>
            </a:r>
            <a:r>
              <a:rPr lang="en-US" dirty="0" err="1"/>
              <a:t>yürütülen</a:t>
            </a:r>
            <a:r>
              <a:rPr lang="en-US" dirty="0"/>
              <a:t> </a:t>
            </a:r>
            <a:r>
              <a:rPr lang="en-US" dirty="0" err="1"/>
              <a:t>çalışmalar</a:t>
            </a:r>
            <a:r>
              <a:rPr lang="en-US" dirty="0"/>
              <a:t> </a:t>
            </a:r>
            <a:r>
              <a:rPr lang="en-US" dirty="0" err="1"/>
              <a:t>ve</a:t>
            </a:r>
            <a:r>
              <a:rPr lang="en-US" dirty="0"/>
              <a:t> </a:t>
            </a:r>
            <a:r>
              <a:rPr lang="en-US" dirty="0" err="1"/>
              <a:t>grup</a:t>
            </a:r>
            <a:r>
              <a:rPr lang="en-US" dirty="0"/>
              <a:t> </a:t>
            </a:r>
            <a:r>
              <a:rPr lang="en-US" dirty="0" err="1"/>
              <a:t>psikoterapisi</a:t>
            </a:r>
            <a:r>
              <a:rPr lang="en-US" dirty="0"/>
              <a:t> </a:t>
            </a:r>
            <a:r>
              <a:rPr lang="en-US" dirty="0" err="1"/>
              <a:t>uygulamaları</a:t>
            </a:r>
            <a:r>
              <a:rPr lang="en-US" dirty="0"/>
              <a:t> </a:t>
            </a:r>
            <a:endParaRPr lang="tr-TR" dirty="0"/>
          </a:p>
          <a:p>
            <a:r>
              <a:rPr lang="en-US" dirty="0" err="1" smtClean="0"/>
              <a:t>Prof.Dr</a:t>
            </a:r>
            <a:r>
              <a:rPr lang="en-US" dirty="0"/>
              <a:t>. </a:t>
            </a:r>
            <a:r>
              <a:rPr lang="en-US" dirty="0" err="1"/>
              <a:t>Atilla</a:t>
            </a:r>
            <a:r>
              <a:rPr lang="en-US" dirty="0"/>
              <a:t> </a:t>
            </a:r>
            <a:r>
              <a:rPr lang="en-US" dirty="0" err="1"/>
              <a:t>Soykan</a:t>
            </a:r>
            <a:r>
              <a:rPr lang="en-US" dirty="0"/>
              <a:t> </a:t>
            </a:r>
            <a:r>
              <a:rPr lang="en-US" dirty="0" err="1"/>
              <a:t>ve</a:t>
            </a:r>
            <a:r>
              <a:rPr lang="en-US" dirty="0"/>
              <a:t> </a:t>
            </a:r>
            <a:r>
              <a:rPr lang="en-US" dirty="0" err="1"/>
              <a:t>Prof.Dr</a:t>
            </a:r>
            <a:r>
              <a:rPr lang="en-US" dirty="0"/>
              <a:t>. </a:t>
            </a:r>
            <a:r>
              <a:rPr lang="en-US" dirty="0" err="1"/>
              <a:t>Hakan</a:t>
            </a:r>
            <a:r>
              <a:rPr lang="en-US" dirty="0"/>
              <a:t> </a:t>
            </a:r>
            <a:r>
              <a:rPr lang="en-US" dirty="0" err="1"/>
              <a:t>Kumbasar</a:t>
            </a:r>
            <a:r>
              <a:rPr lang="en-US" dirty="0"/>
              <a:t> </a:t>
            </a:r>
            <a:r>
              <a:rPr lang="en-US" dirty="0" err="1"/>
              <a:t>ile</a:t>
            </a:r>
            <a:r>
              <a:rPr lang="en-US" dirty="0"/>
              <a:t> 1990-2010 </a:t>
            </a:r>
            <a:r>
              <a:rPr lang="en-US" dirty="0" err="1"/>
              <a:t>yıllarında</a:t>
            </a:r>
            <a:r>
              <a:rPr lang="en-US" dirty="0"/>
              <a:t> </a:t>
            </a:r>
            <a:r>
              <a:rPr lang="en-US" dirty="0" err="1"/>
              <a:t>hastanelerimiz</a:t>
            </a:r>
            <a:r>
              <a:rPr lang="en-US" dirty="0"/>
              <a:t> </a:t>
            </a:r>
            <a:r>
              <a:rPr lang="en-US" dirty="0" err="1"/>
              <a:t>çalışanlarına</a:t>
            </a:r>
            <a:r>
              <a:rPr lang="en-US" dirty="0"/>
              <a:t> </a:t>
            </a:r>
            <a:r>
              <a:rPr lang="en-US" dirty="0" err="1"/>
              <a:t>yönelik</a:t>
            </a:r>
            <a:r>
              <a:rPr lang="en-US" dirty="0"/>
              <a:t> </a:t>
            </a:r>
            <a:r>
              <a:rPr lang="en-US" dirty="0" err="1"/>
              <a:t>stresle</a:t>
            </a:r>
            <a:r>
              <a:rPr lang="en-US" dirty="0"/>
              <a:t> </a:t>
            </a:r>
            <a:r>
              <a:rPr lang="en-US" dirty="0" err="1"/>
              <a:t>başa</a:t>
            </a:r>
            <a:r>
              <a:rPr lang="en-US" dirty="0"/>
              <a:t> </a:t>
            </a:r>
            <a:r>
              <a:rPr lang="en-US" dirty="0" err="1"/>
              <a:t>çıkma</a:t>
            </a:r>
            <a:r>
              <a:rPr lang="en-US" dirty="0"/>
              <a:t>, </a:t>
            </a:r>
            <a:r>
              <a:rPr lang="en-US" dirty="0" err="1"/>
              <a:t>hasta</a:t>
            </a:r>
            <a:r>
              <a:rPr lang="en-US" dirty="0"/>
              <a:t> </a:t>
            </a:r>
            <a:r>
              <a:rPr lang="en-US" dirty="0" err="1"/>
              <a:t>ile</a:t>
            </a:r>
            <a:r>
              <a:rPr lang="en-US" dirty="0"/>
              <a:t>, </a:t>
            </a:r>
            <a:r>
              <a:rPr lang="en-US" dirty="0" err="1"/>
              <a:t>hasta</a:t>
            </a:r>
            <a:r>
              <a:rPr lang="en-US" dirty="0"/>
              <a:t> </a:t>
            </a:r>
            <a:r>
              <a:rPr lang="en-US" dirty="0" err="1"/>
              <a:t>ailesi</a:t>
            </a:r>
            <a:r>
              <a:rPr lang="en-US" dirty="0"/>
              <a:t> </a:t>
            </a:r>
            <a:r>
              <a:rPr lang="en-US" dirty="0" err="1"/>
              <a:t>ile</a:t>
            </a:r>
            <a:r>
              <a:rPr lang="en-US" dirty="0"/>
              <a:t> </a:t>
            </a:r>
            <a:r>
              <a:rPr lang="en-US" dirty="0" err="1"/>
              <a:t>mesleki</a:t>
            </a:r>
            <a:r>
              <a:rPr lang="en-US" dirty="0"/>
              <a:t> </a:t>
            </a:r>
            <a:r>
              <a:rPr lang="en-US" dirty="0" err="1"/>
              <a:t>iletişim</a:t>
            </a:r>
            <a:r>
              <a:rPr lang="en-US" dirty="0"/>
              <a:t>  </a:t>
            </a:r>
            <a:r>
              <a:rPr lang="en-US" dirty="0" err="1"/>
              <a:t>konularında</a:t>
            </a:r>
            <a:r>
              <a:rPr lang="en-US" dirty="0"/>
              <a:t> </a:t>
            </a:r>
            <a:r>
              <a:rPr lang="en-US" dirty="0" err="1"/>
              <a:t>hizmet</a:t>
            </a:r>
            <a:r>
              <a:rPr lang="en-US" dirty="0"/>
              <a:t> </a:t>
            </a:r>
            <a:r>
              <a:rPr lang="en-US" dirty="0" err="1"/>
              <a:t>içi</a:t>
            </a:r>
            <a:r>
              <a:rPr lang="en-US" dirty="0"/>
              <a:t> </a:t>
            </a:r>
            <a:r>
              <a:rPr lang="en-US" dirty="0" err="1"/>
              <a:t>eğitim</a:t>
            </a:r>
            <a:r>
              <a:rPr lang="en-US" dirty="0"/>
              <a:t> </a:t>
            </a:r>
            <a:r>
              <a:rPr lang="en-US" dirty="0" err="1"/>
              <a:t>programlarının</a:t>
            </a:r>
            <a:r>
              <a:rPr lang="en-US" dirty="0"/>
              <a:t> </a:t>
            </a:r>
            <a:r>
              <a:rPr lang="en-US" dirty="0" err="1"/>
              <a:t>düzenlenmesi</a:t>
            </a:r>
            <a:r>
              <a:rPr lang="en-US" dirty="0"/>
              <a:t> </a:t>
            </a:r>
            <a:endParaRPr lang="tr-TR" dirty="0"/>
          </a:p>
          <a:p>
            <a:r>
              <a:rPr lang="en-US" dirty="0" err="1" smtClean="0"/>
              <a:t>Prof.Dr</a:t>
            </a:r>
            <a:r>
              <a:rPr lang="en-US" dirty="0"/>
              <a:t>. </a:t>
            </a:r>
            <a:r>
              <a:rPr lang="en-US" dirty="0" err="1"/>
              <a:t>Ayhan</a:t>
            </a:r>
            <a:r>
              <a:rPr lang="en-US" dirty="0"/>
              <a:t> </a:t>
            </a:r>
            <a:r>
              <a:rPr lang="en-US" dirty="0" err="1"/>
              <a:t>Kuzu</a:t>
            </a:r>
            <a:r>
              <a:rPr lang="en-US" dirty="0"/>
              <a:t>, </a:t>
            </a:r>
            <a:r>
              <a:rPr lang="en-US" dirty="0" err="1"/>
              <a:t>Prof.Dr</a:t>
            </a:r>
            <a:r>
              <a:rPr lang="en-US" dirty="0"/>
              <a:t>. </a:t>
            </a:r>
            <a:r>
              <a:rPr lang="en-US" dirty="0" err="1"/>
              <a:t>Hakan</a:t>
            </a:r>
            <a:r>
              <a:rPr lang="en-US" dirty="0"/>
              <a:t> </a:t>
            </a:r>
            <a:r>
              <a:rPr lang="en-US" dirty="0" err="1"/>
              <a:t>Kumbasar</a:t>
            </a:r>
            <a:r>
              <a:rPr lang="en-US" dirty="0"/>
              <a:t>, </a:t>
            </a:r>
            <a:r>
              <a:rPr lang="en-US" dirty="0" err="1"/>
              <a:t>Psk</a:t>
            </a:r>
            <a:r>
              <a:rPr lang="en-US" dirty="0"/>
              <a:t>. </a:t>
            </a:r>
            <a:r>
              <a:rPr lang="en-US" dirty="0" err="1"/>
              <a:t>Tuğba</a:t>
            </a:r>
            <a:r>
              <a:rPr lang="en-US" dirty="0"/>
              <a:t> </a:t>
            </a:r>
            <a:r>
              <a:rPr lang="en-US" dirty="0" err="1"/>
              <a:t>Ayaz</a:t>
            </a:r>
            <a:r>
              <a:rPr lang="en-US" dirty="0"/>
              <a:t>, </a:t>
            </a:r>
            <a:r>
              <a:rPr lang="en-US" dirty="0" err="1"/>
              <a:t>Shu</a:t>
            </a:r>
            <a:r>
              <a:rPr lang="en-US" dirty="0"/>
              <a:t>. </a:t>
            </a:r>
            <a:r>
              <a:rPr lang="en-US" dirty="0" err="1"/>
              <a:t>Hatice</a:t>
            </a:r>
            <a:r>
              <a:rPr lang="en-US" dirty="0"/>
              <a:t> </a:t>
            </a:r>
            <a:r>
              <a:rPr lang="en-US" dirty="0" err="1"/>
              <a:t>Tuncel</a:t>
            </a:r>
            <a:r>
              <a:rPr lang="en-US" dirty="0"/>
              <a:t>, </a:t>
            </a:r>
            <a:r>
              <a:rPr lang="en-US" dirty="0" err="1"/>
              <a:t>Shu</a:t>
            </a:r>
            <a:r>
              <a:rPr lang="en-US" dirty="0"/>
              <a:t>. </a:t>
            </a:r>
            <a:r>
              <a:rPr lang="en-US" dirty="0" err="1"/>
              <a:t>Fatma</a:t>
            </a:r>
            <a:r>
              <a:rPr lang="en-US" dirty="0"/>
              <a:t> </a:t>
            </a:r>
            <a:r>
              <a:rPr lang="en-US" dirty="0" err="1"/>
              <a:t>Küçüktepepınar</a:t>
            </a:r>
            <a:r>
              <a:rPr lang="en-US" dirty="0"/>
              <a:t> </a:t>
            </a:r>
            <a:r>
              <a:rPr lang="en-US" dirty="0" err="1"/>
              <a:t>ile</a:t>
            </a:r>
            <a:r>
              <a:rPr lang="en-US" dirty="0"/>
              <a:t> 2010-2015 </a:t>
            </a:r>
            <a:r>
              <a:rPr lang="en-US" dirty="0" err="1"/>
              <a:t>yıllarında</a:t>
            </a:r>
            <a:r>
              <a:rPr lang="en-US" dirty="0"/>
              <a:t> </a:t>
            </a:r>
            <a:r>
              <a:rPr lang="en-US" dirty="0" err="1"/>
              <a:t>Genel</a:t>
            </a:r>
            <a:r>
              <a:rPr lang="en-US" dirty="0"/>
              <a:t> </a:t>
            </a:r>
            <a:r>
              <a:rPr lang="en-US" dirty="0" err="1"/>
              <a:t>Cerrahi</a:t>
            </a:r>
            <a:r>
              <a:rPr lang="en-US" dirty="0"/>
              <a:t> </a:t>
            </a:r>
            <a:r>
              <a:rPr lang="en-US" dirty="0" err="1"/>
              <a:t>kliniğinde</a:t>
            </a:r>
            <a:r>
              <a:rPr lang="en-US" dirty="0"/>
              <a:t> </a:t>
            </a:r>
            <a:r>
              <a:rPr lang="en-US" dirty="0" err="1"/>
              <a:t>Kolorektal</a:t>
            </a:r>
            <a:r>
              <a:rPr lang="en-US" dirty="0"/>
              <a:t> </a:t>
            </a:r>
            <a:r>
              <a:rPr lang="en-US" dirty="0" err="1"/>
              <a:t>kanser</a:t>
            </a:r>
            <a:r>
              <a:rPr lang="en-US" dirty="0"/>
              <a:t> </a:t>
            </a:r>
            <a:r>
              <a:rPr lang="en-US" dirty="0" err="1"/>
              <a:t>tanılı</a:t>
            </a:r>
            <a:r>
              <a:rPr lang="en-US" dirty="0"/>
              <a:t> </a:t>
            </a:r>
            <a:r>
              <a:rPr lang="en-US" dirty="0" err="1"/>
              <a:t>hastalar</a:t>
            </a:r>
            <a:r>
              <a:rPr lang="en-US" dirty="0"/>
              <a:t> </a:t>
            </a:r>
            <a:r>
              <a:rPr lang="en-US" dirty="0" err="1"/>
              <a:t>ile</a:t>
            </a:r>
            <a:r>
              <a:rPr lang="en-US" dirty="0"/>
              <a:t> </a:t>
            </a:r>
            <a:r>
              <a:rPr lang="en-US" dirty="0" err="1"/>
              <a:t>destekleyici</a:t>
            </a:r>
            <a:r>
              <a:rPr lang="en-US" dirty="0"/>
              <a:t> </a:t>
            </a:r>
            <a:r>
              <a:rPr lang="en-US" dirty="0" err="1"/>
              <a:t>grup</a:t>
            </a:r>
            <a:r>
              <a:rPr lang="en-US" dirty="0"/>
              <a:t> </a:t>
            </a:r>
            <a:r>
              <a:rPr lang="en-US" dirty="0" err="1"/>
              <a:t>psikoterapisi</a:t>
            </a:r>
            <a:r>
              <a:rPr lang="en-US" dirty="0"/>
              <a:t> </a:t>
            </a:r>
            <a:r>
              <a:rPr lang="en-US" dirty="0" err="1"/>
              <a:t>çalışmaları</a:t>
            </a:r>
            <a:r>
              <a:rPr lang="en-US" dirty="0"/>
              <a:t> </a:t>
            </a:r>
            <a:endParaRPr lang="tr-TR" dirty="0"/>
          </a:p>
          <a:p>
            <a:r>
              <a:rPr lang="en-US" dirty="0" err="1" smtClean="0"/>
              <a:t>Prof.Dr</a:t>
            </a:r>
            <a:r>
              <a:rPr lang="en-US" dirty="0"/>
              <a:t>. </a:t>
            </a:r>
            <a:r>
              <a:rPr lang="en-US" dirty="0" err="1"/>
              <a:t>Hakan</a:t>
            </a:r>
            <a:r>
              <a:rPr lang="en-US" dirty="0"/>
              <a:t> </a:t>
            </a:r>
            <a:r>
              <a:rPr lang="en-US" dirty="0" err="1"/>
              <a:t>Kumbasar</a:t>
            </a:r>
            <a:r>
              <a:rPr lang="en-US" dirty="0"/>
              <a:t> </a:t>
            </a:r>
            <a:r>
              <a:rPr lang="en-US" dirty="0" err="1"/>
              <a:t>ile</a:t>
            </a:r>
            <a:r>
              <a:rPr lang="en-US" dirty="0"/>
              <a:t> 1990-2016 </a:t>
            </a:r>
            <a:r>
              <a:rPr lang="en-US" dirty="0" err="1"/>
              <a:t>ve</a:t>
            </a:r>
            <a:r>
              <a:rPr lang="en-US" dirty="0"/>
              <a:t> </a:t>
            </a:r>
            <a:r>
              <a:rPr lang="en-US" dirty="0" err="1"/>
              <a:t>Prof.Dr</a:t>
            </a:r>
            <a:r>
              <a:rPr lang="en-US" dirty="0"/>
              <a:t>. </a:t>
            </a:r>
            <a:r>
              <a:rPr lang="en-US" dirty="0" err="1"/>
              <a:t>Atilla</a:t>
            </a:r>
            <a:r>
              <a:rPr lang="en-US" dirty="0"/>
              <a:t> </a:t>
            </a:r>
            <a:r>
              <a:rPr lang="en-US" dirty="0" err="1"/>
              <a:t>Soykan</a:t>
            </a:r>
            <a:r>
              <a:rPr lang="en-US" dirty="0"/>
              <a:t> </a:t>
            </a:r>
            <a:r>
              <a:rPr lang="en-US" dirty="0" err="1"/>
              <a:t>ile</a:t>
            </a:r>
            <a:r>
              <a:rPr lang="en-US" dirty="0"/>
              <a:t> 1990-2010 </a:t>
            </a:r>
            <a:r>
              <a:rPr lang="en-US" dirty="0" err="1"/>
              <a:t>yılları</a:t>
            </a:r>
            <a:r>
              <a:rPr lang="en-US" dirty="0"/>
              <a:t> </a:t>
            </a:r>
            <a:r>
              <a:rPr lang="en-US" dirty="0" err="1"/>
              <a:t>arasında</a:t>
            </a:r>
            <a:r>
              <a:rPr lang="en-US" dirty="0"/>
              <a:t> </a:t>
            </a:r>
            <a:r>
              <a:rPr lang="en-US" dirty="0" err="1"/>
              <a:t>dahili</a:t>
            </a:r>
            <a:r>
              <a:rPr lang="en-US" dirty="0"/>
              <a:t> </a:t>
            </a:r>
            <a:r>
              <a:rPr lang="en-US" dirty="0" err="1"/>
              <a:t>tıp</a:t>
            </a:r>
            <a:r>
              <a:rPr lang="en-US" dirty="0"/>
              <a:t> </a:t>
            </a:r>
            <a:r>
              <a:rPr lang="en-US" dirty="0" err="1"/>
              <a:t>klinikleri</a:t>
            </a:r>
            <a:r>
              <a:rPr lang="en-US" dirty="0"/>
              <a:t> </a:t>
            </a:r>
            <a:r>
              <a:rPr lang="en-US" dirty="0" err="1"/>
              <a:t>ve</a:t>
            </a:r>
            <a:r>
              <a:rPr lang="en-US" dirty="0"/>
              <a:t> </a:t>
            </a:r>
            <a:r>
              <a:rPr lang="en-US" dirty="0" err="1"/>
              <a:t>cerrahi</a:t>
            </a:r>
            <a:r>
              <a:rPr lang="en-US" dirty="0"/>
              <a:t> </a:t>
            </a:r>
            <a:r>
              <a:rPr lang="en-US" dirty="0" err="1"/>
              <a:t>tıp</a:t>
            </a:r>
            <a:r>
              <a:rPr lang="en-US" dirty="0"/>
              <a:t> </a:t>
            </a:r>
            <a:r>
              <a:rPr lang="en-US" dirty="0" err="1"/>
              <a:t>klinikleri</a:t>
            </a:r>
            <a:r>
              <a:rPr lang="en-US" dirty="0"/>
              <a:t> </a:t>
            </a:r>
            <a:r>
              <a:rPr lang="en-US" dirty="0" err="1"/>
              <a:t>bölümlerinin</a:t>
            </a:r>
            <a:r>
              <a:rPr lang="en-US" dirty="0"/>
              <a:t> </a:t>
            </a:r>
            <a:r>
              <a:rPr lang="en-US" dirty="0" err="1"/>
              <a:t>istemleri</a:t>
            </a:r>
            <a:r>
              <a:rPr lang="en-US" dirty="0"/>
              <a:t> </a:t>
            </a:r>
            <a:r>
              <a:rPr lang="en-US" dirty="0" err="1"/>
              <a:t>doğrultusunda</a:t>
            </a:r>
            <a:r>
              <a:rPr lang="en-US" dirty="0"/>
              <a:t> </a:t>
            </a:r>
            <a:r>
              <a:rPr lang="en-US" dirty="0" err="1"/>
              <a:t>dönem</a:t>
            </a:r>
            <a:r>
              <a:rPr lang="en-US" dirty="0"/>
              <a:t> </a:t>
            </a:r>
            <a:r>
              <a:rPr lang="en-US" dirty="0" err="1"/>
              <a:t>dönem</a:t>
            </a:r>
            <a:r>
              <a:rPr lang="en-US" dirty="0"/>
              <a:t> </a:t>
            </a:r>
            <a:r>
              <a:rPr lang="en-US" dirty="0" err="1"/>
              <a:t>araştırma</a:t>
            </a:r>
            <a:r>
              <a:rPr lang="en-US" dirty="0"/>
              <a:t> </a:t>
            </a:r>
            <a:r>
              <a:rPr lang="en-US" dirty="0" err="1"/>
              <a:t>görevlilerine</a:t>
            </a:r>
            <a:r>
              <a:rPr lang="en-US" dirty="0"/>
              <a:t> </a:t>
            </a:r>
            <a:r>
              <a:rPr lang="en-US" dirty="0" err="1"/>
              <a:t>yönelik</a:t>
            </a:r>
            <a:r>
              <a:rPr lang="en-US" dirty="0"/>
              <a:t> </a:t>
            </a:r>
            <a:r>
              <a:rPr lang="en-US" dirty="0" err="1"/>
              <a:t>ilgili</a:t>
            </a:r>
            <a:r>
              <a:rPr lang="en-US" dirty="0"/>
              <a:t> </a:t>
            </a:r>
            <a:r>
              <a:rPr lang="en-US" dirty="0" err="1"/>
              <a:t>konularda</a:t>
            </a:r>
            <a:r>
              <a:rPr lang="en-US" dirty="0"/>
              <a:t> </a:t>
            </a:r>
            <a:r>
              <a:rPr lang="en-US" dirty="0" err="1"/>
              <a:t>eğitim</a:t>
            </a:r>
            <a:r>
              <a:rPr lang="en-US" dirty="0"/>
              <a:t> </a:t>
            </a:r>
            <a:r>
              <a:rPr lang="en-US" dirty="0" err="1"/>
              <a:t>toplantılarının</a:t>
            </a:r>
            <a:r>
              <a:rPr lang="en-US" dirty="0"/>
              <a:t> </a:t>
            </a:r>
            <a:r>
              <a:rPr lang="en-US" dirty="0" err="1"/>
              <a:t>düzenlenmesi</a:t>
            </a:r>
            <a:r>
              <a:rPr lang="en-US" dirty="0"/>
              <a:t> </a:t>
            </a:r>
            <a:r>
              <a:rPr lang="en-US" dirty="0" err="1"/>
              <a:t>bugüne</a:t>
            </a:r>
            <a:r>
              <a:rPr lang="en-US" dirty="0"/>
              <a:t> </a:t>
            </a:r>
            <a:r>
              <a:rPr lang="en-US" dirty="0" err="1"/>
              <a:t>kadar</a:t>
            </a:r>
            <a:r>
              <a:rPr lang="en-US" dirty="0"/>
              <a:t> </a:t>
            </a:r>
            <a:r>
              <a:rPr lang="en-US" dirty="0" err="1"/>
              <a:t>yürütülen</a:t>
            </a:r>
            <a:r>
              <a:rPr lang="en-US" dirty="0"/>
              <a:t> </a:t>
            </a:r>
            <a:r>
              <a:rPr lang="en-US" dirty="0" err="1"/>
              <a:t>çalışmalara</a:t>
            </a:r>
            <a:r>
              <a:rPr lang="en-US" dirty="0"/>
              <a:t> </a:t>
            </a:r>
            <a:r>
              <a:rPr lang="en-US" dirty="0" err="1"/>
              <a:t>örnek</a:t>
            </a:r>
            <a:r>
              <a:rPr lang="en-US" dirty="0"/>
              <a:t> </a:t>
            </a:r>
            <a:r>
              <a:rPr lang="en-US" dirty="0" err="1"/>
              <a:t>verilebilir</a:t>
            </a:r>
            <a:r>
              <a:rPr lang="en-US" dirty="0"/>
              <a:t>. </a:t>
            </a:r>
            <a:endParaRPr lang="tr-TR" dirty="0"/>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dirty="0"/>
              <a:t>Tıp Fakültesi Dekanlığı’na 17 Mart 2015 tarihinde Prof. Dr. Hakan </a:t>
            </a:r>
            <a:r>
              <a:rPr lang="tr-TR" dirty="0" err="1"/>
              <a:t>Kumbasar</a:t>
            </a:r>
            <a:r>
              <a:rPr lang="tr-TR" dirty="0"/>
              <a:t> tarafından verilen dilekçe ile Tıp Fakültesi öğrencilerinin staj eğitim programında </a:t>
            </a:r>
            <a:r>
              <a:rPr lang="tr-TR" dirty="0" err="1"/>
              <a:t>KLP’nin</a:t>
            </a:r>
            <a:r>
              <a:rPr lang="tr-TR" dirty="0"/>
              <a:t> daha geniş yer almasının gerekliliği belirtilmiş ve bunun üzerine 1 Nisan 2015 tarihinde toplanan Psikiyatri Anabilim Dalı Akademik Kurulu’nda oybirliği ile alınan karara göre KLP Bilim Dalı’nda, Başkan Prof. Dr. Vesile </a:t>
            </a:r>
            <a:r>
              <a:rPr lang="tr-TR" dirty="0" err="1"/>
              <a:t>Şentürk</a:t>
            </a:r>
            <a:r>
              <a:rPr lang="tr-TR" dirty="0"/>
              <a:t> </a:t>
            </a:r>
            <a:r>
              <a:rPr lang="tr-TR" dirty="0" err="1"/>
              <a:t>Cankorur</a:t>
            </a:r>
            <a:r>
              <a:rPr lang="tr-TR" dirty="0"/>
              <a:t>, Kurucu Başkan </a:t>
            </a:r>
            <a:r>
              <a:rPr lang="tr-TR" dirty="0" err="1"/>
              <a:t>Prof.Dr</a:t>
            </a:r>
            <a:r>
              <a:rPr lang="tr-TR" dirty="0"/>
              <a:t>. Hakan </a:t>
            </a:r>
            <a:r>
              <a:rPr lang="tr-TR" dirty="0" err="1"/>
              <a:t>Kumbasar</a:t>
            </a:r>
            <a:r>
              <a:rPr lang="tr-TR" dirty="0"/>
              <a:t>, Prof. Dr. </a:t>
            </a:r>
            <a:r>
              <a:rPr lang="tr-TR" dirty="0" err="1"/>
              <a:t>Abdülkadir</a:t>
            </a:r>
            <a:r>
              <a:rPr lang="tr-TR" dirty="0"/>
              <a:t> Çevik, </a:t>
            </a:r>
            <a:r>
              <a:rPr lang="tr-TR" dirty="0" err="1"/>
              <a:t>Prof.Dr</a:t>
            </a:r>
            <a:r>
              <a:rPr lang="tr-TR" dirty="0"/>
              <a:t>. Hüseyin Hamdi </a:t>
            </a:r>
            <a:r>
              <a:rPr lang="tr-TR" dirty="0" err="1"/>
              <a:t>Özsan</a:t>
            </a:r>
            <a:r>
              <a:rPr lang="tr-TR" dirty="0"/>
              <a:t> ve </a:t>
            </a:r>
            <a:r>
              <a:rPr lang="tr-TR" dirty="0" err="1"/>
              <a:t>Doç.Dr</a:t>
            </a:r>
            <a:r>
              <a:rPr lang="tr-TR" dirty="0"/>
              <a:t>. Erguvan Tuğba Özel Kızıl’ın görevlendirilmelerine </a:t>
            </a:r>
            <a:r>
              <a:rPr lang="tr-TR" dirty="0" smtClean="0"/>
              <a:t>karar </a:t>
            </a:r>
            <a:r>
              <a:rPr lang="tr-TR" dirty="0"/>
              <a:t>verilmiştir. </a:t>
            </a:r>
            <a:endParaRPr lang="tr-TR" dirty="0" smtClean="0"/>
          </a:p>
          <a:p>
            <a:r>
              <a:rPr lang="tr-TR" dirty="0" smtClean="0"/>
              <a:t>Mevcut </a:t>
            </a:r>
            <a:r>
              <a:rPr lang="tr-TR" dirty="0"/>
              <a:t>durumda Ankara Üniversitesi’nde KLP Bilim Dalı ekibi beş öğretim üyesinin yanı sıra, </a:t>
            </a:r>
            <a:r>
              <a:rPr lang="tr-TR" dirty="0" err="1"/>
              <a:t>Uzm</a:t>
            </a:r>
            <a:r>
              <a:rPr lang="tr-TR" dirty="0"/>
              <a:t>.Dr. </a:t>
            </a:r>
            <a:r>
              <a:rPr lang="tr-TR" dirty="0" err="1"/>
              <a:t>Berker</a:t>
            </a:r>
            <a:r>
              <a:rPr lang="tr-TR" dirty="0"/>
              <a:t> Duman, </a:t>
            </a:r>
            <a:r>
              <a:rPr lang="tr-TR" dirty="0" err="1"/>
              <a:t>Uzm</a:t>
            </a:r>
            <a:r>
              <a:rPr lang="tr-TR" dirty="0"/>
              <a:t>.</a:t>
            </a:r>
            <a:r>
              <a:rPr lang="tr-TR" dirty="0" err="1"/>
              <a:t>Psk</a:t>
            </a:r>
            <a:r>
              <a:rPr lang="tr-TR" dirty="0"/>
              <a:t>. Tuğba Ayaz, </a:t>
            </a:r>
            <a:r>
              <a:rPr lang="tr-TR" dirty="0" err="1"/>
              <a:t>Shu</a:t>
            </a:r>
            <a:r>
              <a:rPr lang="tr-TR" dirty="0"/>
              <a:t>. Fatma </a:t>
            </a:r>
            <a:r>
              <a:rPr lang="tr-TR" dirty="0" err="1"/>
              <a:t>Küçüktepepınar</a:t>
            </a:r>
            <a:r>
              <a:rPr lang="tr-TR" dirty="0"/>
              <a:t>, </a:t>
            </a:r>
            <a:r>
              <a:rPr lang="tr-TR" dirty="0" err="1"/>
              <a:t>Shu</a:t>
            </a:r>
            <a:r>
              <a:rPr lang="tr-TR" dirty="0"/>
              <a:t>. Hatice </a:t>
            </a:r>
            <a:r>
              <a:rPr lang="tr-TR" dirty="0" err="1"/>
              <a:t>Tuncel</a:t>
            </a:r>
            <a:r>
              <a:rPr lang="tr-TR" dirty="0"/>
              <a:t>, Tıbbi Sekreter Fatma Vural, iki araştırma görevlisi doktor, </a:t>
            </a:r>
            <a:r>
              <a:rPr lang="tr-TR" dirty="0" err="1"/>
              <a:t>intörn</a:t>
            </a:r>
            <a:r>
              <a:rPr lang="tr-TR" dirty="0"/>
              <a:t> doktorlar ve bir personelden oluşmaktadır. </a:t>
            </a: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a:t>Sonuç olarak ortaya çıkan bu güçlü akademik yapısıyla KLP bilim dalı ileride yan dal ihtisas verecek şekilde çalışmalarına devam etmektedir.  Böylece ülkemizde bu alanın gelişmesi için örnek bir bilim dalı akademik yapılanması </a:t>
            </a:r>
            <a:r>
              <a:rPr lang="tr-TR" dirty="0" smtClean="0"/>
              <a:t>sağlanmıştır.</a:t>
            </a:r>
          </a:p>
          <a:p>
            <a:r>
              <a:rPr lang="tr-TR" dirty="0" smtClean="0"/>
              <a:t>Bu </a:t>
            </a:r>
            <a:r>
              <a:rPr lang="tr-TR" dirty="0"/>
              <a:t>sayede Tıp Doktorlarının da hastaları </a:t>
            </a:r>
            <a:r>
              <a:rPr lang="tr-TR" dirty="0" err="1"/>
              <a:t>biyo</a:t>
            </a:r>
            <a:r>
              <a:rPr lang="tr-TR" dirty="0"/>
              <a:t>-</a:t>
            </a:r>
            <a:r>
              <a:rPr lang="tr-TR" dirty="0" err="1"/>
              <a:t>psiko</a:t>
            </a:r>
            <a:r>
              <a:rPr lang="tr-TR" dirty="0"/>
              <a:t>-sosyal bütünlük içerisinde ele almalarının ve genel hastanelerdeki dahili ve cerrahi tıp bölümleriyle psikiyatri arasında köprü görevinin görülmesinin mümkün olacağı </a:t>
            </a:r>
            <a:r>
              <a:rPr lang="tr-TR" dirty="0" smtClean="0"/>
              <a:t>düşüncesindeyim.</a:t>
            </a:r>
            <a:endParaRPr lang="tr-TR" dirty="0"/>
          </a:p>
          <a:p>
            <a:pPr>
              <a:buNone/>
            </a:pP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3068960"/>
            <a:ext cx="8229600" cy="1143000"/>
          </a:xfrm>
        </p:spPr>
        <p:txBody>
          <a:bodyPr/>
          <a:lstStyle/>
          <a:p>
            <a:r>
              <a:rPr lang="tr-TR" dirty="0" smtClean="0"/>
              <a:t>Sorular&amp;katkılar…</a:t>
            </a:r>
            <a:endParaRPr lang="tr-TR" dirty="0"/>
          </a:p>
        </p:txBody>
      </p:sp>
      <p:sp>
        <p:nvSpPr>
          <p:cNvPr id="3" name="2 İçerik Yer Tutucusu"/>
          <p:cNvSpPr>
            <a:spLocks noGrp="1"/>
          </p:cNvSpPr>
          <p:nvPr>
            <p:ph idx="1"/>
          </p:nvPr>
        </p:nvSpPr>
        <p:spPr/>
        <p:txBody>
          <a:bodyPr/>
          <a:lstStyle/>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996952"/>
            <a:ext cx="8229600" cy="1143000"/>
          </a:xfrm>
        </p:spPr>
        <p:txBody>
          <a:bodyPr>
            <a:normAutofit fontScale="90000"/>
          </a:bodyPr>
          <a:lstStyle/>
          <a:p>
            <a:r>
              <a:rPr lang="tr-TR" b="1" u="sng" dirty="0"/>
              <a:t>KLP Bilim Dalı Gelişim Süreci </a:t>
            </a:r>
            <a:r>
              <a:rPr lang="tr-TR" b="1" u="sng" dirty="0" smtClean="0"/>
              <a:t>1970-2016</a:t>
            </a:r>
            <a:r>
              <a:rPr lang="tr-TR" dirty="0"/>
              <a:t/>
            </a:r>
            <a:br>
              <a:rPr lang="tr-TR" dirty="0"/>
            </a:br>
            <a:endParaRPr lang="tr-TR" dirty="0"/>
          </a:p>
        </p:txBody>
      </p:sp>
      <p:sp>
        <p:nvSpPr>
          <p:cNvPr id="3" name="2 İçerik Yer Tutucusu"/>
          <p:cNvSpPr>
            <a:spLocks noGrp="1"/>
          </p:cNvSpPr>
          <p:nvPr>
            <p:ph idx="1"/>
          </p:nvPr>
        </p:nvSpPr>
        <p:spPr>
          <a:xfrm>
            <a:off x="539552" y="3356992"/>
            <a:ext cx="8229600" cy="4525963"/>
          </a:xfrm>
        </p:spPr>
        <p:txBody>
          <a:bodyPr/>
          <a:lstStyle/>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708920"/>
            <a:ext cx="8229600" cy="1143000"/>
          </a:xfrm>
        </p:spPr>
        <p:txBody>
          <a:bodyPr>
            <a:normAutofit fontScale="90000"/>
          </a:bodyPr>
          <a:lstStyle/>
          <a:p>
            <a:r>
              <a:rPr lang="tr-TR" b="1" u="sng" dirty="0"/>
              <a:t>I.1970-1993 Ünite Öncesi Dönem</a:t>
            </a:r>
            <a:r>
              <a:rPr lang="tr-TR" dirty="0"/>
              <a:t/>
            </a:r>
            <a:br>
              <a:rPr lang="tr-TR" dirty="0"/>
            </a:br>
            <a:endParaRPr lang="tr-TR" dirty="0"/>
          </a:p>
        </p:txBody>
      </p:sp>
      <p:sp>
        <p:nvSpPr>
          <p:cNvPr id="3" name="2 İçerik Yer Tutucusu"/>
          <p:cNvSpPr>
            <a:spLocks noGrp="1"/>
          </p:cNvSpPr>
          <p:nvPr>
            <p:ph idx="1"/>
          </p:nvPr>
        </p:nvSpPr>
        <p:spPr/>
        <p:txBody>
          <a:bodyPr/>
          <a:lstStyle/>
          <a:p>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Ankara Üniversitesi Tıp Fakültesi Psikiyatri Anabilim Dalı’nda 1970 yılından itibaren </a:t>
            </a:r>
            <a:r>
              <a:rPr lang="tr-TR" dirty="0" smtClean="0"/>
              <a:t>KLP alanında </a:t>
            </a:r>
            <a:r>
              <a:rPr lang="tr-TR" dirty="0"/>
              <a:t>çalışmalar yapılmaya başlanmıştır</a:t>
            </a:r>
            <a:r>
              <a:rPr lang="tr-TR" dirty="0" smtClean="0"/>
              <a:t>.</a:t>
            </a:r>
          </a:p>
          <a:p>
            <a:r>
              <a:rPr lang="tr-TR" dirty="0" smtClean="0"/>
              <a:t> </a:t>
            </a:r>
            <a:r>
              <a:rPr lang="tr-TR" dirty="0"/>
              <a:t>Prof. Dr. Celal Köksal, Dermatoloji ve Psikiyatri klinikleri arasında </a:t>
            </a:r>
            <a:r>
              <a:rPr lang="tr-TR" dirty="0" err="1"/>
              <a:t>liyezon</a:t>
            </a:r>
            <a:r>
              <a:rPr lang="tr-TR" dirty="0"/>
              <a:t> çalışmaları kapsamında haftada bir kez </a:t>
            </a:r>
            <a:r>
              <a:rPr lang="tr-TR" dirty="0" err="1"/>
              <a:t>vizitlere</a:t>
            </a:r>
            <a:r>
              <a:rPr lang="tr-TR" dirty="0"/>
              <a:t> konsültasyon amaçlı olarak 1970-1985 yıllarında katılmaya başlamıştır.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Prof. Dr. </a:t>
            </a:r>
            <a:r>
              <a:rPr lang="tr-TR" dirty="0" err="1" smtClean="0"/>
              <a:t>Gülören</a:t>
            </a:r>
            <a:r>
              <a:rPr lang="tr-TR" dirty="0" smtClean="0"/>
              <a:t> </a:t>
            </a:r>
            <a:r>
              <a:rPr lang="tr-TR" dirty="0" err="1" smtClean="0"/>
              <a:t>Ünlüoğlu</a:t>
            </a:r>
            <a:r>
              <a:rPr lang="tr-TR" dirty="0" smtClean="0"/>
              <a:t>, Doç. Dr. </a:t>
            </a:r>
            <a:r>
              <a:rPr lang="tr-TR" dirty="0" err="1" smtClean="0"/>
              <a:t>Ülgen</a:t>
            </a:r>
            <a:r>
              <a:rPr lang="tr-TR" dirty="0" smtClean="0"/>
              <a:t> </a:t>
            </a:r>
            <a:r>
              <a:rPr lang="tr-TR" dirty="0" err="1" smtClean="0"/>
              <a:t>Okyayuz</a:t>
            </a:r>
            <a:r>
              <a:rPr lang="tr-TR" dirty="0" smtClean="0"/>
              <a:t> ile birlikte Radyasyon Onkolojisinde yatan hastalara yönelik grup </a:t>
            </a:r>
            <a:r>
              <a:rPr lang="tr-TR" dirty="0" err="1" smtClean="0"/>
              <a:t>psikoterapisi</a:t>
            </a:r>
            <a:r>
              <a:rPr lang="tr-TR" dirty="0" smtClean="0"/>
              <a:t> uygulamalarını ve </a:t>
            </a:r>
            <a:r>
              <a:rPr lang="tr-TR" dirty="0" err="1" smtClean="0"/>
              <a:t>liyezon</a:t>
            </a:r>
            <a:r>
              <a:rPr lang="tr-TR" dirty="0" smtClean="0"/>
              <a:t> çalışmalarını 1985-1995 yılları arasında sürdürmüştür.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Prof. Dr. Işık Sayıl tarafından acil servis içerisinde krize müdahale birimi kurulmuş ve intihar girişiminde bulunan hastalara yönelik </a:t>
            </a:r>
            <a:r>
              <a:rPr lang="tr-TR" dirty="0" err="1" smtClean="0"/>
              <a:t>multidisipliner</a:t>
            </a:r>
            <a:r>
              <a:rPr lang="tr-TR" dirty="0" smtClean="0"/>
              <a:t> yaklaşım ile kısa, acil psikoterapi destek uygulamaları 1990-2000 yıllarında sürdürülmüştür.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1980’li yıllardan itibaren de Türkiye’de ilk defa tıp fakültesi dönem IV öğrencilerinin staj eğitim programlarında ve psikiyatri araştırma görevlilerinin uzmanlık eğitim programlarının 3. yılında  teorik ve uygulamalı olarak konsültasyon </a:t>
            </a:r>
            <a:r>
              <a:rPr lang="tr-TR" dirty="0" err="1" smtClean="0"/>
              <a:t>liyezon</a:t>
            </a:r>
            <a:r>
              <a:rPr lang="tr-TR" dirty="0" smtClean="0"/>
              <a:t> psikiyatrisi eğitimi Prof. Dr. </a:t>
            </a:r>
            <a:r>
              <a:rPr lang="tr-TR" dirty="0" err="1" smtClean="0"/>
              <a:t>Abdülkadir</a:t>
            </a:r>
            <a:r>
              <a:rPr lang="tr-TR" dirty="0" smtClean="0"/>
              <a:t> Çevik tarafından verilmeye başlanmıştır ve halen KLP öğretim üyeleri tarafından verilmeye devam etmektedir.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636912"/>
            <a:ext cx="8229600" cy="1143000"/>
          </a:xfrm>
        </p:spPr>
        <p:txBody>
          <a:bodyPr>
            <a:normAutofit fontScale="90000"/>
          </a:bodyPr>
          <a:lstStyle/>
          <a:p>
            <a:r>
              <a:rPr lang="tr-TR" b="1" u="sng" dirty="0"/>
              <a:t>II. 1993-2002 Ünite Dönemi</a:t>
            </a:r>
            <a:r>
              <a:rPr lang="tr-TR" dirty="0"/>
              <a:t/>
            </a:r>
            <a:br>
              <a:rPr lang="tr-TR" dirty="0"/>
            </a:br>
            <a:endParaRPr lang="tr-TR" dirty="0"/>
          </a:p>
        </p:txBody>
      </p:sp>
      <p:sp>
        <p:nvSpPr>
          <p:cNvPr id="3" name="2 İçerik Yer Tutucusu"/>
          <p:cNvSpPr>
            <a:spLocks noGrp="1"/>
          </p:cNvSpPr>
          <p:nvPr>
            <p:ph idx="1"/>
          </p:nvPr>
        </p:nvSpPr>
        <p:spPr/>
        <p:txBody>
          <a:bodyPr/>
          <a:lstStyle/>
          <a:p>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1329</Words>
  <Application>Microsoft Office PowerPoint</Application>
  <PresentationFormat>Ekran Gösterisi (4:3)</PresentationFormat>
  <Paragraphs>49</Paragraphs>
  <Slides>23</Slides>
  <Notes>0</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Ofis Teması</vt:lpstr>
      <vt:lpstr>AÜTF’de KLP Uygulamaları</vt:lpstr>
      <vt:lpstr>Slayt 2</vt:lpstr>
      <vt:lpstr>KLP Bilim Dalı Gelişim Süreci 1970-2016 </vt:lpstr>
      <vt:lpstr>I.1970-1993 Ünite Öncesi Dönem </vt:lpstr>
      <vt:lpstr>Slayt 5</vt:lpstr>
      <vt:lpstr>Slayt 6</vt:lpstr>
      <vt:lpstr>Slayt 7</vt:lpstr>
      <vt:lpstr>Slayt 8</vt:lpstr>
      <vt:lpstr>II. 1993-2002 Ünite Dönemi </vt:lpstr>
      <vt:lpstr>Slayt 10</vt:lpstr>
      <vt:lpstr>Slayt 11</vt:lpstr>
      <vt:lpstr>III. 18.09.2002 -Bilim Dalı Kuruluşu </vt:lpstr>
      <vt:lpstr>Slayt 13</vt:lpstr>
      <vt:lpstr>Slayt 14</vt:lpstr>
      <vt:lpstr>Slayt 15</vt:lpstr>
      <vt:lpstr>Slayt 16</vt:lpstr>
      <vt:lpstr>Fakültemiz Hastanelerinde 1980’lerden bugüne bazı KLP uygulamaları </vt:lpstr>
      <vt:lpstr>Slayt 18</vt:lpstr>
      <vt:lpstr>Slayt 19</vt:lpstr>
      <vt:lpstr>Slayt 20</vt:lpstr>
      <vt:lpstr>Slayt 21</vt:lpstr>
      <vt:lpstr>Slayt 22</vt:lpstr>
      <vt:lpstr>Sorular&amp;katkılar…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AÜTF’de KLP Uygulamaları</dc:title>
  <dc:creator>user_</dc:creator>
  <cp:lastModifiedBy>radonko1927</cp:lastModifiedBy>
  <cp:revision>6</cp:revision>
  <dcterms:created xsi:type="dcterms:W3CDTF">2016-03-09T09:10:36Z</dcterms:created>
  <dcterms:modified xsi:type="dcterms:W3CDTF">2018-05-07T10:28:07Z</dcterms:modified>
</cp:coreProperties>
</file>