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3" r:id="rId15"/>
    <p:sldId id="272" r:id="rId16"/>
    <p:sldId id="276" r:id="rId17"/>
    <p:sldId id="277" r:id="rId18"/>
    <p:sldId id="278" r:id="rId19"/>
    <p:sldId id="279" r:id="rId20"/>
    <p:sldId id="280" r:id="rId21"/>
    <p:sldId id="281" r:id="rId22"/>
    <p:sldId id="282" r:id="rId23"/>
    <p:sldId id="283" r:id="rId24"/>
    <p:sldId id="284" r:id="rId25"/>
    <p:sldId id="285" r:id="rId26"/>
    <p:sldId id="286" r:id="rId27"/>
    <p:sldId id="289" r:id="rId28"/>
    <p:sldId id="290" r:id="rId29"/>
    <p:sldId id="291" r:id="rId30"/>
    <p:sldId id="292" r:id="rId31"/>
    <p:sldId id="293" r:id="rId32"/>
    <p:sldId id="294" r:id="rId33"/>
    <p:sldId id="295" r:id="rId34"/>
    <p:sldId id="297" r:id="rId35"/>
    <p:sldId id="302" r:id="rId36"/>
    <p:sldId id="298" r:id="rId37"/>
    <p:sldId id="296" r:id="rId38"/>
    <p:sldId id="299" r:id="rId39"/>
    <p:sldId id="300" r:id="rId40"/>
    <p:sldId id="301"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28" r:id="rId57"/>
    <p:sldId id="318" r:id="rId58"/>
    <p:sldId id="319" r:id="rId59"/>
    <p:sldId id="320" r:id="rId60"/>
    <p:sldId id="321" r:id="rId61"/>
    <p:sldId id="323" r:id="rId62"/>
    <p:sldId id="325" r:id="rId63"/>
    <p:sldId id="326" r:id="rId64"/>
    <p:sldId id="327" r:id="rId65"/>
    <p:sldId id="324" r:id="rId66"/>
    <p:sldId id="322" r:id="rId67"/>
    <p:sldId id="329" r:id="rId68"/>
    <p:sldId id="330" r:id="rId69"/>
    <p:sldId id="331" r:id="rId70"/>
    <p:sldId id="332" r:id="rId71"/>
    <p:sldId id="333" r:id="rId72"/>
    <p:sldId id="334" r:id="rId73"/>
    <p:sldId id="335" r:id="rId74"/>
    <p:sldId id="336" r:id="rId75"/>
    <p:sldId id="337" r:id="rId76"/>
    <p:sldId id="338" r:id="rId77"/>
    <p:sldId id="339" r:id="rId78"/>
    <p:sldId id="340" r:id="rId79"/>
    <p:sldId id="341" r:id="rId80"/>
    <p:sldId id="342" r:id="rId81"/>
    <p:sldId id="343" r:id="rId82"/>
    <p:sldId id="345" r:id="rId83"/>
    <p:sldId id="346" r:id="rId84"/>
    <p:sldId id="347" r:id="rId85"/>
    <p:sldId id="348" r:id="rId86"/>
    <p:sldId id="349" r:id="rId87"/>
    <p:sldId id="350" r:id="rId88"/>
    <p:sldId id="351" r:id="rId89"/>
    <p:sldId id="352" r:id="rId90"/>
    <p:sldId id="353" r:id="rId91"/>
    <p:sldId id="354" r:id="rId92"/>
    <p:sldId id="355" r:id="rId93"/>
    <p:sldId id="356" r:id="rId94"/>
    <p:sldId id="357" r:id="rId9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11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Alt Başlık"/>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B52BAA68-9D83-4C54-BD2F-D0D8FCE2FF23}" type="datetimeFigureOut">
              <a:rPr lang="tr-TR" smtClean="0"/>
              <a:pPr/>
              <a:t>26.04.2017</a:t>
            </a:fld>
            <a:endParaRPr lang="tr-TR"/>
          </a:p>
        </p:txBody>
      </p:sp>
      <p:sp>
        <p:nvSpPr>
          <p:cNvPr id="17" name="16 Altbilgi Yer Tutucusu"/>
          <p:cNvSpPr>
            <a:spLocks noGrp="1"/>
          </p:cNvSpPr>
          <p:nvPr>
            <p:ph type="ftr" sz="quarter" idx="11"/>
          </p:nvPr>
        </p:nvSpPr>
        <p:spPr/>
        <p:txBody>
          <a:bodyPr/>
          <a:lstStyle/>
          <a:p>
            <a:endParaRPr lang="tr-TR"/>
          </a:p>
        </p:txBody>
      </p:sp>
      <p:sp>
        <p:nvSpPr>
          <p:cNvPr id="29" name="28 Slayt Numarası Yer Tutucusu"/>
          <p:cNvSpPr>
            <a:spLocks noGrp="1"/>
          </p:cNvSpPr>
          <p:nvPr>
            <p:ph type="sldNum" sz="quarter" idx="12"/>
          </p:nvPr>
        </p:nvSpPr>
        <p:spPr/>
        <p:txBody>
          <a:bodyPr lIns="0" tIns="0" rIns="0" bIns="0">
            <a:noAutofit/>
          </a:bodyPr>
          <a:lstStyle>
            <a:lvl1pPr>
              <a:defRPr sz="1400">
                <a:solidFill>
                  <a:srgbClr val="FFFFFF"/>
                </a:solidFill>
              </a:defRPr>
            </a:lvl1pPr>
          </a:lstStyle>
          <a:p>
            <a:fld id="{D4120889-088E-4B61-8229-868C5F405740}" type="slidenum">
              <a:rPr lang="tr-TR" smtClean="0"/>
              <a:pPr/>
              <a:t>‹#›</a:t>
            </a:fld>
            <a:endParaRPr lang="tr-TR"/>
          </a:p>
        </p:txBody>
      </p:sp>
      <p:sp>
        <p:nvSpPr>
          <p:cNvPr id="7" name="6 Dikdörtgen"/>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B52BAA68-9D83-4C54-BD2F-D0D8FCE2FF23}" type="datetimeFigureOut">
              <a:rPr lang="tr-TR" smtClean="0"/>
              <a:pPr/>
              <a:t>26.04.2017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4120889-088E-4B61-8229-868C5F40574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1"/>
            <a:ext cx="201168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9144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B52BAA68-9D83-4C54-BD2F-D0D8FCE2FF23}" type="datetimeFigureOut">
              <a:rPr lang="tr-TR" smtClean="0"/>
              <a:pPr/>
              <a:t>26.04.2017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4120889-088E-4B61-8229-868C5F405740}"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B52BAA68-9D83-4C54-BD2F-D0D8FCE2FF23}" type="datetimeFigureOut">
              <a:rPr lang="tr-TR" smtClean="0"/>
              <a:pPr/>
              <a:t>26.04.2017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4120889-088E-4B61-8229-868C5F405740}" type="slidenum">
              <a:rPr lang="tr-TR" smtClean="0"/>
              <a:pPr/>
              <a:t>‹#›</a:t>
            </a:fld>
            <a:endParaRPr lang="tr-TR"/>
          </a:p>
        </p:txBody>
      </p:sp>
      <p:sp>
        <p:nvSpPr>
          <p:cNvPr id="8" name="7 İçerik Yer Tutucusu"/>
          <p:cNvSpPr>
            <a:spLocks noGrp="1"/>
          </p:cNvSpPr>
          <p:nvPr>
            <p:ph sz="quarter" idx="1"/>
          </p:nvPr>
        </p:nvSpPr>
        <p:spPr>
          <a:xfrm>
            <a:off x="914400" y="1447800"/>
            <a:ext cx="77724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10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722313" y="952500"/>
            <a:ext cx="77724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B52BAA68-9D83-4C54-BD2F-D0D8FCE2FF23}" type="datetimeFigureOut">
              <a:rPr lang="tr-TR" smtClean="0"/>
              <a:pPr/>
              <a:t>26.04.2017</a:t>
            </a:fld>
            <a:endParaRPr lang="tr-TR"/>
          </a:p>
        </p:txBody>
      </p:sp>
      <p:sp>
        <p:nvSpPr>
          <p:cNvPr id="5" name="4 Altbilgi Yer Tutucusu"/>
          <p:cNvSpPr>
            <a:spLocks noGrp="1"/>
          </p:cNvSpPr>
          <p:nvPr>
            <p:ph type="ftr" sz="quarter" idx="11"/>
          </p:nvPr>
        </p:nvSpPr>
        <p:spPr>
          <a:xfrm>
            <a:off x="800100" y="6172200"/>
            <a:ext cx="4000500" cy="457200"/>
          </a:xfrm>
        </p:spPr>
        <p:txBody>
          <a:bodyPr/>
          <a:lstStyle/>
          <a:p>
            <a:endParaRPr lang="tr-TR"/>
          </a:p>
        </p:txBody>
      </p:sp>
      <p:sp>
        <p:nvSpPr>
          <p:cNvPr id="7" name="6 Dikdörtgen"/>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146304" y="6208776"/>
            <a:ext cx="457200" cy="457200"/>
          </a:xfrm>
        </p:spPr>
        <p:txBody>
          <a:bodyPr/>
          <a:lstStyle/>
          <a:p>
            <a:fld id="{D4120889-088E-4B61-8229-868C5F405740}"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B52BAA68-9D83-4C54-BD2F-D0D8FCE2FF23}" type="datetimeFigureOut">
              <a:rPr lang="tr-TR" smtClean="0"/>
              <a:pPr/>
              <a:t>26.04.2017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4120889-088E-4B61-8229-868C5F405740}" type="slidenum">
              <a:rPr lang="tr-TR" smtClean="0"/>
              <a:pPr/>
              <a:t>‹#›</a:t>
            </a:fld>
            <a:endParaRPr lang="tr-TR"/>
          </a:p>
        </p:txBody>
      </p:sp>
      <p:sp>
        <p:nvSpPr>
          <p:cNvPr id="9" name="8 İçerik Yer Tutucusu"/>
          <p:cNvSpPr>
            <a:spLocks noGrp="1"/>
          </p:cNvSpPr>
          <p:nvPr>
            <p:ph sz="quarter" idx="1"/>
          </p:nvPr>
        </p:nvSpPr>
        <p:spPr>
          <a:xfrm>
            <a:off x="91440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93395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3050"/>
            <a:ext cx="7772400" cy="1143000"/>
          </a:xfrm>
        </p:spPr>
        <p:txBody>
          <a:bodyPr anchor="b" anchorCtr="0"/>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B52BAA68-9D83-4C54-BD2F-D0D8FCE2FF23}" type="datetimeFigureOut">
              <a:rPr lang="tr-TR" smtClean="0"/>
              <a:pPr/>
              <a:t>26.04.2017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D4120889-088E-4B61-8229-868C5F405740}" type="slidenum">
              <a:rPr lang="tr-TR" smtClean="0"/>
              <a:pPr/>
              <a:t>‹#›</a:t>
            </a:fld>
            <a:endParaRPr lang="tr-TR"/>
          </a:p>
        </p:txBody>
      </p:sp>
      <p:sp>
        <p:nvSpPr>
          <p:cNvPr id="11" name="10 İçerik Yer Tutucusu"/>
          <p:cNvSpPr>
            <a:spLocks noGrp="1"/>
          </p:cNvSpPr>
          <p:nvPr>
            <p:ph sz="half" idx="2"/>
          </p:nvPr>
        </p:nvSpPr>
        <p:spPr>
          <a:xfrm>
            <a:off x="9144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4"/>
          </p:nvPr>
        </p:nvSpPr>
        <p:spPr>
          <a:xfrm>
            <a:off x="49530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B52BAA68-9D83-4C54-BD2F-D0D8FCE2FF23}" type="datetimeFigureOut">
              <a:rPr lang="tr-TR" smtClean="0"/>
              <a:pPr/>
              <a:t>26.04.2017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D4120889-088E-4B61-8229-868C5F40574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B52BAA68-9D83-4C54-BD2F-D0D8FCE2FF23}" type="datetimeFigureOut">
              <a:rPr lang="tr-TR" smtClean="0"/>
              <a:pPr/>
              <a:t>26.04.2017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D4120889-088E-4B61-8229-868C5F40574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7 Dikdörtgen"/>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914400" y="273050"/>
            <a:ext cx="77724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B52BAA68-9D83-4C54-BD2F-D0D8FCE2FF23}" type="datetimeFigureOut">
              <a:rPr lang="tr-TR" smtClean="0"/>
              <a:pPr/>
              <a:t>26.04.2017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4120889-088E-4B61-8229-868C5F405740}" type="slidenum">
              <a:rPr lang="tr-TR" smtClean="0"/>
              <a:pPr/>
              <a:t>‹#›</a:t>
            </a:fld>
            <a:endParaRPr lang="tr-TR"/>
          </a:p>
        </p:txBody>
      </p:sp>
      <p:sp>
        <p:nvSpPr>
          <p:cNvPr id="11" name="10 İçerik Yer Tutucusu"/>
          <p:cNvSpPr>
            <a:spLocks noGrp="1"/>
          </p:cNvSpPr>
          <p:nvPr>
            <p:ph sz="quarter" idx="1"/>
          </p:nvPr>
        </p:nvSpPr>
        <p:spPr>
          <a:xfrm>
            <a:off x="2971800" y="1600200"/>
            <a:ext cx="5715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B52BAA68-9D83-4C54-BD2F-D0D8FCE2FF23}" type="datetimeFigureOut">
              <a:rPr lang="tr-TR" smtClean="0"/>
              <a:pPr/>
              <a:t>26.04.2017</a:t>
            </a:fld>
            <a:endParaRPr lang="tr-TR"/>
          </a:p>
        </p:txBody>
      </p:sp>
      <p:sp>
        <p:nvSpPr>
          <p:cNvPr id="6" name="5 Altbilgi Yer Tutucusu"/>
          <p:cNvSpPr>
            <a:spLocks noGrp="1"/>
          </p:cNvSpPr>
          <p:nvPr>
            <p:ph type="ftr" sz="quarter" idx="11"/>
          </p:nvPr>
        </p:nvSpPr>
        <p:spPr>
          <a:xfrm>
            <a:off x="914400" y="6172200"/>
            <a:ext cx="3886200" cy="457200"/>
          </a:xfrm>
        </p:spPr>
        <p:txBody>
          <a:bodyPr/>
          <a:lstStyle/>
          <a:p>
            <a:endParaRPr lang="tr-TR"/>
          </a:p>
        </p:txBody>
      </p:sp>
      <p:sp>
        <p:nvSpPr>
          <p:cNvPr id="7" name="6 Slayt Numarası Yer Tutucusu"/>
          <p:cNvSpPr>
            <a:spLocks noGrp="1"/>
          </p:cNvSpPr>
          <p:nvPr>
            <p:ph type="sldNum" sz="quarter" idx="12"/>
          </p:nvPr>
        </p:nvSpPr>
        <p:spPr>
          <a:xfrm>
            <a:off x="146304" y="6208776"/>
            <a:ext cx="457200" cy="457200"/>
          </a:xfrm>
        </p:spPr>
        <p:txBody>
          <a:bodyPr/>
          <a:lstStyle/>
          <a:p>
            <a:fld id="{D4120889-088E-4B61-8229-868C5F405740}" type="slidenum">
              <a:rPr lang="tr-TR" smtClean="0"/>
              <a:pPr/>
              <a:t>‹#›</a:t>
            </a:fld>
            <a:endParaRPr lang="tr-TR"/>
          </a:p>
        </p:txBody>
      </p:sp>
      <p:sp>
        <p:nvSpPr>
          <p:cNvPr id="11" name="10 Dikdörtgen"/>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Resim Yer Tutucusu"/>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Başlık Yer Tutucusu"/>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52BAA68-9D83-4C54-BD2F-D0D8FCE2FF23}" type="datetimeFigureOut">
              <a:rPr lang="tr-TR" smtClean="0"/>
              <a:pPr/>
              <a:t>26.04.2017</a:t>
            </a:fld>
            <a:endParaRPr lang="tr-TR"/>
          </a:p>
        </p:txBody>
      </p:sp>
      <p:sp>
        <p:nvSpPr>
          <p:cNvPr id="3" name="2 Altbilgi Yer Tutucusu"/>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tr-TR"/>
          </a:p>
        </p:txBody>
      </p:sp>
      <p:sp>
        <p:nvSpPr>
          <p:cNvPr id="23" name="22 Slayt Numarası Yer Tutucusu"/>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4120889-088E-4B61-8229-868C5F405740}"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Office_Word_97_-_2003_Belgesi1.doc"/><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normAutofit/>
          </a:bodyPr>
          <a:lstStyle/>
          <a:p>
            <a:r>
              <a:rPr lang="tr-TR" sz="3200" b="1" dirty="0" smtClean="0"/>
              <a:t>Neslihan YILMAZ SEZER</a:t>
            </a:r>
            <a:endParaRPr lang="tr-TR" sz="3200" dirty="0"/>
          </a:p>
        </p:txBody>
      </p:sp>
      <p:sp>
        <p:nvSpPr>
          <p:cNvPr id="2" name="1 Başlık"/>
          <p:cNvSpPr>
            <a:spLocks noGrp="1"/>
          </p:cNvSpPr>
          <p:nvPr>
            <p:ph type="ctrTitle"/>
          </p:nvPr>
        </p:nvSpPr>
        <p:spPr>
          <a:xfrm>
            <a:off x="457200" y="1124744"/>
            <a:ext cx="8229600" cy="2232248"/>
          </a:xfrm>
        </p:spPr>
        <p:txBody>
          <a:bodyPr>
            <a:normAutofit fontScale="90000"/>
          </a:bodyPr>
          <a:lstStyle/>
          <a:p>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KLİMAKTERİUM, MENAPOZ, ANDROPOZ </a:t>
            </a:r>
            <a:br>
              <a:rPr lang="tr-TR" b="1" dirty="0" smtClean="0"/>
            </a:br>
            <a:r>
              <a:rPr lang="tr-TR" b="1" dirty="0" smtClean="0"/>
              <a:t>VE YAŞLILIK DÖNEMLERİNDE CİNSELLİK</a:t>
            </a:r>
            <a:r>
              <a:rPr lang="tr-TR" dirty="0" smtClean="0"/>
              <a:t/>
            </a:r>
            <a:br>
              <a:rPr lang="tr-TR" dirty="0" smtClean="0"/>
            </a:br>
            <a:r>
              <a:rPr lang="tr-TR" b="1" dirty="0" smtClean="0"/>
              <a:t> </a:t>
            </a:r>
            <a:r>
              <a:rPr lang="tr-TR" dirty="0" smtClean="0"/>
              <a:t/>
            </a:r>
            <a:br>
              <a:rPr lang="tr-TR" dirty="0" smtClean="0"/>
            </a:br>
            <a:r>
              <a:rPr lang="tr-TR" dirty="0" smtClean="0"/>
              <a:t/>
            </a:r>
            <a:br>
              <a:rPr lang="tr-TR" dirty="0" smtClean="0"/>
            </a:b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t>Premenapoz</a:t>
            </a:r>
            <a:endParaRPr lang="tr-TR" dirty="0"/>
          </a:p>
        </p:txBody>
      </p:sp>
      <p:sp>
        <p:nvSpPr>
          <p:cNvPr id="3" name="2 İçerik Yer Tutucusu"/>
          <p:cNvSpPr>
            <a:spLocks noGrp="1"/>
          </p:cNvSpPr>
          <p:nvPr>
            <p:ph sz="quarter" idx="1"/>
          </p:nvPr>
        </p:nvSpPr>
        <p:spPr/>
        <p:txBody>
          <a:bodyPr/>
          <a:lstStyle/>
          <a:p>
            <a:r>
              <a:rPr lang="tr-TR" dirty="0" smtClean="0"/>
              <a:t>Menopozdan hemen önceki bir ya da iki yıllık dönemi kapsar.</a:t>
            </a:r>
          </a:p>
          <a:p>
            <a:r>
              <a:rPr lang="tr-TR" dirty="0" smtClean="0"/>
              <a:t>İlk semptomların görüldüğü </a:t>
            </a:r>
            <a:r>
              <a:rPr lang="tr-TR" dirty="0" err="1" smtClean="0"/>
              <a:t>klimakterium</a:t>
            </a:r>
            <a:r>
              <a:rPr lang="tr-TR" dirty="0" smtClean="0"/>
              <a:t> başlangıcından menopoza kadar geçen süredir.</a:t>
            </a:r>
          </a:p>
          <a:p>
            <a:r>
              <a:rPr lang="tr-TR" dirty="0" smtClean="0"/>
              <a:t> Bu fazda </a:t>
            </a:r>
            <a:r>
              <a:rPr lang="tr-TR" dirty="0" err="1" smtClean="0"/>
              <a:t>menstrual</a:t>
            </a:r>
            <a:r>
              <a:rPr lang="tr-TR" dirty="0" smtClean="0"/>
              <a:t> </a:t>
            </a:r>
            <a:r>
              <a:rPr lang="tr-TR" dirty="0" err="1" smtClean="0"/>
              <a:t>siklus</a:t>
            </a:r>
            <a:r>
              <a:rPr lang="tr-TR" dirty="0" smtClean="0"/>
              <a:t> düzenini kaybetmiş ve </a:t>
            </a:r>
            <a:r>
              <a:rPr lang="tr-TR" dirty="0" err="1" smtClean="0"/>
              <a:t>fertilite</a:t>
            </a:r>
            <a:r>
              <a:rPr lang="tr-TR" dirty="0" smtClean="0"/>
              <a:t> şansı düşmüştür. </a:t>
            </a:r>
          </a:p>
          <a:p>
            <a:r>
              <a:rPr lang="tr-TR" dirty="0" smtClean="0"/>
              <a:t>Düzensiz siklus birkaç ay veya birkaç yıl sürebilir. </a:t>
            </a:r>
          </a:p>
          <a:p>
            <a:r>
              <a:rPr lang="tr-TR" dirty="0" smtClean="0"/>
              <a:t>Vazomotor değişiklikler, yorgunluk, baş ağrısı ve emosyonel rahatsızlıklar gibi bazı yakınmalar bu devrede ortaya çıkar.</a:t>
            </a:r>
          </a:p>
          <a:p>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t>Perimenapoz</a:t>
            </a:r>
            <a:endParaRPr lang="tr-TR" dirty="0"/>
          </a:p>
        </p:txBody>
      </p:sp>
      <p:sp>
        <p:nvSpPr>
          <p:cNvPr id="3" name="2 İçerik Yer Tutucusu"/>
          <p:cNvSpPr>
            <a:spLocks noGrp="1"/>
          </p:cNvSpPr>
          <p:nvPr>
            <p:ph sz="quarter" idx="1"/>
          </p:nvPr>
        </p:nvSpPr>
        <p:spPr/>
        <p:txBody>
          <a:bodyPr/>
          <a:lstStyle/>
          <a:p>
            <a:r>
              <a:rPr lang="tr-TR" dirty="0" smtClean="0"/>
              <a:t>Yaklaşmakta olan menopozun ilk klinik, biyolojik ve endokrinolojik belirtilerinin (örneğin; vazomotor semptomlar, menstural düzensizlik) başladığı dönemden son adetten 12 ay sonrasına kadar geçen dönemdir.</a:t>
            </a:r>
          </a:p>
          <a:p>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t>Postmenapoz</a:t>
            </a:r>
            <a:endParaRPr lang="tr-TR" dirty="0"/>
          </a:p>
        </p:txBody>
      </p:sp>
      <p:sp>
        <p:nvSpPr>
          <p:cNvPr id="3" name="2 İçerik Yer Tutucusu"/>
          <p:cNvSpPr>
            <a:spLocks noGrp="1"/>
          </p:cNvSpPr>
          <p:nvPr>
            <p:ph sz="quarter" idx="1"/>
          </p:nvPr>
        </p:nvSpPr>
        <p:spPr/>
        <p:txBody>
          <a:bodyPr/>
          <a:lstStyle/>
          <a:p>
            <a:r>
              <a:rPr lang="tr-TR" dirty="0" err="1" smtClean="0"/>
              <a:t>Ovarial</a:t>
            </a:r>
            <a:r>
              <a:rPr lang="tr-TR" dirty="0" smtClean="0"/>
              <a:t> hormonlardaki azalma ile ilişkili </a:t>
            </a:r>
            <a:r>
              <a:rPr lang="tr-TR" dirty="0" err="1" smtClean="0"/>
              <a:t>vajinal</a:t>
            </a:r>
            <a:r>
              <a:rPr lang="tr-TR" dirty="0" smtClean="0"/>
              <a:t> </a:t>
            </a:r>
            <a:r>
              <a:rPr lang="tr-TR" dirty="0" err="1" smtClean="0"/>
              <a:t>atrofi</a:t>
            </a:r>
            <a:r>
              <a:rPr lang="tr-TR" dirty="0" smtClean="0"/>
              <a:t> ve osteoporoz gibi belirtilerin bulunduğu </a:t>
            </a:r>
            <a:r>
              <a:rPr lang="tr-TR" dirty="0" err="1" smtClean="0"/>
              <a:t>menapozu</a:t>
            </a:r>
            <a:r>
              <a:rPr lang="tr-TR" dirty="0" smtClean="0"/>
              <a:t> izleyen dönemi kapsar.</a:t>
            </a:r>
          </a:p>
          <a:p>
            <a:r>
              <a:rPr lang="tr-TR" dirty="0" smtClean="0"/>
              <a:t>12 aylık </a:t>
            </a:r>
            <a:r>
              <a:rPr lang="tr-TR" dirty="0" err="1" smtClean="0"/>
              <a:t>amenoreyi</a:t>
            </a:r>
            <a:r>
              <a:rPr lang="tr-TR" dirty="0" smtClean="0"/>
              <a:t> izleyen dönemdir.</a:t>
            </a:r>
          </a:p>
          <a:p>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graphicFrame>
        <p:nvGraphicFramePr>
          <p:cNvPr id="23554" name="Object 1024"/>
          <p:cNvGraphicFramePr>
            <a:graphicFrameLocks noGrp="1" noChangeAspect="1"/>
          </p:cNvGraphicFramePr>
          <p:nvPr>
            <p:ph sz="quarter" idx="1"/>
          </p:nvPr>
        </p:nvGraphicFramePr>
        <p:xfrm>
          <a:off x="179512" y="548680"/>
          <a:ext cx="8727727" cy="5328592"/>
        </p:xfrm>
        <a:graphic>
          <a:graphicData uri="http://schemas.openxmlformats.org/presentationml/2006/ole">
            <p:oleObj spid="_x0000_s23563" name="Belge" r:id="rId3" imgW="5212080" imgH="3182112" progId="Word.Document.8">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2700" b="1" dirty="0" smtClean="0"/>
              <a:t/>
            </a:r>
            <a:br>
              <a:rPr lang="tr-TR" sz="2700" b="1" dirty="0" smtClean="0"/>
            </a:br>
            <a:r>
              <a:rPr lang="tr-TR" sz="2700" b="1" dirty="0" smtClean="0"/>
              <a:t/>
            </a:r>
            <a:br>
              <a:rPr lang="tr-TR" sz="2700" b="1" dirty="0" smtClean="0"/>
            </a:br>
            <a:r>
              <a:rPr lang="tr-TR" sz="2700" b="1" dirty="0" smtClean="0"/>
              <a:t>MENOPOZAL GEÇİŞTE İZLENEN DEĞİŞİKLİKLER VE SEMPTOMLAR</a:t>
            </a:r>
            <a:r>
              <a:rPr lang="tr-TR" dirty="0" smtClean="0"/>
              <a:t/>
            </a:r>
            <a:br>
              <a:rPr lang="tr-TR" dirty="0" smtClean="0"/>
            </a:br>
            <a:endParaRPr lang="tr-TR" dirty="0"/>
          </a:p>
        </p:txBody>
      </p:sp>
      <p:sp>
        <p:nvSpPr>
          <p:cNvPr id="3" name="2 İçerik Yer Tutucusu"/>
          <p:cNvSpPr>
            <a:spLocks noGrp="1"/>
          </p:cNvSpPr>
          <p:nvPr>
            <p:ph sz="quarter" idx="1"/>
          </p:nvPr>
        </p:nvSpPr>
        <p:spPr/>
        <p:txBody>
          <a:bodyPr>
            <a:normAutofit/>
          </a:bodyPr>
          <a:lstStyle/>
          <a:p>
            <a:pPr>
              <a:buNone/>
            </a:pPr>
            <a:r>
              <a:rPr lang="tr-TR" b="1" dirty="0" smtClean="0">
                <a:solidFill>
                  <a:srgbClr val="FF0000"/>
                </a:solidFill>
              </a:rPr>
              <a:t>Erken Dönem Belirtileri</a:t>
            </a:r>
            <a:endParaRPr lang="tr-TR" dirty="0" smtClean="0"/>
          </a:p>
          <a:p>
            <a:r>
              <a:rPr lang="tr-TR" b="1" dirty="0" err="1" smtClean="0"/>
              <a:t>Vazomotor</a:t>
            </a:r>
            <a:r>
              <a:rPr lang="tr-TR" b="1" dirty="0" smtClean="0"/>
              <a:t> Yakınmalar</a:t>
            </a:r>
          </a:p>
          <a:p>
            <a:r>
              <a:rPr lang="tr-TR" b="1" dirty="0" smtClean="0"/>
              <a:t>Organik Bozukluklar</a:t>
            </a:r>
          </a:p>
          <a:p>
            <a:r>
              <a:rPr lang="tr-TR" b="1" dirty="0" smtClean="0"/>
              <a:t>Psikolojik Sorunlar</a:t>
            </a:r>
            <a:endParaRPr lang="tr-TR" dirty="0"/>
          </a:p>
        </p:txBody>
      </p:sp>
      <p:sp>
        <p:nvSpPr>
          <p:cNvPr id="4" name="3 İçerik Yer Tutucusu"/>
          <p:cNvSpPr>
            <a:spLocks noGrp="1"/>
          </p:cNvSpPr>
          <p:nvPr>
            <p:ph sz="quarter" idx="2"/>
          </p:nvPr>
        </p:nvSpPr>
        <p:spPr/>
        <p:txBody>
          <a:bodyPr>
            <a:normAutofit/>
          </a:bodyPr>
          <a:lstStyle/>
          <a:p>
            <a:pPr>
              <a:buNone/>
            </a:pPr>
            <a:r>
              <a:rPr lang="tr-TR" b="1" dirty="0" smtClean="0"/>
              <a:t> </a:t>
            </a:r>
            <a:r>
              <a:rPr lang="tr-TR" b="1" dirty="0" smtClean="0">
                <a:solidFill>
                  <a:srgbClr val="FF0000"/>
                </a:solidFill>
              </a:rPr>
              <a:t>Geç dönem belirtileri</a:t>
            </a:r>
          </a:p>
          <a:p>
            <a:r>
              <a:rPr lang="tr-TR" b="1" dirty="0" smtClean="0"/>
              <a:t>Osteoporoz</a:t>
            </a:r>
            <a:r>
              <a:rPr lang="tr-TR" dirty="0" smtClean="0"/>
              <a:t> </a:t>
            </a:r>
          </a:p>
          <a:p>
            <a:r>
              <a:rPr lang="tr-TR" b="1" dirty="0" err="1" smtClean="0"/>
              <a:t>Kardiyovasküler</a:t>
            </a:r>
            <a:r>
              <a:rPr lang="tr-TR" b="1" dirty="0" smtClean="0"/>
              <a:t> Hastalıklar</a:t>
            </a:r>
            <a:endParaRPr lang="tr-TR" dirty="0" smtClean="0"/>
          </a:p>
          <a:p>
            <a:r>
              <a:rPr lang="tr-TR" b="1" dirty="0" smtClean="0"/>
              <a:t>Diğer Kronik Hastalık ve Durumlar</a:t>
            </a:r>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2" cstate="print"/>
          <a:srcRect/>
          <a:stretch>
            <a:fillRect/>
          </a:stretch>
        </p:blipFill>
        <p:spPr bwMode="auto">
          <a:xfrm>
            <a:off x="3048000" y="1600200"/>
            <a:ext cx="2693988" cy="4114800"/>
          </a:xfrm>
          <a:prstGeom prst="rect">
            <a:avLst/>
          </a:prstGeom>
          <a:noFill/>
          <a:ln w="9525">
            <a:solidFill>
              <a:schemeClr val="tx1"/>
            </a:solidFill>
            <a:miter lim="800000"/>
            <a:headEnd/>
            <a:tailEnd/>
          </a:ln>
        </p:spPr>
      </p:pic>
      <p:sp>
        <p:nvSpPr>
          <p:cNvPr id="28675" name="Rectangle 5"/>
          <p:cNvSpPr>
            <a:spLocks noChangeArrowheads="1"/>
          </p:cNvSpPr>
          <p:nvPr/>
        </p:nvSpPr>
        <p:spPr bwMode="auto">
          <a:xfrm>
            <a:off x="2706688" y="609600"/>
            <a:ext cx="3814762" cy="579438"/>
          </a:xfrm>
          <a:prstGeom prst="rect">
            <a:avLst/>
          </a:prstGeom>
          <a:noFill/>
          <a:ln w="9525">
            <a:noFill/>
            <a:miter lim="800000"/>
            <a:headEnd/>
            <a:tailEnd/>
          </a:ln>
        </p:spPr>
        <p:txBody>
          <a:bodyPr wrap="none">
            <a:spAutoFit/>
          </a:bodyPr>
          <a:lstStyle/>
          <a:p>
            <a:pPr algn="ctr"/>
            <a:r>
              <a:rPr lang="tr-TR" sz="3200" b="1">
                <a:solidFill>
                  <a:schemeClr val="tx2"/>
                </a:solidFill>
              </a:rPr>
              <a:t>Menopoz Belirtileri</a:t>
            </a:r>
          </a:p>
        </p:txBody>
      </p:sp>
      <p:sp>
        <p:nvSpPr>
          <p:cNvPr id="28676" name="Rectangle 6"/>
          <p:cNvSpPr>
            <a:spLocks noChangeArrowheads="1"/>
          </p:cNvSpPr>
          <p:nvPr/>
        </p:nvSpPr>
        <p:spPr bwMode="auto">
          <a:xfrm>
            <a:off x="0" y="4648200"/>
            <a:ext cx="2895600" cy="396875"/>
          </a:xfrm>
          <a:prstGeom prst="rect">
            <a:avLst/>
          </a:prstGeom>
          <a:noFill/>
          <a:ln w="9525">
            <a:noFill/>
            <a:miter lim="800000"/>
            <a:headEnd/>
            <a:tailEnd/>
          </a:ln>
        </p:spPr>
        <p:txBody>
          <a:bodyPr>
            <a:spAutoFit/>
          </a:bodyPr>
          <a:lstStyle/>
          <a:p>
            <a:pPr algn="ctr"/>
            <a:r>
              <a:rPr lang="tr-TR" sz="2000">
                <a:latin typeface="Garamond" pitchFamily="18" charset="0"/>
              </a:rPr>
              <a:t>Adet düzensizlikleri</a:t>
            </a:r>
          </a:p>
        </p:txBody>
      </p:sp>
      <p:sp>
        <p:nvSpPr>
          <p:cNvPr id="28677" name="Rectangle 7"/>
          <p:cNvSpPr>
            <a:spLocks noChangeArrowheads="1"/>
          </p:cNvSpPr>
          <p:nvPr/>
        </p:nvSpPr>
        <p:spPr bwMode="auto">
          <a:xfrm>
            <a:off x="6172200" y="3352800"/>
            <a:ext cx="2971800" cy="915988"/>
          </a:xfrm>
          <a:prstGeom prst="rect">
            <a:avLst/>
          </a:prstGeom>
          <a:noFill/>
          <a:ln w="9525">
            <a:noFill/>
            <a:miter lim="800000"/>
            <a:headEnd/>
            <a:tailEnd/>
          </a:ln>
        </p:spPr>
        <p:txBody>
          <a:bodyPr>
            <a:spAutoFit/>
          </a:bodyPr>
          <a:lstStyle/>
          <a:p>
            <a:r>
              <a:rPr lang="tr-TR">
                <a:latin typeface="Garamond" pitchFamily="18" charset="0"/>
              </a:rPr>
              <a:t>Sıcak Basması </a:t>
            </a:r>
          </a:p>
          <a:p>
            <a:r>
              <a:rPr lang="tr-TR">
                <a:latin typeface="Garamond" pitchFamily="18" charset="0"/>
              </a:rPr>
              <a:t> Terleme </a:t>
            </a:r>
          </a:p>
          <a:p>
            <a:r>
              <a:rPr lang="tr-TR">
                <a:latin typeface="Garamond" pitchFamily="18" charset="0"/>
              </a:rPr>
              <a:t>Çarpıntı</a:t>
            </a:r>
          </a:p>
        </p:txBody>
      </p:sp>
      <p:sp>
        <p:nvSpPr>
          <p:cNvPr id="28679" name="Line 10"/>
          <p:cNvSpPr>
            <a:spLocks noChangeShapeType="1"/>
          </p:cNvSpPr>
          <p:nvPr/>
        </p:nvSpPr>
        <p:spPr bwMode="auto">
          <a:xfrm flipV="1">
            <a:off x="2819400" y="4800600"/>
            <a:ext cx="1600200" cy="152400"/>
          </a:xfrm>
          <a:prstGeom prst="line">
            <a:avLst/>
          </a:prstGeom>
          <a:noFill/>
          <a:ln w="9525">
            <a:solidFill>
              <a:schemeClr val="tx1"/>
            </a:solidFill>
            <a:round/>
            <a:headEnd/>
            <a:tailEnd/>
          </a:ln>
        </p:spPr>
        <p:txBody>
          <a:bodyPr/>
          <a:lstStyle/>
          <a:p>
            <a:endParaRPr lang="tr-TR"/>
          </a:p>
        </p:txBody>
      </p:sp>
      <p:sp>
        <p:nvSpPr>
          <p:cNvPr id="28680" name="Line 11"/>
          <p:cNvSpPr>
            <a:spLocks noChangeShapeType="1"/>
          </p:cNvSpPr>
          <p:nvPr/>
        </p:nvSpPr>
        <p:spPr bwMode="auto">
          <a:xfrm flipH="1" flipV="1">
            <a:off x="4495800" y="2819400"/>
            <a:ext cx="1600200" cy="990600"/>
          </a:xfrm>
          <a:prstGeom prst="line">
            <a:avLst/>
          </a:prstGeom>
          <a:noFill/>
          <a:ln w="9525">
            <a:solidFill>
              <a:schemeClr val="tx1"/>
            </a:solidFill>
            <a:round/>
            <a:headEnd/>
            <a:tailEnd/>
          </a:ln>
        </p:spPr>
        <p:txBody>
          <a:bodyPr/>
          <a:lstStyle/>
          <a:p>
            <a:endParaRPr lang="tr-TR"/>
          </a:p>
        </p:txBody>
      </p:sp>
      <p:sp>
        <p:nvSpPr>
          <p:cNvPr id="28681" name="Rectangle 12"/>
          <p:cNvSpPr>
            <a:spLocks noChangeArrowheads="1"/>
          </p:cNvSpPr>
          <p:nvPr/>
        </p:nvSpPr>
        <p:spPr bwMode="auto">
          <a:xfrm>
            <a:off x="0" y="1828800"/>
            <a:ext cx="3048000" cy="915988"/>
          </a:xfrm>
          <a:prstGeom prst="rect">
            <a:avLst/>
          </a:prstGeom>
          <a:noFill/>
          <a:ln w="9525">
            <a:noFill/>
            <a:miter lim="800000"/>
            <a:headEnd/>
            <a:tailEnd/>
          </a:ln>
        </p:spPr>
        <p:txBody>
          <a:bodyPr>
            <a:spAutoFit/>
          </a:bodyPr>
          <a:lstStyle/>
          <a:p>
            <a:r>
              <a:rPr lang="tr-TR">
                <a:latin typeface="Garamond" pitchFamily="18" charset="0"/>
              </a:rPr>
              <a:t>Uyku bozukluğu</a:t>
            </a:r>
          </a:p>
          <a:p>
            <a:r>
              <a:rPr lang="tr-TR">
                <a:latin typeface="Garamond" pitchFamily="18" charset="0"/>
              </a:rPr>
              <a:t>– uykuya dalma zorlaşır</a:t>
            </a:r>
          </a:p>
          <a:p>
            <a:r>
              <a:rPr lang="tr-TR">
                <a:latin typeface="Garamond" pitchFamily="18" charset="0"/>
              </a:rPr>
              <a:t>– tüm uyuma süresi kısalır</a:t>
            </a:r>
          </a:p>
        </p:txBody>
      </p:sp>
      <p:sp>
        <p:nvSpPr>
          <p:cNvPr id="28682" name="Line 13"/>
          <p:cNvSpPr>
            <a:spLocks noChangeShapeType="1"/>
          </p:cNvSpPr>
          <p:nvPr/>
        </p:nvSpPr>
        <p:spPr bwMode="auto">
          <a:xfrm>
            <a:off x="1752600" y="2057400"/>
            <a:ext cx="2819400" cy="152400"/>
          </a:xfrm>
          <a:prstGeom prst="line">
            <a:avLst/>
          </a:prstGeom>
          <a:noFill/>
          <a:ln w="9525">
            <a:solidFill>
              <a:schemeClr val="tx1"/>
            </a:solidFill>
            <a:round/>
            <a:headEnd/>
            <a:tailEnd/>
          </a:ln>
        </p:spPr>
        <p:txBody>
          <a:bodyPr/>
          <a:lstStyle/>
          <a:p>
            <a:endParaRPr lang="tr-TR"/>
          </a:p>
        </p:txBody>
      </p:sp>
      <p:sp>
        <p:nvSpPr>
          <p:cNvPr id="28683" name="Rectangle 14"/>
          <p:cNvSpPr>
            <a:spLocks noChangeArrowheads="1"/>
          </p:cNvSpPr>
          <p:nvPr/>
        </p:nvSpPr>
        <p:spPr bwMode="auto">
          <a:xfrm>
            <a:off x="6096000" y="5667375"/>
            <a:ext cx="2819400" cy="915988"/>
          </a:xfrm>
          <a:prstGeom prst="rect">
            <a:avLst/>
          </a:prstGeom>
          <a:noFill/>
          <a:ln w="9525">
            <a:noFill/>
            <a:miter lim="800000"/>
            <a:headEnd/>
            <a:tailEnd/>
          </a:ln>
        </p:spPr>
        <p:txBody>
          <a:bodyPr>
            <a:spAutoFit/>
          </a:bodyPr>
          <a:lstStyle/>
          <a:p>
            <a:pPr lvl="1"/>
            <a:r>
              <a:rPr lang="en-US">
                <a:latin typeface="Garamond" pitchFamily="18" charset="0"/>
              </a:rPr>
              <a:t>Vaginal</a:t>
            </a:r>
            <a:r>
              <a:rPr lang="tr-TR">
                <a:latin typeface="Garamond" pitchFamily="18" charset="0"/>
              </a:rPr>
              <a:t> kuruluk</a:t>
            </a:r>
            <a:r>
              <a:rPr lang="en-US">
                <a:latin typeface="Garamond" pitchFamily="18" charset="0"/>
              </a:rPr>
              <a:t>, </a:t>
            </a:r>
            <a:r>
              <a:rPr lang="tr-TR">
                <a:latin typeface="Garamond" pitchFamily="18" charset="0"/>
              </a:rPr>
              <a:t>cinsel ilişkide ağrı,</a:t>
            </a:r>
            <a:r>
              <a:rPr lang="en-US">
                <a:latin typeface="Garamond" pitchFamily="18" charset="0"/>
              </a:rPr>
              <a:t> </a:t>
            </a:r>
            <a:r>
              <a:rPr lang="tr-TR">
                <a:latin typeface="Garamond" pitchFamily="18" charset="0"/>
              </a:rPr>
              <a:t>kaşıntı</a:t>
            </a:r>
            <a:r>
              <a:rPr lang="en-US">
                <a:latin typeface="Garamond" pitchFamily="18" charset="0"/>
              </a:rPr>
              <a:t> </a:t>
            </a:r>
            <a:r>
              <a:rPr lang="tr-TR">
                <a:latin typeface="Garamond" pitchFamily="18" charset="0"/>
              </a:rPr>
              <a:t>veya</a:t>
            </a:r>
            <a:r>
              <a:rPr lang="en-US">
                <a:latin typeface="Garamond" pitchFamily="18" charset="0"/>
              </a:rPr>
              <a:t> </a:t>
            </a:r>
            <a:r>
              <a:rPr lang="tr-TR">
                <a:latin typeface="Garamond" pitchFamily="18" charset="0"/>
              </a:rPr>
              <a:t>yanma</a:t>
            </a:r>
            <a:endParaRPr lang="en-US">
              <a:latin typeface="Garamond" pitchFamily="18" charset="0"/>
            </a:endParaRPr>
          </a:p>
        </p:txBody>
      </p:sp>
      <p:sp>
        <p:nvSpPr>
          <p:cNvPr id="28684" name="Line 15"/>
          <p:cNvSpPr>
            <a:spLocks noChangeShapeType="1"/>
          </p:cNvSpPr>
          <p:nvPr/>
        </p:nvSpPr>
        <p:spPr bwMode="auto">
          <a:xfrm>
            <a:off x="4572000" y="4876800"/>
            <a:ext cx="2057400" cy="1066800"/>
          </a:xfrm>
          <a:prstGeom prst="line">
            <a:avLst/>
          </a:prstGeom>
          <a:noFill/>
          <a:ln w="9525">
            <a:solidFill>
              <a:schemeClr val="tx1"/>
            </a:solidFill>
            <a:round/>
            <a:headEnd/>
            <a:tailEnd/>
          </a:ln>
        </p:spPr>
        <p:txBody>
          <a:bodyPr/>
          <a:lstStyle/>
          <a:p>
            <a:endParaRPr lang="tr-TR"/>
          </a:p>
        </p:txBody>
      </p:sp>
      <p:sp>
        <p:nvSpPr>
          <p:cNvPr id="28685" name="Rectangle 16"/>
          <p:cNvSpPr>
            <a:spLocks noChangeArrowheads="1"/>
          </p:cNvSpPr>
          <p:nvPr/>
        </p:nvSpPr>
        <p:spPr bwMode="auto">
          <a:xfrm>
            <a:off x="5791200" y="1600200"/>
            <a:ext cx="3352800" cy="915988"/>
          </a:xfrm>
          <a:prstGeom prst="rect">
            <a:avLst/>
          </a:prstGeom>
          <a:noFill/>
          <a:ln w="9525">
            <a:noFill/>
            <a:miter lim="800000"/>
            <a:headEnd/>
            <a:tailEnd/>
          </a:ln>
        </p:spPr>
        <p:txBody>
          <a:bodyPr>
            <a:spAutoFit/>
          </a:bodyPr>
          <a:lstStyle/>
          <a:p>
            <a:r>
              <a:rPr lang="tr-TR">
                <a:latin typeface="Garamond" pitchFamily="18" charset="0"/>
              </a:rPr>
              <a:t>Duygudurum değişimleri</a:t>
            </a:r>
          </a:p>
          <a:p>
            <a:r>
              <a:rPr lang="tr-TR">
                <a:latin typeface="Garamond" pitchFamily="18" charset="0"/>
              </a:rPr>
              <a:t>– </a:t>
            </a:r>
            <a:r>
              <a:rPr lang="en-US">
                <a:latin typeface="Garamond" pitchFamily="18" charset="0"/>
              </a:rPr>
              <a:t>Depres</a:t>
            </a:r>
            <a:r>
              <a:rPr lang="tr-TR">
                <a:latin typeface="Garamond" pitchFamily="18" charset="0"/>
              </a:rPr>
              <a:t>yo</a:t>
            </a:r>
            <a:r>
              <a:rPr lang="en-US">
                <a:latin typeface="Garamond" pitchFamily="18" charset="0"/>
              </a:rPr>
              <a:t>n</a:t>
            </a:r>
            <a:r>
              <a:rPr lang="tr-TR">
                <a:latin typeface="Garamond" pitchFamily="18" charset="0"/>
              </a:rPr>
              <a:t>,ağlama krizleri, sinirlilik</a:t>
            </a:r>
            <a:endParaRPr lang="en-US">
              <a:latin typeface="Garamond" pitchFamily="18" charset="0"/>
            </a:endParaRPr>
          </a:p>
        </p:txBody>
      </p:sp>
      <p:sp>
        <p:nvSpPr>
          <p:cNvPr id="28686" name="Line 17"/>
          <p:cNvSpPr>
            <a:spLocks noChangeShapeType="1"/>
          </p:cNvSpPr>
          <p:nvPr/>
        </p:nvSpPr>
        <p:spPr bwMode="auto">
          <a:xfrm flipH="1">
            <a:off x="4495800" y="1981200"/>
            <a:ext cx="1295400" cy="0"/>
          </a:xfrm>
          <a:prstGeom prst="line">
            <a:avLst/>
          </a:prstGeom>
          <a:noFill/>
          <a:ln w="9525">
            <a:solidFill>
              <a:schemeClr val="tx1"/>
            </a:solidFill>
            <a:round/>
            <a:headEnd/>
            <a:tailEnd/>
          </a:ln>
        </p:spPr>
        <p:txBody>
          <a:bodyPr/>
          <a:lstStyle/>
          <a:p>
            <a:endParaRPr lang="tr-TR"/>
          </a:p>
        </p:txBody>
      </p:sp>
      <p:sp>
        <p:nvSpPr>
          <p:cNvPr id="28687" name="Rectangle 18"/>
          <p:cNvSpPr>
            <a:spLocks noChangeArrowheads="1"/>
          </p:cNvSpPr>
          <p:nvPr/>
        </p:nvSpPr>
        <p:spPr bwMode="auto">
          <a:xfrm>
            <a:off x="0" y="5638800"/>
            <a:ext cx="2500313" cy="366713"/>
          </a:xfrm>
          <a:prstGeom prst="rect">
            <a:avLst/>
          </a:prstGeom>
          <a:noFill/>
          <a:ln w="9525">
            <a:noFill/>
            <a:miter lim="800000"/>
            <a:headEnd/>
            <a:tailEnd/>
          </a:ln>
        </p:spPr>
        <p:txBody>
          <a:bodyPr wrap="none">
            <a:spAutoFit/>
          </a:bodyPr>
          <a:lstStyle/>
          <a:p>
            <a:r>
              <a:rPr lang="tr-TR">
                <a:latin typeface="Garamond" pitchFamily="18" charset="0"/>
              </a:rPr>
              <a:t>Cilt ve tırnaklarda incelme</a:t>
            </a:r>
          </a:p>
        </p:txBody>
      </p:sp>
      <p:sp>
        <p:nvSpPr>
          <p:cNvPr id="28688" name="Line 19"/>
          <p:cNvSpPr>
            <a:spLocks noChangeShapeType="1"/>
          </p:cNvSpPr>
          <p:nvPr/>
        </p:nvSpPr>
        <p:spPr bwMode="auto">
          <a:xfrm flipH="1">
            <a:off x="2057400" y="5029200"/>
            <a:ext cx="1295400" cy="685800"/>
          </a:xfrm>
          <a:prstGeom prst="line">
            <a:avLst/>
          </a:prstGeom>
          <a:noFill/>
          <a:ln w="9525">
            <a:solidFill>
              <a:schemeClr val="tx1"/>
            </a:solidFill>
            <a:round/>
            <a:headEnd/>
            <a:tailEnd/>
          </a:ln>
        </p:spPr>
        <p:txBody>
          <a:bodyPr/>
          <a:lstStyle/>
          <a:p>
            <a:endParaRPr lang="tr-TR"/>
          </a:p>
        </p:txBody>
      </p:sp>
      <p:sp>
        <p:nvSpPr>
          <p:cNvPr id="28689" name="Rectangle 20"/>
          <p:cNvSpPr>
            <a:spLocks noChangeArrowheads="1"/>
          </p:cNvSpPr>
          <p:nvPr/>
        </p:nvSpPr>
        <p:spPr bwMode="auto">
          <a:xfrm>
            <a:off x="0" y="3276600"/>
            <a:ext cx="2971800" cy="915988"/>
          </a:xfrm>
          <a:prstGeom prst="rect">
            <a:avLst/>
          </a:prstGeom>
          <a:noFill/>
          <a:ln w="9525">
            <a:noFill/>
            <a:miter lim="800000"/>
            <a:headEnd/>
            <a:tailEnd/>
          </a:ln>
        </p:spPr>
        <p:txBody>
          <a:bodyPr>
            <a:spAutoFit/>
          </a:bodyPr>
          <a:lstStyle/>
          <a:p>
            <a:r>
              <a:rPr lang="tr-TR">
                <a:latin typeface="Garamond" pitchFamily="18" charset="0"/>
              </a:rPr>
              <a:t>Osteoporoz</a:t>
            </a:r>
          </a:p>
          <a:p>
            <a:r>
              <a:rPr lang="tr-TR">
                <a:latin typeface="Garamond" pitchFamily="18" charset="0"/>
              </a:rPr>
              <a:t>5. yıldan itibaren artmış kalça ve vertebra kırığı riski</a:t>
            </a:r>
          </a:p>
        </p:txBody>
      </p:sp>
      <p:sp>
        <p:nvSpPr>
          <p:cNvPr id="28690" name="Line 21"/>
          <p:cNvSpPr>
            <a:spLocks noChangeShapeType="1"/>
          </p:cNvSpPr>
          <p:nvPr/>
        </p:nvSpPr>
        <p:spPr bwMode="auto">
          <a:xfrm>
            <a:off x="2362200" y="4114800"/>
            <a:ext cx="1752600" cy="533400"/>
          </a:xfrm>
          <a:prstGeom prst="line">
            <a:avLst/>
          </a:prstGeom>
          <a:noFill/>
          <a:ln w="9525">
            <a:solidFill>
              <a:schemeClr val="tx1"/>
            </a:solidFill>
            <a:round/>
            <a:headEnd/>
            <a:tailEnd/>
          </a:ln>
        </p:spPr>
        <p:txBody>
          <a:bodyPr/>
          <a:lstStyle/>
          <a:p>
            <a:endParaRPr lang="tr-TR"/>
          </a:p>
        </p:txBody>
      </p:sp>
      <p:sp>
        <p:nvSpPr>
          <p:cNvPr id="28691" name="Rectangle 22"/>
          <p:cNvSpPr>
            <a:spLocks noChangeArrowheads="1"/>
          </p:cNvSpPr>
          <p:nvPr/>
        </p:nvSpPr>
        <p:spPr bwMode="auto">
          <a:xfrm>
            <a:off x="1981200" y="5942013"/>
            <a:ext cx="5334000" cy="641350"/>
          </a:xfrm>
          <a:prstGeom prst="rect">
            <a:avLst/>
          </a:prstGeom>
          <a:noFill/>
          <a:ln w="9525">
            <a:noFill/>
            <a:miter lim="800000"/>
            <a:headEnd/>
            <a:tailEnd/>
          </a:ln>
        </p:spPr>
        <p:txBody>
          <a:bodyPr>
            <a:spAutoFit/>
          </a:bodyPr>
          <a:lstStyle/>
          <a:p>
            <a:r>
              <a:rPr lang="tr-TR">
                <a:latin typeface="Garamond" pitchFamily="18" charset="0"/>
              </a:rPr>
              <a:t>Kalp ve kan yağları değişiklikleri</a:t>
            </a:r>
          </a:p>
          <a:p>
            <a:r>
              <a:rPr lang="tr-TR">
                <a:latin typeface="Garamond" pitchFamily="18" charset="0"/>
              </a:rPr>
              <a:t>– MI ve inme </a:t>
            </a:r>
          </a:p>
        </p:txBody>
      </p:sp>
      <p:sp>
        <p:nvSpPr>
          <p:cNvPr id="28692" name="Line 23"/>
          <p:cNvSpPr>
            <a:spLocks noChangeShapeType="1"/>
          </p:cNvSpPr>
          <p:nvPr/>
        </p:nvSpPr>
        <p:spPr bwMode="auto">
          <a:xfrm flipV="1">
            <a:off x="3505200" y="6248400"/>
            <a:ext cx="0" cy="228600"/>
          </a:xfrm>
          <a:prstGeom prst="line">
            <a:avLst/>
          </a:prstGeom>
          <a:noFill/>
          <a:ln w="9525">
            <a:solidFill>
              <a:schemeClr val="tx1"/>
            </a:solidFill>
            <a:round/>
            <a:headEnd/>
            <a:tailEnd type="triangle" w="med" len="med"/>
          </a:ln>
        </p:spPr>
        <p:txBody>
          <a:bodyPr/>
          <a:lstStyle/>
          <a:p>
            <a:endParaRPr lang="tr-TR"/>
          </a:p>
        </p:txBody>
      </p:sp>
      <p:sp>
        <p:nvSpPr>
          <p:cNvPr id="28695" name="Line 26"/>
          <p:cNvSpPr>
            <a:spLocks noChangeShapeType="1"/>
          </p:cNvSpPr>
          <p:nvPr/>
        </p:nvSpPr>
        <p:spPr bwMode="auto">
          <a:xfrm flipV="1">
            <a:off x="3657600" y="3276600"/>
            <a:ext cx="838200" cy="2438400"/>
          </a:xfrm>
          <a:prstGeom prst="line">
            <a:avLst/>
          </a:prstGeom>
          <a:noFill/>
          <a:ln w="9525">
            <a:solidFill>
              <a:schemeClr val="tx1"/>
            </a:solidFill>
            <a:round/>
            <a:headEnd/>
            <a:tailEnd/>
          </a:ln>
        </p:spPr>
        <p:txBody>
          <a:bodyPr/>
          <a:lstStyle/>
          <a:p>
            <a:endParaRPr lang="tr-T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err="1" smtClean="0"/>
              <a:t>Klimakterik</a:t>
            </a:r>
            <a:r>
              <a:rPr lang="tr-TR" b="1" dirty="0" smtClean="0"/>
              <a:t> Dönemde Cinselliği Etkileyen Değişiklikler</a:t>
            </a:r>
          </a:p>
        </p:txBody>
      </p:sp>
      <p:sp>
        <p:nvSpPr>
          <p:cNvPr id="3" name="2 İçerik Yer Tutucusu"/>
          <p:cNvSpPr>
            <a:spLocks noGrp="1"/>
          </p:cNvSpPr>
          <p:nvPr>
            <p:ph sz="quarter" idx="1"/>
          </p:nvPr>
        </p:nvSpPr>
        <p:spPr/>
        <p:txBody>
          <a:bodyPr/>
          <a:lstStyle/>
          <a:p>
            <a:r>
              <a:rPr lang="tr-TR" dirty="0" smtClean="0">
                <a:latin typeface="Calibri" pitchFamily="34" charset="0"/>
              </a:rPr>
              <a:t>Östrojen Yetersizliğine Bağlı Değişiklikler</a:t>
            </a:r>
          </a:p>
          <a:p>
            <a:r>
              <a:rPr lang="tr-TR" i="1" dirty="0" err="1" smtClean="0">
                <a:latin typeface="Calibri" pitchFamily="34" charset="0"/>
              </a:rPr>
              <a:t>Androjen</a:t>
            </a:r>
            <a:r>
              <a:rPr lang="tr-TR" i="1" dirty="0" smtClean="0">
                <a:latin typeface="Calibri" pitchFamily="34" charset="0"/>
              </a:rPr>
              <a:t> Yetersizliğine Bağlı Değişiklikler</a:t>
            </a:r>
          </a:p>
          <a:p>
            <a:r>
              <a:rPr lang="tr-TR" i="1" dirty="0" smtClean="0">
                <a:latin typeface="Calibri" pitchFamily="34" charset="0"/>
              </a:rPr>
              <a:t>Kronik Hastalıklar ve Tedavilerin Etkileri</a:t>
            </a:r>
          </a:p>
          <a:p>
            <a:r>
              <a:rPr lang="tr-TR" dirty="0" smtClean="0">
                <a:latin typeface="Calibri" pitchFamily="34" charset="0"/>
              </a:rPr>
              <a:t>Beden Görünümü ve Fonksiyonlara İlişkin Değişiklikler</a:t>
            </a:r>
          </a:p>
          <a:p>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100" b="1" dirty="0" smtClean="0"/>
              <a:t>Östrojen Yetersizliğine Bağlı Değişiklikler</a:t>
            </a:r>
            <a:r>
              <a:rPr lang="tr-TR" b="1" dirty="0" smtClean="0"/>
              <a:t/>
            </a:r>
            <a:br>
              <a:rPr lang="tr-TR" b="1" dirty="0" smtClean="0"/>
            </a:br>
            <a:endParaRPr lang="tr-TR" dirty="0"/>
          </a:p>
        </p:txBody>
      </p:sp>
      <p:sp>
        <p:nvSpPr>
          <p:cNvPr id="3" name="2 İçerik Yer Tutucusu"/>
          <p:cNvSpPr>
            <a:spLocks noGrp="1"/>
          </p:cNvSpPr>
          <p:nvPr>
            <p:ph sz="quarter" idx="1"/>
          </p:nvPr>
        </p:nvSpPr>
        <p:spPr/>
        <p:txBody>
          <a:bodyPr/>
          <a:lstStyle/>
          <a:p>
            <a:pPr lvl="0"/>
            <a:r>
              <a:rPr lang="tr-TR" dirty="0" smtClean="0"/>
              <a:t>Östrojen azalması, </a:t>
            </a:r>
            <a:r>
              <a:rPr lang="tr-TR" dirty="0" err="1" smtClean="0"/>
              <a:t>genital</a:t>
            </a:r>
            <a:r>
              <a:rPr lang="tr-TR" dirty="0" smtClean="0"/>
              <a:t> organlarda kan akımı ve </a:t>
            </a:r>
            <a:r>
              <a:rPr lang="tr-TR" dirty="0" err="1" smtClean="0"/>
              <a:t>vazokonjesyonu</a:t>
            </a:r>
            <a:r>
              <a:rPr lang="tr-TR" dirty="0" smtClean="0"/>
              <a:t> azaltır.</a:t>
            </a:r>
          </a:p>
          <a:p>
            <a:pPr lvl="0"/>
            <a:r>
              <a:rPr lang="tr-TR" dirty="0" smtClean="0"/>
              <a:t>İlerleyici </a:t>
            </a:r>
            <a:r>
              <a:rPr lang="tr-TR" dirty="0" err="1" smtClean="0"/>
              <a:t>iskemi</a:t>
            </a:r>
            <a:r>
              <a:rPr lang="tr-TR" dirty="0" smtClean="0"/>
              <a:t> deri ve </a:t>
            </a:r>
            <a:r>
              <a:rPr lang="tr-TR" dirty="0" err="1" smtClean="0"/>
              <a:t>müköz</a:t>
            </a:r>
            <a:r>
              <a:rPr lang="tr-TR" dirty="0" smtClean="0"/>
              <a:t> </a:t>
            </a:r>
            <a:r>
              <a:rPr lang="tr-TR" dirty="0" err="1" smtClean="0"/>
              <a:t>membranlarda</a:t>
            </a:r>
            <a:r>
              <a:rPr lang="tr-TR" dirty="0" smtClean="0"/>
              <a:t> incelme, </a:t>
            </a:r>
            <a:r>
              <a:rPr lang="tr-TR" dirty="0" err="1" smtClean="0"/>
              <a:t>mons</a:t>
            </a:r>
            <a:r>
              <a:rPr lang="tr-TR" dirty="0" smtClean="0"/>
              <a:t> </a:t>
            </a:r>
            <a:r>
              <a:rPr lang="tr-TR" dirty="0" err="1" smtClean="0"/>
              <a:t>pubisde</a:t>
            </a:r>
            <a:r>
              <a:rPr lang="tr-TR" dirty="0" smtClean="0"/>
              <a:t> yağ ve </a:t>
            </a:r>
            <a:r>
              <a:rPr lang="tr-TR" dirty="0" err="1" smtClean="0"/>
              <a:t>subkütan</a:t>
            </a:r>
            <a:r>
              <a:rPr lang="tr-TR" dirty="0" smtClean="0"/>
              <a:t> dokunun kaybı ve </a:t>
            </a:r>
            <a:r>
              <a:rPr lang="tr-TR" dirty="0" err="1" smtClean="0"/>
              <a:t>introitusta</a:t>
            </a:r>
            <a:r>
              <a:rPr lang="tr-TR" dirty="0" smtClean="0"/>
              <a:t> ( </a:t>
            </a:r>
            <a:r>
              <a:rPr lang="tr-TR" dirty="0" err="1" smtClean="0"/>
              <a:t>vagina</a:t>
            </a:r>
            <a:r>
              <a:rPr lang="tr-TR" dirty="0" smtClean="0"/>
              <a:t> ağzı) daralmaya neden olur.</a:t>
            </a:r>
          </a:p>
          <a:p>
            <a:pPr lvl="0"/>
            <a:r>
              <a:rPr lang="tr-TR" dirty="0" smtClean="0"/>
              <a:t> </a:t>
            </a:r>
            <a:r>
              <a:rPr lang="tr-TR" dirty="0" err="1" smtClean="0"/>
              <a:t>Menopozal</a:t>
            </a:r>
            <a:r>
              <a:rPr lang="tr-TR" dirty="0" smtClean="0"/>
              <a:t> süreçte </a:t>
            </a:r>
            <a:r>
              <a:rPr lang="tr-TR" dirty="0" err="1" smtClean="0"/>
              <a:t>genital</a:t>
            </a:r>
            <a:r>
              <a:rPr lang="tr-TR" dirty="0" smtClean="0"/>
              <a:t> </a:t>
            </a:r>
            <a:r>
              <a:rPr lang="tr-TR" dirty="0" err="1" smtClean="0"/>
              <a:t>atrofiye</a:t>
            </a:r>
            <a:r>
              <a:rPr lang="tr-TR" dirty="0" smtClean="0"/>
              <a:t> bağlı olarak uyarılarda haz yerine acı duyulması, </a:t>
            </a:r>
            <a:r>
              <a:rPr lang="tr-TR" dirty="0" err="1" smtClean="0"/>
              <a:t>servikal</a:t>
            </a:r>
            <a:r>
              <a:rPr lang="tr-TR" dirty="0" smtClean="0"/>
              <a:t> ve </a:t>
            </a:r>
            <a:r>
              <a:rPr lang="tr-TR" dirty="0" err="1" smtClean="0"/>
              <a:t>vajinal</a:t>
            </a:r>
            <a:r>
              <a:rPr lang="tr-TR" dirty="0" smtClean="0"/>
              <a:t> salgılarda azalmaya ve </a:t>
            </a:r>
            <a:r>
              <a:rPr lang="tr-TR" dirty="0" err="1" smtClean="0"/>
              <a:t>pH</a:t>
            </a:r>
            <a:r>
              <a:rPr lang="tr-TR" dirty="0" smtClean="0"/>
              <a:t> değişikliğine bağlı kuruluk, kaşınma ve </a:t>
            </a:r>
            <a:r>
              <a:rPr lang="tr-TR" dirty="0" err="1" smtClean="0"/>
              <a:t>iritasyon</a:t>
            </a:r>
            <a:r>
              <a:rPr lang="tr-TR" dirty="0" smtClean="0"/>
              <a:t> oluşur.</a:t>
            </a:r>
          </a:p>
          <a:p>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100" b="1" dirty="0" smtClean="0"/>
              <a:t>Östrojen Yetersizliğine Bağlı Değişiklikler</a:t>
            </a:r>
            <a:r>
              <a:rPr lang="tr-TR" b="1" dirty="0" smtClean="0"/>
              <a:t/>
            </a:r>
            <a:br>
              <a:rPr lang="tr-TR" b="1" dirty="0" smtClean="0"/>
            </a:br>
            <a:endParaRPr lang="tr-TR" dirty="0"/>
          </a:p>
        </p:txBody>
      </p:sp>
      <p:sp>
        <p:nvSpPr>
          <p:cNvPr id="3" name="2 İçerik Yer Tutucusu"/>
          <p:cNvSpPr>
            <a:spLocks noGrp="1"/>
          </p:cNvSpPr>
          <p:nvPr>
            <p:ph sz="quarter" idx="1"/>
          </p:nvPr>
        </p:nvSpPr>
        <p:spPr/>
        <p:txBody>
          <a:bodyPr/>
          <a:lstStyle/>
          <a:p>
            <a:pPr lvl="0"/>
            <a:r>
              <a:rPr lang="tr-TR" dirty="0" smtClean="0"/>
              <a:t>Deri ve mukozalarda </a:t>
            </a:r>
            <a:r>
              <a:rPr lang="tr-TR" dirty="0" err="1" smtClean="0"/>
              <a:t>atrofiye</a:t>
            </a:r>
            <a:r>
              <a:rPr lang="tr-TR" dirty="0" smtClean="0"/>
              <a:t> bağlı kuruluk, saç, koltuk altı ve </a:t>
            </a:r>
            <a:r>
              <a:rPr lang="tr-TR" dirty="0" err="1" smtClean="0"/>
              <a:t>pubis</a:t>
            </a:r>
            <a:r>
              <a:rPr lang="tr-TR" dirty="0" smtClean="0"/>
              <a:t> kıllarında azalma, yüzde tüylenme artışı gözlenebilir.</a:t>
            </a:r>
          </a:p>
          <a:p>
            <a:pPr lvl="0"/>
            <a:r>
              <a:rPr lang="tr-TR" dirty="0" smtClean="0"/>
              <a:t>Hormonlar, santral ve </a:t>
            </a:r>
            <a:r>
              <a:rPr lang="tr-TR" dirty="0" err="1" smtClean="0"/>
              <a:t>periferik</a:t>
            </a:r>
            <a:r>
              <a:rPr lang="tr-TR" dirty="0" smtClean="0"/>
              <a:t> </a:t>
            </a:r>
            <a:r>
              <a:rPr lang="tr-TR" dirty="0" err="1" smtClean="0"/>
              <a:t>nöronal</a:t>
            </a:r>
            <a:r>
              <a:rPr lang="tr-TR" dirty="0" smtClean="0"/>
              <a:t> ileti üzerinden duyusal algılamayı, </a:t>
            </a:r>
            <a:r>
              <a:rPr lang="tr-TR" dirty="0" err="1" smtClean="0"/>
              <a:t>periferal</a:t>
            </a:r>
            <a:r>
              <a:rPr lang="tr-TR" dirty="0" smtClean="0"/>
              <a:t> kan akımını, kas </a:t>
            </a:r>
            <a:r>
              <a:rPr lang="tr-TR" dirty="0" err="1" smtClean="0"/>
              <a:t>tonusu</a:t>
            </a:r>
            <a:r>
              <a:rPr lang="tr-TR" dirty="0" smtClean="0"/>
              <a:t> ve kapasitesini değiştirerek cinsel uyarılmayı etkiler. </a:t>
            </a:r>
          </a:p>
          <a:p>
            <a:pPr lvl="0"/>
            <a:r>
              <a:rPr lang="tr-TR" dirty="0" smtClean="0"/>
              <a:t>Bu mekanizmanın yetersizliği, cinsel yanıtın azalması, cinsel aktivitenin düşmesi, cinsel isteğin kaybı </a:t>
            </a:r>
            <a:r>
              <a:rPr lang="tr-TR" dirty="0" err="1" smtClean="0"/>
              <a:t>disparoniye</a:t>
            </a:r>
            <a:r>
              <a:rPr lang="tr-TR" dirty="0" smtClean="0"/>
              <a:t> yol açabilir.</a:t>
            </a:r>
          </a:p>
          <a:p>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100" b="1" dirty="0" smtClean="0"/>
              <a:t>Östrojen Yetersizliğine Bağlı Değişiklikler</a:t>
            </a:r>
            <a:r>
              <a:rPr lang="tr-TR" b="1" dirty="0" smtClean="0"/>
              <a:t/>
            </a:r>
            <a:br>
              <a:rPr lang="tr-TR" b="1" dirty="0" smtClean="0"/>
            </a:br>
            <a:endParaRPr lang="tr-TR" dirty="0"/>
          </a:p>
        </p:txBody>
      </p:sp>
      <p:sp>
        <p:nvSpPr>
          <p:cNvPr id="3" name="2 İçerik Yer Tutucusu"/>
          <p:cNvSpPr>
            <a:spLocks noGrp="1"/>
          </p:cNvSpPr>
          <p:nvPr>
            <p:ph sz="quarter" idx="1"/>
          </p:nvPr>
        </p:nvSpPr>
        <p:spPr/>
        <p:txBody>
          <a:bodyPr>
            <a:normAutofit lnSpcReduction="10000"/>
          </a:bodyPr>
          <a:lstStyle/>
          <a:p>
            <a:pPr lvl="0"/>
            <a:r>
              <a:rPr lang="tr-TR" dirty="0" smtClean="0"/>
              <a:t>Östrojenin azalmasına bağlı olarak, sinir hücresi gelişimi, </a:t>
            </a:r>
            <a:r>
              <a:rPr lang="tr-TR" dirty="0" err="1" smtClean="0"/>
              <a:t>proliferasyonu</a:t>
            </a:r>
            <a:r>
              <a:rPr lang="tr-TR" dirty="0" smtClean="0"/>
              <a:t>, ileti zamanı ve sinir dokusu boyunca akış hızı düşer. </a:t>
            </a:r>
            <a:r>
              <a:rPr lang="tr-TR" dirty="0" err="1" smtClean="0"/>
              <a:t>Postmenopozal</a:t>
            </a:r>
            <a:r>
              <a:rPr lang="tr-TR" dirty="0" smtClean="0"/>
              <a:t> kadında </a:t>
            </a:r>
            <a:r>
              <a:rPr lang="tr-TR" dirty="0" err="1" smtClean="0"/>
              <a:t>periferik</a:t>
            </a:r>
            <a:r>
              <a:rPr lang="tr-TR" dirty="0" smtClean="0"/>
              <a:t> sinir etkilenmesinin klinik karşılığı orgazm kapasitesinin düşmesidir. </a:t>
            </a:r>
          </a:p>
          <a:p>
            <a:pPr lvl="0"/>
            <a:r>
              <a:rPr lang="tr-TR" dirty="0" smtClean="0"/>
              <a:t>Yavaşlamış veya azalmış </a:t>
            </a:r>
            <a:r>
              <a:rPr lang="tr-TR" dirty="0" err="1" smtClean="0"/>
              <a:t>klitoral</a:t>
            </a:r>
            <a:r>
              <a:rPr lang="tr-TR" dirty="0" smtClean="0"/>
              <a:t> reaksiyon zamanı, </a:t>
            </a:r>
            <a:r>
              <a:rPr lang="tr-TR" dirty="0" err="1" smtClean="0"/>
              <a:t>vajen</a:t>
            </a:r>
            <a:r>
              <a:rPr lang="tr-TR" dirty="0" smtClean="0"/>
              <a:t> ve </a:t>
            </a:r>
            <a:r>
              <a:rPr lang="de-DE" dirty="0" err="1" smtClean="0"/>
              <a:t>Bartholin</a:t>
            </a:r>
            <a:r>
              <a:rPr lang="de-DE" dirty="0" smtClean="0"/>
              <a:t> </a:t>
            </a:r>
            <a:r>
              <a:rPr lang="tr-TR" dirty="0" smtClean="0"/>
              <a:t>bezi salgılarının azalması veya yokluğu, </a:t>
            </a:r>
            <a:r>
              <a:rPr lang="tr-TR" dirty="0" err="1" smtClean="0"/>
              <a:t>vajinal</a:t>
            </a:r>
            <a:r>
              <a:rPr lang="tr-TR" dirty="0" smtClean="0"/>
              <a:t> derinliğin azalması ve ağrılı </a:t>
            </a:r>
            <a:r>
              <a:rPr lang="de-DE" dirty="0" smtClean="0"/>
              <a:t>uterin </a:t>
            </a:r>
            <a:r>
              <a:rPr lang="tr-TR" dirty="0" err="1" smtClean="0"/>
              <a:t>kontraksiyonlar</a:t>
            </a:r>
            <a:r>
              <a:rPr lang="tr-TR" dirty="0" smtClean="0"/>
              <a:t> gibi nedenler </a:t>
            </a:r>
            <a:r>
              <a:rPr lang="tr-TR" dirty="0" err="1" smtClean="0"/>
              <a:t>disparoniye</a:t>
            </a:r>
            <a:r>
              <a:rPr lang="tr-TR" dirty="0" smtClean="0"/>
              <a:t> yol açar. </a:t>
            </a:r>
            <a:r>
              <a:rPr lang="tr-TR" dirty="0" err="1" smtClean="0"/>
              <a:t>Persistan</a:t>
            </a:r>
            <a:r>
              <a:rPr lang="tr-TR" dirty="0" smtClean="0"/>
              <a:t> </a:t>
            </a:r>
            <a:r>
              <a:rPr lang="tr-TR" dirty="0" err="1" smtClean="0"/>
              <a:t>disparoni</a:t>
            </a:r>
            <a:r>
              <a:rPr lang="tr-TR" dirty="0" smtClean="0"/>
              <a:t> uyarılma ve orgazm sorunlarına, bu da cinsel ilişki motivasyonunun azalmasına ve evlilik ilişkilerinde bozulmalara neden olabilir.</a:t>
            </a:r>
          </a:p>
          <a:p>
            <a:pPr lvl="0"/>
            <a:r>
              <a:rPr lang="tr-TR" dirty="0" err="1" smtClean="0"/>
              <a:t>Vazomotor</a:t>
            </a:r>
            <a:r>
              <a:rPr lang="tr-TR" dirty="0" smtClean="0"/>
              <a:t> semptomlar ve uyku düzensizlikleri de cinsel yaşamı dolaylı yoldan etkileyen faktörlerdir.</a:t>
            </a:r>
          </a:p>
          <a:p>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İÇERİK </a:t>
            </a:r>
            <a:r>
              <a:rPr lang="tr-TR" dirty="0" smtClean="0"/>
              <a:t/>
            </a:r>
            <a:br>
              <a:rPr lang="tr-TR" dirty="0" smtClean="0"/>
            </a:br>
            <a:endParaRPr lang="tr-TR" dirty="0"/>
          </a:p>
        </p:txBody>
      </p:sp>
      <p:sp>
        <p:nvSpPr>
          <p:cNvPr id="3" name="2 İçerik Yer Tutucusu"/>
          <p:cNvSpPr>
            <a:spLocks noGrp="1"/>
          </p:cNvSpPr>
          <p:nvPr>
            <p:ph sz="quarter" idx="1"/>
          </p:nvPr>
        </p:nvSpPr>
        <p:spPr/>
        <p:txBody>
          <a:bodyPr>
            <a:normAutofit/>
          </a:bodyPr>
          <a:lstStyle/>
          <a:p>
            <a:r>
              <a:rPr lang="tr-TR" dirty="0" smtClean="0"/>
              <a:t>KLİMAKTERİK DÖNEMDE CİNSELLİK </a:t>
            </a:r>
          </a:p>
          <a:p>
            <a:r>
              <a:rPr lang="tr-TR" dirty="0" smtClean="0"/>
              <a:t> YAŞLILIK DÖNEMİNDE CİNSELLİK</a:t>
            </a:r>
          </a:p>
          <a:p>
            <a:pPr>
              <a:buNone/>
            </a:pPr>
            <a:r>
              <a:rPr lang="tr-TR" dirty="0" smtClean="0"/>
              <a:t>	 Kadında Yaşlanma ve Cinsellik</a:t>
            </a:r>
          </a:p>
          <a:p>
            <a:pPr>
              <a:buNone/>
            </a:pPr>
            <a:r>
              <a:rPr lang="tr-TR" dirty="0" smtClean="0"/>
              <a:t>	 Erkekte Yaşlanma ve Cinsellik</a:t>
            </a:r>
          </a:p>
          <a:p>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
            </a:r>
            <a:br>
              <a:rPr lang="tr-TR" b="1" i="1" dirty="0" smtClean="0"/>
            </a:br>
            <a:r>
              <a:rPr lang="tr-TR" sz="3600" b="1" i="1" dirty="0" err="1" smtClean="0"/>
              <a:t>Androjen</a:t>
            </a:r>
            <a:r>
              <a:rPr lang="tr-TR" sz="3600" b="1" i="1" dirty="0" smtClean="0"/>
              <a:t> Yetersizliğine Bağlı Değişiklikler</a:t>
            </a:r>
            <a:r>
              <a:rPr lang="tr-TR" b="1" i="1" dirty="0" smtClean="0"/>
              <a:t/>
            </a:r>
            <a:br>
              <a:rPr lang="tr-TR" b="1" i="1" dirty="0" smtClean="0"/>
            </a:br>
            <a:endParaRPr lang="tr-TR" dirty="0"/>
          </a:p>
        </p:txBody>
      </p:sp>
      <p:sp>
        <p:nvSpPr>
          <p:cNvPr id="3" name="2 İçerik Yer Tutucusu"/>
          <p:cNvSpPr>
            <a:spLocks noGrp="1"/>
          </p:cNvSpPr>
          <p:nvPr>
            <p:ph sz="quarter" idx="1"/>
          </p:nvPr>
        </p:nvSpPr>
        <p:spPr/>
        <p:txBody>
          <a:bodyPr>
            <a:normAutofit/>
          </a:bodyPr>
          <a:lstStyle/>
          <a:p>
            <a:pPr lvl="0"/>
            <a:r>
              <a:rPr lang="tr-TR" dirty="0" err="1" smtClean="0"/>
              <a:t>Androjenler</a:t>
            </a:r>
            <a:r>
              <a:rPr lang="tr-TR" dirty="0" smtClean="0"/>
              <a:t> libidoyu doğrudan etkiler ve cinsel motivasyonu arttırır. </a:t>
            </a:r>
          </a:p>
          <a:p>
            <a:pPr lvl="0"/>
            <a:r>
              <a:rPr lang="tr-TR" dirty="0" smtClean="0"/>
              <a:t>Ayrıca testosteron östrojen sentezinde </a:t>
            </a:r>
            <a:r>
              <a:rPr lang="tr-TR" dirty="0" err="1" smtClean="0"/>
              <a:t>prekürsör</a:t>
            </a:r>
            <a:r>
              <a:rPr lang="tr-TR" dirty="0" smtClean="0"/>
              <a:t> görevi yaparak yüksek </a:t>
            </a:r>
            <a:r>
              <a:rPr lang="tr-TR" dirty="0" err="1" smtClean="0"/>
              <a:t>hipotalamik</a:t>
            </a:r>
            <a:r>
              <a:rPr lang="tr-TR" dirty="0" smtClean="0"/>
              <a:t> </a:t>
            </a:r>
            <a:r>
              <a:rPr lang="tr-TR" dirty="0" err="1" smtClean="0"/>
              <a:t>kontraksiyonlara</a:t>
            </a:r>
            <a:r>
              <a:rPr lang="tr-TR" dirty="0" smtClean="0"/>
              <a:t> olanak sağlar, </a:t>
            </a:r>
            <a:r>
              <a:rPr lang="tr-TR" dirty="0" err="1" smtClean="0"/>
              <a:t>vajinal</a:t>
            </a:r>
            <a:r>
              <a:rPr lang="tr-TR" dirty="0" smtClean="0"/>
              <a:t> kan akımı ve </a:t>
            </a:r>
            <a:r>
              <a:rPr lang="tr-TR" dirty="0" err="1" smtClean="0"/>
              <a:t>lubrikasyonu</a:t>
            </a:r>
            <a:r>
              <a:rPr lang="tr-TR" dirty="0" smtClean="0"/>
              <a:t> sağlar. </a:t>
            </a:r>
          </a:p>
          <a:p>
            <a:pPr lvl="0"/>
            <a:r>
              <a:rPr lang="tr-TR" dirty="0" smtClean="0"/>
              <a:t>Testosteronun azaldığı durumlarda libidoda azalma, cinsel istek kaybı, cinsel fantezi yokluğu, </a:t>
            </a:r>
            <a:r>
              <a:rPr lang="tr-TR" dirty="0" err="1" smtClean="0"/>
              <a:t>klitoral</a:t>
            </a:r>
            <a:r>
              <a:rPr lang="tr-TR" dirty="0" smtClean="0"/>
              <a:t> duyarlılıkta azalma, orgazma ulaşmada yetersizlik, enerji düzeyi ve genel iyilik halinde azalma görülmektedir.</a:t>
            </a:r>
          </a:p>
          <a:p>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100" b="1" i="1" dirty="0" smtClean="0"/>
              <a:t>Kronik Hastalıklar ve Tedavilerin Etkileri</a:t>
            </a:r>
            <a:r>
              <a:rPr lang="tr-TR" b="1" i="1" dirty="0" smtClean="0"/>
              <a:t/>
            </a:r>
            <a:br>
              <a:rPr lang="tr-TR" b="1" i="1" dirty="0" smtClean="0"/>
            </a:br>
            <a:endParaRPr lang="tr-TR" dirty="0"/>
          </a:p>
        </p:txBody>
      </p:sp>
      <p:sp>
        <p:nvSpPr>
          <p:cNvPr id="3" name="2 İçerik Yer Tutucusu"/>
          <p:cNvSpPr>
            <a:spLocks noGrp="1"/>
          </p:cNvSpPr>
          <p:nvPr>
            <p:ph sz="quarter" idx="1"/>
          </p:nvPr>
        </p:nvSpPr>
        <p:spPr/>
        <p:txBody>
          <a:bodyPr>
            <a:normAutofit fontScale="92500"/>
          </a:bodyPr>
          <a:lstStyle/>
          <a:p>
            <a:r>
              <a:rPr lang="tr-TR" dirty="0" smtClean="0"/>
              <a:t>Yaşlanmayla beraber sıklığı artan </a:t>
            </a:r>
            <a:r>
              <a:rPr lang="tr-TR" dirty="0" err="1" smtClean="0"/>
              <a:t>metabolik</a:t>
            </a:r>
            <a:r>
              <a:rPr lang="tr-TR" dirty="0" smtClean="0"/>
              <a:t>, </a:t>
            </a:r>
            <a:r>
              <a:rPr lang="tr-TR" dirty="0" err="1" smtClean="0"/>
              <a:t>nöronal</a:t>
            </a:r>
            <a:r>
              <a:rPr lang="tr-TR" dirty="0" smtClean="0"/>
              <a:t>, </a:t>
            </a:r>
            <a:r>
              <a:rPr lang="tr-TR" dirty="0" err="1" smtClean="0"/>
              <a:t>vasküler</a:t>
            </a:r>
            <a:r>
              <a:rPr lang="tr-TR" dirty="0" smtClean="0"/>
              <a:t> ve </a:t>
            </a:r>
            <a:r>
              <a:rPr lang="tr-TR" dirty="0" err="1" smtClean="0"/>
              <a:t>malign</a:t>
            </a:r>
            <a:r>
              <a:rPr lang="tr-TR" dirty="0" smtClean="0"/>
              <a:t> hastalıklar gibi birçok kronik hastalık veya bunların tedavilerinde </a:t>
            </a:r>
          </a:p>
          <a:p>
            <a:r>
              <a:rPr lang="tr-TR" dirty="0" smtClean="0"/>
              <a:t>kullanılan ilaçlar (</a:t>
            </a:r>
            <a:r>
              <a:rPr lang="tr-TR" dirty="0" err="1" smtClean="0"/>
              <a:t>antihipertansif</a:t>
            </a:r>
            <a:r>
              <a:rPr lang="tr-TR" dirty="0" smtClean="0"/>
              <a:t>, </a:t>
            </a:r>
            <a:r>
              <a:rPr lang="tr-TR" dirty="0" err="1" smtClean="0"/>
              <a:t>antipsikotik</a:t>
            </a:r>
            <a:r>
              <a:rPr lang="tr-TR" dirty="0" smtClean="0"/>
              <a:t>, </a:t>
            </a:r>
            <a:r>
              <a:rPr lang="tr-TR" dirty="0" err="1" smtClean="0"/>
              <a:t>antidepresanlar</a:t>
            </a:r>
            <a:r>
              <a:rPr lang="tr-TR" dirty="0" smtClean="0"/>
              <a:t>), </a:t>
            </a:r>
          </a:p>
          <a:p>
            <a:r>
              <a:rPr lang="tr-TR" dirty="0" smtClean="0"/>
              <a:t>bazı tedavi yöntemleri (radyoterapi, kemoterapi), </a:t>
            </a:r>
          </a:p>
          <a:p>
            <a:r>
              <a:rPr lang="tr-TR" dirty="0" smtClean="0"/>
              <a:t>cerrahi operasyonlar (jinekolojik operasyonlar, cerrahi menopoz), </a:t>
            </a:r>
          </a:p>
          <a:p>
            <a:r>
              <a:rPr lang="tr-TR" dirty="0" err="1" smtClean="0"/>
              <a:t>üriner</a:t>
            </a:r>
            <a:r>
              <a:rPr lang="tr-TR" dirty="0" smtClean="0"/>
              <a:t> </a:t>
            </a:r>
            <a:r>
              <a:rPr lang="tr-TR" dirty="0" err="1" smtClean="0"/>
              <a:t>inkontinans</a:t>
            </a:r>
            <a:r>
              <a:rPr lang="tr-TR" dirty="0" smtClean="0"/>
              <a:t>, </a:t>
            </a:r>
          </a:p>
          <a:p>
            <a:r>
              <a:rPr lang="tr-TR" dirty="0" smtClean="0"/>
              <a:t>kronik </a:t>
            </a:r>
            <a:r>
              <a:rPr lang="tr-TR" dirty="0" err="1" smtClean="0"/>
              <a:t>pelvik</a:t>
            </a:r>
            <a:r>
              <a:rPr lang="tr-TR" dirty="0" smtClean="0"/>
              <a:t> ağrı,</a:t>
            </a:r>
          </a:p>
          <a:p>
            <a:r>
              <a:rPr lang="tr-TR" dirty="0" smtClean="0"/>
              <a:t>alkol ve madde kullanımı hem kadın üzerinde doğrudan etkiyle hem de sağlıklı ve cinsel olarak istekli bir partnerin yokluğuna yol açmasıyla cinsel fonksiyonları olumsuz etkileyecektir.</a:t>
            </a:r>
          </a:p>
          <a:p>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2800" b="1" dirty="0" smtClean="0"/>
              <a:t>Beden Görünümü ve Fonksiyonlara İlişkin Değişiklikler</a:t>
            </a:r>
            <a:r>
              <a:rPr lang="tr-TR" sz="2800" dirty="0" smtClean="0"/>
              <a:t/>
            </a:r>
            <a:br>
              <a:rPr lang="tr-TR" sz="2800" dirty="0" smtClean="0"/>
            </a:br>
            <a:endParaRPr lang="tr-TR" sz="2800" dirty="0"/>
          </a:p>
        </p:txBody>
      </p:sp>
      <p:sp>
        <p:nvSpPr>
          <p:cNvPr id="3" name="2 İçerik Yer Tutucusu"/>
          <p:cNvSpPr>
            <a:spLocks noGrp="1"/>
          </p:cNvSpPr>
          <p:nvPr>
            <p:ph sz="quarter" idx="1"/>
          </p:nvPr>
        </p:nvSpPr>
        <p:spPr/>
        <p:txBody>
          <a:bodyPr>
            <a:normAutofit/>
          </a:bodyPr>
          <a:lstStyle/>
          <a:p>
            <a:r>
              <a:rPr lang="tr-TR" dirty="0" smtClean="0"/>
              <a:t>Menopozla birlikte beden görünümündeki ve fonksiyonlarındaki değişiklikler, kilo artışı, yüzdeki kırışıklıklar, duyu kaybı, </a:t>
            </a:r>
            <a:r>
              <a:rPr lang="tr-TR" dirty="0" err="1" smtClean="0"/>
              <a:t>inkontinans</a:t>
            </a:r>
            <a:r>
              <a:rPr lang="tr-TR" dirty="0" smtClean="0"/>
              <a:t> gibi beden bilincini ve beden imajım olumsuz etkileyen durumlar nedeniyle “kadın” kimliği kaybına sebep olur.</a:t>
            </a:r>
          </a:p>
          <a:p>
            <a:pPr>
              <a:buNone/>
            </a:pPr>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2800" b="1" dirty="0" smtClean="0"/>
              <a:t>Beden Görünümü ve Fonksiyonlara İlişkin Değişiklikler</a:t>
            </a:r>
            <a:r>
              <a:rPr lang="tr-TR" sz="2800" dirty="0" smtClean="0"/>
              <a:t/>
            </a:r>
            <a:br>
              <a:rPr lang="tr-TR" sz="2800" dirty="0" smtClean="0"/>
            </a:br>
            <a:endParaRPr lang="tr-TR" sz="2800" dirty="0"/>
          </a:p>
        </p:txBody>
      </p:sp>
      <p:sp>
        <p:nvSpPr>
          <p:cNvPr id="3" name="2 İçerik Yer Tutucusu"/>
          <p:cNvSpPr>
            <a:spLocks noGrp="1"/>
          </p:cNvSpPr>
          <p:nvPr>
            <p:ph sz="quarter" idx="1"/>
          </p:nvPr>
        </p:nvSpPr>
        <p:spPr/>
        <p:txBody>
          <a:bodyPr>
            <a:normAutofit fontScale="92500" lnSpcReduction="20000"/>
          </a:bodyPr>
          <a:lstStyle/>
          <a:p>
            <a:r>
              <a:rPr lang="tr-TR" dirty="0" smtClean="0"/>
              <a:t>Yetişkin yaş bölümünün son çeyreği olan “orta yaş” dönemi çeşitli </a:t>
            </a:r>
            <a:r>
              <a:rPr lang="tr-TR" dirty="0" err="1" smtClean="0"/>
              <a:t>psikofizyolojik</a:t>
            </a:r>
            <a:r>
              <a:rPr lang="tr-TR" dirty="0" smtClean="0"/>
              <a:t> ve </a:t>
            </a:r>
            <a:r>
              <a:rPr lang="tr-TR" dirty="0" err="1" smtClean="0"/>
              <a:t>psikososyal</a:t>
            </a:r>
            <a:r>
              <a:rPr lang="tr-TR" dirty="0" smtClean="0"/>
              <a:t> özellikleri olan bir yaşam dönemeci ve bunalımlara açık bir yaş dönemidir. </a:t>
            </a:r>
          </a:p>
          <a:p>
            <a:r>
              <a:rPr lang="tr-TR" dirty="0" smtClean="0"/>
              <a:t>Menopoz bazen rahatlama ve huzurla karşılansa da çoğu kadın bir yitim duygusu yaşar; değerinin, benlik saygısının azaldığını ve kendilik algısının değiştiğini hisseder.</a:t>
            </a:r>
          </a:p>
          <a:p>
            <a:endParaRPr lang="tr-TR" dirty="0" smtClean="0"/>
          </a:p>
          <a:p>
            <a:endParaRPr lang="tr-TR" dirty="0"/>
          </a:p>
        </p:txBody>
      </p:sp>
      <p:sp>
        <p:nvSpPr>
          <p:cNvPr id="5" name="4 İçerik Yer Tutucusu"/>
          <p:cNvSpPr>
            <a:spLocks noGrp="1"/>
          </p:cNvSpPr>
          <p:nvPr>
            <p:ph sz="quarter" idx="2"/>
          </p:nvPr>
        </p:nvSpPr>
        <p:spPr/>
        <p:txBody>
          <a:bodyPr>
            <a:normAutofit fontScale="92500" lnSpcReduction="20000"/>
          </a:bodyPr>
          <a:lstStyle/>
          <a:p>
            <a:endParaRPr lang="tr-TR"/>
          </a:p>
        </p:txBody>
      </p:sp>
      <p:pic>
        <p:nvPicPr>
          <p:cNvPr id="4" name="Picture 7" descr="http://www.doktorsigortasi.com/resimler/menopoz-da-esas-problem-ostrojen-244.jpg"/>
          <p:cNvPicPr>
            <a:picLocks noChangeAspect="1" noChangeArrowheads="1"/>
          </p:cNvPicPr>
          <p:nvPr/>
        </p:nvPicPr>
        <p:blipFill>
          <a:blip r:embed="rId2" cstate="print"/>
          <a:srcRect/>
          <a:stretch>
            <a:fillRect/>
          </a:stretch>
        </p:blipFill>
        <p:spPr bwMode="auto">
          <a:xfrm>
            <a:off x="5292080" y="1644111"/>
            <a:ext cx="3346450" cy="37338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normAutofit fontScale="90000"/>
          </a:bodyPr>
          <a:lstStyle/>
          <a:p>
            <a:r>
              <a:rPr lang="tr-TR" b="1" dirty="0" smtClean="0"/>
              <a:t>Beden Görünümü ve Fonksiyonlara İlişkin Değişiklikler</a:t>
            </a:r>
            <a:endParaRPr lang="tr-TR" dirty="0"/>
          </a:p>
        </p:txBody>
      </p:sp>
      <p:sp>
        <p:nvSpPr>
          <p:cNvPr id="6" name="5 İçerik Yer Tutucusu"/>
          <p:cNvSpPr>
            <a:spLocks noGrp="1"/>
          </p:cNvSpPr>
          <p:nvPr>
            <p:ph sz="quarter" idx="1"/>
          </p:nvPr>
        </p:nvSpPr>
        <p:spPr/>
        <p:txBody>
          <a:bodyPr>
            <a:normAutofit/>
          </a:bodyPr>
          <a:lstStyle/>
          <a:p>
            <a:r>
              <a:rPr lang="tr-TR" dirty="0" smtClean="0"/>
              <a:t>Kadın üretkenliğinin sona ermesiyle birlikte cinsel isteklerinin ve çekiciliğinin kaybolduğunu zannedebilir. </a:t>
            </a:r>
          </a:p>
          <a:p>
            <a:r>
              <a:rPr lang="tr-TR" dirty="0" err="1" smtClean="0"/>
              <a:t>Postmenopozal</a:t>
            </a:r>
            <a:r>
              <a:rPr lang="tr-TR" dirty="0" smtClean="0"/>
              <a:t> dönemde cinsel yaşamının nasıl olacağı kadının menopoz algısıyla yakından ilişkilidir. Kadın menopozu her şeyin sonu olarak algılıyorsa cinsel yaşamını yok sayabilir, normal kabul ediyorsa cinsel yaşamını sürdürecektir.</a:t>
            </a:r>
          </a:p>
          <a:p>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normAutofit fontScale="90000"/>
          </a:bodyPr>
          <a:lstStyle/>
          <a:p>
            <a:r>
              <a:rPr lang="tr-TR" b="1" dirty="0" smtClean="0"/>
              <a:t>Beden Görünümü ve Fonksiyonlara İlişkin Değişiklikler</a:t>
            </a:r>
            <a:endParaRPr lang="tr-TR" dirty="0"/>
          </a:p>
        </p:txBody>
      </p:sp>
      <p:sp>
        <p:nvSpPr>
          <p:cNvPr id="6" name="5 İçerik Yer Tutucusu"/>
          <p:cNvSpPr>
            <a:spLocks noGrp="1"/>
          </p:cNvSpPr>
          <p:nvPr>
            <p:ph sz="quarter" idx="1"/>
          </p:nvPr>
        </p:nvSpPr>
        <p:spPr/>
        <p:txBody>
          <a:bodyPr>
            <a:normAutofit/>
          </a:bodyPr>
          <a:lstStyle/>
          <a:p>
            <a:r>
              <a:rPr lang="tr-TR" dirty="0" err="1" smtClean="0"/>
              <a:t>Postmenopozal</a:t>
            </a:r>
            <a:r>
              <a:rPr lang="tr-TR" dirty="0" smtClean="0"/>
              <a:t> kadınlarda uzamış depresyon ve </a:t>
            </a:r>
            <a:r>
              <a:rPr lang="tr-TR" dirty="0" err="1" smtClean="0"/>
              <a:t>anksiyete</a:t>
            </a:r>
            <a:r>
              <a:rPr lang="tr-TR" dirty="0" smtClean="0"/>
              <a:t> gibi psikiyatrik rahatsızlıklar ve tedavilerinin libido azalmasına ve orgazm bozukluklarına neden olabildiği belirtilmektedir. </a:t>
            </a:r>
          </a:p>
          <a:p>
            <a:r>
              <a:rPr lang="tr-TR" dirty="0" smtClean="0"/>
              <a:t>Ayrıca kültürel alt yapı belli konulara bakış açısını, ruh halini ve libidosunu etkileyebilir. </a:t>
            </a:r>
          </a:p>
          <a:p>
            <a:r>
              <a:rPr lang="tr-TR" dirty="0" smtClean="0"/>
              <a:t>Çocuk doğurma</a:t>
            </a:r>
            <a:r>
              <a:rPr lang="tr-TR" b="1" dirty="0" smtClean="0">
                <a:solidFill>
                  <a:srgbClr val="FF0000"/>
                </a:solidFill>
              </a:rPr>
              <a:t> (-) </a:t>
            </a:r>
          </a:p>
          <a:p>
            <a:r>
              <a:rPr lang="tr-TR" dirty="0" smtClean="0"/>
              <a:t>Statü kazanma, gebe kalma korkusunun ve çocuk bakma zorunluluğunun olmaması ödül</a:t>
            </a:r>
            <a:r>
              <a:rPr lang="tr-TR" b="1" dirty="0" smtClean="0">
                <a:solidFill>
                  <a:srgbClr val="FF0000"/>
                </a:solidFill>
              </a:rPr>
              <a:t> (+) </a:t>
            </a:r>
          </a:p>
          <a:p>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2700" b="1" dirty="0" err="1" smtClean="0"/>
              <a:t>Klimakterik</a:t>
            </a:r>
            <a:r>
              <a:rPr lang="tr-TR" sz="2700" b="1" dirty="0" smtClean="0"/>
              <a:t> Dönemde Cinsel Fonksiyon Değişiklikleri</a:t>
            </a:r>
            <a:r>
              <a:rPr lang="tr-TR" dirty="0" smtClean="0"/>
              <a:t/>
            </a:r>
            <a:br>
              <a:rPr lang="tr-TR" dirty="0" smtClean="0"/>
            </a:br>
            <a:endParaRPr lang="tr-TR" dirty="0"/>
          </a:p>
        </p:txBody>
      </p:sp>
      <p:sp>
        <p:nvSpPr>
          <p:cNvPr id="3" name="2 İçerik Yer Tutucusu"/>
          <p:cNvSpPr>
            <a:spLocks noGrp="1"/>
          </p:cNvSpPr>
          <p:nvPr>
            <p:ph sz="quarter" idx="1"/>
          </p:nvPr>
        </p:nvSpPr>
        <p:spPr/>
        <p:txBody>
          <a:bodyPr/>
          <a:lstStyle/>
          <a:p>
            <a:r>
              <a:rPr lang="tr-TR" dirty="0" smtClean="0"/>
              <a:t>Uyaranlara cinsel yanıtın azalması, uyarılma ve orgazm güçlüğü (orgazma ulaşamama, </a:t>
            </a:r>
            <a:r>
              <a:rPr lang="tr-TR" dirty="0" err="1" smtClean="0"/>
              <a:t>orgazmik</a:t>
            </a:r>
            <a:r>
              <a:rPr lang="tr-TR" dirty="0" smtClean="0"/>
              <a:t> kasılmaların yoğunluğunda azalma)</a:t>
            </a:r>
          </a:p>
          <a:p>
            <a:r>
              <a:rPr lang="tr-TR" dirty="0" smtClean="0"/>
              <a:t>Libidoda azalma</a:t>
            </a:r>
          </a:p>
          <a:p>
            <a:r>
              <a:rPr lang="tr-TR" dirty="0" smtClean="0"/>
              <a:t>Cinsel ilişki sayısında azalma</a:t>
            </a:r>
          </a:p>
          <a:p>
            <a:r>
              <a:rPr lang="tr-TR" dirty="0" err="1" smtClean="0"/>
              <a:t>Disparoni</a:t>
            </a:r>
            <a:endParaRPr lang="tr-TR" dirty="0" smtClean="0"/>
          </a:p>
          <a:p>
            <a:r>
              <a:rPr lang="tr-TR" dirty="0" smtClean="0"/>
              <a:t>Cinsel ilişki sonrası </a:t>
            </a:r>
            <a:r>
              <a:rPr lang="tr-TR" dirty="0" err="1" smtClean="0"/>
              <a:t>miksiyon</a:t>
            </a:r>
            <a:r>
              <a:rPr lang="tr-TR" dirty="0" smtClean="0"/>
              <a:t> sırasında yanma</a:t>
            </a:r>
          </a:p>
          <a:p>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27584" y="1052736"/>
            <a:ext cx="7772400" cy="1143000"/>
          </a:xfrm>
        </p:spPr>
        <p:txBody>
          <a:bodyPr>
            <a:noAutofit/>
          </a:bodyPr>
          <a:lstStyle/>
          <a:p>
            <a:r>
              <a:rPr lang="tr-TR" b="1" dirty="0" err="1" smtClean="0"/>
              <a:t>Klimakterik</a:t>
            </a:r>
            <a:r>
              <a:rPr lang="tr-TR" b="1" dirty="0" smtClean="0"/>
              <a:t> Dönem Sorunlarıyla </a:t>
            </a:r>
            <a:r>
              <a:rPr lang="tr-TR" b="1" dirty="0" err="1" smtClean="0"/>
              <a:t>Başetme</a:t>
            </a:r>
            <a:r>
              <a:rPr lang="tr-TR" b="1" dirty="0" smtClean="0"/>
              <a:t> </a:t>
            </a:r>
            <a:endParaRPr lang="tr-TR" b="1" dirty="0"/>
          </a:p>
        </p:txBody>
      </p:sp>
      <p:pic>
        <p:nvPicPr>
          <p:cNvPr id="24578" name="Picture 2"/>
          <p:cNvPicPr>
            <a:picLocks noGrp="1" noChangeAspect="1" noChangeArrowheads="1"/>
          </p:cNvPicPr>
          <p:nvPr>
            <p:ph sz="quarter" idx="1"/>
          </p:nvPr>
        </p:nvPicPr>
        <p:blipFill>
          <a:blip r:embed="rId2" cstate="print"/>
          <a:srcRect/>
          <a:stretch>
            <a:fillRect/>
          </a:stretch>
        </p:blipFill>
        <p:spPr bwMode="auto">
          <a:xfrm>
            <a:off x="2483768" y="2276872"/>
            <a:ext cx="4024089" cy="386204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Hormon kaybı ile ilgili cinsel sorunlar</a:t>
            </a:r>
            <a:r>
              <a:rPr lang="tr-TR" dirty="0" smtClean="0"/>
              <a:t/>
            </a:r>
            <a:br>
              <a:rPr lang="tr-TR" dirty="0" smtClean="0"/>
            </a:br>
            <a:endParaRPr lang="tr-TR" dirty="0"/>
          </a:p>
        </p:txBody>
      </p:sp>
      <p:sp>
        <p:nvSpPr>
          <p:cNvPr id="3" name="2 İçerik Yer Tutucusu"/>
          <p:cNvSpPr>
            <a:spLocks noGrp="1"/>
          </p:cNvSpPr>
          <p:nvPr>
            <p:ph sz="quarter" idx="1"/>
          </p:nvPr>
        </p:nvSpPr>
        <p:spPr/>
        <p:txBody>
          <a:bodyPr/>
          <a:lstStyle/>
          <a:p>
            <a:r>
              <a:rPr lang="tr-TR" dirty="0" err="1" smtClean="0"/>
              <a:t>Vajinal</a:t>
            </a:r>
            <a:r>
              <a:rPr lang="tr-TR" dirty="0" smtClean="0"/>
              <a:t> kuruluk</a:t>
            </a:r>
          </a:p>
          <a:p>
            <a:r>
              <a:rPr lang="tr-TR" dirty="0" err="1" smtClean="0"/>
              <a:t>Vajinal</a:t>
            </a:r>
            <a:r>
              <a:rPr lang="tr-TR" dirty="0" smtClean="0"/>
              <a:t> </a:t>
            </a:r>
            <a:r>
              <a:rPr lang="tr-TR" dirty="0" err="1" smtClean="0"/>
              <a:t>atrofi</a:t>
            </a:r>
            <a:endParaRPr lang="tr-TR" dirty="0" smtClean="0"/>
          </a:p>
          <a:p>
            <a:r>
              <a:rPr lang="tr-TR" dirty="0" smtClean="0"/>
              <a:t>Uyarılma (dokunma ile) kaybı</a:t>
            </a:r>
          </a:p>
          <a:p>
            <a:r>
              <a:rPr lang="tr-TR" dirty="0" smtClean="0"/>
              <a:t>Cinsel istek kaybı</a:t>
            </a:r>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err="1" smtClean="0"/>
              <a:t>Vajinal</a:t>
            </a:r>
            <a:r>
              <a:rPr lang="tr-TR" b="1" dirty="0" smtClean="0"/>
              <a:t> kuruluk ve </a:t>
            </a:r>
            <a:r>
              <a:rPr lang="tr-TR" b="1" dirty="0" err="1" smtClean="0"/>
              <a:t>başedilmesi</a:t>
            </a:r>
            <a:r>
              <a:rPr lang="tr-TR" dirty="0" smtClean="0"/>
              <a:t/>
            </a:r>
            <a:br>
              <a:rPr lang="tr-TR" dirty="0" smtClean="0"/>
            </a:br>
            <a:endParaRPr lang="tr-TR" dirty="0"/>
          </a:p>
        </p:txBody>
      </p:sp>
      <p:sp>
        <p:nvSpPr>
          <p:cNvPr id="3" name="2 İçerik Yer Tutucusu"/>
          <p:cNvSpPr>
            <a:spLocks noGrp="1"/>
          </p:cNvSpPr>
          <p:nvPr>
            <p:ph sz="quarter" idx="1"/>
          </p:nvPr>
        </p:nvSpPr>
        <p:spPr/>
        <p:txBody>
          <a:bodyPr>
            <a:normAutofit lnSpcReduction="10000"/>
          </a:bodyPr>
          <a:lstStyle/>
          <a:p>
            <a:pPr>
              <a:buNone/>
            </a:pPr>
            <a:endParaRPr lang="tr-TR" dirty="0" smtClean="0"/>
          </a:p>
          <a:p>
            <a:r>
              <a:rPr lang="tr-TR" dirty="0" smtClean="0"/>
              <a:t>Jeller veya suda çözülen kayganlaştırıcılar kullanılır.</a:t>
            </a:r>
          </a:p>
          <a:p>
            <a:r>
              <a:rPr lang="tr-TR" dirty="0" smtClean="0"/>
              <a:t>Beslenmeye soya ürünleri ilave etme.</a:t>
            </a:r>
          </a:p>
          <a:p>
            <a:r>
              <a:rPr lang="tr-TR" dirty="0" smtClean="0"/>
              <a:t> Vücuttaki ince derileri kurutan maddelerden (örneğin </a:t>
            </a:r>
            <a:r>
              <a:rPr lang="tr-TR" dirty="0" err="1" smtClean="0"/>
              <a:t>antihistamikler</a:t>
            </a:r>
            <a:r>
              <a:rPr lang="tr-TR" dirty="0" smtClean="0"/>
              <a:t>, idrar söktürücüler, alkol ve kafeinli içeceklerden) mümkün olduğu kadar uzak durmak gerekir.</a:t>
            </a:r>
          </a:p>
          <a:p>
            <a:r>
              <a:rPr lang="tr-TR" dirty="0" smtClean="0"/>
              <a:t>Günde 7-8 bardak su içilmelidir. </a:t>
            </a:r>
          </a:p>
          <a:p>
            <a:r>
              <a:rPr lang="tr-TR" dirty="0" smtClean="0"/>
              <a:t>Östrojen içeren kremler kullanılmalıdır. </a:t>
            </a:r>
          </a:p>
          <a:p>
            <a:r>
              <a:rPr lang="tr-TR" dirty="0" smtClean="0"/>
              <a:t>Doğal, bitkisel kökenli östrojen kremleri vardır. </a:t>
            </a:r>
          </a:p>
          <a:p>
            <a:r>
              <a:rPr lang="tr-TR" dirty="0" smtClean="0"/>
              <a:t>Hormon </a:t>
            </a:r>
            <a:r>
              <a:rPr lang="tr-TR" dirty="0" err="1" smtClean="0"/>
              <a:t>Replasman</a:t>
            </a:r>
            <a:r>
              <a:rPr lang="tr-TR" dirty="0" smtClean="0"/>
              <a:t> Tedavisi (HRT) sorunu çözebilir.</a:t>
            </a:r>
          </a:p>
          <a:p>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0"/>
            <a:ext cx="7772400" cy="1417638"/>
          </a:xfrm>
        </p:spPr>
        <p:txBody>
          <a:bodyPr>
            <a:normAutofit fontScale="90000"/>
          </a:bodyPr>
          <a:lstStyle/>
          <a:p>
            <a:r>
              <a:rPr lang="tr-TR" sz="2700" b="1" dirty="0" smtClean="0"/>
              <a:t/>
            </a:r>
            <a:br>
              <a:rPr lang="tr-TR" sz="2700" b="1" dirty="0" smtClean="0"/>
            </a:br>
            <a:r>
              <a:rPr lang="tr-TR" sz="2700" b="1" dirty="0" smtClean="0"/>
              <a:t/>
            </a:r>
            <a:br>
              <a:rPr lang="tr-TR" sz="2700" b="1" dirty="0" smtClean="0"/>
            </a:br>
            <a:r>
              <a:rPr lang="tr-TR" sz="2700" b="1" dirty="0" smtClean="0"/>
              <a:t/>
            </a:r>
            <a:br>
              <a:rPr lang="tr-TR" sz="2700" b="1" dirty="0" smtClean="0"/>
            </a:br>
            <a:r>
              <a:rPr lang="tr-TR" sz="2700" b="1" dirty="0" smtClean="0"/>
              <a:t>Genellikle ergenlik sonrası ortaya çıkan gelişim aşamaları aşağıdaki şekilde gerçekleşmektedir.</a:t>
            </a:r>
            <a:r>
              <a:rPr lang="tr-TR" dirty="0" smtClean="0"/>
              <a:t/>
            </a:r>
            <a:br>
              <a:rPr lang="tr-TR" dirty="0" smtClean="0"/>
            </a:br>
            <a:endParaRPr lang="tr-TR" dirty="0"/>
          </a:p>
        </p:txBody>
      </p:sp>
      <p:sp>
        <p:nvSpPr>
          <p:cNvPr id="3" name="2 İçerik Yer Tutucusu"/>
          <p:cNvSpPr>
            <a:spLocks noGrp="1"/>
          </p:cNvSpPr>
          <p:nvPr>
            <p:ph sz="quarter" idx="1"/>
          </p:nvPr>
        </p:nvSpPr>
        <p:spPr/>
        <p:txBody>
          <a:bodyPr>
            <a:normAutofit/>
          </a:bodyPr>
          <a:lstStyle/>
          <a:p>
            <a:r>
              <a:rPr lang="tr-TR" dirty="0" smtClean="0"/>
              <a:t>İlk Cinsel İlişki</a:t>
            </a:r>
          </a:p>
          <a:p>
            <a:r>
              <a:rPr lang="tr-TR" dirty="0" smtClean="0"/>
              <a:t>İlk cinsel ilişki ve evlilik</a:t>
            </a:r>
          </a:p>
          <a:p>
            <a:r>
              <a:rPr lang="tr-TR" dirty="0" smtClean="0"/>
              <a:t>İlk ilişki esnasında bekaretin bozulması</a:t>
            </a:r>
          </a:p>
          <a:p>
            <a:r>
              <a:rPr lang="tr-TR" dirty="0" smtClean="0"/>
              <a:t>İlk Doğum </a:t>
            </a:r>
          </a:p>
          <a:p>
            <a:r>
              <a:rPr lang="tr-TR" dirty="0" smtClean="0"/>
              <a:t>Menopoz / </a:t>
            </a:r>
            <a:r>
              <a:rPr lang="tr-TR" dirty="0" err="1" smtClean="0"/>
              <a:t>Klimakterium</a:t>
            </a:r>
            <a:r>
              <a:rPr lang="tr-TR" dirty="0" smtClean="0"/>
              <a:t>/Andropoz</a:t>
            </a:r>
          </a:p>
          <a:p>
            <a:r>
              <a:rPr lang="tr-TR" dirty="0" smtClean="0"/>
              <a:t>Cinsel Etkinlik ve Yaşlanma</a:t>
            </a:r>
          </a:p>
          <a:p>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err="1" smtClean="0"/>
              <a:t>Vajinal</a:t>
            </a:r>
            <a:r>
              <a:rPr lang="tr-TR" b="1" dirty="0" smtClean="0"/>
              <a:t> </a:t>
            </a:r>
            <a:r>
              <a:rPr lang="tr-TR" b="1" dirty="0" err="1" smtClean="0"/>
              <a:t>Atrofi</a:t>
            </a:r>
            <a:r>
              <a:rPr lang="tr-TR" b="1" dirty="0" smtClean="0"/>
              <a:t> ve </a:t>
            </a:r>
            <a:r>
              <a:rPr lang="tr-TR" b="1" dirty="0" err="1" smtClean="0"/>
              <a:t>Başedilmesi</a:t>
            </a:r>
            <a:r>
              <a:rPr lang="tr-TR" dirty="0" smtClean="0"/>
              <a:t/>
            </a:r>
            <a:br>
              <a:rPr lang="tr-TR" dirty="0" smtClean="0"/>
            </a:br>
            <a:endParaRPr lang="tr-TR" dirty="0"/>
          </a:p>
        </p:txBody>
      </p:sp>
      <p:sp>
        <p:nvSpPr>
          <p:cNvPr id="3" name="2 İçerik Yer Tutucusu"/>
          <p:cNvSpPr>
            <a:spLocks noGrp="1"/>
          </p:cNvSpPr>
          <p:nvPr>
            <p:ph sz="quarter" idx="1"/>
          </p:nvPr>
        </p:nvSpPr>
        <p:spPr/>
        <p:txBody>
          <a:bodyPr>
            <a:normAutofit/>
          </a:bodyPr>
          <a:lstStyle/>
          <a:p>
            <a:r>
              <a:rPr lang="tr-TR" dirty="0" smtClean="0"/>
              <a:t>Daha sık cinsel aktivite yapılmalıdır. </a:t>
            </a:r>
          </a:p>
          <a:p>
            <a:r>
              <a:rPr lang="tr-TR" dirty="0" err="1" smtClean="0"/>
              <a:t>Kegel</a:t>
            </a:r>
            <a:r>
              <a:rPr lang="tr-TR" dirty="0" smtClean="0"/>
              <a:t> egzersizleri yapılabilir. Bu egzersizler vajina kaslarının gücünü ve tonunu arttırırlar. Özellikle bu egzersizlerin doğumdan sonra yapılması önerilmektedir. </a:t>
            </a:r>
          </a:p>
          <a:p>
            <a:r>
              <a:rPr lang="tr-TR" dirty="0" smtClean="0"/>
              <a:t>E vitamini kapsülleri, krem veya ağızdan alınacak yardımcı ilaçlar vajinanın kayganlığını arttırabilir. </a:t>
            </a:r>
          </a:p>
          <a:p>
            <a:r>
              <a:rPr lang="tr-TR" dirty="0" smtClean="0"/>
              <a:t>Daha fazla soya ürünleri yenilebilir. </a:t>
            </a:r>
            <a:r>
              <a:rPr lang="tr-TR" dirty="0" err="1" smtClean="0"/>
              <a:t>Fito</a:t>
            </a:r>
            <a:r>
              <a:rPr lang="tr-TR" dirty="0" smtClean="0"/>
              <a:t> östrojen içeren soya </a:t>
            </a:r>
            <a:r>
              <a:rPr lang="tr-TR" dirty="0" err="1" smtClean="0"/>
              <a:t>fasülyesinin</a:t>
            </a:r>
            <a:r>
              <a:rPr lang="tr-TR" dirty="0" smtClean="0"/>
              <a:t> yenmesi ve kapsüllerinin alınmasının vajina duvarının düzleşmesine yardım ettiğine dair yayınlar vardır.</a:t>
            </a:r>
          </a:p>
          <a:p>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Hissin Kaybolması ve </a:t>
            </a:r>
            <a:r>
              <a:rPr lang="tr-TR" b="1" dirty="0" err="1" smtClean="0"/>
              <a:t>Başedilmesi</a:t>
            </a:r>
            <a:r>
              <a:rPr lang="tr-TR" dirty="0" smtClean="0"/>
              <a:t/>
            </a:r>
            <a:br>
              <a:rPr lang="tr-TR" dirty="0" smtClean="0"/>
            </a:br>
            <a:endParaRPr lang="tr-TR" dirty="0"/>
          </a:p>
        </p:txBody>
      </p:sp>
      <p:sp>
        <p:nvSpPr>
          <p:cNvPr id="3" name="2 İçerik Yer Tutucusu"/>
          <p:cNvSpPr>
            <a:spLocks noGrp="1"/>
          </p:cNvSpPr>
          <p:nvPr>
            <p:ph sz="quarter" idx="1"/>
          </p:nvPr>
        </p:nvSpPr>
        <p:spPr/>
        <p:txBody>
          <a:bodyPr/>
          <a:lstStyle/>
          <a:p>
            <a:r>
              <a:rPr lang="tr-TR" dirty="0" smtClean="0"/>
              <a:t>Bazı kadınlar düşük östrojen nedeni ile cinsel organlara dokunulmasına yanıt vermezler. </a:t>
            </a:r>
          </a:p>
          <a:p>
            <a:r>
              <a:rPr lang="tr-TR" dirty="0" smtClean="0"/>
              <a:t>Düşük östrojen, cinsel organ alanına gelen kan akımında azalmaya neden olur. Bu durumda kadın partnerinden daha uzun bir süre dokunmasını isteyerek uyarılmayı arttırabilir.</a:t>
            </a:r>
          </a:p>
          <a:p>
            <a:r>
              <a:rPr lang="tr-TR" dirty="0" smtClean="0"/>
              <a:t>Bu durum düşük östrojen düzeyi ile oluşmuş tek cinsel sorun ise, daha aktif ön sevişmeler, sevişme stillerini değiştirmek yararlı olabilir.</a:t>
            </a:r>
          </a:p>
          <a:p>
            <a:endParaRPr lang="tr-T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Cinsel İstek Kaybı ve </a:t>
            </a:r>
            <a:r>
              <a:rPr lang="tr-TR" b="1" dirty="0" err="1" smtClean="0"/>
              <a:t>Başedilmesi</a:t>
            </a:r>
            <a:endParaRPr lang="tr-TR" dirty="0"/>
          </a:p>
        </p:txBody>
      </p:sp>
      <p:sp>
        <p:nvSpPr>
          <p:cNvPr id="3" name="2 İçerik Yer Tutucusu"/>
          <p:cNvSpPr>
            <a:spLocks noGrp="1"/>
          </p:cNvSpPr>
          <p:nvPr>
            <p:ph sz="quarter" idx="1"/>
          </p:nvPr>
        </p:nvSpPr>
        <p:spPr/>
        <p:txBody>
          <a:bodyPr>
            <a:normAutofit fontScale="92500" lnSpcReduction="10000"/>
          </a:bodyPr>
          <a:lstStyle/>
          <a:p>
            <a:r>
              <a:rPr lang="tr-TR" dirty="0" smtClean="0"/>
              <a:t>Şayet bir kadın, birden daha az cinsellikle ilgilenmeye başladı ise veya tamamen cinsellikten uzaklaşıyorsa, östrojen düzeyini ölçtürmeden önce, evlilik ilişkilerinden kaynaklanan bir neden araştırılmalıdır.</a:t>
            </a:r>
          </a:p>
          <a:p>
            <a:r>
              <a:rPr lang="tr-TR" dirty="0" smtClean="0"/>
              <a:t>Östrojen düzeyi düşükse, </a:t>
            </a:r>
            <a:r>
              <a:rPr lang="tr-TR" dirty="0" err="1" smtClean="0"/>
              <a:t>vajinal</a:t>
            </a:r>
            <a:r>
              <a:rPr lang="tr-TR" dirty="0" smtClean="0"/>
              <a:t> kuruluk, </a:t>
            </a:r>
            <a:r>
              <a:rPr lang="tr-TR" dirty="0" err="1" smtClean="0"/>
              <a:t>vajinal</a:t>
            </a:r>
            <a:r>
              <a:rPr lang="tr-TR" dirty="0" smtClean="0"/>
              <a:t> </a:t>
            </a:r>
            <a:r>
              <a:rPr lang="tr-TR" dirty="0" err="1" smtClean="0"/>
              <a:t>atrofi</a:t>
            </a:r>
            <a:r>
              <a:rPr lang="tr-TR" dirty="0" smtClean="0"/>
              <a:t>, his kaybı başlığı altında önerilen yaklaşımlar yararlıdır. Şayet östrojen düzeyi bu durumu açıklayamıyorsa, yaşlılık konusunda tutumlar ve eş veya partnerle olan ilişkiler dikkatle araştırılmalıdır. </a:t>
            </a:r>
          </a:p>
          <a:p>
            <a:r>
              <a:rPr lang="tr-TR" dirty="0" err="1" smtClean="0"/>
              <a:t>Klitoral</a:t>
            </a:r>
            <a:r>
              <a:rPr lang="tr-TR" dirty="0" smtClean="0"/>
              <a:t> vakum cihazı (EROS), kadın cinsel fonksiyon bozuklukları tedavisi için geliştirilmiş ve FDA tarafından onaylanmış bir cihaz olup, özellikle </a:t>
            </a:r>
            <a:r>
              <a:rPr lang="tr-TR" dirty="0" err="1" smtClean="0"/>
              <a:t>kavernozovajinal</a:t>
            </a:r>
            <a:r>
              <a:rPr lang="tr-TR" dirty="0" smtClean="0"/>
              <a:t> kan akımı ve </a:t>
            </a:r>
            <a:r>
              <a:rPr lang="tr-TR" dirty="0" err="1" smtClean="0"/>
              <a:t>kanjesyonu</a:t>
            </a:r>
            <a:r>
              <a:rPr lang="tr-TR" dirty="0" smtClean="0"/>
              <a:t> artırması ile uyarılma ve/veya orgazm güçlüğü çeken </a:t>
            </a:r>
            <a:r>
              <a:rPr lang="tr-TR" dirty="0" err="1" smtClean="0"/>
              <a:t>postmenopozal</a:t>
            </a:r>
            <a:r>
              <a:rPr lang="tr-TR" dirty="0" smtClean="0"/>
              <a:t> kadınlarda başarılı uygulamaları bildirilmiştir.</a:t>
            </a:r>
          </a:p>
          <a:p>
            <a:endParaRPr lang="tr-T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99592" y="404664"/>
            <a:ext cx="7772400" cy="1143000"/>
          </a:xfrm>
        </p:spPr>
        <p:txBody>
          <a:bodyPr>
            <a:normAutofit fontScale="90000"/>
          </a:bodyPr>
          <a:lstStyle/>
          <a:p>
            <a:r>
              <a:rPr lang="tr-TR" sz="3100" b="1" dirty="0" smtClean="0"/>
              <a:t/>
            </a:r>
            <a:br>
              <a:rPr lang="tr-TR" sz="3100" b="1" dirty="0" smtClean="0"/>
            </a:br>
            <a:r>
              <a:rPr lang="tr-TR" sz="3100" b="1" dirty="0" smtClean="0"/>
              <a:t/>
            </a:r>
            <a:br>
              <a:rPr lang="tr-TR" sz="3100" b="1" dirty="0" smtClean="0"/>
            </a:br>
            <a:r>
              <a:rPr lang="tr-TR" sz="3100" b="1" dirty="0" smtClean="0"/>
              <a:t/>
            </a:r>
            <a:br>
              <a:rPr lang="tr-TR" sz="3100" b="1" dirty="0" smtClean="0"/>
            </a:br>
            <a:r>
              <a:rPr lang="tr-TR" sz="3100" b="1" dirty="0" smtClean="0"/>
              <a:t/>
            </a:r>
            <a:br>
              <a:rPr lang="tr-TR" sz="3100" b="1" dirty="0" smtClean="0"/>
            </a:br>
            <a:r>
              <a:rPr lang="tr-TR" sz="3100" b="1" dirty="0" smtClean="0"/>
              <a:t/>
            </a:r>
            <a:br>
              <a:rPr lang="tr-TR" sz="3100" b="1" dirty="0" smtClean="0"/>
            </a:br>
            <a:r>
              <a:rPr lang="tr-TR" sz="3100" b="1" dirty="0" smtClean="0"/>
              <a:t/>
            </a:r>
            <a:br>
              <a:rPr lang="tr-TR" sz="3100" b="1" dirty="0" smtClean="0"/>
            </a:br>
            <a:r>
              <a:rPr lang="tr-TR" sz="3100" b="1" dirty="0" smtClean="0"/>
              <a:t>Hormon </a:t>
            </a:r>
            <a:r>
              <a:rPr lang="tr-TR" sz="3100" b="1" dirty="0" err="1" smtClean="0"/>
              <a:t>Replasman</a:t>
            </a:r>
            <a:r>
              <a:rPr lang="tr-TR" sz="3100" b="1" dirty="0" smtClean="0"/>
              <a:t> Tedavisi'nin (HRT) Cinsellik Üzerindeki Yararları</a:t>
            </a:r>
            <a:r>
              <a:rPr lang="tr-TR" dirty="0" smtClean="0"/>
              <a:t/>
            </a:r>
            <a:br>
              <a:rPr lang="tr-TR" dirty="0" smtClean="0"/>
            </a:br>
            <a:endParaRPr lang="tr-TR" dirty="0"/>
          </a:p>
        </p:txBody>
      </p:sp>
      <p:sp>
        <p:nvSpPr>
          <p:cNvPr id="3" name="2 İçerik Yer Tutucusu"/>
          <p:cNvSpPr>
            <a:spLocks noGrp="1"/>
          </p:cNvSpPr>
          <p:nvPr>
            <p:ph sz="quarter" idx="1"/>
          </p:nvPr>
        </p:nvSpPr>
        <p:spPr/>
        <p:txBody>
          <a:bodyPr/>
          <a:lstStyle/>
          <a:p>
            <a:r>
              <a:rPr lang="tr-TR" dirty="0" err="1" smtClean="0"/>
              <a:t>Postmenopozal</a:t>
            </a:r>
            <a:r>
              <a:rPr lang="tr-TR" dirty="0" smtClean="0"/>
              <a:t> kadınlarda, Östrojen </a:t>
            </a:r>
            <a:r>
              <a:rPr lang="tr-TR" dirty="0" err="1" smtClean="0"/>
              <a:t>Replasma'n</a:t>
            </a:r>
            <a:r>
              <a:rPr lang="tr-TR" dirty="0" smtClean="0"/>
              <a:t> Tedavisi'nin (ERT) ilk uygulamaları 1930'larda </a:t>
            </a:r>
            <a:r>
              <a:rPr lang="tr-TR" dirty="0" err="1" smtClean="0"/>
              <a:t>intramüsküler</a:t>
            </a:r>
            <a:r>
              <a:rPr lang="tr-TR" dirty="0" smtClean="0"/>
              <a:t> enjeksiyon şeklinde başlamış; ardından 1938'de </a:t>
            </a:r>
            <a:r>
              <a:rPr lang="tr-TR" dirty="0" err="1" smtClean="0"/>
              <a:t>implante</a:t>
            </a:r>
            <a:r>
              <a:rPr lang="tr-TR" dirty="0" smtClean="0"/>
              <a:t> </a:t>
            </a:r>
            <a:r>
              <a:rPr lang="tr-TR" dirty="0" err="1" smtClean="0"/>
              <a:t>pelletier</a:t>
            </a:r>
            <a:r>
              <a:rPr lang="tr-TR" dirty="0" smtClean="0"/>
              <a:t> kullanılmıştır. </a:t>
            </a:r>
          </a:p>
          <a:p>
            <a:r>
              <a:rPr lang="tr-TR" dirty="0" smtClean="0"/>
              <a:t>Ancak, 1970'lere gelindiğinde artan meme ve </a:t>
            </a:r>
            <a:r>
              <a:rPr lang="tr-TR" dirty="0" err="1" smtClean="0"/>
              <a:t>endometrial</a:t>
            </a:r>
            <a:r>
              <a:rPr lang="tr-TR" dirty="0" smtClean="0"/>
              <a:t> kanserlerde, karşılıksız östrojen kullanılmasının suçlu olarak gösterilmesi </a:t>
            </a:r>
            <a:r>
              <a:rPr lang="tr-TR" dirty="0" err="1" smtClean="0"/>
              <a:t>ERT'nin</a:t>
            </a:r>
            <a:r>
              <a:rPr lang="tr-TR" dirty="0" smtClean="0"/>
              <a:t> popülaritesini azaltmıştır. </a:t>
            </a:r>
          </a:p>
          <a:p>
            <a:r>
              <a:rPr lang="tr-TR" dirty="0" smtClean="0"/>
              <a:t>Günümüzde ERT sadece </a:t>
            </a:r>
            <a:r>
              <a:rPr lang="tr-TR" dirty="0" err="1" smtClean="0"/>
              <a:t>histerektomize</a:t>
            </a:r>
            <a:r>
              <a:rPr lang="tr-TR" dirty="0" smtClean="0"/>
              <a:t> kadınlarda kullanılmaktadır.</a:t>
            </a:r>
            <a:endParaRPr lang="tr-T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99592" y="332656"/>
            <a:ext cx="7772400" cy="1417638"/>
          </a:xfrm>
        </p:spPr>
        <p:txBody>
          <a:bodyPr>
            <a:normAutofit fontScale="90000"/>
          </a:bodyPr>
          <a:lstStyle/>
          <a:p>
            <a:r>
              <a:rPr lang="tr-TR" sz="3100" b="1" dirty="0" smtClean="0"/>
              <a:t/>
            </a:r>
            <a:br>
              <a:rPr lang="tr-TR" sz="3100" b="1" dirty="0" smtClean="0"/>
            </a:br>
            <a:r>
              <a:rPr lang="tr-TR" sz="3100" b="1" dirty="0" smtClean="0"/>
              <a:t/>
            </a:r>
            <a:br>
              <a:rPr lang="tr-TR" sz="3100" b="1" dirty="0" smtClean="0"/>
            </a:br>
            <a:r>
              <a:rPr lang="tr-TR" sz="3100" b="1" dirty="0" smtClean="0"/>
              <a:t/>
            </a:r>
            <a:br>
              <a:rPr lang="tr-TR" sz="3100" b="1" dirty="0" smtClean="0"/>
            </a:br>
            <a:r>
              <a:rPr lang="tr-TR" sz="3100" b="1" dirty="0" smtClean="0"/>
              <a:t/>
            </a:r>
            <a:br>
              <a:rPr lang="tr-TR" sz="3100" b="1" dirty="0" smtClean="0"/>
            </a:br>
            <a:r>
              <a:rPr lang="tr-TR" sz="3100" b="1" dirty="0" smtClean="0"/>
              <a:t/>
            </a:r>
            <a:br>
              <a:rPr lang="tr-TR" sz="3100" b="1" dirty="0" smtClean="0"/>
            </a:br>
            <a:r>
              <a:rPr lang="tr-TR" sz="3100" b="1" dirty="0" smtClean="0"/>
              <a:t/>
            </a:r>
            <a:br>
              <a:rPr lang="tr-TR" sz="3100" b="1" dirty="0" smtClean="0"/>
            </a:br>
            <a:r>
              <a:rPr lang="tr-TR" sz="3100" b="1" dirty="0" smtClean="0"/>
              <a:t/>
            </a:r>
            <a:br>
              <a:rPr lang="tr-TR" sz="3100" b="1" dirty="0" smtClean="0"/>
            </a:br>
            <a:r>
              <a:rPr lang="tr-TR" sz="3100" b="1" dirty="0" smtClean="0"/>
              <a:t/>
            </a:r>
            <a:br>
              <a:rPr lang="tr-TR" sz="3100" b="1" dirty="0" smtClean="0"/>
            </a:br>
            <a:r>
              <a:rPr lang="tr-TR" sz="3100" b="1" dirty="0" smtClean="0"/>
              <a:t/>
            </a:r>
            <a:br>
              <a:rPr lang="tr-TR" sz="3100" b="1" dirty="0" smtClean="0"/>
            </a:br>
            <a:r>
              <a:rPr lang="tr-TR" sz="3100" b="1" dirty="0" smtClean="0"/>
              <a:t>Hormon </a:t>
            </a:r>
            <a:r>
              <a:rPr lang="tr-TR" sz="3100" b="1" dirty="0" err="1" smtClean="0"/>
              <a:t>Replasman</a:t>
            </a:r>
            <a:r>
              <a:rPr lang="tr-TR" sz="3100" b="1" dirty="0" smtClean="0"/>
              <a:t> Tedavisi'nin (HRT) Cinsellik Üzerindeki Yararları</a:t>
            </a:r>
            <a:r>
              <a:rPr lang="tr-TR" dirty="0" smtClean="0"/>
              <a:t/>
            </a:r>
            <a:br>
              <a:rPr lang="tr-TR" dirty="0" smtClean="0"/>
            </a:br>
            <a:endParaRPr lang="tr-TR" dirty="0"/>
          </a:p>
        </p:txBody>
      </p:sp>
      <p:pic>
        <p:nvPicPr>
          <p:cNvPr id="25602" name="Picture 2"/>
          <p:cNvPicPr>
            <a:picLocks noGrp="1" noChangeAspect="1" noChangeArrowheads="1"/>
          </p:cNvPicPr>
          <p:nvPr>
            <p:ph sz="quarter" idx="1"/>
          </p:nvPr>
        </p:nvPicPr>
        <p:blipFill>
          <a:blip r:embed="rId2" cstate="print"/>
          <a:stretch>
            <a:fillRect/>
          </a:stretch>
        </p:blipFill>
        <p:spPr bwMode="auto">
          <a:xfrm>
            <a:off x="539552" y="1844824"/>
            <a:ext cx="4358532" cy="2577362"/>
          </a:xfrm>
          <a:prstGeom prst="rect">
            <a:avLst/>
          </a:prstGeom>
          <a:noFill/>
          <a:ln w="9525">
            <a:noFill/>
            <a:miter lim="800000"/>
            <a:headEnd/>
            <a:tailEnd/>
          </a:ln>
        </p:spPr>
      </p:pic>
      <p:sp>
        <p:nvSpPr>
          <p:cNvPr id="5" name="4 İçerik Yer Tutucusu"/>
          <p:cNvSpPr>
            <a:spLocks noGrp="1"/>
          </p:cNvSpPr>
          <p:nvPr>
            <p:ph sz="quarter" idx="2"/>
          </p:nvPr>
        </p:nvSpPr>
        <p:spPr/>
        <p:txBody>
          <a:bodyPr>
            <a:normAutofit lnSpcReduction="10000"/>
          </a:bodyPr>
          <a:lstStyle/>
          <a:p>
            <a:r>
              <a:rPr lang="tr-TR" dirty="0" err="1" smtClean="0"/>
              <a:t>Uterusu</a:t>
            </a:r>
            <a:r>
              <a:rPr lang="tr-TR" dirty="0" smtClean="0"/>
              <a:t> olan kadınlarda, </a:t>
            </a:r>
            <a:r>
              <a:rPr lang="tr-TR" dirty="0" err="1" smtClean="0"/>
              <a:t>endometriyal</a:t>
            </a:r>
            <a:r>
              <a:rPr lang="tr-TR" dirty="0" smtClean="0"/>
              <a:t> kanser riskini azaltmak için östrojen </a:t>
            </a:r>
            <a:r>
              <a:rPr lang="tr-TR" dirty="0" err="1" smtClean="0"/>
              <a:t>progesteronla</a:t>
            </a:r>
            <a:r>
              <a:rPr lang="tr-TR" dirty="0" smtClean="0"/>
              <a:t> kombine şekilde kullanılmaktadır (Hormon </a:t>
            </a:r>
            <a:r>
              <a:rPr lang="tr-TR" dirty="0" err="1" smtClean="0"/>
              <a:t>Replasman</a:t>
            </a:r>
            <a:r>
              <a:rPr lang="tr-TR" dirty="0" smtClean="0"/>
              <a:t> Tedavisi=HRT). </a:t>
            </a:r>
          </a:p>
          <a:p>
            <a:r>
              <a:rPr lang="tr-TR" dirty="0" smtClean="0"/>
              <a:t>Burada </a:t>
            </a:r>
            <a:r>
              <a:rPr lang="tr-TR" dirty="0" err="1" smtClean="0"/>
              <a:t>siklusun</a:t>
            </a:r>
            <a:r>
              <a:rPr lang="tr-TR" dirty="0" smtClean="0"/>
              <a:t> ikinci yarısında </a:t>
            </a:r>
            <a:r>
              <a:rPr lang="tr-TR" dirty="0" err="1" smtClean="0"/>
              <a:t>progesteron</a:t>
            </a:r>
            <a:r>
              <a:rPr lang="tr-TR" dirty="0" smtClean="0"/>
              <a:t> östrojene ilave edilir ve </a:t>
            </a:r>
            <a:r>
              <a:rPr lang="tr-TR" dirty="0" err="1" smtClean="0"/>
              <a:t>menstrüel</a:t>
            </a:r>
            <a:r>
              <a:rPr lang="tr-TR" dirty="0" smtClean="0"/>
              <a:t> </a:t>
            </a:r>
            <a:r>
              <a:rPr lang="tr-TR" dirty="0" err="1" smtClean="0"/>
              <a:t>siklusa</a:t>
            </a:r>
            <a:r>
              <a:rPr lang="tr-TR" dirty="0" smtClean="0"/>
              <a:t> benzer etki elde edilir. </a:t>
            </a:r>
            <a:endParaRPr lang="tr-T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normAutofit fontScale="90000"/>
          </a:bodyPr>
          <a:lstStyle/>
          <a:p>
            <a:r>
              <a:rPr lang="tr-TR" b="1" dirty="0" smtClean="0"/>
              <a:t>Hormon </a:t>
            </a:r>
            <a:r>
              <a:rPr lang="tr-TR" b="1" dirty="0" err="1" smtClean="0"/>
              <a:t>Replasman</a:t>
            </a:r>
            <a:r>
              <a:rPr lang="tr-TR" b="1" dirty="0" smtClean="0"/>
              <a:t> Tedavisi'nin (HRT) Cinsellik Üzerindeki Yararları</a:t>
            </a:r>
            <a:endParaRPr lang="tr-TR" dirty="0"/>
          </a:p>
        </p:txBody>
      </p:sp>
      <p:sp>
        <p:nvSpPr>
          <p:cNvPr id="6" name="5 İçerik Yer Tutucusu"/>
          <p:cNvSpPr>
            <a:spLocks noGrp="1"/>
          </p:cNvSpPr>
          <p:nvPr>
            <p:ph sz="quarter" idx="1"/>
          </p:nvPr>
        </p:nvSpPr>
        <p:spPr/>
        <p:txBody>
          <a:bodyPr>
            <a:normAutofit/>
          </a:bodyPr>
          <a:lstStyle/>
          <a:p>
            <a:r>
              <a:rPr lang="tr-TR" dirty="0" err="1" smtClean="0"/>
              <a:t>HRT’nin</a:t>
            </a:r>
            <a:r>
              <a:rPr lang="tr-TR" dirty="0" smtClean="0"/>
              <a:t> cinsellik açısından gerçek ve önemli yararları vardır.</a:t>
            </a:r>
          </a:p>
          <a:p>
            <a:r>
              <a:rPr lang="tr-TR" dirty="0" smtClean="0"/>
              <a:t>HRT ile cinsel organlara kan akımı cinsel uyarılma esnasında artar, sevişme sırasında dokunmalara karşı duyarlılık artar.</a:t>
            </a:r>
          </a:p>
          <a:p>
            <a:r>
              <a:rPr lang="tr-TR" dirty="0" smtClean="0"/>
              <a:t>Cinsel organların olduğu alanda sinir uçları daha duyarlı hale gelerek daha önce kadının bildiği dokunma duyusunun verdiği zevk tekrar yaşanmaya başlanır.</a:t>
            </a:r>
          </a:p>
          <a:p>
            <a:endParaRPr lang="tr-T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normAutofit fontScale="90000"/>
          </a:bodyPr>
          <a:lstStyle/>
          <a:p>
            <a:r>
              <a:rPr lang="tr-TR" b="1" dirty="0" smtClean="0"/>
              <a:t>Hormon </a:t>
            </a:r>
            <a:r>
              <a:rPr lang="tr-TR" b="1" dirty="0" err="1" smtClean="0"/>
              <a:t>Replasman</a:t>
            </a:r>
            <a:r>
              <a:rPr lang="tr-TR" b="1" dirty="0" smtClean="0"/>
              <a:t> Tedavisi'nin (HRT) Cinsellik Üzerindeki Yararları</a:t>
            </a:r>
            <a:endParaRPr lang="tr-TR" dirty="0"/>
          </a:p>
        </p:txBody>
      </p:sp>
      <p:sp>
        <p:nvSpPr>
          <p:cNvPr id="6" name="5 İçerik Yer Tutucusu"/>
          <p:cNvSpPr>
            <a:spLocks noGrp="1"/>
          </p:cNvSpPr>
          <p:nvPr>
            <p:ph sz="quarter" idx="1"/>
          </p:nvPr>
        </p:nvSpPr>
        <p:spPr/>
        <p:txBody>
          <a:bodyPr/>
          <a:lstStyle/>
          <a:p>
            <a:r>
              <a:rPr lang="tr-TR" dirty="0" smtClean="0"/>
              <a:t>Basson, seksüel </a:t>
            </a:r>
            <a:r>
              <a:rPr lang="tr-TR" dirty="0" err="1" smtClean="0"/>
              <a:t>disfonksiyonlar</a:t>
            </a:r>
            <a:r>
              <a:rPr lang="tr-TR" dirty="0" smtClean="0"/>
              <a:t> üzerine östrojenin hem direkt hem de </a:t>
            </a:r>
            <a:r>
              <a:rPr lang="tr-TR" dirty="0" err="1" smtClean="0"/>
              <a:t>indirekt</a:t>
            </a:r>
            <a:r>
              <a:rPr lang="tr-TR" dirty="0" smtClean="0"/>
              <a:t> olarak etki ettiğini, östrojen </a:t>
            </a:r>
            <a:r>
              <a:rPr lang="tr-TR" dirty="0" err="1" smtClean="0"/>
              <a:t>replasman</a:t>
            </a:r>
            <a:r>
              <a:rPr lang="tr-TR" dirty="0" smtClean="0"/>
              <a:t> tedavisi ile kendini iyi hissetme, uyku kalitesinde düzelme sağlanabilirken,  </a:t>
            </a:r>
            <a:r>
              <a:rPr lang="tr-TR" dirty="0" err="1" smtClean="0"/>
              <a:t>irrifabl</a:t>
            </a:r>
            <a:r>
              <a:rPr lang="tr-TR" dirty="0" smtClean="0"/>
              <a:t> kızarıklıklar ve ısı </a:t>
            </a:r>
            <a:r>
              <a:rPr lang="tr-TR" dirty="0" err="1" smtClean="0"/>
              <a:t>intoleransının</a:t>
            </a:r>
            <a:r>
              <a:rPr lang="tr-TR" dirty="0" smtClean="0"/>
              <a:t> azaldığını, seksüel </a:t>
            </a:r>
            <a:r>
              <a:rPr lang="tr-TR" dirty="0" err="1" smtClean="0"/>
              <a:t>stimulasyona</a:t>
            </a:r>
            <a:r>
              <a:rPr lang="tr-TR" dirty="0" smtClean="0"/>
              <a:t> yanıt olarak </a:t>
            </a:r>
            <a:r>
              <a:rPr lang="tr-TR" dirty="0" err="1" smtClean="0"/>
              <a:t>vulval</a:t>
            </a:r>
            <a:r>
              <a:rPr lang="tr-TR" dirty="0" smtClean="0"/>
              <a:t> ve </a:t>
            </a:r>
            <a:r>
              <a:rPr lang="tr-TR" dirty="0" err="1" smtClean="0"/>
              <a:t>vaginal</a:t>
            </a:r>
            <a:r>
              <a:rPr lang="tr-TR" dirty="0" smtClean="0"/>
              <a:t> kanlanmanın arttığını bildirmiştir</a:t>
            </a:r>
            <a:endParaRPr lang="tr-T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Hormon </a:t>
            </a:r>
            <a:r>
              <a:rPr lang="tr-TR" b="1" dirty="0" err="1" smtClean="0"/>
              <a:t>Replasman</a:t>
            </a:r>
            <a:r>
              <a:rPr lang="tr-TR" b="1" dirty="0" smtClean="0"/>
              <a:t> Tedavisi'nin (HRT) Cinsellik Üzerindeki Yararları</a:t>
            </a:r>
            <a:endParaRPr lang="tr-TR" dirty="0"/>
          </a:p>
        </p:txBody>
      </p:sp>
      <p:sp>
        <p:nvSpPr>
          <p:cNvPr id="3" name="2 İçerik Yer Tutucusu"/>
          <p:cNvSpPr>
            <a:spLocks noGrp="1"/>
          </p:cNvSpPr>
          <p:nvPr>
            <p:ph sz="quarter" idx="1"/>
          </p:nvPr>
        </p:nvSpPr>
        <p:spPr/>
        <p:txBody>
          <a:bodyPr/>
          <a:lstStyle/>
          <a:p>
            <a:r>
              <a:rPr lang="tr-TR" dirty="0" err="1" smtClean="0"/>
              <a:t>Lightner</a:t>
            </a:r>
            <a:r>
              <a:rPr lang="tr-TR" dirty="0" smtClean="0"/>
              <a:t> ise, </a:t>
            </a:r>
            <a:r>
              <a:rPr lang="tr-TR" dirty="0" err="1" smtClean="0"/>
              <a:t>postmenopozal</a:t>
            </a:r>
            <a:r>
              <a:rPr lang="tr-TR" dirty="0" smtClean="0"/>
              <a:t> kadında östrojen </a:t>
            </a:r>
            <a:r>
              <a:rPr lang="tr-TR" dirty="0" err="1" smtClean="0"/>
              <a:t>replasman</a:t>
            </a:r>
            <a:r>
              <a:rPr lang="tr-TR" dirty="0" smtClean="0"/>
              <a:t> tedavisinin </a:t>
            </a:r>
            <a:r>
              <a:rPr lang="tr-TR" dirty="0" err="1" smtClean="0"/>
              <a:t>vajinal</a:t>
            </a:r>
            <a:r>
              <a:rPr lang="tr-TR" dirty="0" smtClean="0"/>
              <a:t> </a:t>
            </a:r>
            <a:r>
              <a:rPr lang="tr-TR" dirty="0" err="1" smtClean="0"/>
              <a:t>atrofiyi</a:t>
            </a:r>
            <a:r>
              <a:rPr lang="tr-TR" dirty="0" smtClean="0"/>
              <a:t> iyileştirdiği, </a:t>
            </a:r>
            <a:r>
              <a:rPr lang="tr-TR" dirty="0" err="1" smtClean="0"/>
              <a:t>koital</a:t>
            </a:r>
            <a:r>
              <a:rPr lang="tr-TR" dirty="0" smtClean="0"/>
              <a:t> ağrıyı azalttığı ve </a:t>
            </a:r>
            <a:r>
              <a:rPr lang="tr-TR" dirty="0" err="1" smtClean="0"/>
              <a:t>klitoral</a:t>
            </a:r>
            <a:r>
              <a:rPr lang="tr-TR" dirty="0" smtClean="0"/>
              <a:t> duyarlılığı artırdığını, böylece uyarılma bozukluğunun tedavisine yardımcı olabileceğini, uygulamada lokal kremlerin daha etkin olduğunu bildirmektedir</a:t>
            </a:r>
            <a:endParaRPr lang="tr-T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Hormon </a:t>
            </a:r>
            <a:r>
              <a:rPr lang="tr-TR" b="1" dirty="0" err="1" smtClean="0"/>
              <a:t>Replasman</a:t>
            </a:r>
            <a:r>
              <a:rPr lang="tr-TR" b="1" dirty="0" smtClean="0"/>
              <a:t> Tedavisi'nin (HRT) Cinsellik Üzerindeki Yararları</a:t>
            </a:r>
            <a:endParaRPr lang="tr-TR" dirty="0"/>
          </a:p>
        </p:txBody>
      </p:sp>
      <p:sp>
        <p:nvSpPr>
          <p:cNvPr id="3" name="2 İçerik Yer Tutucusu"/>
          <p:cNvSpPr>
            <a:spLocks noGrp="1"/>
          </p:cNvSpPr>
          <p:nvPr>
            <p:ph sz="quarter" idx="1"/>
          </p:nvPr>
        </p:nvSpPr>
        <p:spPr/>
        <p:txBody>
          <a:bodyPr>
            <a:normAutofit/>
          </a:bodyPr>
          <a:lstStyle/>
          <a:p>
            <a:r>
              <a:rPr lang="tr-TR" dirty="0" err="1" smtClean="0"/>
              <a:t>Sarrel</a:t>
            </a:r>
            <a:r>
              <a:rPr lang="tr-TR" dirty="0" smtClean="0"/>
              <a:t>, östrojenin seksüel yanıtı etkileyen fizyolojik </a:t>
            </a:r>
            <a:r>
              <a:rPr lang="tr-TR" dirty="0" err="1" smtClean="0"/>
              <a:t>menopozal</a:t>
            </a:r>
            <a:r>
              <a:rPr lang="tr-TR" dirty="0" smtClean="0"/>
              <a:t> değişiklikleri önemli ölçüde iyileştirdiğini, en dikkate değer etkinin </a:t>
            </a:r>
            <a:r>
              <a:rPr lang="tr-TR" dirty="0" err="1" smtClean="0"/>
              <a:t>orgazmik</a:t>
            </a:r>
            <a:r>
              <a:rPr lang="tr-TR" dirty="0" smtClean="0"/>
              <a:t> yanıt üzerine olduğunu, </a:t>
            </a:r>
            <a:r>
              <a:rPr lang="tr-TR" dirty="0" err="1" smtClean="0"/>
              <a:t>menopozal</a:t>
            </a:r>
            <a:r>
              <a:rPr lang="tr-TR" dirty="0" smtClean="0"/>
              <a:t> </a:t>
            </a:r>
            <a:r>
              <a:rPr lang="tr-TR" dirty="0" err="1" smtClean="0"/>
              <a:t>hipo</a:t>
            </a:r>
            <a:r>
              <a:rPr lang="tr-TR" dirty="0" smtClean="0"/>
              <a:t>-</a:t>
            </a:r>
            <a:r>
              <a:rPr lang="tr-TR" dirty="0" err="1" smtClean="0"/>
              <a:t>östrojenik</a:t>
            </a:r>
            <a:r>
              <a:rPr lang="tr-TR" dirty="0" smtClean="0"/>
              <a:t> durumun </a:t>
            </a:r>
            <a:r>
              <a:rPr lang="tr-TR" dirty="0" err="1" smtClean="0"/>
              <a:t>nöronal</a:t>
            </a:r>
            <a:r>
              <a:rPr lang="tr-TR" dirty="0" smtClean="0"/>
              <a:t> fonksiyonları etkileyerek </a:t>
            </a:r>
            <a:r>
              <a:rPr lang="tr-TR" dirty="0" err="1" smtClean="0"/>
              <a:t>klitoral</a:t>
            </a:r>
            <a:r>
              <a:rPr lang="tr-TR" dirty="0" smtClean="0"/>
              <a:t> reaksiyon zamanında gecikme, orgazm gecikmesi veya yokluğuna neden olacağını bildirmiştir</a:t>
            </a:r>
            <a:r>
              <a:rPr lang="tr-TR" b="1" dirty="0" smtClean="0"/>
              <a:t>.</a:t>
            </a:r>
            <a:endParaRPr lang="tr-TR" dirty="0" smtClean="0"/>
          </a:p>
          <a:p>
            <a:endParaRPr lang="tr-T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Hormon </a:t>
            </a:r>
            <a:r>
              <a:rPr lang="tr-TR" b="1" dirty="0" err="1" smtClean="0"/>
              <a:t>Replasman</a:t>
            </a:r>
            <a:r>
              <a:rPr lang="tr-TR" b="1" dirty="0" smtClean="0"/>
              <a:t> Tedavisi'nin (HRT) Cinsellik Üzerindeki Yararları</a:t>
            </a:r>
            <a:endParaRPr lang="tr-TR" dirty="0"/>
          </a:p>
        </p:txBody>
      </p:sp>
      <p:sp>
        <p:nvSpPr>
          <p:cNvPr id="3" name="2 İçerik Yer Tutucusu"/>
          <p:cNvSpPr>
            <a:spLocks noGrp="1"/>
          </p:cNvSpPr>
          <p:nvPr>
            <p:ph sz="quarter" idx="1"/>
          </p:nvPr>
        </p:nvSpPr>
        <p:spPr/>
        <p:txBody>
          <a:bodyPr/>
          <a:lstStyle/>
          <a:p>
            <a:r>
              <a:rPr lang="tr-TR" dirty="0" smtClean="0"/>
              <a:t>Aynı araştırmacılar yaptıkları bir başka çalışmada, östrojen </a:t>
            </a:r>
            <a:r>
              <a:rPr lang="tr-TR" dirty="0" err="1" smtClean="0"/>
              <a:t>replasman</a:t>
            </a:r>
            <a:r>
              <a:rPr lang="tr-TR" dirty="0" smtClean="0"/>
              <a:t> tedavisine en iyi yanıtı, </a:t>
            </a:r>
            <a:r>
              <a:rPr lang="tr-TR" dirty="0" err="1" smtClean="0"/>
              <a:t>vajinal</a:t>
            </a:r>
            <a:r>
              <a:rPr lang="tr-TR" dirty="0" smtClean="0"/>
              <a:t> kuruluk nedeniyle olan </a:t>
            </a:r>
            <a:r>
              <a:rPr lang="tr-TR" dirty="0" err="1" smtClean="0"/>
              <a:t>disparoninin</a:t>
            </a:r>
            <a:r>
              <a:rPr lang="tr-TR" dirty="0" smtClean="0"/>
              <a:t> verdiğini, tedaviyle </a:t>
            </a:r>
            <a:r>
              <a:rPr lang="tr-TR" dirty="0" err="1" smtClean="0"/>
              <a:t>vajinal</a:t>
            </a:r>
            <a:r>
              <a:rPr lang="tr-TR" dirty="0" smtClean="0"/>
              <a:t> hücreler, </a:t>
            </a:r>
            <a:r>
              <a:rPr lang="tr-TR" dirty="0" err="1" smtClean="0"/>
              <a:t>pH</a:t>
            </a:r>
            <a:r>
              <a:rPr lang="tr-TR" dirty="0" smtClean="0"/>
              <a:t> ve kan akımı restorasyonunun sağlandığını, kadınların önemli bir kısmında seksüel isteğin arttığını, </a:t>
            </a:r>
            <a:r>
              <a:rPr lang="tr-TR" dirty="0" err="1" smtClean="0"/>
              <a:t>klitoral</a:t>
            </a:r>
            <a:r>
              <a:rPr lang="tr-TR" dirty="0" smtClean="0"/>
              <a:t> ve </a:t>
            </a:r>
            <a:r>
              <a:rPr lang="tr-TR" dirty="0" err="1" smtClean="0"/>
              <a:t>vajinal</a:t>
            </a:r>
            <a:r>
              <a:rPr lang="tr-TR" dirty="0" smtClean="0"/>
              <a:t> vibrasyon ve duyu algılama seviyelerinin </a:t>
            </a:r>
            <a:r>
              <a:rPr lang="tr-TR" dirty="0" err="1" smtClean="0"/>
              <a:t>premenopozal</a:t>
            </a:r>
            <a:r>
              <a:rPr lang="tr-TR" dirty="0" smtClean="0"/>
              <a:t> düzeylere kadar yükseldiğini, fakat uzun süreli kullanımda etkinliğinin azaldığını bildirmişlerdir.</a:t>
            </a:r>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99592" y="1196752"/>
            <a:ext cx="7772400" cy="1143000"/>
          </a:xfrm>
        </p:spPr>
        <p:txBody>
          <a:bodyPr>
            <a:normAutofit fontScale="90000"/>
          </a:bodyPr>
          <a:lstStyle/>
          <a:p>
            <a:r>
              <a:rPr lang="tr-TR" b="1" i="1" dirty="0" err="1" smtClean="0">
                <a:solidFill>
                  <a:srgbClr val="FF0000"/>
                </a:solidFill>
              </a:rPr>
              <a:t>Klimakterik</a:t>
            </a:r>
            <a:r>
              <a:rPr lang="tr-TR" b="1" i="1" dirty="0" smtClean="0">
                <a:solidFill>
                  <a:srgbClr val="FF0000"/>
                </a:solidFill>
              </a:rPr>
              <a:t> Dönemde Cinsellik </a:t>
            </a:r>
            <a:r>
              <a:rPr lang="tr-TR" b="1" i="1" dirty="0" smtClean="0"/>
              <a:t/>
            </a:r>
            <a:br>
              <a:rPr lang="tr-TR" b="1" i="1" dirty="0" smtClean="0"/>
            </a:br>
            <a:endParaRPr lang="tr-TR" dirty="0"/>
          </a:p>
        </p:txBody>
      </p:sp>
      <p:pic>
        <p:nvPicPr>
          <p:cNvPr id="1027" name="Picture 3"/>
          <p:cNvPicPr>
            <a:picLocks noGrp="1" noChangeAspect="1" noChangeArrowheads="1"/>
          </p:cNvPicPr>
          <p:nvPr>
            <p:ph sz="quarter" idx="1"/>
          </p:nvPr>
        </p:nvPicPr>
        <p:blipFill>
          <a:blip r:embed="rId2" cstate="print"/>
          <a:srcRect/>
          <a:stretch>
            <a:fillRect/>
          </a:stretch>
        </p:blipFill>
        <p:spPr bwMode="auto">
          <a:xfrm>
            <a:off x="1043608" y="1916832"/>
            <a:ext cx="5821278" cy="3456384"/>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99592" y="260648"/>
            <a:ext cx="7772400" cy="1733054"/>
          </a:xfrm>
        </p:spPr>
        <p:txBody>
          <a:bodyPr>
            <a:normAutofit/>
          </a:bodyPr>
          <a:lstStyle/>
          <a:p>
            <a:r>
              <a:rPr lang="tr-TR" sz="3100" b="1" i="1" u="sng" dirty="0" smtClean="0"/>
              <a:t>Hormon </a:t>
            </a:r>
            <a:r>
              <a:rPr lang="tr-TR" sz="3100" b="1" i="1" u="sng" dirty="0" err="1" smtClean="0"/>
              <a:t>ReplasmanTedavisi'nin</a:t>
            </a:r>
            <a:r>
              <a:rPr lang="tr-TR" sz="3100" b="1" i="1" u="sng" dirty="0" smtClean="0"/>
              <a:t> Önerilen Bitkisel Alternatifleri</a:t>
            </a:r>
            <a:r>
              <a:rPr lang="tr-TR" dirty="0" smtClean="0"/>
              <a:t/>
            </a:r>
            <a:br>
              <a:rPr lang="tr-TR" dirty="0" smtClean="0"/>
            </a:br>
            <a:endParaRPr lang="tr-TR" dirty="0"/>
          </a:p>
        </p:txBody>
      </p:sp>
      <p:sp>
        <p:nvSpPr>
          <p:cNvPr id="3" name="2 İçerik Yer Tutucusu"/>
          <p:cNvSpPr>
            <a:spLocks noGrp="1"/>
          </p:cNvSpPr>
          <p:nvPr>
            <p:ph sz="quarter" idx="1"/>
          </p:nvPr>
        </p:nvSpPr>
        <p:spPr/>
        <p:txBody>
          <a:bodyPr>
            <a:normAutofit fontScale="92500" lnSpcReduction="10000"/>
          </a:bodyPr>
          <a:lstStyle/>
          <a:p>
            <a:r>
              <a:rPr lang="tr-TR" b="1" dirty="0" err="1" smtClean="0"/>
              <a:t>Black</a:t>
            </a:r>
            <a:r>
              <a:rPr lang="tr-TR" b="1" dirty="0" smtClean="0"/>
              <a:t> </a:t>
            </a:r>
            <a:r>
              <a:rPr lang="tr-TR" b="1" dirty="0" err="1" smtClean="0"/>
              <a:t>Cohosh</a:t>
            </a:r>
            <a:r>
              <a:rPr lang="tr-TR" b="1" dirty="0" smtClean="0"/>
              <a:t>/</a:t>
            </a:r>
            <a:r>
              <a:rPr lang="tr-TR" b="1" dirty="0" err="1" smtClean="0"/>
              <a:t>KaraYılan</a:t>
            </a:r>
            <a:r>
              <a:rPr lang="tr-TR" b="1" dirty="0" smtClean="0"/>
              <a:t> Otu (</a:t>
            </a:r>
            <a:r>
              <a:rPr lang="tr-TR" b="1" dirty="0" err="1" smtClean="0"/>
              <a:t>Remifemin</a:t>
            </a:r>
            <a:r>
              <a:rPr lang="tr-TR" b="1" dirty="0" smtClean="0"/>
              <a:t>):</a:t>
            </a:r>
            <a:r>
              <a:rPr lang="tr-TR" dirty="0" smtClean="0"/>
              <a:t> </a:t>
            </a:r>
            <a:r>
              <a:rPr lang="tr-TR" dirty="0" err="1" smtClean="0"/>
              <a:t>FDA'nın</a:t>
            </a:r>
            <a:r>
              <a:rPr lang="tr-TR" dirty="0" smtClean="0"/>
              <a:t> Almanya'daki karşılığı olan “</a:t>
            </a:r>
            <a:r>
              <a:rPr lang="tr-TR" dirty="0" err="1" smtClean="0"/>
              <a:t>Germany's</a:t>
            </a:r>
            <a:r>
              <a:rPr lang="tr-TR" dirty="0" smtClean="0"/>
              <a:t> </a:t>
            </a:r>
            <a:r>
              <a:rPr lang="tr-TR" dirty="0" err="1" smtClean="0"/>
              <a:t>Commission</a:t>
            </a:r>
            <a:r>
              <a:rPr lang="tr-TR" dirty="0" smtClean="0"/>
              <a:t> E” tarafından menopoz belirtilerin tedavisinde onaylanmıştır.Günde 40mg önerilmektedir. Etkisi başlangıç dozundan 3-4 hafta sonra görülür.Yan etkileri arasında bulantı bulunmaktadır.</a:t>
            </a:r>
          </a:p>
          <a:p>
            <a:r>
              <a:rPr lang="tr-TR" b="1" dirty="0" smtClean="0"/>
              <a:t>Ginseng:</a:t>
            </a:r>
            <a:r>
              <a:rPr lang="tr-TR" dirty="0" smtClean="0"/>
              <a:t> Menopoz sırasında enerji ve bedende iyilik duygusu yaratarak cinsel isteği arttırır. Bazı kişilerde huzursuzluk ve uyku bozukluğu yapabilir.</a:t>
            </a:r>
          </a:p>
          <a:p>
            <a:r>
              <a:rPr lang="tr-TR" b="1" dirty="0" err="1" smtClean="0"/>
              <a:t>Licorice</a:t>
            </a:r>
            <a:r>
              <a:rPr lang="tr-TR" b="1" dirty="0" smtClean="0"/>
              <a:t> </a:t>
            </a:r>
            <a:r>
              <a:rPr lang="tr-TR" b="1" dirty="0" err="1" smtClean="0"/>
              <a:t>Root</a:t>
            </a:r>
            <a:r>
              <a:rPr lang="tr-TR" b="1" dirty="0" smtClean="0"/>
              <a:t> (Meyan Kökü):</a:t>
            </a:r>
            <a:r>
              <a:rPr lang="tr-TR" dirty="0" smtClean="0"/>
              <a:t> Yüksek oranda </a:t>
            </a:r>
            <a:r>
              <a:rPr lang="tr-TR" dirty="0" err="1" smtClean="0"/>
              <a:t>fito</a:t>
            </a:r>
            <a:r>
              <a:rPr lang="tr-TR" dirty="0" smtClean="0"/>
              <a:t> östrojenler içerir. Zayıf östrojen gibi etki eder. Ancak kan basıncını yükseltir. Potasyumu düşürebilir.Hekime danışılmadan kullanılmaması gerekir. </a:t>
            </a:r>
          </a:p>
          <a:p>
            <a:endParaRPr lang="tr-T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err="1" smtClean="0"/>
              <a:t>KadınlardaTestosteron</a:t>
            </a:r>
            <a:r>
              <a:rPr lang="tr-TR" b="1" dirty="0" smtClean="0"/>
              <a:t> </a:t>
            </a:r>
            <a:r>
              <a:rPr lang="tr-TR" b="1" dirty="0" err="1" smtClean="0"/>
              <a:t>ReplasmanTedavisi</a:t>
            </a:r>
            <a:endParaRPr lang="tr-TR" dirty="0"/>
          </a:p>
        </p:txBody>
      </p:sp>
      <p:sp>
        <p:nvSpPr>
          <p:cNvPr id="3" name="2 İçerik Yer Tutucusu"/>
          <p:cNvSpPr>
            <a:spLocks noGrp="1"/>
          </p:cNvSpPr>
          <p:nvPr>
            <p:ph sz="quarter" idx="1"/>
          </p:nvPr>
        </p:nvSpPr>
        <p:spPr/>
        <p:txBody>
          <a:bodyPr/>
          <a:lstStyle/>
          <a:p>
            <a:r>
              <a:rPr lang="tr-TR" dirty="0" smtClean="0"/>
              <a:t>İngiliz araştırmacılar östrojen </a:t>
            </a:r>
            <a:r>
              <a:rPr lang="tr-TR" dirty="0" err="1" smtClean="0"/>
              <a:t>replasman</a:t>
            </a:r>
            <a:r>
              <a:rPr lang="tr-TR" dirty="0" smtClean="0"/>
              <a:t> tedavisine düşük doz testosteron ilave edildiğinde, tek başına östrojen </a:t>
            </a:r>
            <a:r>
              <a:rPr lang="tr-TR" dirty="0" err="1" smtClean="0"/>
              <a:t>replasman</a:t>
            </a:r>
            <a:r>
              <a:rPr lang="tr-TR" dirty="0" smtClean="0"/>
              <a:t> tedavisinden daha yararlı olduğunu göstermişlerdir. </a:t>
            </a:r>
          </a:p>
          <a:p>
            <a:r>
              <a:rPr lang="tr-TR" dirty="0" smtClean="0"/>
              <a:t>Böyle bir tedavi özellikle total </a:t>
            </a:r>
            <a:r>
              <a:rPr lang="tr-TR" dirty="0" err="1" smtClean="0"/>
              <a:t>histerektomi</a:t>
            </a:r>
            <a:r>
              <a:rPr lang="tr-TR" dirty="0" smtClean="0"/>
              <a:t> (rahmin alınması) geçirmiş kadınlarda daha etkilidir.</a:t>
            </a:r>
          </a:p>
          <a:p>
            <a:r>
              <a:rPr lang="tr-TR" dirty="0" smtClean="0"/>
              <a:t> Testosteron psikolojik, duygusal veya ilişkiler nedeni ile cinselliğe karşı ilgisini kaybetmiş kadınlarda cinsel isteği arttırarak menopoz ve menopoz sonrası dönemde cinselliğin düzelmesine yardım eder.</a:t>
            </a:r>
          </a:p>
          <a:p>
            <a:endParaRPr lang="tr-T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dirty="0" smtClean="0"/>
              <a:t>Kadınlarda Testosteron ReplasmanTedavisi</a:t>
            </a:r>
            <a:endParaRPr lang="tr-TR" sz="3200" dirty="0"/>
          </a:p>
        </p:txBody>
      </p:sp>
      <p:sp>
        <p:nvSpPr>
          <p:cNvPr id="3" name="2 İçerik Yer Tutucusu"/>
          <p:cNvSpPr>
            <a:spLocks noGrp="1"/>
          </p:cNvSpPr>
          <p:nvPr>
            <p:ph sz="quarter" idx="1"/>
          </p:nvPr>
        </p:nvSpPr>
        <p:spPr/>
        <p:txBody>
          <a:bodyPr/>
          <a:lstStyle/>
          <a:p>
            <a:r>
              <a:rPr lang="tr-TR" dirty="0" smtClean="0"/>
              <a:t>Testosteron </a:t>
            </a:r>
            <a:r>
              <a:rPr lang="tr-TR" dirty="0" err="1" smtClean="0"/>
              <a:t>Replasman</a:t>
            </a:r>
            <a:r>
              <a:rPr lang="tr-TR" dirty="0" smtClean="0"/>
              <a:t> Tedavisi'ne başlamadan önce kolesterol düzeyleri kontrol edilmeli ve bu kontrole tedavi süresince </a:t>
            </a:r>
            <a:r>
              <a:rPr lang="tr-TR" dirty="0" err="1" smtClean="0"/>
              <a:t>devamedilmelidir</a:t>
            </a:r>
            <a:r>
              <a:rPr lang="tr-TR" dirty="0" smtClean="0"/>
              <a:t>.Testosteron HDL(iyi) kolesterol düzeyini düşürebilir. Bu tedavide:</a:t>
            </a:r>
          </a:p>
          <a:p>
            <a:r>
              <a:rPr lang="tr-TR" dirty="0" err="1" smtClean="0"/>
              <a:t>Patch</a:t>
            </a:r>
            <a:r>
              <a:rPr lang="tr-TR" dirty="0" smtClean="0"/>
              <a:t> (bant) kullananlarda daha az yan etki görülebilir.</a:t>
            </a:r>
          </a:p>
          <a:p>
            <a:r>
              <a:rPr lang="tr-TR" dirty="0" smtClean="0"/>
              <a:t>İstenmeyen yan etkiler görülebilir. Ciltte yağlanma, akne, istenmeyen yüz kılları, nadiren seste kalınlaşma gibi.</a:t>
            </a:r>
          </a:p>
          <a:p>
            <a:r>
              <a:rPr lang="tr-TR" dirty="0" err="1" smtClean="0"/>
              <a:t>Klitoral</a:t>
            </a:r>
            <a:r>
              <a:rPr lang="tr-TR" dirty="0" smtClean="0"/>
              <a:t> duyarlılıkta artma görülebilir.</a:t>
            </a:r>
          </a:p>
          <a:p>
            <a:endParaRPr lang="tr-T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dirty="0" err="1" smtClean="0"/>
              <a:t>KadınlardaTestosteron</a:t>
            </a:r>
            <a:r>
              <a:rPr lang="tr-TR" sz="3200" b="1" dirty="0" smtClean="0"/>
              <a:t> </a:t>
            </a:r>
            <a:r>
              <a:rPr lang="tr-TR" sz="3200" b="1" dirty="0" err="1" smtClean="0"/>
              <a:t>ReplasmanTedavisi</a:t>
            </a:r>
            <a:endParaRPr lang="tr-TR" sz="3200" dirty="0"/>
          </a:p>
        </p:txBody>
      </p:sp>
      <p:sp>
        <p:nvSpPr>
          <p:cNvPr id="3" name="2 İçerik Yer Tutucusu"/>
          <p:cNvSpPr>
            <a:spLocks noGrp="1"/>
          </p:cNvSpPr>
          <p:nvPr>
            <p:ph sz="quarter" idx="1"/>
          </p:nvPr>
        </p:nvSpPr>
        <p:spPr/>
        <p:txBody>
          <a:bodyPr/>
          <a:lstStyle/>
          <a:p>
            <a:r>
              <a:rPr lang="tr-TR" dirty="0" err="1" smtClean="0"/>
              <a:t>Padero</a:t>
            </a:r>
            <a:r>
              <a:rPr lang="tr-TR" dirty="0" smtClean="0"/>
              <a:t> ve arkadaşları, serum testosteron düzeyini gençlerdeki fizyolojik değerlere çıkaracak testosteron </a:t>
            </a:r>
            <a:r>
              <a:rPr lang="tr-TR" dirty="0" err="1" smtClean="0"/>
              <a:t>replasman</a:t>
            </a:r>
            <a:r>
              <a:rPr lang="tr-TR" dirty="0" smtClean="0"/>
              <a:t> dozlarında </a:t>
            </a:r>
            <a:r>
              <a:rPr lang="tr-TR" dirty="0" err="1" smtClean="0"/>
              <a:t>postmenopozal</a:t>
            </a:r>
            <a:r>
              <a:rPr lang="tr-TR" dirty="0" smtClean="0"/>
              <a:t> kadınların seksüel fonksiyon ve aktivitelerinde anlamlı iyileşme saptamamışlardır.</a:t>
            </a:r>
          </a:p>
          <a:p>
            <a:r>
              <a:rPr lang="tr-TR" dirty="0" smtClean="0"/>
              <a:t> </a:t>
            </a:r>
            <a:r>
              <a:rPr lang="tr-TR" dirty="0" err="1" smtClean="0"/>
              <a:t>Casson</a:t>
            </a:r>
            <a:r>
              <a:rPr lang="tr-TR" dirty="0" smtClean="0"/>
              <a:t> ve arkadaşları ise, doğal yoldan menopoza ulaşan kadınlarda bulguların şüpheli olduğunu, tavsiye edilebilir ve güvenilir dozların sorgulanması gerektiğini söylemişlerdir.71</a:t>
            </a:r>
          </a:p>
          <a:p>
            <a:endParaRPr lang="tr-T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71600" y="836712"/>
            <a:ext cx="7772400" cy="1143000"/>
          </a:xfrm>
        </p:spPr>
        <p:txBody>
          <a:bodyPr>
            <a:normAutofit fontScale="90000"/>
          </a:bodyPr>
          <a:lstStyle/>
          <a:p>
            <a:r>
              <a:rPr lang="tr-TR" b="1" dirty="0" err="1" smtClean="0"/>
              <a:t>Klimakterik</a:t>
            </a:r>
            <a:r>
              <a:rPr lang="tr-TR" b="1" dirty="0" smtClean="0"/>
              <a:t> Dönemde Cinsel Sağlık Danışmanlığı</a:t>
            </a:r>
            <a:endParaRPr lang="tr-TR" dirty="0"/>
          </a:p>
        </p:txBody>
      </p:sp>
      <p:pic>
        <p:nvPicPr>
          <p:cNvPr id="26626" name="Picture 2"/>
          <p:cNvPicPr>
            <a:picLocks noGrp="1" noChangeAspect="1" noChangeArrowheads="1"/>
          </p:cNvPicPr>
          <p:nvPr>
            <p:ph sz="quarter" idx="1"/>
          </p:nvPr>
        </p:nvPicPr>
        <p:blipFill>
          <a:blip r:embed="rId2" cstate="print"/>
          <a:srcRect/>
          <a:stretch>
            <a:fillRect/>
          </a:stretch>
        </p:blipFill>
        <p:spPr bwMode="auto">
          <a:xfrm>
            <a:off x="2627784" y="2132856"/>
            <a:ext cx="4133309" cy="3306648"/>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b="1" dirty="0"/>
              <a:t>Klimakterik Dönemde Cinsel Sağlık Danışmanlığı</a:t>
            </a:r>
            <a:endParaRPr lang="tr-TR" sz="2800" dirty="0"/>
          </a:p>
        </p:txBody>
      </p:sp>
      <p:sp>
        <p:nvSpPr>
          <p:cNvPr id="3" name="2 İçerik Yer Tutucusu"/>
          <p:cNvSpPr>
            <a:spLocks noGrp="1"/>
          </p:cNvSpPr>
          <p:nvPr>
            <p:ph sz="quarter" idx="1"/>
          </p:nvPr>
        </p:nvSpPr>
        <p:spPr/>
        <p:txBody>
          <a:bodyPr/>
          <a:lstStyle/>
          <a:p>
            <a:r>
              <a:rPr lang="tr-TR" dirty="0" smtClean="0"/>
              <a:t>Bu dönemdeki kadına hizmet sunan sağlık ekibi üyeleri, kadının ve eşinin cinsellikle ilgili sorularına cevap verebilecek yeterli bilgi ve beceriye sahip olmalı, sorunların görüşülmesinde eşin de katılımı sağlanmalı, kadınlara ve eşlerine önyargısız ve </a:t>
            </a:r>
            <a:r>
              <a:rPr lang="tr-TR" dirty="0" err="1" smtClean="0"/>
              <a:t>empatik</a:t>
            </a:r>
            <a:r>
              <a:rPr lang="tr-TR" dirty="0" smtClean="0"/>
              <a:t> yaklaşmalıdır. </a:t>
            </a:r>
          </a:p>
          <a:p>
            <a:r>
              <a:rPr lang="tr-TR" dirty="0" smtClean="0"/>
              <a:t>Cinsel açıdan kendini gerçekleştirme, eşe karşı hissedilen duygusal ve fiziksel yakınlık, doyum verici iletişim, kişinin kendi bedeniyle kurduğu olumlu ilişki ve kadının benlik saygısı cinsel doyumunu önemli ölçüde etkilemektedir.</a:t>
            </a:r>
          </a:p>
          <a:p>
            <a:endParaRPr lang="tr-T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b="1" dirty="0"/>
              <a:t>Klimakterik Dönemde Cinsel Sağlık Danışmanlığı</a:t>
            </a:r>
            <a:endParaRPr lang="tr-TR" sz="2800" dirty="0"/>
          </a:p>
        </p:txBody>
      </p:sp>
      <p:sp>
        <p:nvSpPr>
          <p:cNvPr id="3" name="2 İçerik Yer Tutucusu"/>
          <p:cNvSpPr>
            <a:spLocks noGrp="1"/>
          </p:cNvSpPr>
          <p:nvPr>
            <p:ph sz="quarter" idx="1"/>
          </p:nvPr>
        </p:nvSpPr>
        <p:spPr/>
        <p:txBody>
          <a:bodyPr/>
          <a:lstStyle/>
          <a:p>
            <a:r>
              <a:rPr lang="tr-TR" dirty="0" err="1" smtClean="0"/>
              <a:t>Menopozal</a:t>
            </a:r>
            <a:r>
              <a:rPr lang="tr-TR" dirty="0" smtClean="0"/>
              <a:t> kadınların </a:t>
            </a:r>
            <a:r>
              <a:rPr lang="tr-TR" dirty="0" err="1" smtClean="0"/>
              <a:t>anamnezi</a:t>
            </a:r>
            <a:r>
              <a:rPr lang="tr-TR" dirty="0" smtClean="0"/>
              <a:t> alınırken cinsel sağlık öyküsü de sorgulanmalıdır.</a:t>
            </a:r>
          </a:p>
          <a:p>
            <a:r>
              <a:rPr lang="tr-TR" dirty="0" smtClean="0"/>
              <a:t>Kadının ve eşinin menopoza karşı olumlu tavır geliştirmesi için eksik, yanlış bilgi ve inançları giderilmelidir</a:t>
            </a:r>
          </a:p>
          <a:p>
            <a:r>
              <a:rPr lang="tr-TR" dirty="0" smtClean="0"/>
              <a:t>Fiziksel değişikliklerin cinsel uyarılmayı yavaşlatması nedeniyle ön sevişmenin uzatılması, klitoris </a:t>
            </a:r>
            <a:r>
              <a:rPr lang="tr-TR" dirty="0" err="1" smtClean="0"/>
              <a:t>uyarımının</a:t>
            </a:r>
            <a:r>
              <a:rPr lang="tr-TR" dirty="0" smtClean="0"/>
              <a:t> daha nazik yapılması, düzenli olarak cinsel aktivitenin sürdürülmesi önerilmelidir.</a:t>
            </a:r>
          </a:p>
          <a:p>
            <a:endParaRPr lang="tr-T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b="1" dirty="0"/>
              <a:t>Klimakterik Dönemde Cinsel Sağlık Danışmanlığı</a:t>
            </a:r>
            <a:endParaRPr lang="tr-TR" sz="2800" dirty="0"/>
          </a:p>
        </p:txBody>
      </p:sp>
      <p:sp>
        <p:nvSpPr>
          <p:cNvPr id="3" name="2 İçerik Yer Tutucusu"/>
          <p:cNvSpPr>
            <a:spLocks noGrp="1"/>
          </p:cNvSpPr>
          <p:nvPr>
            <p:ph sz="quarter" idx="1"/>
          </p:nvPr>
        </p:nvSpPr>
        <p:spPr/>
        <p:txBody>
          <a:bodyPr/>
          <a:lstStyle/>
          <a:p>
            <a:r>
              <a:rPr lang="tr-TR" dirty="0" err="1" smtClean="0"/>
              <a:t>Perinedeki</a:t>
            </a:r>
            <a:r>
              <a:rPr lang="tr-TR" dirty="0" smtClean="0"/>
              <a:t> kas </a:t>
            </a:r>
            <a:r>
              <a:rPr lang="tr-TR" dirty="0" err="1" smtClean="0"/>
              <a:t>tonüsünü</a:t>
            </a:r>
            <a:r>
              <a:rPr lang="tr-TR" dirty="0" smtClean="0"/>
              <a:t> artırmak için </a:t>
            </a:r>
            <a:r>
              <a:rPr lang="tr-TR" dirty="0" err="1" smtClean="0"/>
              <a:t>kegel</a:t>
            </a:r>
            <a:r>
              <a:rPr lang="tr-TR" dirty="0" smtClean="0"/>
              <a:t> egzersizleri, kan akımı ve kas </a:t>
            </a:r>
            <a:r>
              <a:rPr lang="tr-TR" dirty="0" err="1" smtClean="0"/>
              <a:t>tonüsünü</a:t>
            </a:r>
            <a:r>
              <a:rPr lang="tr-TR" dirty="0" smtClean="0"/>
              <a:t> arttırdığı için düzenli mastürbasyonun yapılması (eşlerin karşılıklı mastürbasyonu ya/ya da eşi olmayan kadınlara mastürbasyon) önerilmelidir.</a:t>
            </a:r>
          </a:p>
          <a:p>
            <a:r>
              <a:rPr lang="tr-TR" dirty="0" smtClean="0"/>
              <a:t>Cinsellik sadece cinsel ilişki değildir. Karşılıklı erotik masaj, karşılıklı mastürbasyon ya da oral seks gibi cinsel ilişki içermeyen aktiviteler önerilebilir.</a:t>
            </a:r>
          </a:p>
          <a:p>
            <a:endParaRPr lang="tr-T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b="1" dirty="0"/>
              <a:t>Klimakterik Dönemde Cinsel Sağlık Danışmanlığı</a:t>
            </a:r>
            <a:endParaRPr lang="tr-TR" sz="2800" dirty="0"/>
          </a:p>
        </p:txBody>
      </p:sp>
      <p:sp>
        <p:nvSpPr>
          <p:cNvPr id="3" name="2 İçerik Yer Tutucusu"/>
          <p:cNvSpPr>
            <a:spLocks noGrp="1"/>
          </p:cNvSpPr>
          <p:nvPr>
            <p:ph sz="quarter" idx="1"/>
          </p:nvPr>
        </p:nvSpPr>
        <p:spPr/>
        <p:txBody>
          <a:bodyPr/>
          <a:lstStyle/>
          <a:p>
            <a:r>
              <a:rPr lang="tr-TR" dirty="0" smtClean="0"/>
              <a:t>Kadın </a:t>
            </a:r>
            <a:r>
              <a:rPr lang="tr-TR" dirty="0" err="1" smtClean="0"/>
              <a:t>vajinal</a:t>
            </a:r>
            <a:r>
              <a:rPr lang="tr-TR" dirty="0" smtClean="0"/>
              <a:t> kuruluktan şikâyet ediyorsa cinsel ilişkide su bazlı kayganlaştırdılar, </a:t>
            </a:r>
            <a:r>
              <a:rPr lang="tr-TR" dirty="0" err="1" smtClean="0"/>
              <a:t>topikal</a:t>
            </a:r>
            <a:r>
              <a:rPr lang="tr-TR" dirty="0" smtClean="0"/>
              <a:t> östrojen içeren </a:t>
            </a:r>
            <a:r>
              <a:rPr lang="tr-TR" dirty="0" err="1" smtClean="0"/>
              <a:t>pomadlar</a:t>
            </a:r>
            <a:r>
              <a:rPr lang="tr-TR" dirty="0" smtClean="0"/>
              <a:t> kullanması önerilmelidir.	</a:t>
            </a:r>
          </a:p>
          <a:p>
            <a:r>
              <a:rPr lang="tr-TR" dirty="0" smtClean="0"/>
              <a:t>Perine temizliğine özen gösterilmeli, </a:t>
            </a:r>
            <a:r>
              <a:rPr lang="tr-TR" dirty="0" err="1" smtClean="0"/>
              <a:t>pH</a:t>
            </a:r>
            <a:r>
              <a:rPr lang="tr-TR" dirty="0" smtClean="0"/>
              <a:t> dengesi uygun ürünlerle yıkanmalıdır.	</a:t>
            </a:r>
          </a:p>
          <a:p>
            <a:r>
              <a:rPr lang="tr-TR" dirty="0" smtClean="0"/>
              <a:t>Çiftin diğer sağlık sorunlarının tedavisi için uygun birimlere yönlendirme yapılmalıdır. </a:t>
            </a:r>
            <a:r>
              <a:rPr lang="tr-TR" dirty="0" err="1" smtClean="0"/>
              <a:t>Üriner</a:t>
            </a:r>
            <a:r>
              <a:rPr lang="tr-TR" dirty="0" smtClean="0"/>
              <a:t> </a:t>
            </a:r>
            <a:r>
              <a:rPr lang="tr-TR" dirty="0" err="1" smtClean="0"/>
              <a:t>inkontinansı</a:t>
            </a:r>
            <a:r>
              <a:rPr lang="tr-TR" dirty="0" smtClean="0"/>
              <a:t> olan kadınların etkin tedavisi için </a:t>
            </a:r>
            <a:r>
              <a:rPr lang="tr-TR" dirty="0" err="1" smtClean="0"/>
              <a:t>ürojinekoloji</a:t>
            </a:r>
            <a:r>
              <a:rPr lang="tr-TR" dirty="0" smtClean="0"/>
              <a:t> birimlerine sevk edilmelidir.</a:t>
            </a:r>
          </a:p>
          <a:p>
            <a:endParaRPr lang="tr-T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b="1" dirty="0"/>
              <a:t>Klimakterik Dönemde Cinsel Sağlık Danışmanlığı</a:t>
            </a:r>
            <a:endParaRPr lang="tr-TR" sz="2800" dirty="0"/>
          </a:p>
        </p:txBody>
      </p:sp>
      <p:sp>
        <p:nvSpPr>
          <p:cNvPr id="3" name="2 İçerik Yer Tutucusu"/>
          <p:cNvSpPr>
            <a:spLocks noGrp="1"/>
          </p:cNvSpPr>
          <p:nvPr>
            <p:ph sz="quarter" idx="1"/>
          </p:nvPr>
        </p:nvSpPr>
        <p:spPr/>
        <p:txBody>
          <a:bodyPr/>
          <a:lstStyle/>
          <a:p>
            <a:r>
              <a:rPr lang="tr-TR" dirty="0" smtClean="0"/>
              <a:t>Kadında cinsel iyilik sağlayan ve libidoyu artırmada etkili olan uygun HRT için ilgili merkezlere sevk edilmelidir.</a:t>
            </a:r>
          </a:p>
          <a:p>
            <a:r>
              <a:rPr lang="tr-TR" dirty="0" err="1" smtClean="0"/>
              <a:t>HRT’nin</a:t>
            </a:r>
            <a:r>
              <a:rPr lang="tr-TR" dirty="0" smtClean="0"/>
              <a:t> uygulanamayacağı durumlarda ise tamamlayıcı menopoz	 tedavileri (aromaterapi, akupunktur, masaj, egzersiz, meditasyon) ile ilgili danışmanlık yapılmalıdır.</a:t>
            </a:r>
          </a:p>
          <a:p>
            <a:r>
              <a:rPr lang="tr-TR" dirty="0" smtClean="0"/>
              <a:t>Cinsel işlev bozukluğu yaşayan çiftler seks terapisi alabilecekleri uygun birimlere sevk edilmelidir.</a:t>
            </a:r>
          </a:p>
          <a:p>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b="1" dirty="0" err="1" smtClean="0"/>
              <a:t>Klimakteriyum</a:t>
            </a:r>
            <a:endParaRPr lang="tr-TR" dirty="0"/>
          </a:p>
        </p:txBody>
      </p:sp>
      <p:sp>
        <p:nvSpPr>
          <p:cNvPr id="5" name="4 İçerik Yer Tutucusu"/>
          <p:cNvSpPr>
            <a:spLocks noGrp="1"/>
          </p:cNvSpPr>
          <p:nvPr>
            <p:ph sz="quarter" idx="1"/>
          </p:nvPr>
        </p:nvSpPr>
        <p:spPr/>
        <p:txBody>
          <a:bodyPr>
            <a:normAutofit fontScale="92500" lnSpcReduction="10000"/>
          </a:bodyPr>
          <a:lstStyle/>
          <a:p>
            <a:r>
              <a:rPr lang="tr-TR" dirty="0" smtClean="0"/>
              <a:t>Yunanca bir kelime olup "merdiven basamağı" anlamına gelir ve kadın hayatındaki önemli bir aşamayı tanımlar.</a:t>
            </a:r>
          </a:p>
          <a:p>
            <a:r>
              <a:rPr lang="tr-TR" dirty="0" err="1" smtClean="0"/>
              <a:t>Klimakteriyum</a:t>
            </a:r>
            <a:r>
              <a:rPr lang="tr-TR" dirty="0" smtClean="0"/>
              <a:t>, kadınların üreme çağından, över </a:t>
            </a:r>
            <a:r>
              <a:rPr lang="tr-TR" dirty="0" err="1" smtClean="0"/>
              <a:t>fonksionlarındaki</a:t>
            </a:r>
            <a:r>
              <a:rPr lang="tr-TR" dirty="0" smtClean="0"/>
              <a:t> gerilemeye bağlı üreme yeteneğinin kaybolduğu çağa geçtiği bir yaşam dönemidir. </a:t>
            </a:r>
          </a:p>
          <a:p>
            <a:r>
              <a:rPr lang="tr-TR" dirty="0" smtClean="0"/>
              <a:t>Bu geçişte en belirgin olay menapozdur.</a:t>
            </a:r>
            <a:endParaRPr lang="tr-TR" dirty="0"/>
          </a:p>
        </p:txBody>
      </p:sp>
      <p:pic>
        <p:nvPicPr>
          <p:cNvPr id="7" name="Picture 7" descr="seven-ages-woman"/>
          <p:cNvPicPr>
            <a:picLocks noGrp="1" noChangeAspect="1" noChangeArrowheads="1"/>
          </p:cNvPicPr>
          <p:nvPr>
            <p:ph sz="quarter" idx="2"/>
          </p:nvPr>
        </p:nvPicPr>
        <p:blipFill>
          <a:blip r:embed="rId2" cstate="print"/>
          <a:srcRect/>
          <a:stretch>
            <a:fillRect/>
          </a:stretch>
        </p:blipFill>
        <p:spPr>
          <a:xfrm>
            <a:off x="5004048" y="1412776"/>
            <a:ext cx="3374571" cy="4572000"/>
          </a:xfrm>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Yaşlılık Döneminde Cinsellik</a:t>
            </a:r>
            <a:endParaRPr lang="tr-TR" dirty="0"/>
          </a:p>
        </p:txBody>
      </p:sp>
      <p:pic>
        <p:nvPicPr>
          <p:cNvPr id="27650" name="Picture 2"/>
          <p:cNvPicPr>
            <a:picLocks noGrp="1" noChangeAspect="1" noChangeArrowheads="1"/>
          </p:cNvPicPr>
          <p:nvPr>
            <p:ph sz="quarter" idx="1"/>
          </p:nvPr>
        </p:nvPicPr>
        <p:blipFill>
          <a:blip r:embed="rId2" cstate="print"/>
          <a:srcRect/>
          <a:stretch>
            <a:fillRect/>
          </a:stretch>
        </p:blipFill>
        <p:spPr bwMode="auto">
          <a:xfrm>
            <a:off x="2195736" y="1844824"/>
            <a:ext cx="4896544" cy="3672409"/>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Yaşlılık Döneminde Cinsellik</a:t>
            </a:r>
            <a:endParaRPr lang="tr-TR" dirty="0"/>
          </a:p>
        </p:txBody>
      </p:sp>
      <p:sp>
        <p:nvSpPr>
          <p:cNvPr id="3" name="2 İçerik Yer Tutucusu"/>
          <p:cNvSpPr>
            <a:spLocks noGrp="1"/>
          </p:cNvSpPr>
          <p:nvPr>
            <p:ph sz="quarter" idx="1"/>
          </p:nvPr>
        </p:nvSpPr>
        <p:spPr/>
        <p:txBody>
          <a:bodyPr/>
          <a:lstStyle/>
          <a:p>
            <a:r>
              <a:rPr lang="tr-TR" dirty="0" smtClean="0"/>
              <a:t>Günümüzde 65 yaş ve üstündeki insanlar yaşlı olarak kabul edilmektedir. </a:t>
            </a:r>
          </a:p>
          <a:p>
            <a:r>
              <a:rPr lang="tr-TR" dirty="0" smtClean="0"/>
              <a:t>Yaşlı bireylerde cinsellik eskiden uygunsuz, yanlış ve ahlak dışı değerlendirilirken günümüzde yaşlıların bakımı, yaşam kalitesi ve yaşlı bireylerin hayattan zevk alma konuları dolayısıyla cinsel fonksiyonların devam ettirilmesi önemli parametreler haline gelmiştir. </a:t>
            </a:r>
          </a:p>
          <a:p>
            <a:r>
              <a:rPr lang="tr-TR" dirty="0" smtClean="0"/>
              <a:t>Yaş ne olursa olsun cinsel aktivite, cinsel istek ve düşünceler yaşamın vazgeçilmezleri olarak kabul edilmektedir.	</a:t>
            </a:r>
          </a:p>
          <a:p>
            <a:endParaRPr lang="tr-T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Orta yaş ve yaşlılık döneminde cinsellik ile ilgili mitler</a:t>
            </a:r>
            <a:endParaRPr lang="tr-TR" dirty="0"/>
          </a:p>
        </p:txBody>
      </p:sp>
      <p:sp>
        <p:nvSpPr>
          <p:cNvPr id="3" name="2 İçerik Yer Tutucusu"/>
          <p:cNvSpPr>
            <a:spLocks noGrp="1"/>
          </p:cNvSpPr>
          <p:nvPr>
            <p:ph sz="quarter" idx="1"/>
          </p:nvPr>
        </p:nvSpPr>
        <p:spPr/>
        <p:txBody>
          <a:bodyPr>
            <a:normAutofit fontScale="92500" lnSpcReduction="10000"/>
          </a:bodyPr>
          <a:lstStyle/>
          <a:p>
            <a:r>
              <a:rPr lang="tr-TR" dirty="0" smtClean="0"/>
              <a:t>Hem erkekler hem kadınlar için yaşlandıklarında cinselliğin kalitesi azalır</a:t>
            </a:r>
          </a:p>
          <a:p>
            <a:r>
              <a:rPr lang="tr-TR" dirty="0" smtClean="0"/>
              <a:t>Şayet bir kadında vajinada yeteri kadar ıslanma olmamışsa veya bir erkekte hemen sertleşme</a:t>
            </a:r>
          </a:p>
          <a:p>
            <a:r>
              <a:rPr lang="tr-TR" dirty="0" smtClean="0"/>
              <a:t>oluşmamışsa kadın veya erkekte cinsel isteksizlik vardır:</a:t>
            </a:r>
          </a:p>
          <a:p>
            <a:r>
              <a:rPr lang="tr-TR" dirty="0" smtClean="0"/>
              <a:t>Sertleşme sorunları kaçınılmazdır ve tıbbi müdahale olmadıkça düzelmez</a:t>
            </a:r>
          </a:p>
          <a:p>
            <a:r>
              <a:rPr lang="tr-TR" dirty="0" smtClean="0"/>
              <a:t>Kadında cinsel istek menopozu takiben dramatik şekilde azalır</a:t>
            </a:r>
          </a:p>
          <a:p>
            <a:r>
              <a:rPr lang="tr-TR" dirty="0" smtClean="0"/>
              <a:t>Bir erkek bir kez karısı tarafından uyarılmamışsa, eşiyle büyük sevişme sorunları olacaktır</a:t>
            </a:r>
          </a:p>
          <a:p>
            <a:r>
              <a:rPr lang="tr-TR" dirty="0" smtClean="0"/>
              <a:t>Erkekler cinsellik açısından 15-20 yaşlarında en yüksek noktaya ulaşırlar</a:t>
            </a:r>
            <a:endParaRPr lang="tr-T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t>Orta yaş ve yaşlılık döneminde cinsellik ile ilgili mitler</a:t>
            </a:r>
            <a:endParaRPr lang="tr-TR" dirty="0"/>
          </a:p>
        </p:txBody>
      </p:sp>
      <p:sp>
        <p:nvSpPr>
          <p:cNvPr id="3" name="2 İçerik Yer Tutucusu"/>
          <p:cNvSpPr>
            <a:spLocks noGrp="1"/>
          </p:cNvSpPr>
          <p:nvPr>
            <p:ph sz="quarter" idx="1"/>
          </p:nvPr>
        </p:nvSpPr>
        <p:spPr/>
        <p:txBody>
          <a:bodyPr>
            <a:normAutofit/>
          </a:bodyPr>
          <a:lstStyle/>
          <a:p>
            <a:r>
              <a:rPr lang="tr-TR" dirty="0" smtClean="0"/>
              <a:t>Kadınlar cinsellik açısından en yüksek noktaya otuzlarında ulaşırlar</a:t>
            </a:r>
          </a:p>
          <a:p>
            <a:r>
              <a:rPr lang="tr-TR" dirty="0" smtClean="0"/>
              <a:t>Gençlik dönemlerinde orgazmlar çok daha yoğun olur</a:t>
            </a:r>
          </a:p>
          <a:p>
            <a:r>
              <a:rPr lang="tr-TR" dirty="0" smtClean="0"/>
              <a:t>Kalp ve diğer fiziksel sorunları olan erkekler ve kadınların cinsel aktiviteden kaçınmaları gerekir</a:t>
            </a:r>
          </a:p>
          <a:p>
            <a:r>
              <a:rPr lang="tr-TR" dirty="0" smtClean="0"/>
              <a:t>Cinsel ilişkinin orgazm ile sonlanması gerekir</a:t>
            </a:r>
          </a:p>
          <a:p>
            <a:r>
              <a:rPr lang="tr-TR" dirty="0" smtClean="0"/>
              <a:t>Oral seks çok gençler içindir</a:t>
            </a:r>
          </a:p>
          <a:p>
            <a:r>
              <a:rPr lang="tr-TR" dirty="0" smtClean="0"/>
              <a:t>Cinsel birleşme hedeflenmesi gereken tek davranış çeşididir</a:t>
            </a:r>
          </a:p>
          <a:p>
            <a:r>
              <a:rPr lang="tr-TR" dirty="0" smtClean="0"/>
              <a:t>Hem erkekler hem kadınlar için yaşlandıklarında cinselliğin kalitesi azalır</a:t>
            </a:r>
            <a:endParaRPr lang="tr-T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KADINDA YAŞLANMA VE CİNSELLİK</a:t>
            </a:r>
            <a:endParaRPr lang="tr-TR" dirty="0"/>
          </a:p>
        </p:txBody>
      </p:sp>
      <p:pic>
        <p:nvPicPr>
          <p:cNvPr id="28674" name="Picture 2"/>
          <p:cNvPicPr>
            <a:picLocks noGrp="1" noChangeAspect="1" noChangeArrowheads="1"/>
          </p:cNvPicPr>
          <p:nvPr>
            <p:ph sz="quarter" idx="1"/>
          </p:nvPr>
        </p:nvPicPr>
        <p:blipFill>
          <a:blip r:embed="rId2" cstate="print"/>
          <a:srcRect/>
          <a:stretch>
            <a:fillRect/>
          </a:stretch>
        </p:blipFill>
        <p:spPr bwMode="auto">
          <a:xfrm>
            <a:off x="2627784" y="1988840"/>
            <a:ext cx="4133309" cy="3306648"/>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KADINDA YAŞLANMA </a:t>
            </a:r>
            <a:r>
              <a:rPr lang="tr-TR" b="1" dirty="0"/>
              <a:t>VE CİNSELLİK</a:t>
            </a:r>
            <a:endParaRPr lang="tr-TR" dirty="0"/>
          </a:p>
        </p:txBody>
      </p:sp>
      <p:sp>
        <p:nvSpPr>
          <p:cNvPr id="3" name="2 İçerik Yer Tutucusu"/>
          <p:cNvSpPr>
            <a:spLocks noGrp="1"/>
          </p:cNvSpPr>
          <p:nvPr>
            <p:ph sz="quarter" idx="1"/>
          </p:nvPr>
        </p:nvSpPr>
        <p:spPr/>
        <p:txBody>
          <a:bodyPr/>
          <a:lstStyle/>
          <a:p>
            <a:r>
              <a:rPr lang="tr-TR" dirty="0" smtClean="0"/>
              <a:t>Yaşlanmanın, ikili ilişkiler ve seksüel fonksiyonların kalitesi üzerinde çok önemli etkileri vardır. </a:t>
            </a:r>
          </a:p>
          <a:p>
            <a:r>
              <a:rPr lang="tr-TR" dirty="0" smtClean="0"/>
              <a:t>Yaşlanmanın </a:t>
            </a:r>
            <a:r>
              <a:rPr lang="tr-TR" dirty="0" err="1" smtClean="0"/>
              <a:t>seksüalite</a:t>
            </a:r>
            <a:r>
              <a:rPr lang="tr-TR" dirty="0" smtClean="0"/>
              <a:t> üzerindeki etkilerini ve bu problemin tedavisini anlamak için, seksüel arzunun önemli üç </a:t>
            </a:r>
            <a:r>
              <a:rPr lang="tr-TR" dirty="0" err="1" smtClean="0"/>
              <a:t>komponentini</a:t>
            </a:r>
            <a:r>
              <a:rPr lang="tr-TR" dirty="0" smtClean="0"/>
              <a:t> bilmek gereklidir: </a:t>
            </a:r>
          </a:p>
          <a:p>
            <a:r>
              <a:rPr lang="tr-TR" dirty="0" smtClean="0"/>
              <a:t>İstek, inançlar/değerler </a:t>
            </a:r>
          </a:p>
          <a:p>
            <a:r>
              <a:rPr lang="tr-TR" dirty="0" smtClean="0"/>
              <a:t>Motivasyonla</a:t>
            </a:r>
          </a:p>
          <a:p>
            <a:r>
              <a:rPr lang="tr-TR" dirty="0" smtClean="0"/>
              <a:t>Kadının yaşam tarzı</a:t>
            </a:r>
            <a:endParaRPr lang="tr-T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Yaşlılarda </a:t>
            </a:r>
            <a:r>
              <a:rPr lang="tr-TR" dirty="0"/>
              <a:t>seksüel aktiviteyi inhibe eden sağlık faktörleri </a:t>
            </a:r>
          </a:p>
        </p:txBody>
      </p:sp>
      <p:graphicFrame>
        <p:nvGraphicFramePr>
          <p:cNvPr id="4" name="Content Placeholder 3"/>
          <p:cNvGraphicFramePr>
            <a:graphicFrameLocks noGrp="1"/>
          </p:cNvGraphicFramePr>
          <p:nvPr>
            <p:ph sz="quarter" idx="1"/>
            <p:extLst>
              <p:ext uri="{D42A27DB-BD31-4B8C-83A1-F6EECF244321}">
                <p14:modId xmlns="" xmlns:p14="http://schemas.microsoft.com/office/powerpoint/2010/main" val="231089723"/>
              </p:ext>
            </p:extLst>
          </p:nvPr>
        </p:nvGraphicFramePr>
        <p:xfrm>
          <a:off x="539552" y="1556792"/>
          <a:ext cx="8136904" cy="5222240"/>
        </p:xfrm>
        <a:graphic>
          <a:graphicData uri="http://schemas.openxmlformats.org/drawingml/2006/table">
            <a:tbl>
              <a:tblPr>
                <a:tableStyleId>{5C22544A-7EE6-4342-B048-85BDC9FD1C3A}</a:tableStyleId>
              </a:tblPr>
              <a:tblGrid>
                <a:gridCol w="4024602"/>
                <a:gridCol w="4112302"/>
              </a:tblGrid>
              <a:tr h="4392488">
                <a:tc>
                  <a:txBody>
                    <a:bodyPr/>
                    <a:lstStyle/>
                    <a:p>
                      <a:pPr indent="449580" algn="just">
                        <a:lnSpc>
                          <a:spcPct val="150000"/>
                        </a:lnSpc>
                        <a:spcAft>
                          <a:spcPts val="1000"/>
                        </a:spcAft>
                      </a:pPr>
                      <a:r>
                        <a:rPr lang="tr-TR" sz="2400" dirty="0">
                          <a:effectLst/>
                        </a:rPr>
                        <a:t>Fiziksel Faktörler</a:t>
                      </a:r>
                    </a:p>
                    <a:p>
                      <a:pPr>
                        <a:lnSpc>
                          <a:spcPct val="150000"/>
                        </a:lnSpc>
                        <a:spcAft>
                          <a:spcPts val="1000"/>
                        </a:spcAft>
                      </a:pPr>
                      <a:r>
                        <a:rPr lang="tr-TR" sz="2000" dirty="0">
                          <a:effectLst/>
                        </a:rPr>
                        <a:t>Stres inkontinans</a:t>
                      </a:r>
                    </a:p>
                    <a:p>
                      <a:pPr>
                        <a:lnSpc>
                          <a:spcPct val="150000"/>
                        </a:lnSpc>
                        <a:spcAft>
                          <a:spcPts val="1000"/>
                        </a:spcAft>
                      </a:pPr>
                      <a:r>
                        <a:rPr lang="tr-TR" sz="2000" dirty="0">
                          <a:effectLst/>
                        </a:rPr>
                        <a:t>Mobilitenin bozulması</a:t>
                      </a:r>
                    </a:p>
                    <a:p>
                      <a:pPr>
                        <a:lnSpc>
                          <a:spcPct val="150000"/>
                        </a:lnSpc>
                        <a:spcAft>
                          <a:spcPts val="1000"/>
                        </a:spcAft>
                      </a:pPr>
                      <a:r>
                        <a:rPr lang="tr-TR" sz="2000" dirty="0">
                          <a:effectLst/>
                        </a:rPr>
                        <a:t>Kas tonusunun azalma</a:t>
                      </a:r>
                    </a:p>
                    <a:p>
                      <a:pPr>
                        <a:lnSpc>
                          <a:spcPct val="150000"/>
                        </a:lnSpc>
                        <a:spcAft>
                          <a:spcPts val="1000"/>
                        </a:spcAft>
                      </a:pPr>
                      <a:r>
                        <a:rPr lang="tr-TR" sz="2000" dirty="0">
                          <a:effectLst/>
                        </a:rPr>
                        <a:t>Utérin prolapsus</a:t>
                      </a:r>
                    </a:p>
                    <a:p>
                      <a:pPr algn="just">
                        <a:lnSpc>
                          <a:spcPct val="150000"/>
                        </a:lnSpc>
                        <a:spcAft>
                          <a:spcPts val="1000"/>
                        </a:spcAft>
                      </a:pPr>
                      <a:r>
                        <a:rPr lang="tr-TR" sz="2000" dirty="0">
                          <a:effectLst/>
                        </a:rPr>
                        <a:t>Cilt tonusu ve sensivitesi </a:t>
                      </a:r>
                    </a:p>
                    <a:p>
                      <a:pPr algn="just">
                        <a:lnSpc>
                          <a:spcPct val="150000"/>
                        </a:lnSpc>
                        <a:spcAft>
                          <a:spcPts val="1000"/>
                        </a:spcAft>
                      </a:pPr>
                      <a:r>
                        <a:rPr lang="tr-TR" sz="2000" dirty="0">
                          <a:effectLst/>
                        </a:rPr>
                        <a:t>Diabetes mellitus </a:t>
                      </a:r>
                      <a:endParaRPr lang="tr-TR" sz="2000" dirty="0" smtClean="0">
                        <a:effectLst/>
                      </a:endParaRPr>
                    </a:p>
                    <a:p>
                      <a:pPr algn="just">
                        <a:lnSpc>
                          <a:spcPct val="150000"/>
                        </a:lnSpc>
                        <a:spcAft>
                          <a:spcPts val="1000"/>
                        </a:spcAft>
                      </a:pPr>
                      <a:r>
                        <a:rPr lang="tr-TR" sz="2000" dirty="0" smtClean="0">
                          <a:effectLst/>
                        </a:rPr>
                        <a:t>Kardiovasküler </a:t>
                      </a:r>
                      <a:r>
                        <a:rPr lang="tr-TR" sz="2000" dirty="0">
                          <a:effectLst/>
                        </a:rPr>
                        <a:t>problemler </a:t>
                      </a:r>
                    </a:p>
                    <a:p>
                      <a:pPr algn="just">
                        <a:lnSpc>
                          <a:spcPct val="150000"/>
                        </a:lnSpc>
                        <a:spcAft>
                          <a:spcPts val="1000"/>
                        </a:spcAft>
                      </a:pPr>
                      <a:r>
                        <a:rPr lang="tr-TR" sz="2000" dirty="0">
                          <a:effectLst/>
                        </a:rPr>
                        <a:t>Artrit gibi kronik hastalıklar</a:t>
                      </a:r>
                      <a:endParaRPr lang="tr-TR" sz="2000" dirty="0">
                        <a:effectLst/>
                        <a:latin typeface="Calibri"/>
                        <a:ea typeface="Calibri"/>
                        <a:cs typeface="Times New Roman"/>
                      </a:endParaRPr>
                    </a:p>
                  </a:txBody>
                  <a:tcPr marL="44450" marR="44450" marT="0" marB="0"/>
                </a:tc>
                <a:tc>
                  <a:txBody>
                    <a:bodyPr/>
                    <a:lstStyle/>
                    <a:p>
                      <a:pPr marL="645795" algn="just">
                        <a:lnSpc>
                          <a:spcPct val="150000"/>
                        </a:lnSpc>
                        <a:spcAft>
                          <a:spcPts val="1000"/>
                        </a:spcAft>
                      </a:pPr>
                      <a:r>
                        <a:rPr lang="tr-TR" sz="2400" dirty="0">
                          <a:effectLst/>
                        </a:rPr>
                        <a:t>Psikolojik Faktörler</a:t>
                      </a:r>
                    </a:p>
                    <a:p>
                      <a:pPr>
                        <a:lnSpc>
                          <a:spcPct val="150000"/>
                        </a:lnSpc>
                        <a:spcAft>
                          <a:spcPts val="1000"/>
                        </a:spcAft>
                      </a:pPr>
                      <a:r>
                        <a:rPr lang="tr-TR" sz="2400" dirty="0">
                          <a:effectLst/>
                        </a:rPr>
                        <a:t>Çekiciliğin kaybolması hissi</a:t>
                      </a:r>
                    </a:p>
                    <a:p>
                      <a:pPr>
                        <a:lnSpc>
                          <a:spcPct val="150000"/>
                        </a:lnSpc>
                        <a:spcAft>
                          <a:spcPts val="1000"/>
                        </a:spcAft>
                      </a:pPr>
                      <a:r>
                        <a:rPr lang="tr-TR" sz="2400" dirty="0">
                          <a:effectLst/>
                        </a:rPr>
                        <a:t>Mortalité, depresyon, yas ve keder ile yüzleşme</a:t>
                      </a:r>
                    </a:p>
                    <a:p>
                      <a:pPr>
                        <a:lnSpc>
                          <a:spcPct val="150000"/>
                        </a:lnSpc>
                        <a:spcAft>
                          <a:spcPts val="1000"/>
                        </a:spcAft>
                      </a:pPr>
                      <a:r>
                        <a:rPr lang="tr-TR" sz="2400" dirty="0">
                          <a:effectLst/>
                        </a:rPr>
                        <a:t> İletişim kaybı ve yalnızlık</a:t>
                      </a:r>
                    </a:p>
                    <a:p>
                      <a:pPr>
                        <a:lnSpc>
                          <a:spcPct val="150000"/>
                        </a:lnSpc>
                        <a:spcAft>
                          <a:spcPts val="1000"/>
                        </a:spcAft>
                      </a:pPr>
                      <a:r>
                        <a:rPr lang="tr-TR" sz="2400" dirty="0">
                          <a:effectLst/>
                        </a:rPr>
                        <a:t>Partner veya arkadaşların kaybı</a:t>
                      </a:r>
                      <a:endParaRPr lang="tr-TR" sz="2400" dirty="0">
                        <a:effectLst/>
                        <a:latin typeface="Calibri"/>
                        <a:ea typeface="Calibri"/>
                        <a:cs typeface="Times New Roman"/>
                      </a:endParaRPr>
                    </a:p>
                  </a:txBody>
                  <a:tcPr marL="44450" marR="44450" marT="0" marB="0"/>
                </a:tc>
              </a:tr>
            </a:tbl>
          </a:graphicData>
        </a:graphic>
      </p:graphicFrame>
    </p:spTree>
    <p:extLst>
      <p:ext uri="{BB962C8B-B14F-4D97-AF65-F5344CB8AC3E}">
        <p14:creationId xmlns="" xmlns:p14="http://schemas.microsoft.com/office/powerpoint/2010/main" val="31171755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71600" y="188640"/>
            <a:ext cx="7772400" cy="2403648"/>
          </a:xfrm>
        </p:spPr>
        <p:txBody>
          <a:bodyPr>
            <a:normAutofit/>
          </a:bodyPr>
          <a:lstStyle/>
          <a:p>
            <a:r>
              <a:rPr lang="tr-TR" sz="3100" b="1" dirty="0" smtClean="0"/>
              <a:t>Yaşlı Kadınların Seksüel Öyküsündeki Önemli </a:t>
            </a:r>
            <a:r>
              <a:rPr lang="tr-TR" sz="3100" b="1" dirty="0"/>
              <a:t>Faktörler/Genel İçerik</a:t>
            </a:r>
            <a:r>
              <a:rPr lang="tr-TR" dirty="0"/>
              <a:t/>
            </a:r>
            <a:br>
              <a:rPr lang="tr-TR" dirty="0"/>
            </a:br>
            <a:r>
              <a:rPr lang="tr-TR" dirty="0"/>
              <a:t/>
            </a:r>
            <a:br>
              <a:rPr lang="tr-TR" dirty="0"/>
            </a:br>
            <a:endParaRPr lang="tr-TR" dirty="0"/>
          </a:p>
        </p:txBody>
      </p:sp>
      <p:sp>
        <p:nvSpPr>
          <p:cNvPr id="3" name="2 İçerik Yer Tutucusu"/>
          <p:cNvSpPr>
            <a:spLocks noGrp="1"/>
          </p:cNvSpPr>
          <p:nvPr>
            <p:ph sz="quarter" idx="1"/>
          </p:nvPr>
        </p:nvSpPr>
        <p:spPr/>
        <p:txBody>
          <a:bodyPr>
            <a:normAutofit fontScale="85000" lnSpcReduction="20000"/>
          </a:bodyPr>
          <a:lstStyle/>
          <a:p>
            <a:r>
              <a:rPr lang="tr-TR" dirty="0" smtClean="0"/>
              <a:t>Geçmiş </a:t>
            </a:r>
            <a:r>
              <a:rPr lang="tr-TR" dirty="0"/>
              <a:t>medikal öykü</a:t>
            </a:r>
          </a:p>
          <a:p>
            <a:r>
              <a:rPr lang="tr-TR" dirty="0"/>
              <a:t>Kronik hastalık veya semptomların varlığı</a:t>
            </a:r>
          </a:p>
          <a:p>
            <a:r>
              <a:rPr lang="tr-TR" dirty="0"/>
              <a:t>Menstruel öykü</a:t>
            </a:r>
          </a:p>
          <a:p>
            <a:r>
              <a:rPr lang="tr-TR" dirty="0"/>
              <a:t>Jinekolojik öykü</a:t>
            </a:r>
          </a:p>
          <a:p>
            <a:r>
              <a:rPr lang="tr-TR" dirty="0"/>
              <a:t>Obstetrik öykü</a:t>
            </a:r>
          </a:p>
          <a:p>
            <a:r>
              <a:rPr lang="tr-TR" dirty="0"/>
              <a:t>Mental sağlık durumu</a:t>
            </a:r>
          </a:p>
          <a:p>
            <a:r>
              <a:rPr lang="tr-TR" dirty="0"/>
              <a:t>Kullanmakta olduğu ilaçlar</a:t>
            </a:r>
          </a:p>
          <a:p>
            <a:r>
              <a:rPr lang="tr-TR" dirty="0"/>
              <a:t>Seksüalitenin ekspresyonuna etki eden fiziksel problemler </a:t>
            </a:r>
          </a:p>
          <a:p>
            <a:r>
              <a:rPr lang="tr-TR" dirty="0" smtClean="0"/>
              <a:t>Seksüel </a:t>
            </a:r>
            <a:r>
              <a:rPr lang="tr-TR" dirty="0"/>
              <a:t>geçişli hastalıklar için risk faktörleri </a:t>
            </a:r>
          </a:p>
          <a:p>
            <a:r>
              <a:rPr lang="tr-TR" dirty="0" smtClean="0"/>
              <a:t>Seksüel </a:t>
            </a:r>
            <a:r>
              <a:rPr lang="tr-TR" dirty="0"/>
              <a:t>ilişkinin tatmin derecesinin skorlanması </a:t>
            </a:r>
          </a:p>
          <a:p>
            <a:r>
              <a:rPr lang="tr-TR" dirty="0"/>
              <a:t>Diğer kişiler ile ilişkiler</a:t>
            </a:r>
          </a:p>
          <a:p>
            <a:r>
              <a:rPr lang="tr-TR" dirty="0"/>
              <a:t>Sorunları paylaşabilecek kişilerin varlığı</a:t>
            </a:r>
          </a:p>
          <a:p>
            <a:r>
              <a:rPr lang="tr-TR" dirty="0"/>
              <a:t>Seksüel konuları tartışabilecek kişilerin varlığı </a:t>
            </a:r>
          </a:p>
          <a:p>
            <a:endParaRPr lang="tr-T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71600" y="188640"/>
            <a:ext cx="7772400" cy="2403648"/>
          </a:xfrm>
        </p:spPr>
        <p:txBody>
          <a:bodyPr>
            <a:normAutofit fontScale="90000"/>
          </a:bodyPr>
          <a:lstStyle/>
          <a:p>
            <a:r>
              <a:rPr lang="tr-TR" sz="3100" b="1" dirty="0" smtClean="0"/>
              <a:t>Yaşlı Kadınların Seksüel Öyküsündeki Önemli Faktörler/</a:t>
            </a:r>
            <a:r>
              <a:rPr lang="tr-TR" sz="3200" b="1" dirty="0"/>
              <a:t>Kendini Algılama</a:t>
            </a:r>
            <a:r>
              <a:rPr lang="tr-TR" sz="3200" dirty="0"/>
              <a:t/>
            </a:r>
            <a:br>
              <a:rPr lang="tr-TR" sz="3200" dirty="0"/>
            </a:br>
            <a:r>
              <a:rPr lang="tr-TR" dirty="0"/>
              <a:t/>
            </a:r>
            <a:br>
              <a:rPr lang="tr-TR" dirty="0"/>
            </a:br>
            <a:r>
              <a:rPr lang="tr-TR" dirty="0"/>
              <a:t/>
            </a:r>
            <a:br>
              <a:rPr lang="tr-TR" dirty="0"/>
            </a:br>
            <a:endParaRPr lang="tr-TR" dirty="0"/>
          </a:p>
        </p:txBody>
      </p:sp>
      <p:sp>
        <p:nvSpPr>
          <p:cNvPr id="3" name="2 İçerik Yer Tutucusu"/>
          <p:cNvSpPr>
            <a:spLocks noGrp="1"/>
          </p:cNvSpPr>
          <p:nvPr>
            <p:ph sz="quarter" idx="1"/>
          </p:nvPr>
        </p:nvSpPr>
        <p:spPr/>
        <p:txBody>
          <a:bodyPr>
            <a:normAutofit fontScale="92500" lnSpcReduction="20000"/>
          </a:bodyPr>
          <a:lstStyle/>
          <a:p>
            <a:r>
              <a:rPr lang="tr-TR" dirty="0" smtClean="0"/>
              <a:t>Yaşam </a:t>
            </a:r>
            <a:r>
              <a:rPr lang="tr-TR" dirty="0"/>
              <a:t>biçimi üzerinde yaşlanmanın etkileri </a:t>
            </a:r>
            <a:endParaRPr lang="tr-TR" dirty="0" smtClean="0"/>
          </a:p>
          <a:p>
            <a:r>
              <a:rPr lang="tr-TR" dirty="0" smtClean="0"/>
              <a:t>Kendisi </a:t>
            </a:r>
            <a:r>
              <a:rPr lang="tr-TR" dirty="0"/>
              <a:t>veya partneri için sağlıktaki değişikliklerin yaşam biçimi üzerine etkileri </a:t>
            </a:r>
          </a:p>
          <a:p>
            <a:r>
              <a:rPr lang="tr-TR" dirty="0"/>
              <a:t>Sağlık algılamasının skorlanması </a:t>
            </a:r>
          </a:p>
          <a:p>
            <a:r>
              <a:rPr lang="tr-TR" dirty="0"/>
              <a:t>Yaşam kalitesi ile ilgili tatmini skorlama </a:t>
            </a:r>
          </a:p>
          <a:p>
            <a:r>
              <a:rPr lang="tr-TR" dirty="0"/>
              <a:t> Romantizm ve seksüaliteyi algılama </a:t>
            </a:r>
          </a:p>
          <a:p>
            <a:r>
              <a:rPr lang="tr-TR" dirty="0"/>
              <a:t>Yaşlı kadında seksüalitenin önemi </a:t>
            </a:r>
          </a:p>
          <a:p>
            <a:r>
              <a:rPr lang="tr-TR" dirty="0"/>
              <a:t>Seksüel Tatmin</a:t>
            </a:r>
          </a:p>
          <a:p>
            <a:r>
              <a:rPr lang="tr-TR" dirty="0"/>
              <a:t>Uygun bir partnere sahip olma</a:t>
            </a:r>
          </a:p>
          <a:p>
            <a:r>
              <a:rPr lang="tr-TR" dirty="0"/>
              <a:t>Seksüel ilgide yakın zamandaki değişiklikler</a:t>
            </a:r>
          </a:p>
          <a:p>
            <a:r>
              <a:rPr lang="tr-TR" dirty="0"/>
              <a:t>Seksüel arzuda değişiklikler</a:t>
            </a:r>
          </a:p>
          <a:p>
            <a:r>
              <a:rPr lang="tr-TR" dirty="0"/>
              <a:t>Hoşlanılan seksüel aktiviteler </a:t>
            </a:r>
          </a:p>
        </p:txBody>
      </p:sp>
    </p:spTree>
    <p:extLst>
      <p:ext uri="{BB962C8B-B14F-4D97-AF65-F5344CB8AC3E}">
        <p14:creationId xmlns="" xmlns:p14="http://schemas.microsoft.com/office/powerpoint/2010/main" val="31074528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55576" y="332656"/>
            <a:ext cx="7772400" cy="3267744"/>
          </a:xfrm>
        </p:spPr>
        <p:txBody>
          <a:bodyPr>
            <a:normAutofit fontScale="90000"/>
          </a:bodyPr>
          <a:lstStyle/>
          <a:p>
            <a:r>
              <a:rPr lang="tr-TR" sz="3100" b="1" dirty="0" smtClean="0"/>
              <a:t/>
            </a:r>
            <a:br>
              <a:rPr lang="tr-TR" sz="3100" b="1" dirty="0" smtClean="0"/>
            </a:br>
            <a:r>
              <a:rPr lang="tr-TR" sz="3100" b="1" dirty="0"/>
              <a:t/>
            </a:r>
            <a:br>
              <a:rPr lang="tr-TR" sz="3100" b="1" dirty="0"/>
            </a:br>
            <a:r>
              <a:rPr lang="tr-TR" sz="3100" b="1" dirty="0" smtClean="0"/>
              <a:t/>
            </a:r>
            <a:br>
              <a:rPr lang="tr-TR" sz="3100" b="1" dirty="0" smtClean="0"/>
            </a:br>
            <a:r>
              <a:rPr lang="tr-TR" sz="3100" b="1" dirty="0" smtClean="0"/>
              <a:t>Yaşlı Kadınların Seksüel Öyküsündeki Önemli Faktörler/</a:t>
            </a:r>
            <a:r>
              <a:rPr lang="tr-TR" sz="2800" b="1" dirty="0"/>
              <a:t>Çevre</a:t>
            </a:r>
            <a:r>
              <a:rPr lang="tr-TR" sz="2800" dirty="0"/>
              <a:t/>
            </a:r>
            <a:br>
              <a:rPr lang="tr-TR" sz="2800" dirty="0"/>
            </a:br>
            <a:r>
              <a:rPr lang="tr-TR" sz="3200" dirty="0"/>
              <a:t/>
            </a:r>
            <a:br>
              <a:rPr lang="tr-TR" sz="3200" dirty="0"/>
            </a:br>
            <a:r>
              <a:rPr lang="tr-TR" dirty="0"/>
              <a:t/>
            </a:r>
            <a:br>
              <a:rPr lang="tr-TR" dirty="0"/>
            </a:br>
            <a:r>
              <a:rPr lang="tr-TR" dirty="0"/>
              <a:t/>
            </a:r>
            <a:br>
              <a:rPr lang="tr-TR" dirty="0"/>
            </a:br>
            <a:endParaRPr lang="tr-TR" dirty="0"/>
          </a:p>
        </p:txBody>
      </p:sp>
      <p:sp>
        <p:nvSpPr>
          <p:cNvPr id="3" name="2 İçerik Yer Tutucusu"/>
          <p:cNvSpPr>
            <a:spLocks noGrp="1"/>
          </p:cNvSpPr>
          <p:nvPr>
            <p:ph sz="quarter" idx="1"/>
          </p:nvPr>
        </p:nvSpPr>
        <p:spPr/>
        <p:txBody>
          <a:bodyPr>
            <a:normAutofit/>
          </a:bodyPr>
          <a:lstStyle/>
          <a:p>
            <a:r>
              <a:rPr lang="tr-TR" dirty="0" smtClean="0"/>
              <a:t>Yaşanılan </a:t>
            </a:r>
            <a:r>
              <a:rPr lang="tr-TR" dirty="0"/>
              <a:t>ortamdaki kişi sayısı</a:t>
            </a:r>
          </a:p>
          <a:p>
            <a:r>
              <a:rPr lang="tr-TR" dirty="0"/>
              <a:t>Yaşanılan ortamda seksüalitenin ekspresyon şansı </a:t>
            </a:r>
          </a:p>
        </p:txBody>
      </p:sp>
    </p:spTree>
    <p:extLst>
      <p:ext uri="{BB962C8B-B14F-4D97-AF65-F5344CB8AC3E}">
        <p14:creationId xmlns="" xmlns:p14="http://schemas.microsoft.com/office/powerpoint/2010/main" val="824399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r>
              <a:rPr lang="tr-TR" b="1" dirty="0" err="1" smtClean="0"/>
              <a:t>Klimakteriyum</a:t>
            </a:r>
            <a:endParaRPr lang="tr-TR" dirty="0"/>
          </a:p>
        </p:txBody>
      </p:sp>
      <p:sp>
        <p:nvSpPr>
          <p:cNvPr id="6" name="5 İçerik Yer Tutucusu"/>
          <p:cNvSpPr>
            <a:spLocks noGrp="1"/>
          </p:cNvSpPr>
          <p:nvPr>
            <p:ph sz="quarter" idx="1"/>
          </p:nvPr>
        </p:nvSpPr>
        <p:spPr/>
        <p:txBody>
          <a:bodyPr/>
          <a:lstStyle/>
          <a:p>
            <a:r>
              <a:rPr lang="tr-TR" dirty="0" err="1" smtClean="0"/>
              <a:t>Menapoz</a:t>
            </a:r>
            <a:r>
              <a:rPr lang="tr-TR" dirty="0" smtClean="0"/>
              <a:t> ve </a:t>
            </a:r>
            <a:r>
              <a:rPr lang="tr-TR" dirty="0" err="1" smtClean="0"/>
              <a:t>klimakteriyum</a:t>
            </a:r>
            <a:r>
              <a:rPr lang="tr-TR" dirty="0" smtClean="0"/>
              <a:t> deyimleri yanlış olarak eş anlamlı kullanılır. </a:t>
            </a:r>
          </a:p>
          <a:p>
            <a:r>
              <a:rPr lang="tr-TR" dirty="0" err="1" smtClean="0"/>
              <a:t>Klimakterik</a:t>
            </a:r>
            <a:r>
              <a:rPr lang="tr-TR" b="1" dirty="0" smtClean="0"/>
              <a:t> </a:t>
            </a:r>
            <a:r>
              <a:rPr lang="tr-TR" dirty="0" smtClean="0"/>
              <a:t>dönem 40-45 yaşlarında başlar, ihtiyarlık döneminin başlangıcı olan 65 yaşa kadar sürer. </a:t>
            </a:r>
          </a:p>
          <a:p>
            <a:r>
              <a:rPr lang="tr-TR" dirty="0" err="1" smtClean="0"/>
              <a:t>Menapoz</a:t>
            </a:r>
            <a:r>
              <a:rPr lang="tr-TR" b="1" dirty="0" smtClean="0"/>
              <a:t> </a:t>
            </a:r>
            <a:r>
              <a:rPr lang="tr-TR" dirty="0" smtClean="0"/>
              <a:t>ise </a:t>
            </a:r>
            <a:r>
              <a:rPr lang="tr-TR" dirty="0" err="1" smtClean="0"/>
              <a:t>klimakterik</a:t>
            </a:r>
            <a:r>
              <a:rPr lang="tr-TR" dirty="0" smtClean="0"/>
              <a:t> dönem içinde görülen </a:t>
            </a:r>
            <a:r>
              <a:rPr lang="tr-TR" dirty="0" err="1" smtClean="0"/>
              <a:t>menstruasyonun</a:t>
            </a:r>
            <a:r>
              <a:rPr lang="tr-TR" dirty="0" smtClean="0"/>
              <a:t> kesilmesi anlamındadır. Genellikle 40-50 yaş arasında bir devrede ortaya çıkar.</a:t>
            </a:r>
          </a:p>
          <a:p>
            <a:endParaRPr lang="tr-T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3568" y="188640"/>
            <a:ext cx="7772400" cy="3699792"/>
          </a:xfrm>
        </p:spPr>
        <p:txBody>
          <a:bodyPr>
            <a:normAutofit fontScale="90000"/>
          </a:bodyPr>
          <a:lstStyle/>
          <a:p>
            <a:r>
              <a:rPr lang="tr-TR" sz="3100" b="1" dirty="0" smtClean="0"/>
              <a:t>Yaşlı Kadınların Seksüel Öyküsündeki Önemli Faktörler/</a:t>
            </a:r>
            <a:r>
              <a:rPr lang="tr-TR" sz="2800" b="1" i="1" dirty="0"/>
              <a:t>Genitoüriner sistemde hormon seviyelerinin azalmasına bağlı ortaya çıkan anatomik değişiklikler</a:t>
            </a:r>
            <a:r>
              <a:rPr lang="tr-TR" sz="2800" dirty="0"/>
              <a:t/>
            </a:r>
            <a:br>
              <a:rPr lang="tr-TR" sz="2800" dirty="0"/>
            </a:br>
            <a:r>
              <a:rPr lang="tr-TR" sz="3200" dirty="0"/>
              <a:t/>
            </a:r>
            <a:br>
              <a:rPr lang="tr-TR" sz="3200" dirty="0"/>
            </a:br>
            <a:r>
              <a:rPr lang="tr-TR" dirty="0"/>
              <a:t/>
            </a:r>
            <a:br>
              <a:rPr lang="tr-TR" dirty="0"/>
            </a:br>
            <a:r>
              <a:rPr lang="tr-TR" dirty="0"/>
              <a:t/>
            </a:r>
            <a:br>
              <a:rPr lang="tr-TR" dirty="0"/>
            </a:br>
            <a:endParaRPr lang="tr-TR" dirty="0"/>
          </a:p>
        </p:txBody>
      </p:sp>
      <p:sp>
        <p:nvSpPr>
          <p:cNvPr id="3" name="2 İçerik Yer Tutucusu"/>
          <p:cNvSpPr>
            <a:spLocks noGrp="1"/>
          </p:cNvSpPr>
          <p:nvPr>
            <p:ph sz="quarter" idx="1"/>
          </p:nvPr>
        </p:nvSpPr>
        <p:spPr/>
        <p:txBody>
          <a:bodyPr>
            <a:normAutofit/>
          </a:bodyPr>
          <a:lstStyle/>
          <a:p>
            <a:endParaRPr lang="tr-TR" sz="2800" b="1" dirty="0">
              <a:solidFill>
                <a:schemeClr val="tx2"/>
              </a:solidFill>
              <a:latin typeface="+mj-lt"/>
              <a:ea typeface="+mj-ea"/>
              <a:cs typeface="+mj-cs"/>
            </a:endParaRPr>
          </a:p>
          <a:p>
            <a:endParaRPr lang="tr-TR" dirty="0"/>
          </a:p>
          <a:p>
            <a:r>
              <a:rPr lang="tr-TR" dirty="0" smtClean="0"/>
              <a:t>Vaginal </a:t>
            </a:r>
            <a:r>
              <a:rPr lang="tr-TR" dirty="0"/>
              <a:t>epitelin atrofisi</a:t>
            </a:r>
          </a:p>
          <a:p>
            <a:r>
              <a:rPr lang="tr-TR" dirty="0"/>
              <a:t>Pubik kıllanmanın azalması</a:t>
            </a:r>
          </a:p>
          <a:p>
            <a:r>
              <a:rPr lang="tr-TR" dirty="0"/>
              <a:t>Mons pubisdeki yağ ve subkutan dokunun kaybı</a:t>
            </a:r>
          </a:p>
          <a:p>
            <a:r>
              <a:rPr lang="tr-TR" dirty="0"/>
              <a:t>Labia majörün atrofisi</a:t>
            </a:r>
          </a:p>
          <a:p>
            <a:r>
              <a:rPr lang="tr-TR" dirty="0"/>
              <a:t>Vajinanın kısalması ve elastisitenin kaybı</a:t>
            </a:r>
          </a:p>
          <a:p>
            <a:r>
              <a:rPr lang="tr-TR" dirty="0"/>
              <a:t>Bartholin bezlerinin atrofisi</a:t>
            </a:r>
          </a:p>
        </p:txBody>
      </p:sp>
    </p:spTree>
    <p:extLst>
      <p:ext uri="{BB962C8B-B14F-4D97-AF65-F5344CB8AC3E}">
        <p14:creationId xmlns="" xmlns:p14="http://schemas.microsoft.com/office/powerpoint/2010/main" val="23063384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3568" y="188640"/>
            <a:ext cx="7772400" cy="3699792"/>
          </a:xfrm>
        </p:spPr>
        <p:txBody>
          <a:bodyPr>
            <a:normAutofit fontScale="90000"/>
          </a:bodyPr>
          <a:lstStyle/>
          <a:p>
            <a:r>
              <a:rPr lang="tr-TR" sz="3100" b="1" dirty="0" smtClean="0"/>
              <a:t>Yaşlı Kadınların Seksüel Öyküsündeki Önemli Faktörler/ </a:t>
            </a:r>
            <a:r>
              <a:rPr lang="tr-TR" sz="2400" b="1" dirty="0"/>
              <a:t>Seks Yanıt Siklusunda Yaşa Bağlı Değişiklikler</a:t>
            </a:r>
            <a:r>
              <a:rPr lang="tr-TR" sz="2400" dirty="0"/>
              <a:t/>
            </a:r>
            <a:br>
              <a:rPr lang="tr-TR" sz="2400" dirty="0"/>
            </a:br>
            <a:r>
              <a:rPr lang="tr-TR" sz="2800" dirty="0"/>
              <a:t/>
            </a:r>
            <a:br>
              <a:rPr lang="tr-TR" sz="2800" dirty="0"/>
            </a:br>
            <a:r>
              <a:rPr lang="tr-TR" sz="3200" dirty="0"/>
              <a:t/>
            </a:r>
            <a:br>
              <a:rPr lang="tr-TR" sz="3200" dirty="0"/>
            </a:br>
            <a:r>
              <a:rPr lang="tr-TR" dirty="0"/>
              <a:t/>
            </a:r>
            <a:br>
              <a:rPr lang="tr-TR" dirty="0"/>
            </a:br>
            <a:r>
              <a:rPr lang="tr-TR" dirty="0"/>
              <a:t/>
            </a:r>
            <a:br>
              <a:rPr lang="tr-TR" dirty="0"/>
            </a:br>
            <a:endParaRPr lang="tr-TR" dirty="0"/>
          </a:p>
        </p:txBody>
      </p:sp>
      <p:sp>
        <p:nvSpPr>
          <p:cNvPr id="3" name="2 İçerik Yer Tutucusu"/>
          <p:cNvSpPr>
            <a:spLocks noGrp="1"/>
          </p:cNvSpPr>
          <p:nvPr>
            <p:ph sz="quarter" idx="1"/>
          </p:nvPr>
        </p:nvSpPr>
        <p:spPr/>
        <p:txBody>
          <a:bodyPr>
            <a:normAutofit/>
          </a:bodyPr>
          <a:lstStyle/>
          <a:p>
            <a:pPr marL="0" indent="0">
              <a:buNone/>
            </a:pPr>
            <a:endParaRPr lang="tr-TR" dirty="0"/>
          </a:p>
          <a:p>
            <a:r>
              <a:rPr lang="tr-TR" dirty="0" smtClean="0"/>
              <a:t>Heyecanlanma </a:t>
            </a:r>
            <a:r>
              <a:rPr lang="tr-TR" dirty="0"/>
              <a:t>fazına ulaşma zamanı uzar; Vajinal kan akımı ve genital engorjman azalır . Vajinal lubrikasyon gecikir ve kantitaif olarak azalır </a:t>
            </a:r>
          </a:p>
          <a:p>
            <a:r>
              <a:rPr lang="tr-TR" dirty="0"/>
              <a:t>Plato fazı uzar; Uterin elevasyon azalır. Memelerin vazokonjesyonu ve meme ucu ereksiyonu azalır.</a:t>
            </a:r>
          </a:p>
          <a:p>
            <a:r>
              <a:rPr lang="tr-TR" dirty="0"/>
              <a:t>Orgazmik kapasite kaybedilmez; Vajinal kontraksiyonların sayısı ve yoğunluğu azalır</a:t>
            </a:r>
          </a:p>
        </p:txBody>
      </p:sp>
    </p:spTree>
    <p:extLst>
      <p:ext uri="{BB962C8B-B14F-4D97-AF65-F5344CB8AC3E}">
        <p14:creationId xmlns="" xmlns:p14="http://schemas.microsoft.com/office/powerpoint/2010/main" val="9293647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3568" y="188640"/>
            <a:ext cx="7772400" cy="3699792"/>
          </a:xfrm>
        </p:spPr>
        <p:txBody>
          <a:bodyPr>
            <a:normAutofit fontScale="90000"/>
          </a:bodyPr>
          <a:lstStyle/>
          <a:p>
            <a:r>
              <a:rPr lang="tr-TR" sz="3100" b="1" dirty="0" smtClean="0"/>
              <a:t>Yaşlı Kadınların Seksüel Öyküsündeki Önemli Faktörler/ </a:t>
            </a:r>
            <a:r>
              <a:rPr lang="tr-TR" sz="3100" b="1" dirty="0"/>
              <a:t>Hastalık ve İlaç Kullanımı</a:t>
            </a:r>
            <a:r>
              <a:rPr lang="tr-TR" sz="2000" dirty="0"/>
              <a:t/>
            </a:r>
            <a:br>
              <a:rPr lang="tr-TR" sz="2000" dirty="0"/>
            </a:br>
            <a:r>
              <a:rPr lang="tr-TR" sz="2400" dirty="0"/>
              <a:t/>
            </a:r>
            <a:br>
              <a:rPr lang="tr-TR" sz="2400" dirty="0"/>
            </a:br>
            <a:r>
              <a:rPr lang="tr-TR" sz="2800" dirty="0"/>
              <a:t/>
            </a:r>
            <a:br>
              <a:rPr lang="tr-TR" sz="2800" dirty="0"/>
            </a:br>
            <a:r>
              <a:rPr lang="tr-TR" sz="3200" dirty="0"/>
              <a:t/>
            </a:r>
            <a:br>
              <a:rPr lang="tr-TR" sz="3200" dirty="0"/>
            </a:br>
            <a:r>
              <a:rPr lang="tr-TR" dirty="0"/>
              <a:t/>
            </a:r>
            <a:br>
              <a:rPr lang="tr-TR" dirty="0"/>
            </a:br>
            <a:r>
              <a:rPr lang="tr-TR" dirty="0"/>
              <a:t/>
            </a:r>
            <a:br>
              <a:rPr lang="tr-TR" dirty="0"/>
            </a:br>
            <a:endParaRPr lang="tr-TR" dirty="0"/>
          </a:p>
        </p:txBody>
      </p:sp>
      <p:sp>
        <p:nvSpPr>
          <p:cNvPr id="3" name="2 İçerik Yer Tutucusu"/>
          <p:cNvSpPr>
            <a:spLocks noGrp="1"/>
          </p:cNvSpPr>
          <p:nvPr>
            <p:ph sz="quarter" idx="1"/>
          </p:nvPr>
        </p:nvSpPr>
        <p:spPr/>
        <p:txBody>
          <a:bodyPr>
            <a:normAutofit/>
          </a:bodyPr>
          <a:lstStyle/>
          <a:p>
            <a:pPr marL="0" indent="0">
              <a:buNone/>
            </a:pPr>
            <a:endParaRPr lang="tr-TR" dirty="0"/>
          </a:p>
          <a:p>
            <a:r>
              <a:rPr lang="tr-TR" dirty="0" smtClean="0"/>
              <a:t>Hastalıklar </a:t>
            </a:r>
            <a:r>
              <a:rPr lang="tr-TR" dirty="0"/>
              <a:t>ve ilaçların nöroendokrin ve vasküler sistemdeki etkileri, kadınlardaki seksüel disfonksiyonun önemli nedenleri </a:t>
            </a:r>
            <a:r>
              <a:rPr lang="tr-TR" dirty="0" smtClean="0"/>
              <a:t>olabilmektedir</a:t>
            </a:r>
            <a:endParaRPr lang="tr-TR" dirty="0"/>
          </a:p>
          <a:p>
            <a:r>
              <a:rPr lang="tr-TR" dirty="0" smtClean="0"/>
              <a:t>meme </a:t>
            </a:r>
            <a:r>
              <a:rPr lang="tr-TR" dirty="0"/>
              <a:t>kanserinin cerrahi tedavisi, </a:t>
            </a:r>
            <a:endParaRPr lang="tr-TR" dirty="0" smtClean="0"/>
          </a:p>
          <a:p>
            <a:r>
              <a:rPr lang="tr-TR" dirty="0" smtClean="0"/>
              <a:t>Miyokardikal enfarktüsü </a:t>
            </a:r>
          </a:p>
          <a:p>
            <a:r>
              <a:rPr lang="tr-TR" dirty="0" smtClean="0"/>
              <a:t>tip </a:t>
            </a:r>
            <a:r>
              <a:rPr lang="tr-TR" dirty="0"/>
              <a:t>I </a:t>
            </a:r>
            <a:r>
              <a:rPr lang="tr-TR" dirty="0" smtClean="0"/>
              <a:t>diabet (?) </a:t>
            </a:r>
          </a:p>
          <a:p>
            <a:r>
              <a:rPr lang="tr-TR" dirty="0" smtClean="0"/>
              <a:t>tip </a:t>
            </a:r>
            <a:r>
              <a:rPr lang="tr-TR" dirty="0"/>
              <a:t>II </a:t>
            </a:r>
            <a:r>
              <a:rPr lang="tr-TR" dirty="0" smtClean="0"/>
              <a:t>diabet libido</a:t>
            </a:r>
            <a:r>
              <a:rPr lang="tr-TR" dirty="0"/>
              <a:t>, lubrikasyon ve seksüel aktivitede azalmaya neden </a:t>
            </a:r>
            <a:r>
              <a:rPr lang="tr-TR" dirty="0" smtClean="0"/>
              <a:t>olmaktadır</a:t>
            </a:r>
            <a:endParaRPr lang="tr-TR" dirty="0"/>
          </a:p>
        </p:txBody>
      </p:sp>
    </p:spTree>
    <p:extLst>
      <p:ext uri="{BB962C8B-B14F-4D97-AF65-F5344CB8AC3E}">
        <p14:creationId xmlns="" xmlns:p14="http://schemas.microsoft.com/office/powerpoint/2010/main" val="35838951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3568" y="188640"/>
            <a:ext cx="7772400" cy="3699792"/>
          </a:xfrm>
        </p:spPr>
        <p:txBody>
          <a:bodyPr>
            <a:normAutofit fontScale="90000"/>
          </a:bodyPr>
          <a:lstStyle/>
          <a:p>
            <a:r>
              <a:rPr lang="tr-TR" sz="3100" b="1" dirty="0" smtClean="0"/>
              <a:t>Yaşlı Kadınların Seksüel Öyküsündeki Önemli Faktörler/ </a:t>
            </a:r>
            <a:r>
              <a:rPr lang="tr-TR" sz="3100" b="1" dirty="0"/>
              <a:t>Hastalık ve İlaç Kullanımı</a:t>
            </a:r>
            <a:r>
              <a:rPr lang="tr-TR" sz="2000" dirty="0"/>
              <a:t/>
            </a:r>
            <a:br>
              <a:rPr lang="tr-TR" sz="2000" dirty="0"/>
            </a:br>
            <a:r>
              <a:rPr lang="tr-TR" sz="2400" dirty="0"/>
              <a:t/>
            </a:r>
            <a:br>
              <a:rPr lang="tr-TR" sz="2400" dirty="0"/>
            </a:br>
            <a:r>
              <a:rPr lang="tr-TR" sz="2800" dirty="0"/>
              <a:t/>
            </a:r>
            <a:br>
              <a:rPr lang="tr-TR" sz="2800" dirty="0"/>
            </a:br>
            <a:r>
              <a:rPr lang="tr-TR" sz="3200" dirty="0"/>
              <a:t/>
            </a:r>
            <a:br>
              <a:rPr lang="tr-TR" sz="3200" dirty="0"/>
            </a:br>
            <a:r>
              <a:rPr lang="tr-TR" dirty="0"/>
              <a:t/>
            </a:r>
            <a:br>
              <a:rPr lang="tr-TR" dirty="0"/>
            </a:br>
            <a:r>
              <a:rPr lang="tr-TR" dirty="0"/>
              <a:t/>
            </a:r>
            <a:br>
              <a:rPr lang="tr-TR" dirty="0"/>
            </a:br>
            <a:endParaRPr lang="tr-TR" dirty="0"/>
          </a:p>
        </p:txBody>
      </p:sp>
      <p:sp>
        <p:nvSpPr>
          <p:cNvPr id="3" name="2 İçerik Yer Tutucusu"/>
          <p:cNvSpPr>
            <a:spLocks noGrp="1"/>
          </p:cNvSpPr>
          <p:nvPr>
            <p:ph sz="quarter" idx="1"/>
          </p:nvPr>
        </p:nvSpPr>
        <p:spPr/>
        <p:txBody>
          <a:bodyPr>
            <a:normAutofit/>
          </a:bodyPr>
          <a:lstStyle/>
          <a:p>
            <a:pPr marL="0" indent="0">
              <a:buNone/>
            </a:pPr>
            <a:endParaRPr lang="tr-TR" dirty="0"/>
          </a:p>
          <a:p>
            <a:r>
              <a:rPr lang="tr-TR" dirty="0" smtClean="0"/>
              <a:t>histerektomi operasyonu (-/+)</a:t>
            </a:r>
          </a:p>
          <a:p>
            <a:r>
              <a:rPr lang="tr-TR" dirty="0" smtClean="0"/>
              <a:t>Disparoni (Ostrojen yetmezliği artrit</a:t>
            </a:r>
            <a:r>
              <a:rPr lang="tr-TR" dirty="0"/>
              <a:t>, ortopedik problemler, anksiyete, retrovert uterus, hemoroitler ve pelvik </a:t>
            </a:r>
            <a:r>
              <a:rPr lang="tr-TR" dirty="0" smtClean="0"/>
              <a:t>tümörler)</a:t>
            </a:r>
          </a:p>
          <a:p>
            <a:r>
              <a:rPr lang="tr-TR" dirty="0" smtClean="0"/>
              <a:t>İnkontinans</a:t>
            </a:r>
            <a:endParaRPr lang="tr-TR" dirty="0"/>
          </a:p>
        </p:txBody>
      </p:sp>
    </p:spTree>
    <p:extLst>
      <p:ext uri="{BB962C8B-B14F-4D97-AF65-F5344CB8AC3E}">
        <p14:creationId xmlns="" xmlns:p14="http://schemas.microsoft.com/office/powerpoint/2010/main" val="14115767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3568" y="188640"/>
            <a:ext cx="7772400" cy="3699792"/>
          </a:xfrm>
        </p:spPr>
        <p:txBody>
          <a:bodyPr>
            <a:normAutofit fontScale="90000"/>
          </a:bodyPr>
          <a:lstStyle/>
          <a:p>
            <a:r>
              <a:rPr lang="tr-TR" sz="3100" b="1" dirty="0" smtClean="0"/>
              <a:t>Yaşlı Kadınların Seksüel Öyküsündeki Önemli Faktörler/ </a:t>
            </a:r>
            <a:r>
              <a:rPr lang="tr-TR" sz="3100" b="1" dirty="0"/>
              <a:t>Hastalık ve İlaç Kullanımı</a:t>
            </a:r>
            <a:r>
              <a:rPr lang="tr-TR" sz="2000" dirty="0"/>
              <a:t/>
            </a:r>
            <a:br>
              <a:rPr lang="tr-TR" sz="2000" dirty="0"/>
            </a:br>
            <a:r>
              <a:rPr lang="tr-TR" sz="2400" dirty="0"/>
              <a:t/>
            </a:r>
            <a:br>
              <a:rPr lang="tr-TR" sz="2400" dirty="0"/>
            </a:br>
            <a:r>
              <a:rPr lang="tr-TR" sz="2800" dirty="0"/>
              <a:t/>
            </a:r>
            <a:br>
              <a:rPr lang="tr-TR" sz="2800" dirty="0"/>
            </a:br>
            <a:r>
              <a:rPr lang="tr-TR" sz="3200" dirty="0"/>
              <a:t/>
            </a:r>
            <a:br>
              <a:rPr lang="tr-TR" sz="3200" dirty="0"/>
            </a:br>
            <a:r>
              <a:rPr lang="tr-TR" dirty="0"/>
              <a:t/>
            </a:r>
            <a:br>
              <a:rPr lang="tr-TR" dirty="0"/>
            </a:br>
            <a:r>
              <a:rPr lang="tr-TR" dirty="0"/>
              <a:t/>
            </a:r>
            <a:br>
              <a:rPr lang="tr-TR" dirty="0"/>
            </a:br>
            <a:endParaRPr lang="tr-TR" dirty="0"/>
          </a:p>
        </p:txBody>
      </p:sp>
      <p:sp>
        <p:nvSpPr>
          <p:cNvPr id="3" name="2 İçerik Yer Tutucusu"/>
          <p:cNvSpPr>
            <a:spLocks noGrp="1"/>
          </p:cNvSpPr>
          <p:nvPr>
            <p:ph sz="quarter" idx="1"/>
          </p:nvPr>
        </p:nvSpPr>
        <p:spPr/>
        <p:txBody>
          <a:bodyPr>
            <a:normAutofit lnSpcReduction="10000"/>
          </a:bodyPr>
          <a:lstStyle/>
          <a:p>
            <a:pPr marL="0" indent="0">
              <a:buNone/>
            </a:pPr>
            <a:endParaRPr lang="tr-TR" dirty="0"/>
          </a:p>
          <a:p>
            <a:r>
              <a:rPr lang="tr-TR" dirty="0"/>
              <a:t>K</a:t>
            </a:r>
            <a:r>
              <a:rPr lang="tr-TR" dirty="0" smtClean="0"/>
              <a:t>adınların </a:t>
            </a:r>
            <a:r>
              <a:rPr lang="tr-TR" dirty="0"/>
              <a:t>seksüel fonksiyonları üzerinde negatif etkisi olan temel üç grup ilaç vardır: anti-hipertansif ajanlar, anti-psikotikler ve anti-depresanlar . </a:t>
            </a:r>
            <a:endParaRPr lang="tr-TR" dirty="0" smtClean="0"/>
          </a:p>
          <a:p>
            <a:r>
              <a:rPr lang="tr-TR" dirty="0" smtClean="0"/>
              <a:t>Schreiner- </a:t>
            </a:r>
            <a:r>
              <a:rPr lang="tr-TR" dirty="0"/>
              <a:t>Engel ve arkadaşları, anti-hipertansif bir ajan olan klonidinin, kadınlarda vajinal kan akımı ve basınç-nabız yanıtlarını azalttığını </a:t>
            </a:r>
            <a:r>
              <a:rPr lang="tr-TR" dirty="0" smtClean="0"/>
              <a:t>saptamışlardır.</a:t>
            </a:r>
          </a:p>
          <a:p>
            <a:r>
              <a:rPr lang="tr-TR" dirty="0" smtClean="0"/>
              <a:t>Anti-depresan </a:t>
            </a:r>
            <a:r>
              <a:rPr lang="tr-TR" dirty="0"/>
              <a:t>ilaçların ise, seksüel arzuyu azalttığı, uyarılma ve lubrikasyonu bozduğu, vajinal anesteziyi indüklediği, orgazmı geciktirdiği ve anorgazmiye neden olduğu rapor edilmiştir</a:t>
            </a:r>
            <a:r>
              <a:rPr lang="tr-TR" dirty="0" smtClean="0"/>
              <a:t>. </a:t>
            </a:r>
            <a:endParaRPr lang="tr-TR" dirty="0"/>
          </a:p>
        </p:txBody>
      </p:sp>
    </p:spTree>
    <p:extLst>
      <p:ext uri="{BB962C8B-B14F-4D97-AF65-F5344CB8AC3E}">
        <p14:creationId xmlns="" xmlns:p14="http://schemas.microsoft.com/office/powerpoint/2010/main" val="24525703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TANISAL DURUMLAR</a:t>
            </a:r>
            <a:r>
              <a:rPr lang="tr-TR" dirty="0"/>
              <a:t/>
            </a:r>
            <a:br>
              <a:rPr lang="tr-TR" dirty="0"/>
            </a:br>
            <a:endParaRPr lang="tr-TR" dirty="0"/>
          </a:p>
        </p:txBody>
      </p:sp>
      <p:sp>
        <p:nvSpPr>
          <p:cNvPr id="3" name="Content Placeholder 2"/>
          <p:cNvSpPr>
            <a:spLocks noGrp="1"/>
          </p:cNvSpPr>
          <p:nvPr>
            <p:ph sz="quarter" idx="1"/>
          </p:nvPr>
        </p:nvSpPr>
        <p:spPr/>
        <p:txBody>
          <a:bodyPr>
            <a:normAutofit lnSpcReduction="10000"/>
          </a:bodyPr>
          <a:lstStyle/>
          <a:p>
            <a:r>
              <a:rPr lang="tr-TR" dirty="0" smtClean="0"/>
              <a:t>Seksüel </a:t>
            </a:r>
            <a:r>
              <a:rPr lang="tr-TR" dirty="0"/>
              <a:t>aktiviteyi negatif olarak etkileyebilen bazı faktörler söz </a:t>
            </a:r>
            <a:r>
              <a:rPr lang="tr-TR" dirty="0" smtClean="0"/>
              <a:t>konusudur;</a:t>
            </a:r>
          </a:p>
          <a:p>
            <a:r>
              <a:rPr lang="tr-TR" dirty="0" smtClean="0"/>
              <a:t> </a:t>
            </a:r>
            <a:r>
              <a:rPr lang="tr-TR" dirty="0"/>
              <a:t>uygun bir partnerin </a:t>
            </a:r>
            <a:r>
              <a:rPr lang="tr-TR" dirty="0" smtClean="0"/>
              <a:t>olmaması</a:t>
            </a:r>
          </a:p>
          <a:p>
            <a:r>
              <a:rPr lang="tr-TR" dirty="0" smtClean="0"/>
              <a:t>ortaya </a:t>
            </a:r>
            <a:r>
              <a:rPr lang="tr-TR" dirty="0"/>
              <a:t>çıkan sağlık sorunları, </a:t>
            </a:r>
            <a:endParaRPr lang="tr-TR" dirty="0" smtClean="0"/>
          </a:p>
          <a:p>
            <a:r>
              <a:rPr lang="tr-TR" dirty="0" smtClean="0"/>
              <a:t>seksüel </a:t>
            </a:r>
            <a:r>
              <a:rPr lang="tr-TR" dirty="0"/>
              <a:t>hareketlilikte değişiklikler, </a:t>
            </a:r>
            <a:endParaRPr lang="tr-TR" dirty="0" smtClean="0"/>
          </a:p>
          <a:p>
            <a:r>
              <a:rPr lang="tr-TR" dirty="0" smtClean="0"/>
              <a:t>erkeklerde </a:t>
            </a:r>
            <a:r>
              <a:rPr lang="tr-TR" dirty="0"/>
              <a:t>ortaya çıkan erektil disfonksiyon, kadınlarda disparoni, </a:t>
            </a:r>
            <a:endParaRPr lang="tr-TR" dirty="0" smtClean="0"/>
          </a:p>
          <a:p>
            <a:r>
              <a:rPr lang="tr-TR" dirty="0" smtClean="0"/>
              <a:t>depresyon </a:t>
            </a:r>
            <a:r>
              <a:rPr lang="tr-TR" dirty="0"/>
              <a:t>veya anksiyete, </a:t>
            </a:r>
            <a:endParaRPr lang="tr-TR" dirty="0" smtClean="0"/>
          </a:p>
          <a:p>
            <a:r>
              <a:rPr lang="tr-TR" dirty="0" smtClean="0"/>
              <a:t>kullanılan </a:t>
            </a:r>
            <a:r>
              <a:rPr lang="tr-TR" dirty="0"/>
              <a:t>ilaçlara bağlı ortaya çıkan etkiler ve azalmış hormon </a:t>
            </a:r>
            <a:r>
              <a:rPr lang="tr-TR" dirty="0" smtClean="0"/>
              <a:t>seviyeleri</a:t>
            </a:r>
          </a:p>
          <a:p>
            <a:r>
              <a:rPr lang="tr-TR" dirty="0" smtClean="0"/>
              <a:t>çevresel </a:t>
            </a:r>
            <a:r>
              <a:rPr lang="tr-TR" dirty="0"/>
              <a:t>konular </a:t>
            </a:r>
          </a:p>
        </p:txBody>
      </p:sp>
    </p:spTree>
    <p:extLst>
      <p:ext uri="{BB962C8B-B14F-4D97-AF65-F5344CB8AC3E}">
        <p14:creationId xmlns="" xmlns:p14="http://schemas.microsoft.com/office/powerpoint/2010/main" val="9593958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TANISAL DURUMLAR</a:t>
            </a:r>
            <a:endParaRPr lang="tr-TR" dirty="0"/>
          </a:p>
        </p:txBody>
      </p:sp>
      <p:sp>
        <p:nvSpPr>
          <p:cNvPr id="3" name="Content Placeholder 2"/>
          <p:cNvSpPr>
            <a:spLocks noGrp="1"/>
          </p:cNvSpPr>
          <p:nvPr>
            <p:ph sz="quarter" idx="1"/>
          </p:nvPr>
        </p:nvSpPr>
        <p:spPr/>
        <p:txBody>
          <a:bodyPr>
            <a:normAutofit/>
          </a:bodyPr>
          <a:lstStyle/>
          <a:p>
            <a:r>
              <a:rPr lang="tr-TR" dirty="0" smtClean="0"/>
              <a:t>seksüel </a:t>
            </a:r>
            <a:r>
              <a:rPr lang="tr-TR" dirty="0"/>
              <a:t>istek, seksüel uyarılma, orgazm ve seksüel ağrı </a:t>
            </a:r>
            <a:r>
              <a:rPr lang="tr-TR" dirty="0" smtClean="0"/>
              <a:t>bozuklukları (disparoni ve vajinusmus)</a:t>
            </a:r>
          </a:p>
          <a:p>
            <a:r>
              <a:rPr lang="tr-TR" dirty="0" smtClean="0"/>
              <a:t>Seksüel </a:t>
            </a:r>
            <a:r>
              <a:rPr lang="tr-TR" dirty="0"/>
              <a:t>ağrı bozuklukları, </a:t>
            </a:r>
            <a:endParaRPr lang="tr-TR" dirty="0" smtClean="0"/>
          </a:p>
          <a:p>
            <a:r>
              <a:rPr lang="tr-TR" dirty="0" smtClean="0"/>
              <a:t>hipoaktif </a:t>
            </a:r>
            <a:r>
              <a:rPr lang="tr-TR" dirty="0"/>
              <a:t>seksüel arzu </a:t>
            </a:r>
          </a:p>
          <a:p>
            <a:r>
              <a:rPr lang="tr-TR" dirty="0" smtClean="0"/>
              <a:t>seksüel </a:t>
            </a:r>
            <a:r>
              <a:rPr lang="tr-TR" dirty="0"/>
              <a:t>aversiyon bozukluklarından meydana gelir. </a:t>
            </a:r>
            <a:endParaRPr lang="tr-TR" dirty="0" smtClean="0"/>
          </a:p>
          <a:p>
            <a:r>
              <a:rPr lang="tr-TR" dirty="0" smtClean="0"/>
              <a:t>seksüel </a:t>
            </a:r>
            <a:r>
              <a:rPr lang="tr-TR" dirty="0"/>
              <a:t>uyarılma bozukluğu </a:t>
            </a:r>
            <a:endParaRPr lang="tr-TR" dirty="0" smtClean="0"/>
          </a:p>
          <a:p>
            <a:r>
              <a:rPr lang="tr-TR" dirty="0" smtClean="0"/>
              <a:t>orgazm </a:t>
            </a:r>
            <a:r>
              <a:rPr lang="tr-TR" dirty="0"/>
              <a:t>bozuklukları </a:t>
            </a:r>
            <a:endParaRPr lang="tr-TR" dirty="0" smtClean="0"/>
          </a:p>
          <a:p>
            <a:endParaRPr lang="tr-TR" dirty="0" smtClean="0"/>
          </a:p>
        </p:txBody>
      </p:sp>
    </p:spTree>
    <p:extLst>
      <p:ext uri="{BB962C8B-B14F-4D97-AF65-F5344CB8AC3E}">
        <p14:creationId xmlns="" xmlns:p14="http://schemas.microsoft.com/office/powerpoint/2010/main" val="6314290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Erkekte Yaşlanma ve Cinsellik</a:t>
            </a:r>
            <a:endParaRPr lang="tr-TR" dirty="0"/>
          </a:p>
        </p:txBody>
      </p:sp>
      <p:pic>
        <p:nvPicPr>
          <p:cNvPr id="25602" name="Picture 2"/>
          <p:cNvPicPr>
            <a:picLocks noGrp="1" noChangeAspect="1" noChangeArrowheads="1"/>
          </p:cNvPicPr>
          <p:nvPr>
            <p:ph sz="quarter"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2771800" y="2060848"/>
            <a:ext cx="3917404" cy="31339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991690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1600" y="188640"/>
            <a:ext cx="7772400" cy="1805062"/>
          </a:xfrm>
        </p:spPr>
        <p:txBody>
          <a:bodyPr>
            <a:normAutofit fontScale="90000"/>
          </a:bodyPr>
          <a:lstStyle/>
          <a:p>
            <a:r>
              <a:rPr lang="tr-TR" b="1" dirty="0"/>
              <a:t>Yaşlılıkta cinsel aktiviteyi bozan nedenler</a:t>
            </a:r>
            <a:r>
              <a:rPr lang="tr-TR" dirty="0"/>
              <a:t/>
            </a:r>
            <a:br>
              <a:rPr lang="tr-TR" dirty="0"/>
            </a:br>
            <a:endParaRPr lang="tr-TR" dirty="0"/>
          </a:p>
        </p:txBody>
      </p:sp>
      <p:sp>
        <p:nvSpPr>
          <p:cNvPr id="3" name="Content Placeholder 2"/>
          <p:cNvSpPr>
            <a:spLocks noGrp="1"/>
          </p:cNvSpPr>
          <p:nvPr>
            <p:ph sz="quarter" idx="1"/>
          </p:nvPr>
        </p:nvSpPr>
        <p:spPr/>
        <p:txBody>
          <a:bodyPr>
            <a:normAutofit fontScale="92500" lnSpcReduction="10000"/>
          </a:bodyPr>
          <a:lstStyle/>
          <a:p>
            <a:pPr marL="0" indent="0">
              <a:buNone/>
            </a:pPr>
            <a:r>
              <a:rPr lang="tr-TR" b="1" dirty="0"/>
              <a:t> </a:t>
            </a:r>
            <a:r>
              <a:rPr lang="tr-TR" b="1" dirty="0" smtClean="0"/>
              <a:t>     Erkeğe </a:t>
            </a:r>
            <a:r>
              <a:rPr lang="tr-TR" b="1" dirty="0"/>
              <a:t>ait nedenler </a:t>
            </a:r>
            <a:endParaRPr lang="tr-TR" dirty="0"/>
          </a:p>
          <a:p>
            <a:r>
              <a:rPr lang="tr-TR" dirty="0" smtClean="0"/>
              <a:t>Partner </a:t>
            </a:r>
            <a:r>
              <a:rPr lang="tr-TR" dirty="0"/>
              <a:t>yokluğu</a:t>
            </a:r>
          </a:p>
          <a:p>
            <a:r>
              <a:rPr lang="tr-TR" dirty="0" smtClean="0"/>
              <a:t>Sağlık </a:t>
            </a:r>
            <a:r>
              <a:rPr lang="tr-TR" dirty="0"/>
              <a:t>problemleri</a:t>
            </a:r>
          </a:p>
          <a:p>
            <a:r>
              <a:rPr lang="tr-TR" dirty="0" smtClean="0"/>
              <a:t>Cinsel </a:t>
            </a:r>
            <a:r>
              <a:rPr lang="tr-TR" dirty="0"/>
              <a:t>ilgi ve istek azlığı</a:t>
            </a:r>
          </a:p>
          <a:p>
            <a:r>
              <a:rPr lang="tr-TR" dirty="0" smtClean="0"/>
              <a:t>Kullanılan </a:t>
            </a:r>
            <a:r>
              <a:rPr lang="tr-TR" dirty="0"/>
              <a:t>ilaçlar</a:t>
            </a:r>
          </a:p>
          <a:p>
            <a:r>
              <a:rPr lang="tr-TR" dirty="0" smtClean="0"/>
              <a:t>Erektil </a:t>
            </a:r>
            <a:r>
              <a:rPr lang="tr-TR" dirty="0"/>
              <a:t>disfonksiyon</a:t>
            </a:r>
          </a:p>
          <a:p>
            <a:r>
              <a:rPr lang="tr-TR" dirty="0" smtClean="0"/>
              <a:t>Değişmiş </a:t>
            </a:r>
            <a:r>
              <a:rPr lang="tr-TR" dirty="0"/>
              <a:t>vücut imajı</a:t>
            </a:r>
          </a:p>
          <a:p>
            <a:r>
              <a:rPr lang="tr-TR" dirty="0" smtClean="0"/>
              <a:t>Hormon </a:t>
            </a:r>
            <a:r>
              <a:rPr lang="tr-TR" dirty="0"/>
              <a:t>azlığı</a:t>
            </a:r>
          </a:p>
          <a:p>
            <a:endParaRPr lang="tr-TR" dirty="0"/>
          </a:p>
        </p:txBody>
      </p:sp>
      <p:sp>
        <p:nvSpPr>
          <p:cNvPr id="5" name="Content Placeholder 4"/>
          <p:cNvSpPr>
            <a:spLocks noGrp="1"/>
          </p:cNvSpPr>
          <p:nvPr>
            <p:ph sz="quarter" idx="2"/>
          </p:nvPr>
        </p:nvSpPr>
        <p:spPr/>
        <p:txBody>
          <a:bodyPr>
            <a:normAutofit fontScale="92500" lnSpcReduction="10000"/>
          </a:bodyPr>
          <a:lstStyle/>
          <a:p>
            <a:pPr marL="0" indent="0">
              <a:buNone/>
            </a:pPr>
            <a:r>
              <a:rPr lang="tr-TR" b="1" dirty="0"/>
              <a:t> </a:t>
            </a:r>
            <a:r>
              <a:rPr lang="tr-TR" b="1" dirty="0" smtClean="0"/>
              <a:t>  Partnere </a:t>
            </a:r>
            <a:r>
              <a:rPr lang="tr-TR" b="1" dirty="0"/>
              <a:t>ait nedenler </a:t>
            </a:r>
            <a:endParaRPr lang="tr-TR" dirty="0"/>
          </a:p>
          <a:p>
            <a:r>
              <a:rPr lang="tr-TR" dirty="0" smtClean="0"/>
              <a:t>Sağlık </a:t>
            </a:r>
            <a:r>
              <a:rPr lang="tr-TR" dirty="0"/>
              <a:t>problemleri</a:t>
            </a:r>
          </a:p>
          <a:p>
            <a:r>
              <a:rPr lang="tr-TR" dirty="0" smtClean="0"/>
              <a:t>Disparoni</a:t>
            </a:r>
            <a:endParaRPr lang="tr-TR" dirty="0"/>
          </a:p>
          <a:p>
            <a:r>
              <a:rPr lang="tr-TR" dirty="0" smtClean="0"/>
              <a:t>Cinsel </a:t>
            </a:r>
            <a:r>
              <a:rPr lang="tr-TR" dirty="0"/>
              <a:t>ilgi ve istek azlığı</a:t>
            </a:r>
          </a:p>
          <a:p>
            <a:r>
              <a:rPr lang="tr-TR" dirty="0" smtClean="0"/>
              <a:t>Depresyon </a:t>
            </a:r>
            <a:r>
              <a:rPr lang="tr-TR" dirty="0"/>
              <a:t>ve anksiyete olması</a:t>
            </a:r>
          </a:p>
          <a:p>
            <a:pPr marL="0" indent="0">
              <a:buNone/>
            </a:pPr>
            <a:r>
              <a:rPr lang="tr-TR" b="1" dirty="0"/>
              <a:t> </a:t>
            </a:r>
            <a:r>
              <a:rPr lang="tr-TR" b="1" dirty="0" smtClean="0"/>
              <a:t>  Çevresel </a:t>
            </a:r>
            <a:r>
              <a:rPr lang="tr-TR" b="1" dirty="0"/>
              <a:t>faktörler </a:t>
            </a:r>
            <a:endParaRPr lang="tr-TR" dirty="0"/>
          </a:p>
          <a:p>
            <a:r>
              <a:rPr lang="tr-TR" dirty="0" smtClean="0"/>
              <a:t>Kendine </a:t>
            </a:r>
            <a:r>
              <a:rPr lang="tr-TR" dirty="0"/>
              <a:t>ait özel bir ortamın </a:t>
            </a:r>
            <a:r>
              <a:rPr lang="tr-TR" dirty="0" smtClean="0"/>
              <a:t>yokluğu</a:t>
            </a:r>
            <a:endParaRPr lang="tr-TR" dirty="0"/>
          </a:p>
          <a:p>
            <a:r>
              <a:rPr lang="tr-TR" dirty="0" smtClean="0"/>
              <a:t>Kültürel </a:t>
            </a:r>
            <a:r>
              <a:rPr lang="tr-TR" dirty="0"/>
              <a:t>faktörler</a:t>
            </a:r>
          </a:p>
          <a:p>
            <a:r>
              <a:rPr lang="tr-TR" dirty="0" smtClean="0"/>
              <a:t>Dini </a:t>
            </a:r>
            <a:r>
              <a:rPr lang="tr-TR" dirty="0"/>
              <a:t>inançlar</a:t>
            </a:r>
          </a:p>
          <a:p>
            <a:endParaRPr lang="tr-TR" dirty="0"/>
          </a:p>
        </p:txBody>
      </p:sp>
    </p:spTree>
    <p:extLst>
      <p:ext uri="{BB962C8B-B14F-4D97-AF65-F5344CB8AC3E}">
        <p14:creationId xmlns="" xmlns:p14="http://schemas.microsoft.com/office/powerpoint/2010/main" val="18545590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99592" y="116632"/>
            <a:ext cx="7772400" cy="1949078"/>
          </a:xfrm>
        </p:spPr>
        <p:txBody>
          <a:bodyPr>
            <a:normAutofit/>
          </a:bodyPr>
          <a:lstStyle/>
          <a:p>
            <a:r>
              <a:rPr lang="tr-TR" sz="2700" b="1" dirty="0"/>
              <a:t>YAŞLANAN ERKETE FİZYOLOJİK DEĞİŞİM</a:t>
            </a:r>
            <a:r>
              <a:rPr lang="tr-TR" dirty="0"/>
              <a:t/>
            </a:r>
            <a:br>
              <a:rPr lang="tr-TR" dirty="0"/>
            </a:br>
            <a:endParaRPr lang="tr-TR" dirty="0"/>
          </a:p>
        </p:txBody>
      </p:sp>
      <p:sp>
        <p:nvSpPr>
          <p:cNvPr id="9" name="Content Placeholder 8"/>
          <p:cNvSpPr>
            <a:spLocks noGrp="1"/>
          </p:cNvSpPr>
          <p:nvPr>
            <p:ph sz="quarter" idx="1"/>
          </p:nvPr>
        </p:nvSpPr>
        <p:spPr/>
        <p:txBody>
          <a:bodyPr>
            <a:normAutofit fontScale="92500"/>
          </a:bodyPr>
          <a:lstStyle/>
          <a:p>
            <a:r>
              <a:rPr lang="tr-TR" dirty="0" smtClean="0"/>
              <a:t>Patolojik </a:t>
            </a:r>
            <a:r>
              <a:rPr lang="tr-TR" dirty="0"/>
              <a:t>olmayan yaşlanmaya bağlı cinsel fonksiyonlarda meydana gelen fizyolojik değişiklikler, primer olarak hormonal, nöral ve vasküler mekanizmalara bağlıdır. Libidoda yaşla ilişkili azalmanın, yaşlanmaya bağlı gonadal fonksiyonlarda ve dolayısıyla dolaşımdaki testosteron düzeyindeki azalmayla direk ilişkili olduğu saptanmıştır. Ayrıca libidodaki azalma, hem androjen reseptörlerinin androjenlere olan duyarlılığındaki azalmaya, hem de santral ve periferal nörotransmitter düzeyindeki değişime bağlıdır. Azalmış androjen düzeyi, libidoyu azaltarak dolaylı olarak ereksiyonu da etkiler.1 Yaşlanmaya bağlı nörolojik sistemdeki yapısal, kimyasal ve fonksiyonel değişiklikler cinsel fonksiyonlar üzerinde olumsuz etki yaparlar.</a:t>
            </a:r>
          </a:p>
        </p:txBody>
      </p:sp>
    </p:spTree>
    <p:extLst>
      <p:ext uri="{BB962C8B-B14F-4D97-AF65-F5344CB8AC3E}">
        <p14:creationId xmlns="" xmlns:p14="http://schemas.microsoft.com/office/powerpoint/2010/main" val="3500780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t>Klimakteriyum</a:t>
            </a:r>
            <a:endParaRPr lang="tr-TR" dirty="0"/>
          </a:p>
        </p:txBody>
      </p:sp>
      <p:sp>
        <p:nvSpPr>
          <p:cNvPr id="3" name="2 İçerik Yer Tutucusu"/>
          <p:cNvSpPr>
            <a:spLocks noGrp="1"/>
          </p:cNvSpPr>
          <p:nvPr>
            <p:ph sz="quarter" idx="1"/>
          </p:nvPr>
        </p:nvSpPr>
        <p:spPr/>
        <p:txBody>
          <a:bodyPr/>
          <a:lstStyle/>
          <a:p>
            <a:r>
              <a:rPr lang="tr-TR" dirty="0" smtClean="0"/>
              <a:t>Bu dönem </a:t>
            </a:r>
            <a:r>
              <a:rPr lang="tr-TR" dirty="0" err="1" smtClean="0"/>
              <a:t>perimenopozal</a:t>
            </a:r>
            <a:r>
              <a:rPr lang="tr-TR" dirty="0" smtClean="0"/>
              <a:t> dönemi,menopoz  ve  </a:t>
            </a:r>
            <a:r>
              <a:rPr lang="tr-TR" dirty="0" err="1" smtClean="0"/>
              <a:t>postmenopozal</a:t>
            </a:r>
            <a:r>
              <a:rPr lang="tr-TR" dirty="0" smtClean="0"/>
              <a:t> dönemi kapsar.</a:t>
            </a:r>
          </a:p>
          <a:p>
            <a:endParaRPr lang="tr-TR" dirty="0"/>
          </a:p>
        </p:txBody>
      </p:sp>
      <p:pic>
        <p:nvPicPr>
          <p:cNvPr id="4" name="Picture 2"/>
          <p:cNvPicPr>
            <a:picLocks noChangeAspect="1" noChangeArrowheads="1"/>
          </p:cNvPicPr>
          <p:nvPr/>
        </p:nvPicPr>
        <p:blipFill>
          <a:blip r:embed="rId2" cstate="print"/>
          <a:srcRect/>
          <a:stretch>
            <a:fillRect/>
          </a:stretch>
        </p:blipFill>
        <p:spPr bwMode="auto">
          <a:xfrm>
            <a:off x="2195736" y="2492896"/>
            <a:ext cx="4687589" cy="3217312"/>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YAŞLANAN ERKETE FİZYOLOJİK DEĞİŞİM</a:t>
            </a:r>
            <a:endParaRPr lang="tr-TR" dirty="0"/>
          </a:p>
        </p:txBody>
      </p:sp>
      <p:sp>
        <p:nvSpPr>
          <p:cNvPr id="3" name="Content Placeholder 2"/>
          <p:cNvSpPr>
            <a:spLocks noGrp="1"/>
          </p:cNvSpPr>
          <p:nvPr>
            <p:ph sz="quarter" idx="1"/>
          </p:nvPr>
        </p:nvSpPr>
        <p:spPr/>
        <p:txBody>
          <a:bodyPr/>
          <a:lstStyle/>
          <a:p>
            <a:r>
              <a:rPr lang="tr-TR" dirty="0"/>
              <a:t>Yaşlanan erkekteki bu fizyolojik olaylar sonucunda, erektil yanıt ve penil duyarlılık azalır ve cinsel ilişki için yeterli ereksiyonu sağlamadaki gerekli zaman uzar. Direkt fiziksel uyarılma ile daha kolay ereksiyon sağlanabilir iken; görsel, psikolojik ve non-genital uyaranlara ereksiyon yanıtı azalır. Nokturnal ereksiyonların sayısında ve spontan ereksiyonların kalitesinde azalma da görülür</a:t>
            </a:r>
            <a:r>
              <a:rPr lang="tr-TR" dirty="0" smtClean="0"/>
              <a:t>. </a:t>
            </a:r>
            <a:r>
              <a:rPr lang="tr-TR" dirty="0"/>
              <a:t>Cinsel ilişki için yeterli olmasına karşın, penil  rijiditede de dereceli olarak bir azalma meydana </a:t>
            </a:r>
            <a:r>
              <a:rPr lang="tr-TR" dirty="0" smtClean="0"/>
              <a:t>gelir.</a:t>
            </a:r>
            <a:endParaRPr lang="tr-TR" dirty="0"/>
          </a:p>
        </p:txBody>
      </p:sp>
    </p:spTree>
    <p:extLst>
      <p:ext uri="{BB962C8B-B14F-4D97-AF65-F5344CB8AC3E}">
        <p14:creationId xmlns="" xmlns:p14="http://schemas.microsoft.com/office/powerpoint/2010/main" val="21642418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YAŞLANAN ERKETE FİZYOLOJİK DEĞİŞİM</a:t>
            </a:r>
            <a:endParaRPr lang="tr-TR" dirty="0"/>
          </a:p>
        </p:txBody>
      </p:sp>
      <p:sp>
        <p:nvSpPr>
          <p:cNvPr id="3" name="Content Placeholder 2"/>
          <p:cNvSpPr>
            <a:spLocks noGrp="1"/>
          </p:cNvSpPr>
          <p:nvPr>
            <p:ph sz="quarter" idx="1"/>
          </p:nvPr>
        </p:nvSpPr>
        <p:spPr/>
        <p:txBody>
          <a:bodyPr/>
          <a:lstStyle/>
          <a:p>
            <a:r>
              <a:rPr lang="tr-TR" dirty="0"/>
              <a:t>Yaşlanmaya bağlı olarak cinsel aktivitenin ejakulasyon fazında da bir değişim olur. P'akulasyon öncesi uyarılma fazı uzar. Orgazm esnasında meydana gelen adale kasılmaları daha nadir ve zayıftır. Ejakulasyon volümünde de yavaş ve dereceli bir azalma görülür. Ayrıca, ejakulasyonun meydana gelmesi için gerekli süre uzar ve ejakulatın ileri atılmasında azalma olur. Ejakulasyon esnasında duyulan tatminde azalma ve ejakulasyon sonrası refrakter periyotta uzama olur</a:t>
            </a:r>
          </a:p>
        </p:txBody>
      </p:sp>
    </p:spTree>
    <p:extLst>
      <p:ext uri="{BB962C8B-B14F-4D97-AF65-F5344CB8AC3E}">
        <p14:creationId xmlns="" xmlns:p14="http://schemas.microsoft.com/office/powerpoint/2010/main" val="31855433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99392"/>
            <a:ext cx="7772400" cy="1661046"/>
          </a:xfrm>
        </p:spPr>
        <p:txBody>
          <a:bodyPr>
            <a:normAutofit/>
          </a:bodyPr>
          <a:lstStyle/>
          <a:p>
            <a:r>
              <a:rPr lang="tr-TR" sz="2700" b="1" dirty="0"/>
              <a:t>YAŞLANAN ERKEKTE MEYDANA GELEN HORMONAL DEĞİŞİMLER</a:t>
            </a:r>
            <a:r>
              <a:rPr lang="tr-TR" dirty="0"/>
              <a:t/>
            </a:r>
            <a:br>
              <a:rPr lang="tr-TR" dirty="0"/>
            </a:br>
            <a:endParaRPr lang="tr-TR" dirty="0"/>
          </a:p>
        </p:txBody>
      </p:sp>
      <p:sp>
        <p:nvSpPr>
          <p:cNvPr id="3" name="Content Placeholder 2"/>
          <p:cNvSpPr>
            <a:spLocks noGrp="1"/>
          </p:cNvSpPr>
          <p:nvPr>
            <p:ph sz="quarter" idx="1"/>
          </p:nvPr>
        </p:nvSpPr>
        <p:spPr/>
        <p:txBody>
          <a:bodyPr>
            <a:normAutofit/>
          </a:bodyPr>
          <a:lstStyle/>
          <a:p>
            <a:r>
              <a:rPr lang="tr-TR" dirty="0"/>
              <a:t>Erkek seks karakterleri androjenler tarafından belirlenir. En önemli androjenler testosteron ve dihidrotestosterondur (DHT). </a:t>
            </a:r>
            <a:endParaRPr lang="tr-TR" dirty="0" smtClean="0"/>
          </a:p>
          <a:p>
            <a:r>
              <a:rPr lang="tr-TR" dirty="0"/>
              <a:t>Yaşlanmaya bağlı olarak erkeklerde, serum testosteron düzeylerinde dereceli bir azalma meydana </a:t>
            </a:r>
            <a:r>
              <a:rPr lang="tr-TR" dirty="0" smtClean="0"/>
              <a:t>gelir.</a:t>
            </a:r>
          </a:p>
          <a:p>
            <a:r>
              <a:rPr lang="tr-TR" dirty="0" smtClean="0"/>
              <a:t>Androjenlerin </a:t>
            </a:r>
            <a:r>
              <a:rPr lang="tr-TR" dirty="0"/>
              <a:t>bu azalmasına erkek menapozu, erkek klimakteriumu, yaşla ilişkili hipogonadizm, azalmış testosteron sendromu, viropoz ve daha sıklıkla andropoz gibi farklı isimler verilmiştir.</a:t>
            </a:r>
          </a:p>
        </p:txBody>
      </p:sp>
    </p:spTree>
    <p:extLst>
      <p:ext uri="{BB962C8B-B14F-4D97-AF65-F5344CB8AC3E}">
        <p14:creationId xmlns="" xmlns:p14="http://schemas.microsoft.com/office/powerpoint/2010/main" val="39270953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PADAM</a:t>
            </a:r>
          </a:p>
        </p:txBody>
      </p:sp>
      <p:sp>
        <p:nvSpPr>
          <p:cNvPr id="3" name="Content Placeholder 2"/>
          <p:cNvSpPr>
            <a:spLocks noGrp="1"/>
          </p:cNvSpPr>
          <p:nvPr>
            <p:ph sz="quarter" idx="1"/>
          </p:nvPr>
        </p:nvSpPr>
        <p:spPr/>
        <p:txBody>
          <a:bodyPr/>
          <a:lstStyle/>
          <a:p>
            <a:r>
              <a:rPr lang="tr-TR" dirty="0"/>
              <a:t>A</a:t>
            </a:r>
            <a:r>
              <a:rPr lang="tr-TR" dirty="0" smtClean="0"/>
              <a:t>ndrojen </a:t>
            </a:r>
            <a:r>
              <a:rPr lang="tr-TR" dirty="0"/>
              <a:t>sekresyonunun durmadığı, sadece dereceli olarak zamanla azaldığı gözönüne alındığında, "Andropoz" terimi yerine "PADAM" (Partial or Progressive Androgen Deficiency of the Ageing  Male -Yaşlanan erkekte kısmi veya ilerleyici androjen eksikliği) teriminin kullanımı önerilmektedir. </a:t>
            </a:r>
          </a:p>
          <a:p>
            <a:endParaRPr lang="tr-TR" dirty="0"/>
          </a:p>
        </p:txBody>
      </p:sp>
    </p:spTree>
    <p:extLst>
      <p:ext uri="{BB962C8B-B14F-4D97-AF65-F5344CB8AC3E}">
        <p14:creationId xmlns="" xmlns:p14="http://schemas.microsoft.com/office/powerpoint/2010/main" val="23958876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PADAM'IN KLİNİK TABLOSU</a:t>
            </a:r>
            <a:r>
              <a:rPr lang="tr-TR" dirty="0"/>
              <a:t/>
            </a:r>
            <a:br>
              <a:rPr lang="tr-TR" dirty="0"/>
            </a:br>
            <a:endParaRPr lang="tr-TR" dirty="0"/>
          </a:p>
        </p:txBody>
      </p:sp>
      <p:graphicFrame>
        <p:nvGraphicFramePr>
          <p:cNvPr id="7" name="Content Placeholder 6"/>
          <p:cNvGraphicFramePr>
            <a:graphicFrameLocks noGrp="1"/>
          </p:cNvGraphicFramePr>
          <p:nvPr>
            <p:ph sz="quarter" idx="1"/>
            <p:extLst>
              <p:ext uri="{D42A27DB-BD31-4B8C-83A1-F6EECF244321}">
                <p14:modId xmlns="" xmlns:p14="http://schemas.microsoft.com/office/powerpoint/2010/main" val="995004009"/>
              </p:ext>
            </p:extLst>
          </p:nvPr>
        </p:nvGraphicFramePr>
        <p:xfrm>
          <a:off x="755577" y="908720"/>
          <a:ext cx="7272806" cy="5985852"/>
        </p:xfrm>
        <a:graphic>
          <a:graphicData uri="http://schemas.openxmlformats.org/drawingml/2006/table">
            <a:tbl>
              <a:tblPr firstRow="1" firstCol="1" bandRow="1">
                <a:tableStyleId>{5C22544A-7EE6-4342-B048-85BDC9FD1C3A}</a:tableStyleId>
              </a:tblPr>
              <a:tblGrid>
                <a:gridCol w="3636403"/>
                <a:gridCol w="3636403"/>
              </a:tblGrid>
              <a:tr h="2808312">
                <a:tc>
                  <a:txBody>
                    <a:bodyPr/>
                    <a:lstStyle/>
                    <a:p>
                      <a:pPr indent="449580" algn="just">
                        <a:lnSpc>
                          <a:spcPct val="150000"/>
                        </a:lnSpc>
                        <a:spcAft>
                          <a:spcPts val="0"/>
                        </a:spcAft>
                      </a:pPr>
                      <a:r>
                        <a:rPr lang="tr-TR" sz="1600" dirty="0">
                          <a:effectLst/>
                        </a:rPr>
                        <a:t>1- Psikolojik</a:t>
                      </a:r>
                    </a:p>
                    <a:p>
                      <a:pPr indent="449580" algn="just">
                        <a:lnSpc>
                          <a:spcPct val="150000"/>
                        </a:lnSpc>
                        <a:spcAft>
                          <a:spcPts val="0"/>
                        </a:spcAft>
                      </a:pPr>
                      <a:r>
                        <a:rPr lang="tr-TR" sz="1600" dirty="0">
                          <a:effectLst/>
                        </a:rPr>
                        <a:t>Zihinsel yorgunluk</a:t>
                      </a:r>
                    </a:p>
                    <a:p>
                      <a:pPr indent="449580" algn="just">
                        <a:lnSpc>
                          <a:spcPct val="150000"/>
                        </a:lnSpc>
                        <a:spcAft>
                          <a:spcPts val="0"/>
                        </a:spcAft>
                      </a:pPr>
                      <a:r>
                        <a:rPr lang="tr-TR" sz="1600" dirty="0">
                          <a:effectLst/>
                        </a:rPr>
                        <a:t>Bilişsel fonksiyonlarda azalma</a:t>
                      </a:r>
                    </a:p>
                    <a:p>
                      <a:pPr indent="449580" algn="just">
                        <a:lnSpc>
                          <a:spcPct val="150000"/>
                        </a:lnSpc>
                        <a:spcAft>
                          <a:spcPts val="0"/>
                        </a:spcAft>
                      </a:pPr>
                      <a:r>
                        <a:rPr lang="tr-TR" sz="1600" dirty="0">
                          <a:effectLst/>
                        </a:rPr>
                        <a:t>Genel iyilik halinde bozulma</a:t>
                      </a:r>
                    </a:p>
                    <a:p>
                      <a:pPr indent="449580" algn="just">
                        <a:lnSpc>
                          <a:spcPct val="150000"/>
                        </a:lnSpc>
                        <a:spcAft>
                          <a:spcPts val="0"/>
                        </a:spcAft>
                      </a:pPr>
                      <a:r>
                        <a:rPr lang="tr-TR" sz="1600" dirty="0">
                          <a:effectLst/>
                        </a:rPr>
                        <a:t>Huzursuzluk</a:t>
                      </a:r>
                    </a:p>
                    <a:p>
                      <a:pPr indent="449580" algn="just">
                        <a:lnSpc>
                          <a:spcPct val="150000"/>
                        </a:lnSpc>
                        <a:spcAft>
                          <a:spcPts val="0"/>
                        </a:spcAft>
                      </a:pPr>
                      <a:r>
                        <a:rPr lang="tr-TR" sz="1600" dirty="0">
                          <a:effectLst/>
                        </a:rPr>
                        <a:t>Konsantrasyon kaybı</a:t>
                      </a:r>
                    </a:p>
                    <a:p>
                      <a:pPr indent="449580" algn="just">
                        <a:lnSpc>
                          <a:spcPct val="150000"/>
                        </a:lnSpc>
                        <a:spcAft>
                          <a:spcPts val="0"/>
                        </a:spcAft>
                      </a:pPr>
                      <a:r>
                        <a:rPr lang="tr-TR" sz="1600" dirty="0">
                          <a:effectLst/>
                        </a:rPr>
                        <a:t>Depresif ruh hali</a:t>
                      </a:r>
                    </a:p>
                    <a:p>
                      <a:pPr indent="449580" algn="just">
                        <a:lnSpc>
                          <a:spcPct val="150000"/>
                        </a:lnSpc>
                        <a:spcAft>
                          <a:spcPts val="0"/>
                        </a:spcAft>
                      </a:pPr>
                      <a:r>
                        <a:rPr lang="tr-TR" sz="1600" dirty="0">
                          <a:effectLst/>
                        </a:rPr>
                        <a:t>Sinirlilik</a:t>
                      </a:r>
                    </a:p>
                    <a:p>
                      <a:pPr algn="just">
                        <a:lnSpc>
                          <a:spcPct val="150000"/>
                        </a:lnSpc>
                        <a:spcAft>
                          <a:spcPts val="0"/>
                        </a:spcAft>
                      </a:pPr>
                      <a:r>
                        <a:rPr lang="tr-TR" sz="1100" dirty="0">
                          <a:effectLst/>
                        </a:rPr>
                        <a:t> </a:t>
                      </a:r>
                      <a:endParaRPr lang="tr-TR" sz="1000" dirty="0">
                        <a:effectLst/>
                        <a:latin typeface="Calibri"/>
                        <a:ea typeface="Calibri"/>
                        <a:cs typeface="Times New Roman"/>
                      </a:endParaRPr>
                    </a:p>
                  </a:txBody>
                  <a:tcPr marL="63500" marR="63500" marT="0" marB="0"/>
                </a:tc>
                <a:tc>
                  <a:txBody>
                    <a:bodyPr/>
                    <a:lstStyle/>
                    <a:p>
                      <a:pPr indent="449580" algn="just">
                        <a:lnSpc>
                          <a:spcPct val="150000"/>
                        </a:lnSpc>
                        <a:spcAft>
                          <a:spcPts val="0"/>
                        </a:spcAft>
                      </a:pPr>
                      <a:r>
                        <a:rPr lang="tr-TR" sz="1100" dirty="0">
                          <a:effectLst/>
                        </a:rPr>
                        <a:t>2- Fiziksel:</a:t>
                      </a:r>
                      <a:endParaRPr lang="tr-TR" sz="1000" dirty="0">
                        <a:effectLst/>
                      </a:endParaRPr>
                    </a:p>
                    <a:p>
                      <a:pPr indent="449580" algn="just">
                        <a:lnSpc>
                          <a:spcPct val="150000"/>
                        </a:lnSpc>
                        <a:spcAft>
                          <a:spcPts val="0"/>
                        </a:spcAft>
                      </a:pPr>
                      <a:r>
                        <a:rPr lang="tr-TR" sz="1100" dirty="0">
                          <a:effectLst/>
                        </a:rPr>
                        <a:t>Genel kırgınlık</a:t>
                      </a:r>
                      <a:endParaRPr lang="tr-TR" sz="1000" dirty="0">
                        <a:effectLst/>
                      </a:endParaRPr>
                    </a:p>
                    <a:p>
                      <a:pPr indent="449580" algn="just">
                        <a:lnSpc>
                          <a:spcPct val="150000"/>
                        </a:lnSpc>
                        <a:spcAft>
                          <a:spcPts val="0"/>
                        </a:spcAft>
                      </a:pPr>
                      <a:r>
                        <a:rPr lang="tr-TR" sz="1100" dirty="0">
                          <a:effectLst/>
                        </a:rPr>
                        <a:t>Güçsüzlük</a:t>
                      </a:r>
                      <a:endParaRPr lang="tr-TR" sz="1000" dirty="0">
                        <a:effectLst/>
                      </a:endParaRPr>
                    </a:p>
                    <a:p>
                      <a:pPr indent="449580" algn="just">
                        <a:lnSpc>
                          <a:spcPct val="150000"/>
                        </a:lnSpc>
                        <a:spcAft>
                          <a:spcPts val="0"/>
                        </a:spcAft>
                      </a:pPr>
                      <a:r>
                        <a:rPr lang="tr-TR" sz="1100" dirty="0">
                          <a:effectLst/>
                        </a:rPr>
                        <a:t>Adale kitlesinde ve gücünde azalma</a:t>
                      </a:r>
                      <a:endParaRPr lang="tr-TR" sz="1000" dirty="0">
                        <a:effectLst/>
                      </a:endParaRPr>
                    </a:p>
                    <a:p>
                      <a:pPr indent="449580" algn="just">
                        <a:lnSpc>
                          <a:spcPct val="150000"/>
                        </a:lnSpc>
                        <a:spcAft>
                          <a:spcPts val="0"/>
                        </a:spcAft>
                      </a:pPr>
                      <a:r>
                        <a:rPr lang="tr-TR" sz="1100" dirty="0">
                          <a:effectLst/>
                        </a:rPr>
                        <a:t>Osteopeni</a:t>
                      </a:r>
                      <a:endParaRPr lang="tr-TR" sz="1000" dirty="0">
                        <a:effectLst/>
                      </a:endParaRPr>
                    </a:p>
                    <a:p>
                      <a:pPr indent="449580" algn="just">
                        <a:lnSpc>
                          <a:spcPct val="150000"/>
                        </a:lnSpc>
                        <a:spcAft>
                          <a:spcPts val="0"/>
                        </a:spcAft>
                      </a:pPr>
                      <a:r>
                        <a:rPr lang="tr-TR" sz="1100" dirty="0">
                          <a:effectLst/>
                        </a:rPr>
                        <a:t>Jinekomasti</a:t>
                      </a:r>
                      <a:endParaRPr lang="tr-TR" sz="1000" dirty="0">
                        <a:effectLst/>
                      </a:endParaRPr>
                    </a:p>
                    <a:p>
                      <a:pPr indent="449580" algn="just">
                        <a:lnSpc>
                          <a:spcPct val="150000"/>
                        </a:lnSpc>
                        <a:spcAft>
                          <a:spcPts val="0"/>
                        </a:spcAft>
                      </a:pPr>
                      <a:r>
                        <a:rPr lang="tr-TR" sz="1100" dirty="0">
                          <a:effectLst/>
                        </a:rPr>
                        <a:t>Kıllanmada azalma</a:t>
                      </a:r>
                      <a:endParaRPr lang="tr-TR" sz="1000" dirty="0">
                        <a:effectLst/>
                      </a:endParaRPr>
                    </a:p>
                    <a:p>
                      <a:pPr indent="449580" algn="just">
                        <a:lnSpc>
                          <a:spcPct val="150000"/>
                        </a:lnSpc>
                        <a:spcAft>
                          <a:spcPts val="0"/>
                        </a:spcAft>
                      </a:pPr>
                      <a:r>
                        <a:rPr lang="tr-TR" sz="1100" dirty="0">
                          <a:effectLst/>
                        </a:rPr>
                        <a:t>Abdominal obesite</a:t>
                      </a:r>
                      <a:endParaRPr lang="tr-TR" sz="1000" dirty="0">
                        <a:effectLst/>
                      </a:endParaRPr>
                    </a:p>
                    <a:p>
                      <a:pPr algn="just">
                        <a:lnSpc>
                          <a:spcPct val="150000"/>
                        </a:lnSpc>
                        <a:spcAft>
                          <a:spcPts val="0"/>
                        </a:spcAft>
                      </a:pPr>
                      <a:r>
                        <a:rPr lang="tr-TR" sz="1100" dirty="0">
                          <a:effectLst/>
                        </a:rPr>
                        <a:t> </a:t>
                      </a:r>
                      <a:endParaRPr lang="tr-TR" sz="1000" dirty="0">
                        <a:effectLst/>
                        <a:latin typeface="Calibri"/>
                        <a:ea typeface="Calibri"/>
                        <a:cs typeface="Times New Roman"/>
                      </a:endParaRPr>
                    </a:p>
                  </a:txBody>
                  <a:tcPr marL="63500" marR="63500" marT="0" marB="0"/>
                </a:tc>
              </a:tr>
              <a:tr h="2808312">
                <a:tc>
                  <a:txBody>
                    <a:bodyPr/>
                    <a:lstStyle/>
                    <a:p>
                      <a:pPr indent="449580" algn="just">
                        <a:lnSpc>
                          <a:spcPct val="150000"/>
                        </a:lnSpc>
                        <a:spcAft>
                          <a:spcPts val="0"/>
                        </a:spcAft>
                      </a:pPr>
                      <a:r>
                        <a:rPr lang="tr-TR" sz="1100" dirty="0">
                          <a:effectLst/>
                        </a:rPr>
                        <a:t>3- Vazomotor                             </a:t>
                      </a:r>
                      <a:endParaRPr lang="tr-TR" sz="1000" dirty="0">
                        <a:effectLst/>
                      </a:endParaRPr>
                    </a:p>
                    <a:p>
                      <a:pPr indent="449580" algn="just">
                        <a:lnSpc>
                          <a:spcPct val="150000"/>
                        </a:lnSpc>
                        <a:spcAft>
                          <a:spcPts val="0"/>
                        </a:spcAft>
                      </a:pPr>
                      <a:r>
                        <a:rPr lang="tr-TR" sz="1100" dirty="0">
                          <a:effectLst/>
                        </a:rPr>
                        <a:t>Aşırı terleme</a:t>
                      </a:r>
                      <a:endParaRPr lang="tr-TR" sz="1000" dirty="0">
                        <a:effectLst/>
                      </a:endParaRPr>
                    </a:p>
                    <a:p>
                      <a:pPr indent="449580" algn="just">
                        <a:lnSpc>
                          <a:spcPct val="150000"/>
                        </a:lnSpc>
                        <a:spcAft>
                          <a:spcPts val="0"/>
                        </a:spcAft>
                      </a:pPr>
                      <a:r>
                        <a:rPr lang="tr-TR" sz="1100" dirty="0">
                          <a:effectLst/>
                        </a:rPr>
                        <a:t>Ateş basma atakları</a:t>
                      </a:r>
                      <a:endParaRPr lang="tr-TR" sz="1000" dirty="0">
                        <a:effectLst/>
                      </a:endParaRPr>
                    </a:p>
                    <a:p>
                      <a:pPr indent="449580" algn="just">
                        <a:lnSpc>
                          <a:spcPct val="150000"/>
                        </a:lnSpc>
                        <a:spcAft>
                          <a:spcPts val="0"/>
                        </a:spcAft>
                      </a:pPr>
                      <a:r>
                        <a:rPr lang="tr-TR" sz="1100" dirty="0">
                          <a:effectLst/>
                        </a:rPr>
                        <a:t>Uykusuzluk</a:t>
                      </a:r>
                      <a:endParaRPr lang="tr-TR" sz="1000" dirty="0">
                        <a:effectLst/>
                      </a:endParaRPr>
                    </a:p>
                    <a:p>
                      <a:pPr indent="449580" algn="just">
                        <a:lnSpc>
                          <a:spcPct val="150000"/>
                        </a:lnSpc>
                        <a:spcAft>
                          <a:spcPts val="0"/>
                        </a:spcAft>
                      </a:pPr>
                      <a:r>
                        <a:rPr lang="tr-TR" sz="1100" dirty="0">
                          <a:effectLst/>
                        </a:rPr>
                        <a:t>Çarpıntı</a:t>
                      </a:r>
                      <a:endParaRPr lang="tr-TR" sz="1000" dirty="0">
                        <a:effectLst/>
                      </a:endParaRPr>
                    </a:p>
                    <a:p>
                      <a:pPr algn="just">
                        <a:lnSpc>
                          <a:spcPct val="150000"/>
                        </a:lnSpc>
                        <a:spcAft>
                          <a:spcPts val="0"/>
                        </a:spcAft>
                      </a:pPr>
                      <a:r>
                        <a:rPr lang="tr-TR" sz="1100" dirty="0">
                          <a:effectLst/>
                        </a:rPr>
                        <a:t> </a:t>
                      </a:r>
                      <a:endParaRPr lang="tr-TR" sz="1000" dirty="0">
                        <a:effectLst/>
                        <a:latin typeface="Calibri"/>
                        <a:ea typeface="Calibri"/>
                        <a:cs typeface="Times New Roman"/>
                      </a:endParaRPr>
                    </a:p>
                  </a:txBody>
                  <a:tcPr marL="63500" marR="63500" marT="0" marB="0"/>
                </a:tc>
                <a:tc>
                  <a:txBody>
                    <a:bodyPr/>
                    <a:lstStyle/>
                    <a:p>
                      <a:pPr indent="449580" algn="just">
                        <a:lnSpc>
                          <a:spcPct val="150000"/>
                        </a:lnSpc>
                        <a:spcAft>
                          <a:spcPts val="0"/>
                        </a:spcAft>
                      </a:pPr>
                      <a:r>
                        <a:rPr lang="tr-TR" sz="1100" dirty="0">
                          <a:effectLst/>
                        </a:rPr>
                        <a:t>4- Cinsel</a:t>
                      </a:r>
                      <a:endParaRPr lang="tr-TR" sz="1000" dirty="0">
                        <a:effectLst/>
                      </a:endParaRPr>
                    </a:p>
                    <a:p>
                      <a:pPr indent="449580" algn="just">
                        <a:lnSpc>
                          <a:spcPct val="150000"/>
                        </a:lnSpc>
                        <a:spcAft>
                          <a:spcPts val="0"/>
                        </a:spcAft>
                      </a:pPr>
                      <a:r>
                        <a:rPr lang="tr-TR" sz="1100" dirty="0">
                          <a:effectLst/>
                        </a:rPr>
                        <a:t>Cinsel aktivitede azalma</a:t>
                      </a:r>
                      <a:endParaRPr lang="tr-TR" sz="1000" dirty="0">
                        <a:effectLst/>
                      </a:endParaRPr>
                    </a:p>
                    <a:p>
                      <a:pPr indent="449580" algn="just">
                        <a:lnSpc>
                          <a:spcPct val="150000"/>
                        </a:lnSpc>
                        <a:spcAft>
                          <a:spcPts val="0"/>
                        </a:spcAft>
                      </a:pPr>
                      <a:r>
                        <a:rPr lang="tr-TR" sz="1100" dirty="0">
                          <a:effectLst/>
                        </a:rPr>
                        <a:t>Libido azlığı</a:t>
                      </a:r>
                      <a:endParaRPr lang="tr-TR" sz="1000" dirty="0">
                        <a:effectLst/>
                      </a:endParaRPr>
                    </a:p>
                    <a:p>
                      <a:pPr indent="449580" algn="just">
                        <a:lnSpc>
                          <a:spcPct val="150000"/>
                        </a:lnSpc>
                        <a:spcAft>
                          <a:spcPts val="0"/>
                        </a:spcAft>
                      </a:pPr>
                      <a:r>
                        <a:rPr lang="tr-TR" sz="1100" dirty="0">
                          <a:effectLst/>
                        </a:rPr>
                        <a:t>Erektil disfonksiyon</a:t>
                      </a:r>
                      <a:endParaRPr lang="tr-TR" sz="1000" dirty="0">
                        <a:effectLst/>
                      </a:endParaRPr>
                    </a:p>
                    <a:p>
                      <a:pPr indent="449580" algn="just">
                        <a:lnSpc>
                          <a:spcPct val="150000"/>
                        </a:lnSpc>
                        <a:spcAft>
                          <a:spcPts val="0"/>
                        </a:spcAft>
                      </a:pPr>
                      <a:r>
                        <a:rPr lang="tr-TR" sz="1100" dirty="0">
                          <a:effectLst/>
                        </a:rPr>
                        <a:t>Ejakulasyan sonrası refrakter periyotda uzama </a:t>
                      </a:r>
                      <a:endParaRPr lang="tr-TR" sz="1000" dirty="0">
                        <a:effectLst/>
                      </a:endParaRPr>
                    </a:p>
                    <a:p>
                      <a:pPr indent="449580" algn="just">
                        <a:lnSpc>
                          <a:spcPct val="150000"/>
                        </a:lnSpc>
                        <a:spcAft>
                          <a:spcPts val="0"/>
                        </a:spcAft>
                      </a:pPr>
                      <a:r>
                        <a:rPr lang="tr-TR" sz="1100" dirty="0">
                          <a:effectLst/>
                        </a:rPr>
                        <a:t>Ejakulatın projeksiyonunda azalma </a:t>
                      </a:r>
                      <a:endParaRPr lang="tr-TR" sz="1000" dirty="0">
                        <a:effectLst/>
                      </a:endParaRPr>
                    </a:p>
                    <a:p>
                      <a:pPr indent="449580" algn="just">
                        <a:lnSpc>
                          <a:spcPct val="150000"/>
                        </a:lnSpc>
                        <a:spcAft>
                          <a:spcPts val="0"/>
                        </a:spcAft>
                      </a:pPr>
                      <a:r>
                        <a:rPr lang="tr-TR" sz="1100" dirty="0">
                          <a:effectLst/>
                        </a:rPr>
                        <a:t>Ejakulat volümünde azalma</a:t>
                      </a:r>
                      <a:endParaRPr lang="tr-TR" sz="1000" dirty="0">
                        <a:effectLst/>
                      </a:endParaRPr>
                    </a:p>
                    <a:p>
                      <a:pPr algn="just">
                        <a:lnSpc>
                          <a:spcPct val="150000"/>
                        </a:lnSpc>
                        <a:spcAft>
                          <a:spcPts val="0"/>
                        </a:spcAft>
                      </a:pPr>
                      <a:r>
                        <a:rPr lang="tr-TR" sz="1100" dirty="0">
                          <a:effectLst/>
                        </a:rPr>
                        <a:t> </a:t>
                      </a:r>
                      <a:endParaRPr lang="tr-TR" sz="1000" dirty="0">
                        <a:effectLst/>
                        <a:latin typeface="Calibri"/>
                        <a:ea typeface="Calibri"/>
                        <a:cs typeface="Times New Roman"/>
                      </a:endParaRPr>
                    </a:p>
                  </a:txBody>
                  <a:tcPr marL="63500" marR="63500" marT="0" marB="0"/>
                </a:tc>
              </a:tr>
            </a:tbl>
          </a:graphicData>
        </a:graphic>
      </p:graphicFrame>
    </p:spTree>
    <p:extLst>
      <p:ext uri="{BB962C8B-B14F-4D97-AF65-F5344CB8AC3E}">
        <p14:creationId xmlns="" xmlns:p14="http://schemas.microsoft.com/office/powerpoint/2010/main" val="7901909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PADAM TANISI</a:t>
            </a:r>
            <a:r>
              <a:rPr lang="tr-TR" dirty="0"/>
              <a:t/>
            </a:r>
            <a:br>
              <a:rPr lang="tr-TR" dirty="0"/>
            </a:br>
            <a:endParaRPr lang="tr-TR" dirty="0"/>
          </a:p>
        </p:txBody>
      </p:sp>
      <p:sp>
        <p:nvSpPr>
          <p:cNvPr id="3" name="Content Placeholder 2"/>
          <p:cNvSpPr>
            <a:spLocks noGrp="1"/>
          </p:cNvSpPr>
          <p:nvPr>
            <p:ph sz="quarter" idx="1"/>
          </p:nvPr>
        </p:nvSpPr>
        <p:spPr/>
        <p:txBody>
          <a:bodyPr/>
          <a:lstStyle/>
          <a:p>
            <a:r>
              <a:rPr lang="tr-TR" b="1" dirty="0" smtClean="0"/>
              <a:t>Öykü</a:t>
            </a:r>
            <a:r>
              <a:rPr lang="tr-TR" dirty="0" smtClean="0"/>
              <a:t>: PADAM </a:t>
            </a:r>
            <a:r>
              <a:rPr lang="tr-TR" dirty="0"/>
              <a:t>bir semptomlar kompleksi olduğundan iyi bir öykü almak en önemli husustur. Oykü ile elde edilen semptomları derecelendirmek için bazı semptom skorlamaları geliştirilmiştir.36'38 Semptom skoru pozitif çıkan hastalarda, yaşlı populasyonda sık görülen diyabet, vasküler hastalıklar ve malignansiler ekarte edilmelidir.</a:t>
            </a:r>
          </a:p>
          <a:p>
            <a:endParaRPr lang="tr-TR" dirty="0"/>
          </a:p>
        </p:txBody>
      </p:sp>
    </p:spTree>
    <p:extLst>
      <p:ext uri="{BB962C8B-B14F-4D97-AF65-F5344CB8AC3E}">
        <p14:creationId xmlns="" xmlns:p14="http://schemas.microsoft.com/office/powerpoint/2010/main" val="38466158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PADAM TANISI</a:t>
            </a:r>
            <a:r>
              <a:rPr lang="tr-TR" dirty="0"/>
              <a:t/>
            </a:r>
            <a:br>
              <a:rPr lang="tr-TR" dirty="0"/>
            </a:br>
            <a:endParaRPr lang="tr-TR" dirty="0"/>
          </a:p>
        </p:txBody>
      </p:sp>
      <p:sp>
        <p:nvSpPr>
          <p:cNvPr id="3" name="Content Placeholder 2"/>
          <p:cNvSpPr>
            <a:spLocks noGrp="1"/>
          </p:cNvSpPr>
          <p:nvPr>
            <p:ph sz="quarter" idx="1"/>
          </p:nvPr>
        </p:nvSpPr>
        <p:spPr/>
        <p:txBody>
          <a:bodyPr/>
          <a:lstStyle/>
          <a:p>
            <a:r>
              <a:rPr lang="tr-TR" b="1" dirty="0"/>
              <a:t>Fizik muayene:</a:t>
            </a:r>
            <a:r>
              <a:rPr lang="tr-TR" dirty="0"/>
              <a:t> Pubik kıllanma ve genel kıl dağılımı, testislerin hacim ve kıvamı, rektal muayene ile prostat boyutları ve kıvamı mutlaka değerlendirilmelidir.</a:t>
            </a:r>
          </a:p>
          <a:p>
            <a:endParaRPr lang="tr-TR" dirty="0"/>
          </a:p>
        </p:txBody>
      </p:sp>
    </p:spTree>
    <p:extLst>
      <p:ext uri="{BB962C8B-B14F-4D97-AF65-F5344CB8AC3E}">
        <p14:creationId xmlns="" xmlns:p14="http://schemas.microsoft.com/office/powerpoint/2010/main" val="37272892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PADAM TANISI</a:t>
            </a:r>
            <a:endParaRPr lang="tr-TR" dirty="0"/>
          </a:p>
        </p:txBody>
      </p:sp>
      <p:sp>
        <p:nvSpPr>
          <p:cNvPr id="3" name="Content Placeholder 2"/>
          <p:cNvSpPr>
            <a:spLocks noGrp="1"/>
          </p:cNvSpPr>
          <p:nvPr>
            <p:ph sz="quarter" idx="1"/>
          </p:nvPr>
        </p:nvSpPr>
        <p:spPr/>
        <p:txBody>
          <a:bodyPr/>
          <a:lstStyle/>
          <a:p>
            <a:r>
              <a:rPr lang="tr-TR" b="1" dirty="0"/>
              <a:t>Transrektal ultrasonografi:</a:t>
            </a:r>
            <a:r>
              <a:rPr lang="tr-TR" dirty="0"/>
              <a:t> Rektal muayenede şüphe varsa, prostatın daha iyi değerlendirilebilmesi için yapılabilir.</a:t>
            </a:r>
          </a:p>
          <a:p>
            <a:endParaRPr lang="tr-TR" dirty="0"/>
          </a:p>
        </p:txBody>
      </p:sp>
    </p:spTree>
    <p:extLst>
      <p:ext uri="{BB962C8B-B14F-4D97-AF65-F5344CB8AC3E}">
        <p14:creationId xmlns="" xmlns:p14="http://schemas.microsoft.com/office/powerpoint/2010/main" val="27753836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PADAM TANISI</a:t>
            </a:r>
            <a:endParaRPr lang="tr-TR" dirty="0"/>
          </a:p>
        </p:txBody>
      </p:sp>
      <p:sp>
        <p:nvSpPr>
          <p:cNvPr id="3" name="Content Placeholder 2"/>
          <p:cNvSpPr>
            <a:spLocks noGrp="1"/>
          </p:cNvSpPr>
          <p:nvPr>
            <p:ph sz="quarter" idx="1"/>
          </p:nvPr>
        </p:nvSpPr>
        <p:spPr/>
        <p:txBody>
          <a:bodyPr>
            <a:normAutofit fontScale="92500" lnSpcReduction="20000"/>
          </a:bodyPr>
          <a:lstStyle/>
          <a:p>
            <a:r>
              <a:rPr lang="tr-TR" b="1" dirty="0"/>
              <a:t>Laboratuar testleri:</a:t>
            </a:r>
            <a:r>
              <a:rPr lang="tr-TR" dirty="0"/>
              <a:t> Serum PSA düzeyi ölçümü ve total testosteron düzeylerine bakılmalıdır. Serum PSA düzeyi yüksek ise kişi mutlaka prostat kanseri açısından incelenmelidir. Serum total testosteron düzeyinin 300 ng/dl'nin altında olması hipogonadizm tanısını destekler.11,30 Ancak, PADAM tanısı konmadan önce total testosteron düzeyinmi düşüklüğü ikinci bir ölçüm ile teyit edilmeli ve hipogonadizmin diğer patolojik sebepleri ekarte edilmelidir. Diğer taraftan, eğer hastada hipogonadizm semptom ve bulguları var; ancak, total testosteron düzeyi normalse, dengeli diyaliz yöntemini kullanarak serbest testosteron ölçümü yapılmalıdır. Çünkü, yükselmiş SHBG seviyesi total testosteron düzeyinin normal bulunmasına neden olabilir. Serbest testosteron düzeyi düşükse, hipogonadizm tanısı doğrulanmış olur. Amonyum sülfat çöktürme yöntemiyle bioavailable testosteron ölçümü de diğer bir alternatiftir.30'39</a:t>
            </a:r>
          </a:p>
        </p:txBody>
      </p:sp>
    </p:spTree>
    <p:extLst>
      <p:ext uri="{BB962C8B-B14F-4D97-AF65-F5344CB8AC3E}">
        <p14:creationId xmlns="" xmlns:p14="http://schemas.microsoft.com/office/powerpoint/2010/main" val="41632017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2700" b="1" dirty="0"/>
              <a:t>YAŞLANAN ERKEKTE EREKTİL DİSFONKSİYONUN TEDAVİSİ</a:t>
            </a:r>
            <a:r>
              <a:rPr lang="tr-TR" dirty="0"/>
              <a:t/>
            </a:r>
            <a:br>
              <a:rPr lang="tr-TR" dirty="0"/>
            </a:br>
            <a:endParaRPr lang="tr-TR" dirty="0"/>
          </a:p>
        </p:txBody>
      </p:sp>
      <p:sp>
        <p:nvSpPr>
          <p:cNvPr id="3" name="Content Placeholder 2"/>
          <p:cNvSpPr>
            <a:spLocks noGrp="1"/>
          </p:cNvSpPr>
          <p:nvPr>
            <p:ph sz="quarter" idx="1"/>
          </p:nvPr>
        </p:nvSpPr>
        <p:spPr/>
        <p:txBody>
          <a:bodyPr>
            <a:normAutofit/>
          </a:bodyPr>
          <a:lstStyle/>
          <a:p>
            <a:r>
              <a:rPr lang="tr-TR" dirty="0"/>
              <a:t>Yaşlanan erkekte, direkt yaşlanmaya bağlı olarak meydana gelen patolojik olmayan erektil disfonksiyon ile </a:t>
            </a:r>
            <a:r>
              <a:rPr lang="tr-TR" dirty="0" smtClean="0"/>
              <a:t>DM, HT, </a:t>
            </a:r>
            <a:r>
              <a:rPr lang="tr-TR" dirty="0"/>
              <a:t>hiperlipidemi vb sistemik hastalalıklara bağlı olarak meydana gelen patolojik erektil disfonksiyonun ayırımının </a:t>
            </a:r>
            <a:r>
              <a:rPr lang="tr-TR" dirty="0" smtClean="0"/>
              <a:t>yapılması gerekir.</a:t>
            </a:r>
          </a:p>
          <a:p>
            <a:pPr marL="0" indent="0">
              <a:buNone/>
            </a:pPr>
            <a:endParaRPr lang="tr-TR" dirty="0"/>
          </a:p>
        </p:txBody>
      </p:sp>
    </p:spTree>
    <p:extLst>
      <p:ext uri="{BB962C8B-B14F-4D97-AF65-F5344CB8AC3E}">
        <p14:creationId xmlns="" xmlns:p14="http://schemas.microsoft.com/office/powerpoint/2010/main" val="803825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Menopoz </a:t>
            </a:r>
            <a:r>
              <a:rPr lang="tr-TR" dirty="0" smtClean="0"/>
              <a:t/>
            </a:r>
            <a:br>
              <a:rPr lang="tr-TR" dirty="0" smtClean="0"/>
            </a:br>
            <a:endParaRPr lang="tr-TR" dirty="0"/>
          </a:p>
        </p:txBody>
      </p:sp>
      <p:pic>
        <p:nvPicPr>
          <p:cNvPr id="2050" name="Picture 2"/>
          <p:cNvPicPr>
            <a:picLocks noGrp="1" noChangeAspect="1" noChangeArrowheads="1"/>
          </p:cNvPicPr>
          <p:nvPr>
            <p:ph sz="quarter" idx="1"/>
          </p:nvPr>
        </p:nvPicPr>
        <p:blipFill>
          <a:blip r:embed="rId2" cstate="print"/>
          <a:stretch>
            <a:fillRect/>
          </a:stretch>
        </p:blipFill>
        <p:spPr bwMode="auto">
          <a:xfrm>
            <a:off x="755576" y="2060848"/>
            <a:ext cx="4173333" cy="3096344"/>
          </a:xfrm>
          <a:prstGeom prst="rect">
            <a:avLst/>
          </a:prstGeom>
          <a:noFill/>
          <a:ln w="9525">
            <a:noFill/>
            <a:miter lim="800000"/>
            <a:headEnd/>
            <a:tailEnd/>
          </a:ln>
        </p:spPr>
      </p:pic>
      <p:sp>
        <p:nvSpPr>
          <p:cNvPr id="6" name="5 İçerik Yer Tutucusu"/>
          <p:cNvSpPr>
            <a:spLocks noGrp="1"/>
          </p:cNvSpPr>
          <p:nvPr>
            <p:ph sz="quarter" idx="2"/>
          </p:nvPr>
        </p:nvSpPr>
        <p:spPr/>
        <p:txBody>
          <a:bodyPr>
            <a:normAutofit/>
          </a:bodyPr>
          <a:lstStyle/>
          <a:p>
            <a:r>
              <a:rPr lang="tr-TR" dirty="0" smtClean="0"/>
              <a:t>Dünya Sağlık Örgütü menopozu </a:t>
            </a:r>
            <a:r>
              <a:rPr lang="tr-TR" b="1" dirty="0" smtClean="0"/>
              <a:t>"ovaryum aktivitesinin yitirilmesi sonucunda mensturasyonun kalıcı olarak sonlanması" </a:t>
            </a:r>
            <a:r>
              <a:rPr lang="tr-TR" dirty="0" smtClean="0"/>
              <a:t>olarak tanımlamaktadır. </a:t>
            </a:r>
          </a:p>
          <a:p>
            <a:r>
              <a:rPr lang="tr-TR" dirty="0" smtClean="0"/>
              <a:t>Bir yıl boyunca adet görülmemişse en son görülen adet menopoz olarak adlandırılır.</a:t>
            </a:r>
          </a:p>
          <a:p>
            <a:endParaRPr lang="tr-TR"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2700" b="1" dirty="0"/>
              <a:t>YAŞLANAN ERKEKTE EREKTİL DİSFONKSİYONUN TEDAVİSİ</a:t>
            </a:r>
            <a:r>
              <a:rPr lang="tr-TR" dirty="0"/>
              <a:t/>
            </a:r>
            <a:br>
              <a:rPr lang="tr-TR" dirty="0"/>
            </a:br>
            <a:endParaRPr lang="tr-TR" dirty="0"/>
          </a:p>
        </p:txBody>
      </p:sp>
      <p:sp>
        <p:nvSpPr>
          <p:cNvPr id="3" name="Content Placeholder 2"/>
          <p:cNvSpPr>
            <a:spLocks noGrp="1"/>
          </p:cNvSpPr>
          <p:nvPr>
            <p:ph sz="quarter" idx="1"/>
          </p:nvPr>
        </p:nvSpPr>
        <p:spPr/>
        <p:txBody>
          <a:bodyPr>
            <a:normAutofit/>
          </a:bodyPr>
          <a:lstStyle/>
          <a:p>
            <a:r>
              <a:rPr lang="tr-TR" dirty="0" smtClean="0"/>
              <a:t>Patolojik </a:t>
            </a:r>
            <a:r>
              <a:rPr lang="tr-TR" dirty="0"/>
              <a:t>erektil disfonksiyon varlığında tedavi sırasıyla; </a:t>
            </a:r>
            <a:endParaRPr lang="tr-TR" dirty="0" smtClean="0"/>
          </a:p>
          <a:p>
            <a:r>
              <a:rPr lang="tr-TR" dirty="0" smtClean="0"/>
              <a:t>oral </a:t>
            </a:r>
            <a:r>
              <a:rPr lang="tr-TR" dirty="0"/>
              <a:t>ilaçlar, </a:t>
            </a:r>
            <a:endParaRPr lang="tr-TR" dirty="0" smtClean="0"/>
          </a:p>
          <a:p>
            <a:r>
              <a:rPr lang="tr-TR" dirty="0" smtClean="0"/>
              <a:t>vakum </a:t>
            </a:r>
            <a:r>
              <a:rPr lang="tr-TR" dirty="0"/>
              <a:t>cihazı kullanımı, </a:t>
            </a:r>
            <a:endParaRPr lang="tr-TR" dirty="0" smtClean="0"/>
          </a:p>
          <a:p>
            <a:r>
              <a:rPr lang="tr-TR" dirty="0" smtClean="0"/>
              <a:t>seks </a:t>
            </a:r>
            <a:r>
              <a:rPr lang="tr-TR" dirty="0"/>
              <a:t>tedavisi, </a:t>
            </a:r>
            <a:endParaRPr lang="tr-TR" dirty="0" smtClean="0"/>
          </a:p>
          <a:p>
            <a:r>
              <a:rPr lang="tr-TR" dirty="0" smtClean="0"/>
              <a:t>intrakavernöz </a:t>
            </a:r>
            <a:r>
              <a:rPr lang="tr-TR" dirty="0"/>
              <a:t>enjeksiyon uygulaması, </a:t>
            </a:r>
            <a:endParaRPr lang="tr-TR" dirty="0" smtClean="0"/>
          </a:p>
          <a:p>
            <a:r>
              <a:rPr lang="tr-TR" dirty="0" smtClean="0"/>
              <a:t>intrauretral </a:t>
            </a:r>
            <a:r>
              <a:rPr lang="tr-TR" dirty="0"/>
              <a:t>ilaç instilasyonu, </a:t>
            </a:r>
            <a:endParaRPr lang="tr-TR" dirty="0" smtClean="0"/>
          </a:p>
          <a:p>
            <a:r>
              <a:rPr lang="tr-TR" dirty="0" smtClean="0"/>
              <a:t>vasküler </a:t>
            </a:r>
            <a:r>
              <a:rPr lang="tr-TR" dirty="0"/>
              <a:t>cerrahiler ve penil protez </a:t>
            </a:r>
            <a:r>
              <a:rPr lang="tr-TR" dirty="0" smtClean="0"/>
              <a:t>takılmasıdır.</a:t>
            </a:r>
          </a:p>
          <a:p>
            <a:endParaRPr lang="tr-TR" dirty="0"/>
          </a:p>
        </p:txBody>
      </p:sp>
    </p:spTree>
    <p:extLst>
      <p:ext uri="{BB962C8B-B14F-4D97-AF65-F5344CB8AC3E}">
        <p14:creationId xmlns="" xmlns:p14="http://schemas.microsoft.com/office/powerpoint/2010/main" val="36836368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2700" b="1" dirty="0"/>
              <a:t>YAŞLANAN ERKEKTE EREKTİL DİSFONKSİYONUN TEDAVİSİ</a:t>
            </a:r>
            <a:r>
              <a:rPr lang="tr-TR" dirty="0"/>
              <a:t/>
            </a:r>
            <a:br>
              <a:rPr lang="tr-TR" dirty="0"/>
            </a:br>
            <a:endParaRPr lang="tr-TR" dirty="0"/>
          </a:p>
        </p:txBody>
      </p:sp>
      <p:sp>
        <p:nvSpPr>
          <p:cNvPr id="3" name="Content Placeholder 2"/>
          <p:cNvSpPr>
            <a:spLocks noGrp="1"/>
          </p:cNvSpPr>
          <p:nvPr>
            <p:ph sz="quarter" idx="1"/>
          </p:nvPr>
        </p:nvSpPr>
        <p:spPr/>
        <p:txBody>
          <a:bodyPr>
            <a:normAutofit/>
          </a:bodyPr>
          <a:lstStyle/>
          <a:p>
            <a:r>
              <a:rPr lang="tr-TR" dirty="0" smtClean="0"/>
              <a:t>Patolojik </a:t>
            </a:r>
            <a:r>
              <a:rPr lang="tr-TR" dirty="0"/>
              <a:t>olmayan erektil </a:t>
            </a:r>
            <a:r>
              <a:rPr lang="tr-TR" dirty="0" smtClean="0"/>
              <a:t>disfonksiyonun;</a:t>
            </a:r>
          </a:p>
          <a:p>
            <a:r>
              <a:rPr lang="tr-TR" dirty="0" smtClean="0"/>
              <a:t>temel </a:t>
            </a:r>
            <a:r>
              <a:rPr lang="tr-TR" dirty="0"/>
              <a:t>nedeni androjen azlığı olduğu için öncelikle </a:t>
            </a:r>
            <a:r>
              <a:rPr lang="tr-TR" dirty="0">
                <a:solidFill>
                  <a:schemeClr val="accent1"/>
                </a:solidFill>
              </a:rPr>
              <a:t>androjen replasman tedavisi (ART) </a:t>
            </a:r>
            <a:r>
              <a:rPr lang="tr-TR" dirty="0"/>
              <a:t>uygulanmalıdır. </a:t>
            </a:r>
          </a:p>
          <a:p>
            <a:endParaRPr lang="tr-TR" dirty="0"/>
          </a:p>
        </p:txBody>
      </p:sp>
    </p:spTree>
    <p:extLst>
      <p:ext uri="{BB962C8B-B14F-4D97-AF65-F5344CB8AC3E}">
        <p14:creationId xmlns="" xmlns:p14="http://schemas.microsoft.com/office/powerpoint/2010/main" val="29365505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Androjen Replasman Tedavisi (ART)</a:t>
            </a:r>
            <a:r>
              <a:rPr lang="tr-TR" dirty="0"/>
              <a:t/>
            </a:r>
            <a:br>
              <a:rPr lang="tr-TR" dirty="0"/>
            </a:br>
            <a:endParaRPr lang="tr-TR" dirty="0"/>
          </a:p>
        </p:txBody>
      </p:sp>
      <p:sp>
        <p:nvSpPr>
          <p:cNvPr id="3" name="Content Placeholder 2"/>
          <p:cNvSpPr>
            <a:spLocks noGrp="1"/>
          </p:cNvSpPr>
          <p:nvPr>
            <p:ph sz="quarter" idx="1"/>
          </p:nvPr>
        </p:nvSpPr>
        <p:spPr/>
        <p:txBody>
          <a:bodyPr>
            <a:normAutofit/>
          </a:bodyPr>
          <a:lstStyle/>
          <a:p>
            <a:r>
              <a:rPr lang="tr-TR" dirty="0" smtClean="0"/>
              <a:t>ART’nin amacı </a:t>
            </a:r>
            <a:r>
              <a:rPr lang="tr-TR" dirty="0"/>
              <a:t>serum testosteron düzeyleri 300 ng/dl nin altında olan yaşlı </a:t>
            </a:r>
            <a:r>
              <a:rPr lang="tr-TR" dirty="0" smtClean="0"/>
              <a:t>hastalarda;</a:t>
            </a:r>
          </a:p>
          <a:p>
            <a:r>
              <a:rPr lang="tr-TR" dirty="0" smtClean="0"/>
              <a:t>adale </a:t>
            </a:r>
            <a:r>
              <a:rPr lang="tr-TR" dirty="0"/>
              <a:t>kitlesini ve gücünü arttırmak, </a:t>
            </a:r>
            <a:endParaRPr lang="tr-TR" dirty="0" smtClean="0"/>
          </a:p>
          <a:p>
            <a:r>
              <a:rPr lang="tr-TR" dirty="0" smtClean="0"/>
              <a:t>yağ </a:t>
            </a:r>
            <a:r>
              <a:rPr lang="tr-TR" dirty="0"/>
              <a:t>dokuyu azaltmak, </a:t>
            </a:r>
            <a:endParaRPr lang="tr-TR" dirty="0" smtClean="0"/>
          </a:p>
          <a:p>
            <a:r>
              <a:rPr lang="tr-TR" dirty="0" smtClean="0"/>
              <a:t>kemik </a:t>
            </a:r>
            <a:r>
              <a:rPr lang="tr-TR" dirty="0"/>
              <a:t>mineral dansitesini arttırmak, </a:t>
            </a:r>
            <a:endParaRPr lang="tr-TR" dirty="0" smtClean="0"/>
          </a:p>
          <a:p>
            <a:r>
              <a:rPr lang="tr-TR" dirty="0" smtClean="0"/>
              <a:t>libido </a:t>
            </a:r>
            <a:r>
              <a:rPr lang="tr-TR" dirty="0"/>
              <a:t>ve erektil fonksiyonları düzeltmek </a:t>
            </a:r>
          </a:p>
          <a:p>
            <a:r>
              <a:rPr lang="tr-TR" dirty="0" smtClean="0"/>
              <a:t>ruh </a:t>
            </a:r>
            <a:r>
              <a:rPr lang="tr-TR" dirty="0"/>
              <a:t>halini </a:t>
            </a:r>
            <a:r>
              <a:rPr lang="tr-TR" dirty="0" smtClean="0"/>
              <a:t>iyileştirmektir.</a:t>
            </a:r>
            <a:endParaRPr lang="tr-TR" dirty="0"/>
          </a:p>
        </p:txBody>
      </p:sp>
    </p:spTree>
    <p:extLst>
      <p:ext uri="{BB962C8B-B14F-4D97-AF65-F5344CB8AC3E}">
        <p14:creationId xmlns="" xmlns:p14="http://schemas.microsoft.com/office/powerpoint/2010/main" val="21108956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Androjen Replasman Tedavisi (ART)</a:t>
            </a:r>
            <a:r>
              <a:rPr lang="tr-TR" dirty="0"/>
              <a:t/>
            </a:r>
            <a:br>
              <a:rPr lang="tr-TR" dirty="0"/>
            </a:br>
            <a:endParaRPr lang="tr-TR" dirty="0"/>
          </a:p>
        </p:txBody>
      </p:sp>
      <p:sp>
        <p:nvSpPr>
          <p:cNvPr id="3" name="Content Placeholder 2"/>
          <p:cNvSpPr>
            <a:spLocks noGrp="1"/>
          </p:cNvSpPr>
          <p:nvPr>
            <p:ph sz="quarter" idx="1"/>
          </p:nvPr>
        </p:nvSpPr>
        <p:spPr/>
        <p:txBody>
          <a:bodyPr>
            <a:normAutofit/>
          </a:bodyPr>
          <a:lstStyle/>
          <a:p>
            <a:r>
              <a:rPr lang="tr-TR" dirty="0" smtClean="0"/>
              <a:t>ART </a:t>
            </a:r>
            <a:r>
              <a:rPr lang="tr-TR" dirty="0"/>
              <a:t>farklı şekillerde </a:t>
            </a:r>
            <a:r>
              <a:rPr lang="tr-TR" dirty="0" smtClean="0"/>
              <a:t>yapılabilir;</a:t>
            </a:r>
            <a:endParaRPr lang="tr-TR" dirty="0"/>
          </a:p>
          <a:p>
            <a:r>
              <a:rPr lang="tr-TR" dirty="0" smtClean="0"/>
              <a:t>İntramuskuler </a:t>
            </a:r>
            <a:r>
              <a:rPr lang="tr-TR" dirty="0"/>
              <a:t>testosteron esterleri</a:t>
            </a:r>
          </a:p>
          <a:p>
            <a:r>
              <a:rPr lang="tr-TR" dirty="0" smtClean="0"/>
              <a:t>Oral </a:t>
            </a:r>
            <a:r>
              <a:rPr lang="tr-TR" dirty="0"/>
              <a:t>testosteron préparation</a:t>
            </a:r>
          </a:p>
          <a:p>
            <a:r>
              <a:rPr lang="tr-TR" dirty="0" smtClean="0"/>
              <a:t>Transdermal</a:t>
            </a:r>
            <a:r>
              <a:rPr lang="tr-TR" dirty="0"/>
              <a:t>	sistemler</a:t>
            </a:r>
          </a:p>
          <a:p>
            <a:r>
              <a:rPr lang="tr-TR" dirty="0" smtClean="0"/>
              <a:t>Kısa </a:t>
            </a:r>
            <a:r>
              <a:rPr lang="tr-TR" dirty="0"/>
              <a:t>etkili bukkal testosteron tabletleri</a:t>
            </a:r>
          </a:p>
          <a:p>
            <a:r>
              <a:rPr lang="tr-TR" dirty="0" smtClean="0"/>
              <a:t>lmplante </a:t>
            </a:r>
            <a:r>
              <a:rPr lang="tr-TR" dirty="0"/>
              <a:t>edilebilir perkutan pelletler ve testosteron mikrosferleri</a:t>
            </a:r>
          </a:p>
          <a:p>
            <a:r>
              <a:rPr lang="tr-TR" dirty="0" smtClean="0"/>
              <a:t>DHEA </a:t>
            </a:r>
            <a:r>
              <a:rPr lang="tr-TR" dirty="0"/>
              <a:t>ve DHEA-S	</a:t>
            </a:r>
          </a:p>
          <a:p>
            <a:endParaRPr lang="tr-TR" dirty="0"/>
          </a:p>
        </p:txBody>
      </p:sp>
    </p:spTree>
    <p:extLst>
      <p:ext uri="{BB962C8B-B14F-4D97-AF65-F5344CB8AC3E}">
        <p14:creationId xmlns="" xmlns:p14="http://schemas.microsoft.com/office/powerpoint/2010/main" val="40911965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764704"/>
            <a:ext cx="7772400" cy="1143000"/>
          </a:xfrm>
        </p:spPr>
        <p:txBody>
          <a:bodyPr>
            <a:normAutofit fontScale="90000"/>
          </a:bodyPr>
          <a:lstStyle/>
          <a:p>
            <a:r>
              <a:rPr lang="tr-TR" b="1" dirty="0" smtClean="0"/>
              <a:t/>
            </a:r>
            <a:br>
              <a:rPr lang="tr-TR" b="1" dirty="0" smtClean="0"/>
            </a:br>
            <a:r>
              <a:rPr lang="tr-TR" b="1" dirty="0"/>
              <a:t/>
            </a:r>
            <a:br>
              <a:rPr lang="tr-TR" b="1" dirty="0"/>
            </a:br>
            <a:r>
              <a:rPr lang="tr-TR" b="1" dirty="0" smtClean="0"/>
              <a:t>Yaşlılık </a:t>
            </a:r>
            <a:r>
              <a:rPr lang="tr-TR" b="1" dirty="0"/>
              <a:t>Döneminde Cinsel Sağlık Danışmanlığı</a:t>
            </a:r>
            <a:endParaRPr lang="tr-TR" dirty="0"/>
          </a:p>
        </p:txBody>
      </p:sp>
      <p:pic>
        <p:nvPicPr>
          <p:cNvPr id="27650" name="Picture 2"/>
          <p:cNvPicPr>
            <a:picLocks noGrp="1" noChangeAspect="1" noChangeArrowheads="1"/>
          </p:cNvPicPr>
          <p:nvPr>
            <p:ph sz="quarter"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35696" y="2276872"/>
            <a:ext cx="4731593" cy="36527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299332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Yaşlılık Döneminde Cinsel Sağlık Danışmanlığı</a:t>
            </a:r>
            <a:endParaRPr lang="tr-TR" dirty="0"/>
          </a:p>
        </p:txBody>
      </p:sp>
      <p:sp>
        <p:nvSpPr>
          <p:cNvPr id="3" name="Content Placeholder 2"/>
          <p:cNvSpPr>
            <a:spLocks noGrp="1"/>
          </p:cNvSpPr>
          <p:nvPr>
            <p:ph sz="quarter" idx="1"/>
          </p:nvPr>
        </p:nvSpPr>
        <p:spPr/>
        <p:txBody>
          <a:bodyPr>
            <a:normAutofit/>
          </a:bodyPr>
          <a:lstStyle/>
          <a:p>
            <a:r>
              <a:rPr lang="tr-TR" dirty="0"/>
              <a:t>Yaşlanmaya bağlı değişikliklerin cinsel yaşam üzerine etkileri açıklanmalıdır.</a:t>
            </a:r>
          </a:p>
          <a:p>
            <a:r>
              <a:rPr lang="tr-TR" dirty="0"/>
              <a:t>Yaşlılarda cinsel sorunları tedavi ederken bireyin sağlığı bir bütün olarak ele alınmalıdır. Kişinin yaşlılığın hoş ve keyif verici taraflarını görmesi sağlanmalıdır.</a:t>
            </a:r>
          </a:p>
          <a:p>
            <a:pPr marL="0" indent="0">
              <a:buNone/>
            </a:pPr>
            <a:endParaRPr lang="tr-TR" dirty="0"/>
          </a:p>
        </p:txBody>
      </p:sp>
    </p:spTree>
    <p:extLst>
      <p:ext uri="{BB962C8B-B14F-4D97-AF65-F5344CB8AC3E}">
        <p14:creationId xmlns="" xmlns:p14="http://schemas.microsoft.com/office/powerpoint/2010/main" val="11473750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Yaşlılık Döneminde Cinsel Sağlık Danışmanlığı</a:t>
            </a:r>
            <a:endParaRPr lang="tr-TR" dirty="0"/>
          </a:p>
        </p:txBody>
      </p:sp>
      <p:sp>
        <p:nvSpPr>
          <p:cNvPr id="3" name="Content Placeholder 2"/>
          <p:cNvSpPr>
            <a:spLocks noGrp="1"/>
          </p:cNvSpPr>
          <p:nvPr>
            <p:ph sz="quarter" idx="1"/>
          </p:nvPr>
        </p:nvSpPr>
        <p:spPr/>
        <p:txBody>
          <a:bodyPr>
            <a:normAutofit/>
          </a:bodyPr>
          <a:lstStyle/>
          <a:p>
            <a:r>
              <a:rPr lang="tr-TR" dirty="0"/>
              <a:t>Yaşlı erkeklerde hipogonadizme bağlı erektil fonksiyon kaybı ve libido azalması durumlarında tedavi için uygun birimlere yönlendirilmelidir.</a:t>
            </a:r>
          </a:p>
          <a:p>
            <a:r>
              <a:rPr lang="tr-TR" dirty="0"/>
              <a:t>Yaşlı kadınlarda cinsel aktivite sırasında ya da sonrasında ağrı, üriner inkontinans, vajinal akıntı ve vajinal kanama şikâyeti varsa ayrıntılı değerlendirme yapılıp tedavi uygulanacak birimlere yönlendirilmelidir.</a:t>
            </a:r>
          </a:p>
          <a:p>
            <a:endParaRPr lang="tr-TR" dirty="0"/>
          </a:p>
        </p:txBody>
      </p:sp>
    </p:spTree>
    <p:extLst>
      <p:ext uri="{BB962C8B-B14F-4D97-AF65-F5344CB8AC3E}">
        <p14:creationId xmlns="" xmlns:p14="http://schemas.microsoft.com/office/powerpoint/2010/main" val="24334811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Yaşlılık Döneminde Cinsel Sağlık Danışmanlığı</a:t>
            </a:r>
            <a:endParaRPr lang="tr-TR" dirty="0"/>
          </a:p>
        </p:txBody>
      </p:sp>
      <p:sp>
        <p:nvSpPr>
          <p:cNvPr id="3" name="Content Placeholder 2"/>
          <p:cNvSpPr>
            <a:spLocks noGrp="1"/>
          </p:cNvSpPr>
          <p:nvPr>
            <p:ph sz="quarter" idx="1"/>
          </p:nvPr>
        </p:nvSpPr>
        <p:spPr/>
        <p:txBody>
          <a:bodyPr>
            <a:normAutofit/>
          </a:bodyPr>
          <a:lstStyle/>
          <a:p>
            <a:r>
              <a:rPr lang="tr-TR" dirty="0"/>
              <a:t>Cinsel fantezilerin gündeme getirilmesi, cinsel organlar dışında kalan bedenin haz alan noktalarının belirlenmesi, cinsel terapinin amaçları arasındadır.</a:t>
            </a:r>
          </a:p>
          <a:p>
            <a:r>
              <a:rPr lang="tr-TR" dirty="0" smtClean="0"/>
              <a:t>Yaşlanan </a:t>
            </a:r>
            <a:r>
              <a:rPr lang="tr-TR" dirty="0"/>
              <a:t>birey ruhsal ve fiziksel uyarılmaya daha çok gereksinim gösterir ve cinsel ilişki her zaman tercih edilmediğinden oral seks, karşılıklı mastürbasyon, okşamalar ve dokunmanın önemli olduğu belirtilmelidir.</a:t>
            </a:r>
          </a:p>
          <a:p>
            <a:endParaRPr lang="tr-TR" dirty="0"/>
          </a:p>
        </p:txBody>
      </p:sp>
    </p:spTree>
    <p:extLst>
      <p:ext uri="{BB962C8B-B14F-4D97-AF65-F5344CB8AC3E}">
        <p14:creationId xmlns="" xmlns:p14="http://schemas.microsoft.com/office/powerpoint/2010/main" val="13403843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Cinsel öykü soruları</a:t>
            </a:r>
            <a:endParaRPr lang="tr-TR" dirty="0"/>
          </a:p>
        </p:txBody>
      </p:sp>
      <p:sp>
        <p:nvSpPr>
          <p:cNvPr id="3" name="Content Placeholder 2"/>
          <p:cNvSpPr>
            <a:spLocks noGrp="1"/>
          </p:cNvSpPr>
          <p:nvPr>
            <p:ph sz="quarter" idx="1"/>
          </p:nvPr>
        </p:nvSpPr>
        <p:spPr/>
        <p:txBody>
          <a:bodyPr>
            <a:normAutofit/>
          </a:bodyPr>
          <a:lstStyle/>
          <a:p>
            <a:r>
              <a:rPr lang="tr-TR" dirty="0" smtClean="0"/>
              <a:t>Cinsel </a:t>
            </a:r>
            <a:r>
              <a:rPr lang="tr-TR" dirty="0"/>
              <a:t>ilişkide bulunuyor musunuz?</a:t>
            </a:r>
          </a:p>
          <a:p>
            <a:r>
              <a:rPr lang="tr-TR" dirty="0" smtClean="0"/>
              <a:t>Haftada </a:t>
            </a:r>
            <a:r>
              <a:rPr lang="tr-TR" dirty="0"/>
              <a:t>kaç kez?</a:t>
            </a:r>
          </a:p>
          <a:p>
            <a:r>
              <a:rPr lang="tr-TR" dirty="0" smtClean="0"/>
              <a:t>En </a:t>
            </a:r>
            <a:r>
              <a:rPr lang="tr-TR" dirty="0"/>
              <a:t>son ne zaman cinsel ilişkide bulundunuz?</a:t>
            </a:r>
          </a:p>
          <a:p>
            <a:r>
              <a:rPr lang="tr-TR" dirty="0" smtClean="0"/>
              <a:t>Düzenli </a:t>
            </a:r>
            <a:r>
              <a:rPr lang="tr-TR" dirty="0"/>
              <a:t>bir eşiniz var mı?</a:t>
            </a:r>
          </a:p>
          <a:p>
            <a:r>
              <a:rPr lang="tr-TR" dirty="0" smtClean="0"/>
              <a:t>Başka </a:t>
            </a:r>
            <a:r>
              <a:rPr lang="tr-TR" dirty="0"/>
              <a:t>cinsel eşiniz var mı? Elerhangi bir zamanda, aynı anda birden fazla cinsel eşiniz oldu mu?</a:t>
            </a:r>
          </a:p>
          <a:p>
            <a:r>
              <a:rPr lang="tr-TR" dirty="0" smtClean="0"/>
              <a:t>İlk </a:t>
            </a:r>
            <a:r>
              <a:rPr lang="tr-TR" dirty="0"/>
              <a:t>kez cinsel ilişkide bulunduğunuzda kaç yaşmdaydınız?</a:t>
            </a:r>
          </a:p>
          <a:p>
            <a:r>
              <a:rPr lang="tr-TR" dirty="0" smtClean="0"/>
              <a:t>Cinsel </a:t>
            </a:r>
            <a:r>
              <a:rPr lang="tr-TR" dirty="0"/>
              <a:t>ilişki sırasında ya da sonrasında ağrınız olur mu?</a:t>
            </a:r>
          </a:p>
          <a:p>
            <a:endParaRPr lang="tr-TR" dirty="0"/>
          </a:p>
        </p:txBody>
      </p:sp>
    </p:spTree>
    <p:extLst>
      <p:ext uri="{BB962C8B-B14F-4D97-AF65-F5344CB8AC3E}">
        <p14:creationId xmlns="" xmlns:p14="http://schemas.microsoft.com/office/powerpoint/2010/main" val="4021414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Cinsel öykü soruları</a:t>
            </a:r>
            <a:endParaRPr lang="tr-TR" dirty="0"/>
          </a:p>
        </p:txBody>
      </p:sp>
      <p:sp>
        <p:nvSpPr>
          <p:cNvPr id="3" name="Content Placeholder 2"/>
          <p:cNvSpPr>
            <a:spLocks noGrp="1"/>
          </p:cNvSpPr>
          <p:nvPr>
            <p:ph sz="quarter" idx="1"/>
          </p:nvPr>
        </p:nvSpPr>
        <p:spPr/>
        <p:txBody>
          <a:bodyPr>
            <a:normAutofit lnSpcReduction="10000"/>
          </a:bodyPr>
          <a:lstStyle/>
          <a:p>
            <a:r>
              <a:rPr lang="tr-TR" dirty="0"/>
              <a:t>Cinsel ilişkiden zevk alıyor musunuz?</a:t>
            </a:r>
          </a:p>
          <a:p>
            <a:r>
              <a:rPr lang="tr-TR" dirty="0" smtClean="0"/>
              <a:t>Orgazm </a:t>
            </a:r>
            <a:r>
              <a:rPr lang="tr-TR" dirty="0"/>
              <a:t>olabiliyor musunuz?</a:t>
            </a:r>
          </a:p>
          <a:p>
            <a:r>
              <a:rPr lang="tr-TR" dirty="0" smtClean="0"/>
              <a:t>Kabaca </a:t>
            </a:r>
            <a:r>
              <a:rPr lang="tr-TR" dirty="0"/>
              <a:t>ne oranda orgazm olabiliyorsunuz?</a:t>
            </a:r>
          </a:p>
          <a:p>
            <a:r>
              <a:rPr lang="tr-TR" dirty="0" smtClean="0"/>
              <a:t>Genellikle </a:t>
            </a:r>
            <a:r>
              <a:rPr lang="tr-TR" dirty="0"/>
              <a:t>penis-vajina ilişkisiyle mi yoksa daha önce mi orgazm olursunuz?</a:t>
            </a:r>
          </a:p>
          <a:p>
            <a:r>
              <a:rPr lang="tr-TR" dirty="0" smtClean="0"/>
              <a:t>Son </a:t>
            </a:r>
            <a:r>
              <a:rPr lang="tr-TR" dirty="0"/>
              <a:t>zamanlarda cinsel ilişkilerinizde herhangi bir değişiklik oldu mu?</a:t>
            </a:r>
          </a:p>
          <a:p>
            <a:r>
              <a:rPr lang="tr-TR" dirty="0" smtClean="0"/>
              <a:t>Bu </a:t>
            </a:r>
            <a:r>
              <a:rPr lang="tr-TR" dirty="0"/>
              <a:t>değişikliğin ne olduğunu anlatabilir misiniz?</a:t>
            </a:r>
          </a:p>
          <a:p>
            <a:r>
              <a:rPr lang="tr-TR" dirty="0" smtClean="0"/>
              <a:t>Şimdiki </a:t>
            </a:r>
            <a:r>
              <a:rPr lang="tr-TR" dirty="0"/>
              <a:t>cinsel yaşamınızdan memnun musunuz</a:t>
            </a:r>
            <a:r>
              <a:rPr lang="tr-TR" dirty="0" smtClean="0"/>
              <a:t>?</a:t>
            </a:r>
          </a:p>
          <a:p>
            <a:r>
              <a:rPr lang="tr-TR" dirty="0"/>
              <a:t>Sizce eşiniz şimdiki durumunuzdan memnun mu?</a:t>
            </a:r>
          </a:p>
          <a:p>
            <a:pPr marL="0" indent="0">
              <a:buNone/>
            </a:pPr>
            <a:endParaRPr lang="tr-TR" dirty="0"/>
          </a:p>
          <a:p>
            <a:endParaRPr lang="tr-TR" dirty="0"/>
          </a:p>
        </p:txBody>
      </p:sp>
    </p:spTree>
    <p:extLst>
      <p:ext uri="{BB962C8B-B14F-4D97-AF65-F5344CB8AC3E}">
        <p14:creationId xmlns="" xmlns:p14="http://schemas.microsoft.com/office/powerpoint/2010/main" val="1829983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p:txBody>
          <a:bodyPr/>
          <a:lstStyle/>
          <a:p>
            <a:r>
              <a:rPr lang="tr-TR" b="1" dirty="0" smtClean="0"/>
              <a:t>Menopoz</a:t>
            </a:r>
            <a:endParaRPr lang="tr-TR" dirty="0"/>
          </a:p>
        </p:txBody>
      </p:sp>
      <p:sp>
        <p:nvSpPr>
          <p:cNvPr id="3" name="2 İçerik Yer Tutucusu"/>
          <p:cNvSpPr>
            <a:spLocks noGrp="1"/>
          </p:cNvSpPr>
          <p:nvPr>
            <p:ph sz="quarter" idx="1"/>
          </p:nvPr>
        </p:nvSpPr>
        <p:spPr/>
        <p:txBody>
          <a:bodyPr>
            <a:normAutofit/>
          </a:bodyPr>
          <a:lstStyle/>
          <a:p>
            <a:r>
              <a:rPr lang="tr-TR" dirty="0" smtClean="0"/>
              <a:t>Menapoz, overlerdeki foliküler aktivitenin tükenmesi sonucunda adet sürelerinin uzaması ve nihayetinde sona ermesi şeklinde de tanımlanır. </a:t>
            </a:r>
          </a:p>
          <a:p>
            <a:r>
              <a:rPr lang="tr-TR" dirty="0" smtClean="0"/>
              <a:t>Yunanca men(ay) ve pausiz (duraklama) kelimelerinden oluşan menopoz sözcüğü “son adet” anlamına gelmektedir. </a:t>
            </a:r>
          </a:p>
          <a:p>
            <a:pPr>
              <a:buNone/>
            </a:pPr>
            <a:r>
              <a:rPr lang="tr-TR" b="1" dirty="0" smtClean="0"/>
              <a:t>   </a:t>
            </a:r>
            <a:r>
              <a:rPr lang="tr-TR" b="1" u="sng" dirty="0" smtClean="0"/>
              <a:t>Menopoz Süreci</a:t>
            </a:r>
            <a:endParaRPr lang="tr-TR" u="sng" dirty="0" smtClean="0"/>
          </a:p>
          <a:p>
            <a:r>
              <a:rPr lang="tr-TR" b="1" dirty="0" err="1" smtClean="0"/>
              <a:t>Premenopoz</a:t>
            </a:r>
            <a:endParaRPr lang="tr-TR" dirty="0" smtClean="0"/>
          </a:p>
          <a:p>
            <a:r>
              <a:rPr lang="tr-TR" b="1" dirty="0" err="1" smtClean="0"/>
              <a:t>Perimenopoz</a:t>
            </a:r>
            <a:endParaRPr lang="tr-TR" dirty="0" smtClean="0"/>
          </a:p>
          <a:p>
            <a:r>
              <a:rPr lang="tr-TR" b="1" dirty="0" err="1" smtClean="0"/>
              <a:t>Postmenopoz</a:t>
            </a:r>
            <a:endParaRPr lang="tr-TR" dirty="0" smtClean="0"/>
          </a:p>
          <a:p>
            <a:endParaRPr lang="tr-TR"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Cinsel öykü soruları</a:t>
            </a:r>
            <a:endParaRPr lang="tr-TR" dirty="0"/>
          </a:p>
        </p:txBody>
      </p:sp>
      <p:sp>
        <p:nvSpPr>
          <p:cNvPr id="3" name="Content Placeholder 2"/>
          <p:cNvSpPr>
            <a:spLocks noGrp="1"/>
          </p:cNvSpPr>
          <p:nvPr>
            <p:ph sz="quarter" idx="1"/>
          </p:nvPr>
        </p:nvSpPr>
        <p:spPr/>
        <p:txBody>
          <a:bodyPr>
            <a:normAutofit/>
          </a:bodyPr>
          <a:lstStyle/>
          <a:p>
            <a:r>
              <a:rPr lang="tr-TR" u="sng" dirty="0" smtClean="0"/>
              <a:t>Başvuran </a:t>
            </a:r>
            <a:r>
              <a:rPr lang="tr-TR" u="sng" dirty="0"/>
              <a:t>kişide cinsel yakınma varsa alınacak cinsel öykü;</a:t>
            </a:r>
          </a:p>
          <a:p>
            <a:r>
              <a:rPr lang="tr-TR" dirty="0" smtClean="0"/>
              <a:t>Sorun</a:t>
            </a:r>
            <a:r>
              <a:rPr lang="tr-TR" dirty="0"/>
              <a:t>, başvuran kişinin kullandığı sözcükler kullanılarak tanımlanmalı</a:t>
            </a:r>
          </a:p>
          <a:p>
            <a:r>
              <a:rPr lang="tr-TR" dirty="0" smtClean="0"/>
              <a:t>Sorunun </a:t>
            </a:r>
            <a:r>
              <a:rPr lang="tr-TR" dirty="0"/>
              <a:t>başlangıcı ve nedeni araştırılmalı (ne zaman, nasıl, zamanla nasıl gelişti)</a:t>
            </a:r>
          </a:p>
          <a:p>
            <a:r>
              <a:rPr lang="tr-TR" dirty="0" smtClean="0"/>
              <a:t>Kişinin </a:t>
            </a:r>
            <a:r>
              <a:rPr lang="tr-TR" dirty="0"/>
              <a:t>nedene yönelik değerlendirmeleri sorulmalı (kişinin kendi sorununa duygusal tepkisini ve tutumunu tanımlamada yardımcı olur. “Neden” ile başlayan sorular sorulmamak, “ne, nerede, ne zaman” sorulan daha uygundur)</a:t>
            </a:r>
          </a:p>
          <a:p>
            <a:endParaRPr lang="tr-TR" dirty="0"/>
          </a:p>
        </p:txBody>
      </p:sp>
    </p:spTree>
    <p:extLst>
      <p:ext uri="{BB962C8B-B14F-4D97-AF65-F5344CB8AC3E}">
        <p14:creationId xmlns="" xmlns:p14="http://schemas.microsoft.com/office/powerpoint/2010/main" val="16502221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Cinsel öykü soruları</a:t>
            </a:r>
          </a:p>
        </p:txBody>
      </p:sp>
      <p:sp>
        <p:nvSpPr>
          <p:cNvPr id="3" name="Content Placeholder 2"/>
          <p:cNvSpPr>
            <a:spLocks noGrp="1"/>
          </p:cNvSpPr>
          <p:nvPr>
            <p:ph sz="quarter" idx="1"/>
          </p:nvPr>
        </p:nvSpPr>
        <p:spPr/>
        <p:txBody>
          <a:bodyPr/>
          <a:lstStyle/>
          <a:p>
            <a:r>
              <a:rPr lang="tr-TR" dirty="0"/>
              <a:t>Kişinin sorununu çözmeye yönelik önceki çabaları gözden geçirilmeli (okuduğu kitap/yazılar, uzman olmayan kişilerin önerileri ve bu </a:t>
            </a:r>
            <a:r>
              <a:rPr lang="tr-TR" dirty="0" smtClean="0"/>
              <a:t>konudaki </a:t>
            </a:r>
            <a:r>
              <a:rPr lang="tr-TR" dirty="0"/>
              <a:t>tutumu)</a:t>
            </a:r>
          </a:p>
          <a:p>
            <a:r>
              <a:rPr lang="tr-TR" dirty="0" smtClean="0"/>
              <a:t>Amaçları </a:t>
            </a:r>
            <a:r>
              <a:rPr lang="tr-TR" dirty="0"/>
              <a:t>sorulmalı (kişi evliliğini kurtarmaya, belirtileri gidermeye, sorumluluktan kurtulmaya, eşini cezalandırmaya, boşanmaya gerekçe bulmaya mı çalışıyor, yoksa bu sorunu öne sürerek evlilik dışı ilişki için izin mi istiyor)</a:t>
            </a:r>
          </a:p>
          <a:p>
            <a:endParaRPr lang="tr-TR" dirty="0"/>
          </a:p>
        </p:txBody>
      </p:sp>
    </p:spTree>
    <p:extLst>
      <p:ext uri="{BB962C8B-B14F-4D97-AF65-F5344CB8AC3E}">
        <p14:creationId xmlns="" xmlns:p14="http://schemas.microsoft.com/office/powerpoint/2010/main" val="20131759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7772400" cy="2021086"/>
          </a:xfrm>
        </p:spPr>
        <p:txBody>
          <a:bodyPr>
            <a:normAutofit/>
          </a:bodyPr>
          <a:lstStyle/>
          <a:p>
            <a:r>
              <a:rPr lang="tr-TR" b="1" dirty="0"/>
              <a:t>Cinsel sorunlara yönelik </a:t>
            </a:r>
            <a:r>
              <a:rPr lang="tr-TR" b="1" dirty="0" smtClean="0"/>
              <a:t>ebelik </a:t>
            </a:r>
            <a:r>
              <a:rPr lang="tr-TR" b="1" dirty="0"/>
              <a:t>bakımının amacı</a:t>
            </a:r>
            <a:r>
              <a:rPr lang="tr-TR" dirty="0"/>
              <a:t/>
            </a:r>
            <a:br>
              <a:rPr lang="tr-TR" dirty="0"/>
            </a:br>
            <a:endParaRPr lang="tr-TR" dirty="0"/>
          </a:p>
        </p:txBody>
      </p:sp>
      <p:sp>
        <p:nvSpPr>
          <p:cNvPr id="3" name="Content Placeholder 2"/>
          <p:cNvSpPr>
            <a:spLocks noGrp="1"/>
          </p:cNvSpPr>
          <p:nvPr>
            <p:ph sz="quarter" idx="1"/>
          </p:nvPr>
        </p:nvSpPr>
        <p:spPr/>
        <p:txBody>
          <a:bodyPr>
            <a:normAutofit/>
          </a:bodyPr>
          <a:lstStyle/>
          <a:p>
            <a:r>
              <a:rPr lang="tr-TR" dirty="0" smtClean="0"/>
              <a:t>Bireysel cinsel sağlığı güçlendirmek</a:t>
            </a:r>
          </a:p>
          <a:p>
            <a:r>
              <a:rPr lang="tr-TR" dirty="0" smtClean="0"/>
              <a:t>Cinsel sorunların ifade edilebilmesini sağlamak</a:t>
            </a:r>
          </a:p>
          <a:p>
            <a:r>
              <a:rPr lang="tr-TR" dirty="0" smtClean="0"/>
              <a:t>Cinsel sorunların nedenlerini ve özelliklerini belirlemek</a:t>
            </a:r>
          </a:p>
          <a:p>
            <a:r>
              <a:rPr lang="tr-TR" dirty="0" smtClean="0"/>
              <a:t>Bilgi eksikliğini gidererek yanlış inanışları ortadan kaldırmak</a:t>
            </a:r>
          </a:p>
          <a:p>
            <a:pPr marL="0" indent="0">
              <a:buNone/>
            </a:pPr>
            <a:endParaRPr lang="tr-TR" dirty="0"/>
          </a:p>
        </p:txBody>
      </p:sp>
    </p:spTree>
    <p:extLst>
      <p:ext uri="{BB962C8B-B14F-4D97-AF65-F5344CB8AC3E}">
        <p14:creationId xmlns="" xmlns:p14="http://schemas.microsoft.com/office/powerpoint/2010/main" val="20808363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7772400" cy="2021086"/>
          </a:xfrm>
        </p:spPr>
        <p:txBody>
          <a:bodyPr>
            <a:normAutofit/>
          </a:bodyPr>
          <a:lstStyle/>
          <a:p>
            <a:r>
              <a:rPr lang="tr-TR" b="1" dirty="0"/>
              <a:t>Cinsel sorunlara yönelik </a:t>
            </a:r>
            <a:r>
              <a:rPr lang="tr-TR" b="1" dirty="0" smtClean="0"/>
              <a:t>ebelik </a:t>
            </a:r>
            <a:r>
              <a:rPr lang="tr-TR" b="1" dirty="0"/>
              <a:t>bakımının amacı</a:t>
            </a:r>
            <a:r>
              <a:rPr lang="tr-TR" dirty="0"/>
              <a:t/>
            </a:r>
            <a:br>
              <a:rPr lang="tr-TR" dirty="0"/>
            </a:br>
            <a:endParaRPr lang="tr-TR" dirty="0"/>
          </a:p>
        </p:txBody>
      </p:sp>
      <p:sp>
        <p:nvSpPr>
          <p:cNvPr id="3" name="Content Placeholder 2"/>
          <p:cNvSpPr>
            <a:spLocks noGrp="1"/>
          </p:cNvSpPr>
          <p:nvPr>
            <p:ph sz="quarter" idx="1"/>
          </p:nvPr>
        </p:nvSpPr>
        <p:spPr/>
        <p:txBody>
          <a:bodyPr>
            <a:normAutofit/>
          </a:bodyPr>
          <a:lstStyle/>
          <a:p>
            <a:r>
              <a:rPr lang="tr-TR" dirty="0" smtClean="0"/>
              <a:t>Benlik </a:t>
            </a:r>
            <a:r>
              <a:rPr lang="tr-TR" dirty="0"/>
              <a:t>kavramını güçlendirmek (hem bireysel hem de cinsel olarak kendini değerli hissetmesini sağlamak)</a:t>
            </a:r>
          </a:p>
          <a:p>
            <a:r>
              <a:rPr lang="tr-TR" dirty="0" smtClean="0"/>
              <a:t>Suçluluk </a:t>
            </a:r>
            <a:r>
              <a:rPr lang="tr-TR" dirty="0"/>
              <a:t>duygusu ve korkuyu azaltmak</a:t>
            </a:r>
          </a:p>
          <a:p>
            <a:r>
              <a:rPr lang="tr-TR" dirty="0" smtClean="0"/>
              <a:t>Utancını </a:t>
            </a:r>
            <a:r>
              <a:rPr lang="tr-TR" dirty="0"/>
              <a:t>arttıracak uygulamalardan kaçınmak</a:t>
            </a:r>
          </a:p>
          <a:p>
            <a:r>
              <a:rPr lang="tr-TR" dirty="0" smtClean="0"/>
              <a:t>Sorunların </a:t>
            </a:r>
            <a:r>
              <a:rPr lang="tr-TR" dirty="0"/>
              <a:t>çözümü için uygun girişimlerde bulunmak ve yaşam kalitesini artırmak</a:t>
            </a:r>
          </a:p>
          <a:p>
            <a:endParaRPr lang="tr-TR" dirty="0"/>
          </a:p>
        </p:txBody>
      </p:sp>
    </p:spTree>
    <p:extLst>
      <p:ext uri="{BB962C8B-B14F-4D97-AF65-F5344CB8AC3E}">
        <p14:creationId xmlns="" xmlns:p14="http://schemas.microsoft.com/office/powerpoint/2010/main" val="56218383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Sonuç</a:t>
            </a:r>
            <a:r>
              <a:rPr lang="tr-TR" dirty="0"/>
              <a:t/>
            </a:r>
            <a:br>
              <a:rPr lang="tr-TR" dirty="0"/>
            </a:br>
            <a:endParaRPr lang="tr-TR" dirty="0"/>
          </a:p>
        </p:txBody>
      </p:sp>
      <p:sp>
        <p:nvSpPr>
          <p:cNvPr id="3" name="Content Placeholder 2"/>
          <p:cNvSpPr>
            <a:spLocks noGrp="1"/>
          </p:cNvSpPr>
          <p:nvPr>
            <p:ph sz="quarter" idx="1"/>
          </p:nvPr>
        </p:nvSpPr>
        <p:spPr/>
        <p:txBody>
          <a:bodyPr/>
          <a:lstStyle/>
          <a:p>
            <a:r>
              <a:rPr lang="tr-TR" dirty="0" smtClean="0"/>
              <a:t>Cinsellik </a:t>
            </a:r>
            <a:r>
              <a:rPr lang="tr-TR" dirty="0"/>
              <a:t>insan hayatının hangi döneminde olursa olsun yaşam içerisinde önemli bir faktördür. </a:t>
            </a:r>
            <a:endParaRPr lang="tr-TR" dirty="0" smtClean="0"/>
          </a:p>
          <a:p>
            <a:r>
              <a:rPr lang="tr-TR" dirty="0" smtClean="0"/>
              <a:t>Cinsellik </a:t>
            </a:r>
            <a:r>
              <a:rPr lang="tr-TR" dirty="0"/>
              <a:t>birçok faktörden etkilendiği gibi insanın yaşam dönemlerinden etkilenmektedir. </a:t>
            </a:r>
            <a:endParaRPr lang="tr-TR" dirty="0" smtClean="0"/>
          </a:p>
          <a:p>
            <a:r>
              <a:rPr lang="tr-TR" dirty="0" smtClean="0"/>
              <a:t>Sağlık </a:t>
            </a:r>
            <a:r>
              <a:rPr lang="tr-TR" dirty="0"/>
              <a:t>profesyonellerinin özellikle de bakım verici ve danışmanlık yönüyle ön plana çıkan </a:t>
            </a:r>
            <a:r>
              <a:rPr lang="tr-TR" dirty="0" smtClean="0"/>
              <a:t>ebelerin</a:t>
            </a:r>
            <a:r>
              <a:rPr lang="tr-TR" dirty="0"/>
              <a:t>, insanın yaşam dönemlerine göre karşılaşabilecekleri cinsel sağlık sorunlarını bilerek bireylere bakım ve danışmanlık vermeleri gerekmektedir.</a:t>
            </a:r>
          </a:p>
          <a:p>
            <a:endParaRPr lang="tr-TR" dirty="0"/>
          </a:p>
        </p:txBody>
      </p:sp>
    </p:spTree>
    <p:extLst>
      <p:ext uri="{BB962C8B-B14F-4D97-AF65-F5344CB8AC3E}">
        <p14:creationId xmlns="" xmlns:p14="http://schemas.microsoft.com/office/powerpoint/2010/main" val="36848805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449</TotalTime>
  <Words>4373</Words>
  <Application>Microsoft Office PowerPoint</Application>
  <PresentationFormat>Ekran Gösterisi (4:3)</PresentationFormat>
  <Paragraphs>469</Paragraphs>
  <Slides>94</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94</vt:i4>
      </vt:variant>
    </vt:vector>
  </HeadingPairs>
  <TitlesOfParts>
    <vt:vector size="96" baseType="lpstr">
      <vt:lpstr>Hisse Senedi</vt:lpstr>
      <vt:lpstr>Belge</vt:lpstr>
      <vt:lpstr>   KLİMAKTERİUM, MENAPOZ, ANDROPOZ  VE YAŞLILIK DÖNEMLERİNDE CİNSELLİK    </vt:lpstr>
      <vt:lpstr>İÇERİK  </vt:lpstr>
      <vt:lpstr>   Genellikle ergenlik sonrası ortaya çıkan gelişim aşamaları aşağıdaki şekilde gerçekleşmektedir. </vt:lpstr>
      <vt:lpstr>Klimakterik Dönemde Cinsellik  </vt:lpstr>
      <vt:lpstr>Klimakteriyum</vt:lpstr>
      <vt:lpstr>Klimakteriyum</vt:lpstr>
      <vt:lpstr>Klimakteriyum</vt:lpstr>
      <vt:lpstr>Menopoz  </vt:lpstr>
      <vt:lpstr>Menopoz</vt:lpstr>
      <vt:lpstr>Premenapoz</vt:lpstr>
      <vt:lpstr>Perimenapoz</vt:lpstr>
      <vt:lpstr>Postmenapoz</vt:lpstr>
      <vt:lpstr>Slayt 13</vt:lpstr>
      <vt:lpstr>  MENOPOZAL GEÇİŞTE İZLENEN DEĞİŞİKLİKLER VE SEMPTOMLAR </vt:lpstr>
      <vt:lpstr>Slayt 15</vt:lpstr>
      <vt:lpstr>Klimakterik Dönemde Cinselliği Etkileyen Değişiklikler</vt:lpstr>
      <vt:lpstr>Östrojen Yetersizliğine Bağlı Değişiklikler </vt:lpstr>
      <vt:lpstr>Östrojen Yetersizliğine Bağlı Değişiklikler </vt:lpstr>
      <vt:lpstr>Östrojen Yetersizliğine Bağlı Değişiklikler </vt:lpstr>
      <vt:lpstr> Androjen Yetersizliğine Bağlı Değişiklikler </vt:lpstr>
      <vt:lpstr>Kronik Hastalıklar ve Tedavilerin Etkileri </vt:lpstr>
      <vt:lpstr>Beden Görünümü ve Fonksiyonlara İlişkin Değişiklikler </vt:lpstr>
      <vt:lpstr>Beden Görünümü ve Fonksiyonlara İlişkin Değişiklikler </vt:lpstr>
      <vt:lpstr>Beden Görünümü ve Fonksiyonlara İlişkin Değişiklikler</vt:lpstr>
      <vt:lpstr>Beden Görünümü ve Fonksiyonlara İlişkin Değişiklikler</vt:lpstr>
      <vt:lpstr>Klimakterik Dönemde Cinsel Fonksiyon Değişiklikleri </vt:lpstr>
      <vt:lpstr>Klimakterik Dönem Sorunlarıyla Başetme </vt:lpstr>
      <vt:lpstr>Hormon kaybı ile ilgili cinsel sorunlar </vt:lpstr>
      <vt:lpstr>Vajinal kuruluk ve başedilmesi </vt:lpstr>
      <vt:lpstr>Vajinal Atrofi ve Başedilmesi </vt:lpstr>
      <vt:lpstr>Hissin Kaybolması ve Başedilmesi </vt:lpstr>
      <vt:lpstr>Cinsel İstek Kaybı ve Başedilmesi</vt:lpstr>
      <vt:lpstr>      Hormon Replasman Tedavisi'nin (HRT) Cinsellik Üzerindeki Yararları </vt:lpstr>
      <vt:lpstr>         Hormon Replasman Tedavisi'nin (HRT) Cinsellik Üzerindeki Yararları </vt:lpstr>
      <vt:lpstr>Hormon Replasman Tedavisi'nin (HRT) Cinsellik Üzerindeki Yararları</vt:lpstr>
      <vt:lpstr>Hormon Replasman Tedavisi'nin (HRT) Cinsellik Üzerindeki Yararları</vt:lpstr>
      <vt:lpstr>Hormon Replasman Tedavisi'nin (HRT) Cinsellik Üzerindeki Yararları</vt:lpstr>
      <vt:lpstr>Hormon Replasman Tedavisi'nin (HRT) Cinsellik Üzerindeki Yararları</vt:lpstr>
      <vt:lpstr>Hormon Replasman Tedavisi'nin (HRT) Cinsellik Üzerindeki Yararları</vt:lpstr>
      <vt:lpstr>Hormon ReplasmanTedavisi'nin Önerilen Bitkisel Alternatifleri </vt:lpstr>
      <vt:lpstr>KadınlardaTestosteron ReplasmanTedavisi</vt:lpstr>
      <vt:lpstr>Kadınlarda Testosteron ReplasmanTedavisi</vt:lpstr>
      <vt:lpstr>KadınlardaTestosteron ReplasmanTedavisi</vt:lpstr>
      <vt:lpstr>Klimakterik Dönemde Cinsel Sağlık Danışmanlığı</vt:lpstr>
      <vt:lpstr>Klimakterik Dönemde Cinsel Sağlık Danışmanlığı</vt:lpstr>
      <vt:lpstr>Klimakterik Dönemde Cinsel Sağlık Danışmanlığı</vt:lpstr>
      <vt:lpstr>Klimakterik Dönemde Cinsel Sağlık Danışmanlığı</vt:lpstr>
      <vt:lpstr>Klimakterik Dönemde Cinsel Sağlık Danışmanlığı</vt:lpstr>
      <vt:lpstr>Klimakterik Dönemde Cinsel Sağlık Danışmanlığı</vt:lpstr>
      <vt:lpstr>Yaşlılık Döneminde Cinsellik</vt:lpstr>
      <vt:lpstr>Yaşlılık Döneminde Cinsellik</vt:lpstr>
      <vt:lpstr>Orta yaş ve yaşlılık döneminde cinsellik ile ilgili mitler</vt:lpstr>
      <vt:lpstr>Orta yaş ve yaşlılık döneminde cinsellik ile ilgili mitler</vt:lpstr>
      <vt:lpstr>KADINDA YAŞLANMA VE CİNSELLİK</vt:lpstr>
      <vt:lpstr>KADINDA YAŞLANMA VE CİNSELLİK</vt:lpstr>
      <vt:lpstr>Yaşlılarda seksüel aktiviteyi inhibe eden sağlık faktörleri </vt:lpstr>
      <vt:lpstr>Yaşlı Kadınların Seksüel Öyküsündeki Önemli Faktörler/Genel İçerik  </vt:lpstr>
      <vt:lpstr>Yaşlı Kadınların Seksüel Öyküsündeki Önemli Faktörler/Kendini Algılama   </vt:lpstr>
      <vt:lpstr>   Yaşlı Kadınların Seksüel Öyküsündeki Önemli Faktörler/Çevre    </vt:lpstr>
      <vt:lpstr>Yaşlı Kadınların Seksüel Öyküsündeki Önemli Faktörler/Genitoüriner sistemde hormon seviyelerinin azalmasına bağlı ortaya çıkan anatomik değişiklikler    </vt:lpstr>
      <vt:lpstr>Yaşlı Kadınların Seksüel Öyküsündeki Önemli Faktörler/ Seks Yanıt Siklusunda Yaşa Bağlı Değişiklikler     </vt:lpstr>
      <vt:lpstr>Yaşlı Kadınların Seksüel Öyküsündeki Önemli Faktörler/ Hastalık ve İlaç Kullanımı      </vt:lpstr>
      <vt:lpstr>Yaşlı Kadınların Seksüel Öyküsündeki Önemli Faktörler/ Hastalık ve İlaç Kullanımı      </vt:lpstr>
      <vt:lpstr>Yaşlı Kadınların Seksüel Öyküsündeki Önemli Faktörler/ Hastalık ve İlaç Kullanımı      </vt:lpstr>
      <vt:lpstr>TANISAL DURUMLAR </vt:lpstr>
      <vt:lpstr>TANISAL DURUMLAR</vt:lpstr>
      <vt:lpstr>Erkekte Yaşlanma ve Cinsellik</vt:lpstr>
      <vt:lpstr>Yaşlılıkta cinsel aktiviteyi bozan nedenler </vt:lpstr>
      <vt:lpstr>YAŞLANAN ERKETE FİZYOLOJİK DEĞİŞİM </vt:lpstr>
      <vt:lpstr>YAŞLANAN ERKETE FİZYOLOJİK DEĞİŞİM</vt:lpstr>
      <vt:lpstr>YAŞLANAN ERKETE FİZYOLOJİK DEĞİŞİM</vt:lpstr>
      <vt:lpstr>YAŞLANAN ERKEKTE MEYDANA GELEN HORMONAL DEĞİŞİMLER </vt:lpstr>
      <vt:lpstr>PADAM</vt:lpstr>
      <vt:lpstr>PADAM'IN KLİNİK TABLOSU </vt:lpstr>
      <vt:lpstr>PADAM TANISI </vt:lpstr>
      <vt:lpstr>PADAM TANISI </vt:lpstr>
      <vt:lpstr>PADAM TANISI</vt:lpstr>
      <vt:lpstr>PADAM TANISI</vt:lpstr>
      <vt:lpstr>YAŞLANAN ERKEKTE EREKTİL DİSFONKSİYONUN TEDAVİSİ </vt:lpstr>
      <vt:lpstr>YAŞLANAN ERKEKTE EREKTİL DİSFONKSİYONUN TEDAVİSİ </vt:lpstr>
      <vt:lpstr>YAŞLANAN ERKEKTE EREKTİL DİSFONKSİYONUN TEDAVİSİ </vt:lpstr>
      <vt:lpstr>Androjen Replasman Tedavisi (ART) </vt:lpstr>
      <vt:lpstr>Androjen Replasman Tedavisi (ART) </vt:lpstr>
      <vt:lpstr>  Yaşlılık Döneminde Cinsel Sağlık Danışmanlığı</vt:lpstr>
      <vt:lpstr>Yaşlılık Döneminde Cinsel Sağlık Danışmanlığı</vt:lpstr>
      <vt:lpstr>Yaşlılık Döneminde Cinsel Sağlık Danışmanlığı</vt:lpstr>
      <vt:lpstr>Yaşlılık Döneminde Cinsel Sağlık Danışmanlığı</vt:lpstr>
      <vt:lpstr>Cinsel öykü soruları</vt:lpstr>
      <vt:lpstr>Cinsel öykü soruları</vt:lpstr>
      <vt:lpstr>Cinsel öykü soruları</vt:lpstr>
      <vt:lpstr>Cinsel öykü soruları</vt:lpstr>
      <vt:lpstr>Cinsel sorunlara yönelik ebelik bakımının amacı </vt:lpstr>
      <vt:lpstr>Cinsel sorunlara yönelik ebelik bakımının amacı </vt:lpstr>
      <vt:lpstr>Sonuç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Neslihan</dc:creator>
  <cp:lastModifiedBy>Neslihan</cp:lastModifiedBy>
  <cp:revision>34</cp:revision>
  <dcterms:created xsi:type="dcterms:W3CDTF">2013-04-04T10:58:07Z</dcterms:created>
  <dcterms:modified xsi:type="dcterms:W3CDTF">2017-04-26T11:46:35Z</dcterms:modified>
</cp:coreProperties>
</file>