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2" r:id="rId4"/>
    <p:sldId id="298" r:id="rId5"/>
    <p:sldId id="29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304" r:id="rId21"/>
    <p:sldId id="299" r:id="rId22"/>
    <p:sldId id="300" r:id="rId23"/>
    <p:sldId id="301" r:id="rId24"/>
    <p:sldId id="275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305" r:id="rId34"/>
    <p:sldId id="285" r:id="rId35"/>
    <p:sldId id="286" r:id="rId3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50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0B673-2131-4EE2-B287-BE1645E9BB0F}" type="datetimeFigureOut">
              <a:rPr lang="tr-TR" smtClean="0"/>
              <a:pPr/>
              <a:t>28/08/2018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35358-88A6-4317-8DE4-4553072633D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i="1" dirty="0" err="1" smtClean="0">
                <a:solidFill>
                  <a:srgbClr val="FF0000"/>
                </a:solidFill>
              </a:rPr>
              <a:t>Legionella</a:t>
            </a:r>
            <a:r>
              <a:rPr lang="tr-TR" i="1" dirty="0" smtClean="0">
                <a:solidFill>
                  <a:srgbClr val="FF0000"/>
                </a:solidFill>
              </a:rPr>
              <a:t> </a:t>
            </a:r>
            <a:endParaRPr lang="tr-TR" i="1" dirty="0">
              <a:solidFill>
                <a:srgbClr val="FF0000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Ebru Us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BCYE </a:t>
            </a:r>
            <a:r>
              <a:rPr lang="tr-TR" sz="2400" dirty="0" err="1" smtClean="0"/>
              <a:t>besiyerinde</a:t>
            </a:r>
            <a:r>
              <a:rPr lang="tr-TR" sz="2400" dirty="0" smtClean="0"/>
              <a:t> </a:t>
            </a:r>
            <a:r>
              <a:rPr lang="tr-TR" sz="2400" dirty="0" err="1" smtClean="0"/>
              <a:t>legionellalar</a:t>
            </a:r>
            <a:r>
              <a:rPr lang="tr-TR" sz="2400" dirty="0" smtClean="0"/>
              <a:t> dışında birçok farklı bakteri de üreyebilir</a:t>
            </a:r>
          </a:p>
          <a:p>
            <a:r>
              <a:rPr lang="tr-TR" sz="2400" dirty="0" smtClean="0"/>
              <a:t>Bu nedenle üreyen bakterilerin Gram boyama ve diğer testlerle tanımlanması gereklidir</a:t>
            </a:r>
          </a:p>
          <a:p>
            <a:r>
              <a:rPr lang="tr-TR" sz="2400" dirty="0" err="1" smtClean="0"/>
              <a:t>Legionellalar</a:t>
            </a:r>
            <a:r>
              <a:rPr lang="tr-TR" sz="2400" dirty="0" smtClean="0"/>
              <a:t> kan kültürlerinde genellikle 2 haftada veya daha uzun sürede ürerler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Üreme özellikleri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lang="tr-TR" sz="2400" dirty="0" err="1" smtClean="0"/>
              <a:t>Legionellalar</a:t>
            </a:r>
            <a:r>
              <a:rPr lang="tr-TR" sz="2400" dirty="0" smtClean="0"/>
              <a:t> </a:t>
            </a:r>
            <a:r>
              <a:rPr lang="tr-TR" sz="2400" b="1" dirty="0" err="1" smtClean="0"/>
              <a:t>katalaz</a:t>
            </a:r>
            <a:r>
              <a:rPr lang="tr-TR" sz="2400" b="1" dirty="0" smtClean="0"/>
              <a:t> pozitif </a:t>
            </a:r>
            <a:r>
              <a:rPr lang="tr-TR" sz="2400" dirty="0" smtClean="0"/>
              <a:t>bakterilerdir</a:t>
            </a:r>
          </a:p>
          <a:p>
            <a:r>
              <a:rPr lang="tr-TR" sz="2400" dirty="0" err="1" smtClean="0"/>
              <a:t>Legionella</a:t>
            </a:r>
            <a:r>
              <a:rPr lang="tr-TR" sz="2400" dirty="0" smtClean="0"/>
              <a:t> ailesindeki bakterilerin çoğu </a:t>
            </a:r>
            <a:r>
              <a:rPr lang="tr-TR" sz="2400" b="1" dirty="0" err="1" smtClean="0"/>
              <a:t>jelatinaz</a:t>
            </a:r>
            <a:r>
              <a:rPr lang="tr-TR" sz="2400" dirty="0" smtClean="0"/>
              <a:t> ve </a:t>
            </a:r>
            <a:r>
              <a:rPr lang="el-GR" sz="2400" b="1" dirty="0" smtClean="0"/>
              <a:t>β</a:t>
            </a:r>
            <a:r>
              <a:rPr lang="tr-TR" sz="2400" b="1" dirty="0" smtClean="0"/>
              <a:t>-</a:t>
            </a:r>
            <a:r>
              <a:rPr lang="tr-TR" sz="2400" b="1" dirty="0" err="1" smtClean="0"/>
              <a:t>laktamaz</a:t>
            </a:r>
            <a:r>
              <a:rPr lang="tr-TR" sz="2400" b="1" dirty="0" smtClean="0"/>
              <a:t> </a:t>
            </a:r>
            <a:r>
              <a:rPr lang="tr-TR" sz="2400" dirty="0" smtClean="0"/>
              <a:t>üretirken; </a:t>
            </a:r>
          </a:p>
          <a:p>
            <a:pPr>
              <a:buNone/>
            </a:pPr>
            <a:r>
              <a:rPr lang="tr-TR" sz="2400" i="1" dirty="0" smtClean="0"/>
              <a:t>	L. </a:t>
            </a:r>
            <a:r>
              <a:rPr lang="tr-TR" sz="2400" i="1" dirty="0" err="1" smtClean="0"/>
              <a:t>micdadei</a:t>
            </a:r>
            <a:r>
              <a:rPr lang="tr-TR" sz="2400" i="1" dirty="0" smtClean="0"/>
              <a:t>       </a:t>
            </a:r>
            <a:r>
              <a:rPr lang="tr-TR" sz="2400" i="1" dirty="0" smtClean="0">
                <a:sym typeface="Symbol"/>
              </a:rPr>
              <a:t></a:t>
            </a:r>
            <a:r>
              <a:rPr lang="tr-TR" sz="2400" dirty="0" smtClean="0"/>
              <a:t> </a:t>
            </a:r>
            <a:r>
              <a:rPr lang="tr-TR" sz="2400" dirty="0" err="1" smtClean="0"/>
              <a:t>jelatinaz</a:t>
            </a:r>
            <a:r>
              <a:rPr lang="tr-TR" sz="2400" dirty="0" smtClean="0"/>
              <a:t> ve </a:t>
            </a:r>
            <a:r>
              <a:rPr lang="el-GR" sz="2400" dirty="0" smtClean="0"/>
              <a:t>β</a:t>
            </a:r>
            <a:r>
              <a:rPr lang="tr-TR" sz="2400" dirty="0" smtClean="0"/>
              <a:t>-</a:t>
            </a:r>
            <a:r>
              <a:rPr lang="tr-TR" sz="2400" dirty="0" err="1" smtClean="0"/>
              <a:t>laktamaz</a:t>
            </a:r>
            <a:r>
              <a:rPr lang="tr-TR" sz="2400" dirty="0" smtClean="0"/>
              <a:t> üretmez</a:t>
            </a:r>
          </a:p>
          <a:p>
            <a:endParaRPr lang="tr-TR" sz="2400" i="1" dirty="0" smtClean="0"/>
          </a:p>
          <a:p>
            <a:r>
              <a:rPr lang="tr-TR" sz="2400" i="1" dirty="0" smtClean="0"/>
              <a:t>L. </a:t>
            </a:r>
            <a:r>
              <a:rPr lang="tr-TR" sz="2400" i="1" dirty="0" err="1" smtClean="0"/>
              <a:t>pneumophila</a:t>
            </a:r>
            <a:r>
              <a:rPr lang="tr-TR" sz="2400" dirty="0" smtClean="0">
                <a:sym typeface="Symbol"/>
              </a:rPr>
              <a:t></a:t>
            </a:r>
            <a:endParaRPr lang="tr-TR" sz="2400" dirty="0" smtClean="0"/>
          </a:p>
          <a:p>
            <a:endParaRPr lang="tr-TR" sz="2400" i="1" dirty="0" smtClean="0"/>
          </a:p>
          <a:p>
            <a:endParaRPr lang="tr-TR" sz="2400" i="1" dirty="0" smtClean="0"/>
          </a:p>
          <a:p>
            <a:r>
              <a:rPr lang="tr-TR" sz="2400" i="1" dirty="0" smtClean="0"/>
              <a:t>L. </a:t>
            </a:r>
            <a:r>
              <a:rPr lang="tr-TR" sz="2400" i="1" dirty="0" err="1" smtClean="0"/>
              <a:t>pneumophila</a:t>
            </a:r>
            <a:r>
              <a:rPr lang="tr-TR" sz="2400" dirty="0" smtClean="0">
                <a:sym typeface="Symbol"/>
              </a:rPr>
              <a:t></a:t>
            </a:r>
            <a:endParaRPr lang="tr-TR" sz="2400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3131840" y="3573016"/>
            <a:ext cx="63868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err="1" smtClean="0">
                <a:solidFill>
                  <a:prstClr val="black"/>
                </a:solidFill>
              </a:rPr>
              <a:t>oksidaz</a:t>
            </a:r>
            <a:r>
              <a:rPr lang="tr-TR" sz="2400" b="1" dirty="0" smtClean="0">
                <a:solidFill>
                  <a:prstClr val="black"/>
                </a:solidFill>
              </a:rPr>
              <a:t> pozitiftir</a:t>
            </a:r>
            <a:r>
              <a:rPr lang="tr-TR" sz="2400" dirty="0" smtClean="0">
                <a:solidFill>
                  <a:prstClr val="black"/>
                </a:solidFill>
              </a:rPr>
              <a:t>, diğerlerinin </a:t>
            </a:r>
            <a:r>
              <a:rPr lang="tr-TR" sz="2400" dirty="0" err="1" smtClean="0">
                <a:solidFill>
                  <a:prstClr val="black"/>
                </a:solidFill>
              </a:rPr>
              <a:t>oksidaz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</a:p>
          <a:p>
            <a:r>
              <a:rPr lang="tr-TR" sz="2400" dirty="0" smtClean="0">
                <a:solidFill>
                  <a:prstClr val="black"/>
                </a:solidFill>
              </a:rPr>
              <a:t>aktivitesi değişkenlik gösterir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2843808" y="4869160"/>
            <a:ext cx="5328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2400" b="1" dirty="0" smtClean="0">
                <a:solidFill>
                  <a:prstClr val="black"/>
                </a:solidFill>
              </a:rPr>
              <a:t>	</a:t>
            </a:r>
            <a:r>
              <a:rPr lang="tr-TR" sz="2400" b="1" dirty="0" err="1" smtClean="0">
                <a:solidFill>
                  <a:prstClr val="black"/>
                </a:solidFill>
              </a:rPr>
              <a:t>hipuratı</a:t>
            </a:r>
            <a:r>
              <a:rPr lang="tr-TR" sz="2400" b="1" dirty="0" smtClean="0">
                <a:solidFill>
                  <a:prstClr val="black"/>
                </a:solidFill>
              </a:rPr>
              <a:t> hidrolize eder</a:t>
            </a:r>
            <a:r>
              <a:rPr lang="tr-TR" sz="2400" dirty="0" smtClean="0">
                <a:solidFill>
                  <a:prstClr val="black"/>
                </a:solidFill>
              </a:rPr>
              <a:t>, diğer </a:t>
            </a:r>
            <a:r>
              <a:rPr lang="tr-TR" sz="2400" dirty="0" err="1" smtClean="0">
                <a:solidFill>
                  <a:prstClr val="black"/>
                </a:solidFill>
              </a:rPr>
              <a:t>legionellalar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 err="1" smtClean="0">
                <a:solidFill>
                  <a:prstClr val="black"/>
                </a:solidFill>
              </a:rPr>
              <a:t>hipurata</a:t>
            </a:r>
            <a:r>
              <a:rPr lang="tr-TR" sz="2400" dirty="0" smtClean="0">
                <a:solidFill>
                  <a:prstClr val="black"/>
                </a:solidFill>
              </a:rPr>
              <a:t> etki etmez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Antijenler ve hücre yapısı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i="1" dirty="0" smtClean="0"/>
              <a:t>L. </a:t>
            </a:r>
            <a:r>
              <a:rPr lang="tr-TR" sz="2200" dirty="0" err="1" smtClean="0"/>
              <a:t>pneumophila’</a:t>
            </a:r>
            <a:r>
              <a:rPr lang="tr-TR" sz="2200" i="1" dirty="0" err="1" smtClean="0"/>
              <a:t>nın</a:t>
            </a:r>
            <a:r>
              <a:rPr lang="tr-TR" sz="2200" i="1" dirty="0" smtClean="0"/>
              <a:t> </a:t>
            </a:r>
            <a:r>
              <a:rPr lang="tr-TR" sz="2200" dirty="0" err="1" smtClean="0"/>
              <a:t>antijenik</a:t>
            </a:r>
            <a:r>
              <a:rPr lang="tr-TR" sz="2200" dirty="0" smtClean="0"/>
              <a:t> özgüllüğü içerdiği karmaşık ve </a:t>
            </a:r>
            <a:r>
              <a:rPr lang="tr-TR" sz="2200" dirty="0" err="1" smtClean="0"/>
              <a:t>antijenik</a:t>
            </a:r>
            <a:r>
              <a:rPr lang="tr-TR" sz="2200" dirty="0" smtClean="0"/>
              <a:t> özellikteki yapılara bağlıdır</a:t>
            </a:r>
          </a:p>
          <a:p>
            <a:r>
              <a:rPr lang="tr-TR" sz="2200" i="1" dirty="0" smtClean="0"/>
              <a:t>L. </a:t>
            </a:r>
            <a:r>
              <a:rPr lang="tr-TR" sz="2200" dirty="0" err="1" smtClean="0"/>
              <a:t>pneumophila’</a:t>
            </a:r>
            <a:r>
              <a:rPr lang="tr-TR" sz="2200" i="1" dirty="0" err="1" smtClean="0"/>
              <a:t>nın</a:t>
            </a:r>
            <a:r>
              <a:rPr lang="tr-TR" sz="2200" i="1" dirty="0" smtClean="0"/>
              <a:t> </a:t>
            </a:r>
            <a:r>
              <a:rPr lang="tr-TR" sz="2200" dirty="0" smtClean="0"/>
              <a:t>16 </a:t>
            </a:r>
            <a:r>
              <a:rPr lang="tr-TR" sz="2200" dirty="0" err="1" smtClean="0"/>
              <a:t>antijenik</a:t>
            </a:r>
            <a:r>
              <a:rPr lang="tr-TR" sz="2200" dirty="0" smtClean="0"/>
              <a:t> </a:t>
            </a:r>
            <a:r>
              <a:rPr lang="tr-TR" sz="2200" dirty="0" err="1" smtClean="0"/>
              <a:t>serogrubu</a:t>
            </a:r>
            <a:r>
              <a:rPr lang="tr-TR" sz="2200" dirty="0" smtClean="0"/>
              <a:t> bulunmaktadır</a:t>
            </a:r>
          </a:p>
          <a:p>
            <a:r>
              <a:rPr lang="tr-TR" sz="2200" dirty="0" smtClean="0"/>
              <a:t>Bunlardan </a:t>
            </a:r>
            <a:r>
              <a:rPr lang="tr-TR" sz="2200" b="1" dirty="0" err="1" smtClean="0"/>
              <a:t>serogrup</a:t>
            </a:r>
            <a:r>
              <a:rPr lang="tr-TR" sz="2200" b="1" dirty="0" smtClean="0"/>
              <a:t> 1 </a:t>
            </a:r>
            <a:r>
              <a:rPr lang="tr-TR" sz="2200" dirty="0" smtClean="0"/>
              <a:t>1976’daki Lejyoner hastalığı salgınından ve insanlardaki enfeksiyonların çoğundan sorumludur</a:t>
            </a:r>
          </a:p>
          <a:p>
            <a:r>
              <a:rPr lang="tr-TR" sz="2200" dirty="0" smtClean="0"/>
              <a:t>Değişik türler arasındaki </a:t>
            </a:r>
            <a:r>
              <a:rPr lang="tr-TR" sz="2200" dirty="0" err="1" smtClean="0"/>
              <a:t>antijenik</a:t>
            </a:r>
            <a:r>
              <a:rPr lang="tr-TR" sz="2200" dirty="0" smtClean="0"/>
              <a:t> çapraz reaksiyonlar nedeni ile </a:t>
            </a:r>
            <a:r>
              <a:rPr lang="tr-TR" sz="2200" i="1" dirty="0" err="1" smtClean="0"/>
              <a:t>Legionella</a:t>
            </a:r>
            <a:r>
              <a:rPr lang="tr-TR" sz="2200" dirty="0" smtClean="0"/>
              <a:t> türleri tek başlarına </a:t>
            </a:r>
            <a:r>
              <a:rPr lang="tr-TR" sz="2200" dirty="0" err="1" smtClean="0"/>
              <a:t>serogruplandırma</a:t>
            </a:r>
            <a:r>
              <a:rPr lang="tr-TR" sz="2200" dirty="0" smtClean="0"/>
              <a:t> ile tanımlanamaz</a:t>
            </a:r>
          </a:p>
        </p:txBody>
      </p:sp>
      <p:sp>
        <p:nvSpPr>
          <p:cNvPr id="4" name="3 Dikdörtgen"/>
          <p:cNvSpPr/>
          <p:nvPr/>
        </p:nvSpPr>
        <p:spPr>
          <a:xfrm>
            <a:off x="827584" y="4293096"/>
            <a:ext cx="316835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 smtClean="0">
                <a:solidFill>
                  <a:prstClr val="black"/>
                </a:solidFill>
              </a:rPr>
              <a:t>Bacteriodes</a:t>
            </a:r>
            <a:endParaRPr lang="tr-TR" sz="2000" dirty="0" smtClean="0">
              <a:solidFill>
                <a:prstClr val="black"/>
              </a:solidFill>
            </a:endParaRPr>
          </a:p>
          <a:p>
            <a:r>
              <a:rPr lang="tr-TR" sz="2000" dirty="0" err="1" smtClean="0">
                <a:solidFill>
                  <a:prstClr val="black"/>
                </a:solidFill>
              </a:rPr>
              <a:t>Bordatella</a:t>
            </a:r>
            <a:endParaRPr lang="tr-TR" sz="2000" dirty="0" smtClean="0">
              <a:solidFill>
                <a:prstClr val="black"/>
              </a:solidFill>
            </a:endParaRPr>
          </a:p>
          <a:p>
            <a:r>
              <a:rPr lang="tr-TR" sz="2000" i="1" dirty="0" smtClean="0">
                <a:solidFill>
                  <a:prstClr val="black"/>
                </a:solidFill>
              </a:rPr>
              <a:t>C. </a:t>
            </a:r>
            <a:r>
              <a:rPr lang="tr-TR" sz="2000" i="1" dirty="0" err="1" smtClean="0">
                <a:solidFill>
                  <a:prstClr val="black"/>
                </a:solidFill>
              </a:rPr>
              <a:t>psittaci</a:t>
            </a:r>
            <a:endParaRPr lang="tr-TR" sz="2000" dirty="0" smtClean="0">
              <a:solidFill>
                <a:prstClr val="black"/>
              </a:solidFill>
            </a:endParaRPr>
          </a:p>
          <a:p>
            <a:r>
              <a:rPr lang="tr-TR" sz="2000" i="1" dirty="0" smtClean="0">
                <a:solidFill>
                  <a:prstClr val="black"/>
                </a:solidFill>
              </a:rPr>
              <a:t>M. </a:t>
            </a:r>
            <a:r>
              <a:rPr lang="tr-TR" sz="2000" i="1" dirty="0" err="1" smtClean="0">
                <a:solidFill>
                  <a:prstClr val="black"/>
                </a:solidFill>
              </a:rPr>
              <a:t>pneumoniae</a:t>
            </a:r>
            <a:r>
              <a:rPr lang="tr-TR" sz="2000" i="1" dirty="0" smtClean="0">
                <a:solidFill>
                  <a:prstClr val="black"/>
                </a:solidFill>
              </a:rPr>
              <a:t> </a:t>
            </a:r>
            <a:endParaRPr lang="tr-TR" sz="2000" dirty="0" smtClean="0">
              <a:solidFill>
                <a:prstClr val="black"/>
              </a:solidFill>
            </a:endParaRPr>
          </a:p>
          <a:p>
            <a:r>
              <a:rPr lang="tr-TR" sz="2000" dirty="0" err="1" smtClean="0">
                <a:solidFill>
                  <a:prstClr val="black"/>
                </a:solidFill>
              </a:rPr>
              <a:t>Pseudomonaslar</a:t>
            </a:r>
            <a:r>
              <a:rPr lang="tr-TR" sz="2000" dirty="0" smtClean="0">
                <a:solidFill>
                  <a:prstClr val="black"/>
                </a:solidFill>
              </a:rPr>
              <a:t> </a:t>
            </a:r>
            <a:endParaRPr lang="tr-TR" sz="2000" dirty="0"/>
          </a:p>
        </p:txBody>
      </p:sp>
      <p:sp>
        <p:nvSpPr>
          <p:cNvPr id="5" name="4 Dikdörtgen"/>
          <p:cNvSpPr/>
          <p:nvPr/>
        </p:nvSpPr>
        <p:spPr>
          <a:xfrm>
            <a:off x="2843808" y="4797152"/>
            <a:ext cx="74888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200" i="1" dirty="0" smtClean="0">
                <a:solidFill>
                  <a:prstClr val="black"/>
                </a:solidFill>
              </a:rPr>
              <a:t>L. </a:t>
            </a:r>
            <a:r>
              <a:rPr lang="tr-TR" sz="2200" i="1" dirty="0" err="1" smtClean="0">
                <a:solidFill>
                  <a:prstClr val="black"/>
                </a:solidFill>
              </a:rPr>
              <a:t>p</a:t>
            </a:r>
            <a:r>
              <a:rPr lang="tr-TR" sz="2200" dirty="0" err="1" smtClean="0">
                <a:solidFill>
                  <a:prstClr val="black"/>
                </a:solidFill>
              </a:rPr>
              <a:t>neumophila</a:t>
            </a:r>
            <a:r>
              <a:rPr lang="tr-TR" sz="2200" dirty="0" smtClean="0">
                <a:solidFill>
                  <a:prstClr val="black"/>
                </a:solidFill>
              </a:rPr>
              <a:t> </a:t>
            </a:r>
            <a:r>
              <a:rPr lang="tr-TR" sz="2200" dirty="0" err="1" smtClean="0">
                <a:solidFill>
                  <a:prstClr val="black"/>
                </a:solidFill>
              </a:rPr>
              <a:t>antiserumları</a:t>
            </a:r>
            <a:r>
              <a:rPr lang="tr-TR" sz="2200" dirty="0" smtClean="0">
                <a:solidFill>
                  <a:prstClr val="black"/>
                </a:solidFill>
              </a:rPr>
              <a:t> ile çapraz reaksiyon </a:t>
            </a:r>
          </a:p>
          <a:p>
            <a:r>
              <a:rPr lang="tr-TR" sz="2200" dirty="0" smtClean="0">
                <a:solidFill>
                  <a:prstClr val="black"/>
                </a:solidFill>
              </a:rPr>
              <a:t>					verebilirler</a:t>
            </a:r>
            <a:endParaRPr lang="tr-TR" sz="2200" dirty="0"/>
          </a:p>
        </p:txBody>
      </p:sp>
      <p:sp>
        <p:nvSpPr>
          <p:cNvPr id="6" name="5 Sağ Ayraç"/>
          <p:cNvSpPr/>
          <p:nvPr/>
        </p:nvSpPr>
        <p:spPr>
          <a:xfrm>
            <a:off x="2555776" y="4293096"/>
            <a:ext cx="288032" cy="158417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Legionellalar</a:t>
            </a:r>
            <a:r>
              <a:rPr lang="tr-TR" sz="2400" dirty="0" smtClean="0"/>
              <a:t> birbirinden farklı, ayırt ettirici özellikte 14-17 karbonlu dallanan yan zincirli </a:t>
            </a:r>
            <a:r>
              <a:rPr lang="tr-TR" sz="2400" b="1" dirty="0" smtClean="0"/>
              <a:t>yağ asitleri </a:t>
            </a:r>
            <a:r>
              <a:rPr lang="tr-TR" sz="2400" dirty="0" smtClean="0"/>
              <a:t>üretirler</a:t>
            </a:r>
          </a:p>
          <a:p>
            <a:r>
              <a:rPr lang="tr-TR" sz="2400" i="1" dirty="0" smtClean="0"/>
              <a:t>Gaz-likit </a:t>
            </a:r>
            <a:r>
              <a:rPr lang="tr-TR" sz="2400" i="1" dirty="0" err="1" smtClean="0"/>
              <a:t>kromatografisi</a:t>
            </a:r>
            <a:r>
              <a:rPr lang="tr-TR" sz="2400" i="1" dirty="0" smtClean="0"/>
              <a:t> </a:t>
            </a:r>
            <a:r>
              <a:rPr lang="tr-TR" sz="2400" dirty="0" smtClean="0"/>
              <a:t>bunların saptanması ve tür ayırımı için kullanılabilir</a:t>
            </a:r>
          </a:p>
          <a:p>
            <a:r>
              <a:rPr lang="tr-TR" sz="2400" dirty="0" err="1" smtClean="0"/>
              <a:t>Legionellalar</a:t>
            </a:r>
            <a:r>
              <a:rPr lang="tr-TR" sz="2400" dirty="0" smtClean="0"/>
              <a:t> çeşitli </a:t>
            </a:r>
            <a:r>
              <a:rPr lang="tr-TR" sz="2400" b="1" dirty="0" err="1" smtClean="0"/>
              <a:t>proteazlar</a:t>
            </a:r>
            <a:r>
              <a:rPr lang="tr-TR" sz="2400" dirty="0" smtClean="0"/>
              <a:t>, </a:t>
            </a:r>
            <a:r>
              <a:rPr lang="tr-TR" sz="2400" b="1" dirty="0" err="1" smtClean="0"/>
              <a:t>fosfatazlar</a:t>
            </a:r>
            <a:r>
              <a:rPr lang="tr-TR" sz="2400" dirty="0" smtClean="0"/>
              <a:t>, </a:t>
            </a:r>
            <a:r>
              <a:rPr lang="tr-TR" sz="2400" b="1" dirty="0" err="1" smtClean="0"/>
              <a:t>lipaz</a:t>
            </a:r>
            <a:r>
              <a:rPr lang="tr-TR" sz="2400" dirty="0" smtClean="0"/>
              <a:t>, </a:t>
            </a:r>
            <a:r>
              <a:rPr lang="tr-TR" sz="2400" b="1" dirty="0" err="1" smtClean="0"/>
              <a:t>DNaz</a:t>
            </a:r>
            <a:r>
              <a:rPr lang="tr-TR" sz="2400" dirty="0" smtClean="0"/>
              <a:t> ve </a:t>
            </a:r>
            <a:r>
              <a:rPr lang="tr-TR" sz="2400" b="1" dirty="0" err="1" smtClean="0"/>
              <a:t>RNaz</a:t>
            </a:r>
            <a:r>
              <a:rPr lang="tr-TR" sz="2400" dirty="0" smtClean="0"/>
              <a:t> üretirler</a:t>
            </a:r>
          </a:p>
          <a:p>
            <a:r>
              <a:rPr lang="tr-TR" sz="2400" dirty="0" smtClean="0"/>
              <a:t>Ayrıca dış ortamda </a:t>
            </a:r>
            <a:r>
              <a:rPr lang="tr-TR" sz="2400" i="1" dirty="0" err="1" smtClean="0"/>
              <a:t>hemolitik</a:t>
            </a:r>
            <a:r>
              <a:rPr lang="tr-TR" sz="2400" dirty="0" smtClean="0"/>
              <a:t> ve </a:t>
            </a:r>
            <a:r>
              <a:rPr lang="tr-TR" sz="2400" i="1" dirty="0" err="1" smtClean="0"/>
              <a:t>sitotoksik</a:t>
            </a:r>
            <a:r>
              <a:rPr lang="tr-TR" sz="2400" dirty="0" smtClean="0"/>
              <a:t> nitelikte bir </a:t>
            </a:r>
            <a:r>
              <a:rPr lang="tr-TR" sz="2400" b="1" dirty="0" err="1" smtClean="0"/>
              <a:t>metalloproteaz</a:t>
            </a:r>
            <a:r>
              <a:rPr lang="tr-TR" sz="2400" dirty="0" smtClean="0"/>
              <a:t> da salarlar ancak bu proteinin </a:t>
            </a:r>
            <a:r>
              <a:rPr lang="tr-TR" sz="2400" dirty="0" err="1" smtClean="0"/>
              <a:t>virulans</a:t>
            </a:r>
            <a:r>
              <a:rPr lang="tr-TR" sz="2400" dirty="0" smtClean="0"/>
              <a:t> için gerekli bir faktör olduğu henüz gösterilememiştir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Patoloji ve </a:t>
            </a:r>
            <a:r>
              <a:rPr lang="tr-TR" dirty="0" err="1" smtClean="0">
                <a:solidFill>
                  <a:srgbClr val="FF0000"/>
                </a:solidFill>
              </a:rPr>
              <a:t>patogenez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Legionellalar</a:t>
            </a:r>
            <a:r>
              <a:rPr lang="tr-TR" sz="2400" dirty="0" smtClean="0"/>
              <a:t> </a:t>
            </a:r>
            <a:r>
              <a:rPr lang="tr-TR" sz="2400" b="1" dirty="0" smtClean="0"/>
              <a:t>sıcak</a:t>
            </a:r>
            <a:r>
              <a:rPr lang="tr-TR" sz="2400" dirty="0" smtClean="0"/>
              <a:t> ve </a:t>
            </a:r>
            <a:r>
              <a:rPr lang="tr-TR" sz="2400" b="1" dirty="0" smtClean="0"/>
              <a:t>nemli</a:t>
            </a:r>
            <a:r>
              <a:rPr lang="tr-TR" sz="2400" dirty="0" smtClean="0"/>
              <a:t> çevrelerde yaygındır</a:t>
            </a:r>
          </a:p>
          <a:p>
            <a:r>
              <a:rPr lang="tr-TR" sz="2400" dirty="0" smtClean="0"/>
              <a:t>Bu bakteriler göller, dereler ve </a:t>
            </a:r>
            <a:r>
              <a:rPr lang="tr-TR" sz="2400" b="1" dirty="0" smtClean="0"/>
              <a:t>su ile ilişkili tüm ortamlarda </a:t>
            </a:r>
            <a:r>
              <a:rPr lang="tr-TR" sz="2400" dirty="0" smtClean="0"/>
              <a:t>bulunurlar</a:t>
            </a:r>
          </a:p>
          <a:p>
            <a:r>
              <a:rPr lang="tr-TR" sz="2400" dirty="0" smtClean="0"/>
              <a:t>Serbest yaşayan </a:t>
            </a:r>
            <a:r>
              <a:rPr lang="tr-TR" sz="2400" dirty="0" smtClean="0">
                <a:solidFill>
                  <a:srgbClr val="FF0000"/>
                </a:solidFill>
              </a:rPr>
              <a:t>amipler</a:t>
            </a:r>
            <a:r>
              <a:rPr lang="tr-TR" sz="2400" dirty="0" smtClean="0"/>
              <a:t> içinde çoğalabilirler ve </a:t>
            </a:r>
            <a:r>
              <a:rPr lang="tr-TR" sz="2400" dirty="0" err="1" smtClean="0">
                <a:solidFill>
                  <a:srgbClr val="FF0000"/>
                </a:solidFill>
              </a:rPr>
              <a:t>biyofilm</a:t>
            </a:r>
            <a:r>
              <a:rPr lang="tr-TR" sz="2400" dirty="0" smtClean="0"/>
              <a:t> içerisinde bu canlılar ile birlikte bulunabilirler</a:t>
            </a:r>
          </a:p>
          <a:p>
            <a:r>
              <a:rPr lang="tr-TR" sz="2400" dirty="0" smtClean="0"/>
              <a:t>Düşkün ve bağışıklık sistemi baskılanmış hastalarda enfeksiyon sıklıkla bakteri ile </a:t>
            </a:r>
            <a:r>
              <a:rPr lang="tr-TR" sz="2400" dirty="0" err="1" smtClean="0"/>
              <a:t>kontamine</a:t>
            </a:r>
            <a:r>
              <a:rPr lang="tr-TR" sz="2400" dirty="0" smtClean="0"/>
              <a:t> havalandırma ve klima sistemleri, duş başlıkları ve benzeri kaynakların oluşturduğu  </a:t>
            </a:r>
            <a:r>
              <a:rPr lang="tr-TR" sz="2400" b="1" dirty="0" err="1" smtClean="0"/>
              <a:t>aerosollerin</a:t>
            </a:r>
            <a:r>
              <a:rPr lang="tr-TR" sz="2400" b="1" dirty="0" smtClean="0"/>
              <a:t> solunması </a:t>
            </a:r>
            <a:r>
              <a:rPr lang="tr-TR" sz="2400" dirty="0" smtClean="0"/>
              <a:t>ile gelişir</a:t>
            </a: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2600" i="1" dirty="0" smtClean="0"/>
              <a:t>L. </a:t>
            </a:r>
            <a:r>
              <a:rPr lang="tr-TR" sz="2600" i="1" dirty="0" err="1" smtClean="0"/>
              <a:t>pneumophila</a:t>
            </a:r>
            <a:r>
              <a:rPr lang="tr-TR" sz="2600" i="1" dirty="0" smtClean="0"/>
              <a:t> </a:t>
            </a:r>
            <a:r>
              <a:rPr lang="tr-TR" sz="2600" dirty="0" smtClean="0"/>
              <a:t>akciğerlerde genellikle </a:t>
            </a:r>
            <a:r>
              <a:rPr lang="tr-TR" sz="2600" b="1" dirty="0" err="1" smtClean="0"/>
              <a:t>lober</a:t>
            </a:r>
            <a:r>
              <a:rPr lang="tr-TR" sz="2600" dirty="0" smtClean="0"/>
              <a:t>, </a:t>
            </a:r>
            <a:r>
              <a:rPr lang="tr-TR" sz="2600" b="1" dirty="0" err="1" smtClean="0"/>
              <a:t>segmental</a:t>
            </a:r>
            <a:r>
              <a:rPr lang="tr-TR" sz="2600" dirty="0" smtClean="0"/>
              <a:t> veya </a:t>
            </a:r>
            <a:r>
              <a:rPr lang="tr-TR" sz="2600" b="1" dirty="0" smtClean="0"/>
              <a:t>yama</a:t>
            </a:r>
            <a:r>
              <a:rPr lang="tr-TR" sz="2600" dirty="0" smtClean="0"/>
              <a:t> tarzı bir </a:t>
            </a:r>
            <a:r>
              <a:rPr lang="tr-TR" sz="2600" dirty="0" err="1" smtClean="0"/>
              <a:t>infiltrasyona</a:t>
            </a:r>
            <a:r>
              <a:rPr lang="tr-TR" sz="2600" dirty="0" smtClean="0"/>
              <a:t> yol açar</a:t>
            </a:r>
          </a:p>
          <a:p>
            <a:r>
              <a:rPr lang="tr-TR" sz="2600" dirty="0" smtClean="0"/>
              <a:t>Histolojik olarak görünüm diğer bakteriyel patojenler tarafından oluşturulanlara benzer </a:t>
            </a:r>
          </a:p>
          <a:p>
            <a:r>
              <a:rPr lang="tr-TR" sz="2600" dirty="0" smtClean="0"/>
              <a:t>Alveol içinde </a:t>
            </a:r>
            <a:r>
              <a:rPr lang="tr-TR" sz="2600" i="1" dirty="0" err="1" smtClean="0"/>
              <a:t>makrofajlar</a:t>
            </a:r>
            <a:r>
              <a:rPr lang="tr-TR" sz="2600" dirty="0" smtClean="0"/>
              <a:t>, </a:t>
            </a:r>
            <a:r>
              <a:rPr lang="tr-TR" sz="2600" i="1" dirty="0" smtClean="0"/>
              <a:t>parçalı çekirdekli lökositler</a:t>
            </a:r>
            <a:r>
              <a:rPr lang="tr-TR" sz="2600" dirty="0" smtClean="0"/>
              <a:t>, </a:t>
            </a:r>
            <a:r>
              <a:rPr lang="tr-TR" sz="2600" i="1" dirty="0" smtClean="0"/>
              <a:t>eritrositler</a:t>
            </a:r>
            <a:r>
              <a:rPr lang="tr-TR" sz="2600" dirty="0" smtClean="0"/>
              <a:t> ve </a:t>
            </a:r>
            <a:r>
              <a:rPr lang="tr-TR" sz="2600" i="1" dirty="0" smtClean="0"/>
              <a:t>proteinden</a:t>
            </a:r>
            <a:r>
              <a:rPr lang="tr-TR" sz="2600" dirty="0" smtClean="0"/>
              <a:t> zengin </a:t>
            </a:r>
            <a:r>
              <a:rPr lang="tr-TR" sz="2600" dirty="0" err="1" smtClean="0"/>
              <a:t>eksuda</a:t>
            </a:r>
            <a:r>
              <a:rPr lang="tr-TR" sz="2600" dirty="0" smtClean="0"/>
              <a:t> varlığı ile giden </a:t>
            </a:r>
            <a:r>
              <a:rPr lang="tr-TR" sz="2600" b="1" dirty="0" smtClean="0"/>
              <a:t>akut </a:t>
            </a:r>
            <a:r>
              <a:rPr lang="tr-TR" sz="2600" b="1" dirty="0" err="1" smtClean="0"/>
              <a:t>pürülan</a:t>
            </a:r>
            <a:r>
              <a:rPr lang="tr-TR" sz="2600" b="1" dirty="0" smtClean="0"/>
              <a:t> </a:t>
            </a:r>
            <a:r>
              <a:rPr lang="tr-TR" sz="2600" b="1" dirty="0" err="1" smtClean="0"/>
              <a:t>pnömoni</a:t>
            </a:r>
            <a:r>
              <a:rPr lang="tr-TR" sz="2600" b="1" dirty="0" smtClean="0"/>
              <a:t> </a:t>
            </a:r>
            <a:r>
              <a:rPr lang="tr-TR" sz="2600" dirty="0" smtClean="0"/>
              <a:t>bulguları mevcuttur</a:t>
            </a:r>
          </a:p>
          <a:p>
            <a:r>
              <a:rPr lang="tr-TR" sz="2600" dirty="0" smtClean="0"/>
              <a:t>Lezyonlardaki </a:t>
            </a:r>
            <a:r>
              <a:rPr lang="tr-TR" sz="2600" i="1" dirty="0" err="1" smtClean="0"/>
              <a:t>Legionella’</a:t>
            </a:r>
            <a:r>
              <a:rPr lang="tr-TR" sz="2600" dirty="0" err="1" smtClean="0"/>
              <a:t>ların</a:t>
            </a:r>
            <a:r>
              <a:rPr lang="tr-TR" sz="2600" dirty="0" smtClean="0"/>
              <a:t> çoğu </a:t>
            </a:r>
            <a:r>
              <a:rPr lang="tr-TR" sz="2600" dirty="0" err="1" smtClean="0"/>
              <a:t>fagositer</a:t>
            </a:r>
            <a:r>
              <a:rPr lang="tr-TR" sz="2600" dirty="0" smtClean="0"/>
              <a:t> hücreler içindedir</a:t>
            </a:r>
          </a:p>
          <a:p>
            <a:r>
              <a:rPr lang="tr-TR" sz="2600" dirty="0" err="1" smtClean="0"/>
              <a:t>İntertisyel</a:t>
            </a:r>
            <a:r>
              <a:rPr lang="tr-TR" sz="2600" dirty="0" smtClean="0"/>
              <a:t> </a:t>
            </a:r>
            <a:r>
              <a:rPr lang="tr-TR" sz="2600" dirty="0" err="1" smtClean="0"/>
              <a:t>infiltrasyon</a:t>
            </a:r>
            <a:r>
              <a:rPr lang="tr-TR" sz="2600" dirty="0" smtClean="0"/>
              <a:t> minimaldir</a:t>
            </a:r>
          </a:p>
          <a:p>
            <a:r>
              <a:rPr lang="tr-TR" sz="2600" dirty="0" err="1" smtClean="0"/>
              <a:t>Bronşiyoller</a:t>
            </a:r>
            <a:r>
              <a:rPr lang="tr-TR" sz="2600" dirty="0" smtClean="0"/>
              <a:t> ve üst hava yollarında yangı çok azdır veya yoktur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i="1" dirty="0" smtClean="0"/>
              <a:t>L. </a:t>
            </a:r>
            <a:r>
              <a:rPr lang="tr-TR" sz="2400" i="1" dirty="0" err="1" smtClean="0"/>
              <a:t>pneumophila</a:t>
            </a:r>
            <a:r>
              <a:rPr lang="tr-TR" sz="2400" i="1" dirty="0" smtClean="0"/>
              <a:t> </a:t>
            </a:r>
            <a:r>
              <a:rPr lang="tr-TR" sz="2400" dirty="0" smtClean="0"/>
              <a:t>insan </a:t>
            </a:r>
            <a:r>
              <a:rPr lang="tr-TR" sz="2400" dirty="0" err="1" smtClean="0"/>
              <a:t>alveolar</a:t>
            </a:r>
            <a:r>
              <a:rPr lang="tr-TR" sz="2400" dirty="0" smtClean="0"/>
              <a:t> </a:t>
            </a:r>
            <a:r>
              <a:rPr lang="tr-TR" sz="2400" dirty="0" err="1" smtClean="0"/>
              <a:t>makrofajları</a:t>
            </a:r>
            <a:r>
              <a:rPr lang="tr-TR" sz="2400" dirty="0" smtClean="0"/>
              <a:t> ve </a:t>
            </a:r>
            <a:r>
              <a:rPr lang="tr-TR" sz="2400" dirty="0" err="1" smtClean="0"/>
              <a:t>monositlerine</a:t>
            </a:r>
            <a:r>
              <a:rPr lang="tr-TR" sz="2400" dirty="0" smtClean="0"/>
              <a:t> kolayca girer ve bu hücrelerin içinde üreyebilir</a:t>
            </a:r>
          </a:p>
          <a:p>
            <a:r>
              <a:rPr lang="tr-TR" sz="2400" dirty="0" smtClean="0"/>
              <a:t>Parçalı çekirdekli lökositler de </a:t>
            </a:r>
            <a:r>
              <a:rPr lang="tr-TR" sz="2400" i="1" dirty="0" smtClean="0"/>
              <a:t>L. </a:t>
            </a:r>
            <a:r>
              <a:rPr lang="tr-TR" sz="2400" i="1" dirty="0" err="1" smtClean="0"/>
              <a:t>pneumophila</a:t>
            </a:r>
            <a:r>
              <a:rPr lang="tr-TR" sz="2400" dirty="0" err="1" smtClean="0"/>
              <a:t>’yı</a:t>
            </a:r>
            <a:r>
              <a:rPr lang="tr-TR" sz="2400" dirty="0" smtClean="0"/>
              <a:t> öldürmede etkin değildir</a:t>
            </a:r>
          </a:p>
          <a:p>
            <a:r>
              <a:rPr lang="tr-TR" sz="2400" i="1" dirty="0" err="1" smtClean="0"/>
              <a:t>In</a:t>
            </a:r>
            <a:r>
              <a:rPr lang="tr-TR" sz="2400" i="1" dirty="0" smtClean="0"/>
              <a:t> </a:t>
            </a:r>
            <a:r>
              <a:rPr lang="tr-TR" sz="2400" i="1" dirty="0" err="1" smtClean="0"/>
              <a:t>vitro</a:t>
            </a:r>
            <a:r>
              <a:rPr lang="tr-TR" sz="2400" i="1" dirty="0" smtClean="0"/>
              <a:t> </a:t>
            </a:r>
            <a:r>
              <a:rPr lang="tr-TR" sz="2400" dirty="0" smtClean="0"/>
              <a:t>ortamda antikor yokken serum varlığında </a:t>
            </a:r>
            <a:r>
              <a:rPr lang="tr-TR" sz="2400" dirty="0" err="1" smtClean="0"/>
              <a:t>komplemanın</a:t>
            </a:r>
            <a:r>
              <a:rPr lang="tr-TR" sz="2400" dirty="0" smtClean="0"/>
              <a:t> </a:t>
            </a:r>
            <a:r>
              <a:rPr lang="tr-TR" sz="2400" b="1" dirty="0" smtClean="0"/>
              <a:t>C3 </a:t>
            </a:r>
            <a:r>
              <a:rPr lang="tr-TR" sz="2400" dirty="0" err="1" smtClean="0"/>
              <a:t>komponeneti</a:t>
            </a:r>
            <a:r>
              <a:rPr lang="tr-TR" sz="2400" dirty="0" smtClean="0"/>
              <a:t> bakteri yüzeyinde birikmektedir (</a:t>
            </a:r>
            <a:r>
              <a:rPr lang="tr-TR" sz="2400" dirty="0" err="1" smtClean="0">
                <a:solidFill>
                  <a:srgbClr val="FF0000"/>
                </a:solidFill>
              </a:rPr>
              <a:t>opsonizasyon</a:t>
            </a:r>
            <a:r>
              <a:rPr lang="tr-TR" sz="2400" dirty="0" smtClean="0"/>
              <a:t>)</a:t>
            </a:r>
          </a:p>
          <a:p>
            <a:r>
              <a:rPr lang="tr-TR" sz="2400" dirty="0" smtClean="0"/>
              <a:t>Bunun sonucunda bakteriler, fagosit yüzeyindeki </a:t>
            </a:r>
            <a:r>
              <a:rPr lang="tr-TR" sz="2400" b="1" dirty="0" smtClean="0"/>
              <a:t>CR1 ve CR3 </a:t>
            </a:r>
            <a:r>
              <a:rPr lang="tr-TR" sz="2400" dirty="0" err="1" smtClean="0"/>
              <a:t>komplemen</a:t>
            </a:r>
            <a:r>
              <a:rPr lang="tr-TR" sz="2400" dirty="0" smtClean="0"/>
              <a:t> reseptörleri tarafından tutulurlar</a:t>
            </a:r>
          </a:p>
          <a:p>
            <a:pPr>
              <a:buNone/>
            </a:pPr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Hücre içine giriş, hücrenin oluşturduğu yalancı ayağın (</a:t>
            </a:r>
            <a:r>
              <a:rPr lang="tr-TR" sz="2400" dirty="0" err="1" smtClean="0"/>
              <a:t>pseudopod</a:t>
            </a:r>
            <a:r>
              <a:rPr lang="tr-TR" sz="2400" dirty="0" smtClean="0"/>
              <a:t>) bakteriyi sarması ve hücre içine çekmesi şeklindeki </a:t>
            </a:r>
            <a:r>
              <a:rPr lang="tr-TR" sz="2400" dirty="0" err="1" smtClean="0">
                <a:solidFill>
                  <a:srgbClr val="FF0000"/>
                </a:solidFill>
              </a:rPr>
              <a:t>fagositik</a:t>
            </a:r>
            <a:r>
              <a:rPr lang="tr-TR" sz="2400" dirty="0" smtClean="0"/>
              <a:t> süreç ile gerçekleşir</a:t>
            </a:r>
          </a:p>
          <a:p>
            <a:r>
              <a:rPr lang="tr-TR" sz="2400" dirty="0" smtClean="0"/>
              <a:t>Özgül antikor varlığında bakterinin hücre içine girişi daha tipik olan </a:t>
            </a:r>
            <a:r>
              <a:rPr lang="tr-TR" sz="2400" b="1" dirty="0" err="1" smtClean="0"/>
              <a:t>Fc</a:t>
            </a:r>
            <a:r>
              <a:rPr lang="tr-TR" sz="2400" b="1" dirty="0" smtClean="0"/>
              <a:t> aracılı fagositoz </a:t>
            </a:r>
            <a:r>
              <a:rPr lang="tr-TR" sz="2400" dirty="0" smtClean="0"/>
              <a:t>ile olur</a:t>
            </a:r>
          </a:p>
          <a:p>
            <a:r>
              <a:rPr lang="tr-TR" sz="2400" dirty="0" smtClean="0"/>
              <a:t>Bakteri hücre içine girdiğinde </a:t>
            </a:r>
            <a:r>
              <a:rPr lang="tr-TR" sz="2400" dirty="0" err="1" smtClean="0"/>
              <a:t>fagositik</a:t>
            </a:r>
            <a:r>
              <a:rPr lang="tr-TR" sz="2400" dirty="0" smtClean="0"/>
              <a:t> </a:t>
            </a:r>
            <a:r>
              <a:rPr lang="tr-TR" sz="2400" dirty="0" err="1" smtClean="0"/>
              <a:t>vakuol</a:t>
            </a:r>
            <a:r>
              <a:rPr lang="tr-TR" sz="2400" dirty="0" smtClean="0"/>
              <a:t> içerisindedir</a:t>
            </a:r>
          </a:p>
          <a:p>
            <a:r>
              <a:rPr lang="tr-TR" sz="2400" dirty="0" smtClean="0"/>
              <a:t>Ancak </a:t>
            </a:r>
            <a:r>
              <a:rPr lang="tr-TR" sz="2400" dirty="0" err="1" smtClean="0"/>
              <a:t>makrofajların</a:t>
            </a:r>
            <a:r>
              <a:rPr lang="tr-TR" sz="2400" dirty="0" smtClean="0"/>
              <a:t> savuma mekanizmaları bu noktada kilitlenir</a:t>
            </a:r>
          </a:p>
          <a:p>
            <a:r>
              <a:rPr lang="tr-TR" sz="2400" dirty="0" err="1" smtClean="0"/>
              <a:t>Fagositik</a:t>
            </a:r>
            <a:r>
              <a:rPr lang="tr-TR" sz="2400" dirty="0" smtClean="0"/>
              <a:t> </a:t>
            </a:r>
            <a:r>
              <a:rPr lang="tr-TR" sz="2400" dirty="0" err="1" smtClean="0"/>
              <a:t>vakuol</a:t>
            </a:r>
            <a:r>
              <a:rPr lang="tr-TR" sz="2400" dirty="0" smtClean="0"/>
              <a:t> normal süreçte olduğu gibi </a:t>
            </a:r>
            <a:r>
              <a:rPr lang="tr-TR" sz="2400" b="1" dirty="0" err="1" smtClean="0"/>
              <a:t>lizozomal</a:t>
            </a:r>
            <a:r>
              <a:rPr lang="tr-TR" sz="2400" b="1" dirty="0" smtClean="0"/>
              <a:t> granüllerle birleşemez</a:t>
            </a:r>
          </a:p>
          <a:p>
            <a:r>
              <a:rPr lang="tr-TR" sz="2400" dirty="0" err="1" smtClean="0"/>
              <a:t>Fagositer</a:t>
            </a:r>
            <a:r>
              <a:rPr lang="tr-TR" sz="2400" dirty="0" smtClean="0"/>
              <a:t> hücrede </a:t>
            </a:r>
            <a:r>
              <a:rPr lang="tr-TR" sz="2400" b="1" dirty="0" err="1" smtClean="0"/>
              <a:t>oksidatif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matabolik</a:t>
            </a:r>
            <a:r>
              <a:rPr lang="tr-TR" sz="2400" b="1" dirty="0" smtClean="0"/>
              <a:t> patlama azalır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i="1" dirty="0" smtClean="0"/>
              <a:t>L. </a:t>
            </a:r>
            <a:r>
              <a:rPr lang="tr-TR" sz="2400" i="1" dirty="0" err="1" smtClean="0"/>
              <a:t>pneumophila</a:t>
            </a:r>
            <a:r>
              <a:rPr lang="tr-TR" sz="2400" i="1" dirty="0" smtClean="0"/>
              <a:t> </a:t>
            </a:r>
            <a:r>
              <a:rPr lang="tr-TR" sz="2400" dirty="0" smtClean="0"/>
              <a:t>içeren </a:t>
            </a:r>
            <a:r>
              <a:rPr lang="tr-TR" sz="2400" dirty="0" err="1" smtClean="0"/>
              <a:t>fagozomlar</a:t>
            </a:r>
            <a:r>
              <a:rPr lang="tr-TR" sz="2400" dirty="0" smtClean="0"/>
              <a:t>, diğer partikülleri içeren </a:t>
            </a:r>
            <a:r>
              <a:rPr lang="tr-TR" sz="2400" dirty="0" err="1" smtClean="0"/>
              <a:t>fagozomlar</a:t>
            </a:r>
            <a:r>
              <a:rPr lang="tr-TR" sz="2400" dirty="0" smtClean="0"/>
              <a:t> gibi </a:t>
            </a:r>
            <a:r>
              <a:rPr lang="tr-TR" sz="2400" b="1" dirty="0" err="1" smtClean="0"/>
              <a:t>asidifiye</a:t>
            </a:r>
            <a:r>
              <a:rPr lang="tr-TR" sz="2400" b="1" dirty="0" smtClean="0"/>
              <a:t> olamaz </a:t>
            </a:r>
          </a:p>
          <a:p>
            <a:r>
              <a:rPr lang="tr-TR" sz="2400" dirty="0" smtClean="0"/>
              <a:t>Hücrenin ribozomları, mitokondrileri ve küçük vezikülleri </a:t>
            </a:r>
            <a:r>
              <a:rPr lang="tr-TR" sz="2400" i="1" dirty="0" smtClean="0"/>
              <a:t>L. </a:t>
            </a:r>
            <a:r>
              <a:rPr lang="tr-TR" sz="2400" i="1" dirty="0" err="1" smtClean="0"/>
              <a:t>pneumophila</a:t>
            </a:r>
            <a:r>
              <a:rPr lang="tr-TR" sz="2400" i="1" dirty="0" smtClean="0"/>
              <a:t> </a:t>
            </a:r>
            <a:r>
              <a:rPr lang="tr-TR" sz="2400" dirty="0" smtClean="0"/>
              <a:t>içeren </a:t>
            </a:r>
            <a:r>
              <a:rPr lang="tr-TR" sz="2400" dirty="0" err="1" smtClean="0"/>
              <a:t>fagozomların</a:t>
            </a:r>
            <a:r>
              <a:rPr lang="tr-TR" sz="2400" dirty="0" smtClean="0"/>
              <a:t> etrafında toplanır</a:t>
            </a:r>
          </a:p>
          <a:p>
            <a:r>
              <a:rPr lang="tr-TR" sz="2400" dirty="0" smtClean="0"/>
              <a:t>Bakteri yüksek sayılara erişene kadar </a:t>
            </a:r>
            <a:r>
              <a:rPr lang="tr-TR" sz="2400" dirty="0" err="1" smtClean="0"/>
              <a:t>fagozom</a:t>
            </a:r>
            <a:r>
              <a:rPr lang="tr-TR" sz="2400" dirty="0" smtClean="0"/>
              <a:t> içinde çoğalır</a:t>
            </a:r>
          </a:p>
          <a:p>
            <a:r>
              <a:rPr lang="tr-TR" sz="2400" dirty="0" smtClean="0"/>
              <a:t>Sonra </a:t>
            </a:r>
            <a:r>
              <a:rPr lang="tr-TR" sz="2400" b="1" dirty="0" smtClean="0"/>
              <a:t>hücre parçalanır</a:t>
            </a:r>
            <a:r>
              <a:rPr lang="tr-TR" sz="2400" dirty="0" smtClean="0"/>
              <a:t>, bakteriler ortama salınır ve diğer </a:t>
            </a:r>
            <a:r>
              <a:rPr lang="tr-TR" sz="2400" dirty="0" err="1" smtClean="0"/>
              <a:t>makrofajları</a:t>
            </a:r>
            <a:r>
              <a:rPr lang="tr-TR" sz="2400" dirty="0" smtClean="0"/>
              <a:t> </a:t>
            </a:r>
            <a:r>
              <a:rPr lang="tr-TR" sz="2400" dirty="0" err="1" smtClean="0"/>
              <a:t>enfekte</a:t>
            </a:r>
            <a:r>
              <a:rPr lang="tr-TR" sz="2400" dirty="0" smtClean="0"/>
              <a:t> ederler</a:t>
            </a:r>
          </a:p>
          <a:p>
            <a:r>
              <a:rPr lang="tr-TR" sz="2400" dirty="0" err="1" smtClean="0"/>
              <a:t>Makrofajların</a:t>
            </a:r>
            <a:r>
              <a:rPr lang="tr-TR" sz="2400" dirty="0" smtClean="0"/>
              <a:t> </a:t>
            </a:r>
            <a:r>
              <a:rPr lang="tr-TR" sz="2400" b="1" dirty="0" err="1" smtClean="0"/>
              <a:t>sitokin</a:t>
            </a:r>
            <a:r>
              <a:rPr lang="tr-TR" sz="2400" b="1" dirty="0" smtClean="0"/>
              <a:t> üretimini de baskılarlar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Klinik bulgular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 smtClean="0"/>
              <a:t>Özgül antikor </a:t>
            </a:r>
            <a:r>
              <a:rPr lang="tr-TR" sz="2600" dirty="0" err="1" smtClean="0"/>
              <a:t>titrelerinde</a:t>
            </a:r>
            <a:r>
              <a:rPr lang="tr-TR" sz="2600" dirty="0" smtClean="0"/>
              <a:t> yükselme ile giden </a:t>
            </a:r>
            <a:r>
              <a:rPr lang="tr-TR" sz="2600" b="1" dirty="0" err="1" smtClean="0"/>
              <a:t>asemptomatik</a:t>
            </a:r>
            <a:r>
              <a:rPr lang="tr-TR" sz="2600" dirty="0" smtClean="0"/>
              <a:t> enfeksiyon </a:t>
            </a:r>
            <a:r>
              <a:rPr lang="tr-TR" sz="2600" b="1" dirty="0" smtClean="0"/>
              <a:t>tüm yaş gruplarında</a:t>
            </a:r>
            <a:r>
              <a:rPr lang="tr-TR" sz="2600" dirty="0" smtClean="0"/>
              <a:t> sıktır</a:t>
            </a:r>
          </a:p>
          <a:p>
            <a:r>
              <a:rPr lang="tr-TR" sz="2600" dirty="0" smtClean="0"/>
              <a:t>Klinik açıdan önemli hastalık </a:t>
            </a:r>
            <a:r>
              <a:rPr lang="tr-TR" sz="2600" dirty="0" err="1" smtClean="0"/>
              <a:t>insidansı</a:t>
            </a:r>
            <a:r>
              <a:rPr lang="tr-TR" sz="2600" dirty="0" smtClean="0"/>
              <a:t> </a:t>
            </a:r>
            <a:r>
              <a:rPr lang="tr-TR" sz="2600" b="1" dirty="0" smtClean="0"/>
              <a:t>55 yaş üstü erkeklerde</a:t>
            </a:r>
            <a:r>
              <a:rPr lang="tr-TR" sz="2600" dirty="0" smtClean="0"/>
              <a:t> en yüksek orandadır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smtClean="0"/>
              <a:t>İlk olarak 1976’da Amerikan Lejyonerlerinin toplantısına katılan kişilerde ortaya çıkan ve kamuoyunun da çok ilgisini çeken bir </a:t>
            </a:r>
            <a:r>
              <a:rPr lang="tr-TR" sz="2200" dirty="0" err="1" smtClean="0"/>
              <a:t>pnömoni</a:t>
            </a:r>
            <a:r>
              <a:rPr lang="tr-TR" sz="2200" dirty="0" smtClean="0"/>
              <a:t> (çok odaklı </a:t>
            </a:r>
            <a:r>
              <a:rPr lang="tr-TR" sz="2200" dirty="0" err="1" smtClean="0"/>
              <a:t>nekrotizan</a:t>
            </a:r>
            <a:r>
              <a:rPr lang="tr-TR" sz="2200" dirty="0" smtClean="0"/>
              <a:t> </a:t>
            </a:r>
            <a:r>
              <a:rPr lang="tr-TR" sz="2200" dirty="0" err="1" smtClean="0"/>
              <a:t>pnömoni</a:t>
            </a:r>
            <a:r>
              <a:rPr lang="tr-TR" sz="2200" dirty="0" smtClean="0"/>
              <a:t>) salgını </a:t>
            </a:r>
            <a:r>
              <a:rPr lang="tr-TR" sz="2200" i="1" dirty="0" err="1" smtClean="0"/>
              <a:t>Legionella</a:t>
            </a:r>
            <a:r>
              <a:rPr lang="tr-TR" sz="2200" dirty="0" smtClean="0"/>
              <a:t> </a:t>
            </a:r>
            <a:r>
              <a:rPr lang="tr-TR" sz="2200" i="1" dirty="0" err="1" smtClean="0"/>
              <a:t>pneumophila</a:t>
            </a:r>
            <a:r>
              <a:rPr lang="tr-TR" sz="2200" i="1" dirty="0" smtClean="0"/>
              <a:t> ve </a:t>
            </a:r>
            <a:r>
              <a:rPr lang="tr-TR" sz="2200" i="1" dirty="0" err="1" smtClean="0"/>
              <a:t>Legionella</a:t>
            </a:r>
            <a:r>
              <a:rPr lang="tr-TR" sz="2200" dirty="0" smtClean="0"/>
              <a:t>  ailesinin tanımlanmasına yönelik araştırmaların yapılmasını sağlamıştır</a:t>
            </a:r>
          </a:p>
          <a:p>
            <a:r>
              <a:rPr lang="tr-TR" sz="2200" dirty="0" smtClean="0"/>
              <a:t>Benzer bakterilerin 1947’den itibaren solunum sistemi ile ilgili salgınlar oluşturmuş olduğu retrospektif incelemelerle belirlenmiştir</a:t>
            </a:r>
          </a:p>
          <a:p>
            <a:r>
              <a:rPr lang="tr-TR" sz="2200" dirty="0" smtClean="0"/>
              <a:t>Günümüzde yaklaşık 50 </a:t>
            </a:r>
            <a:r>
              <a:rPr lang="tr-TR" sz="2200" dirty="0" err="1" smtClean="0"/>
              <a:t>Legionella</a:t>
            </a:r>
            <a:r>
              <a:rPr lang="tr-TR" sz="2200" dirty="0" smtClean="0"/>
              <a:t> türü ve 70’den fazla </a:t>
            </a:r>
            <a:r>
              <a:rPr lang="tr-TR" sz="2200" dirty="0" err="1" smtClean="0"/>
              <a:t>serogrup</a:t>
            </a:r>
            <a:r>
              <a:rPr lang="tr-TR" sz="2200" dirty="0" smtClean="0"/>
              <a:t> bilinmektedir </a:t>
            </a:r>
          </a:p>
          <a:p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smtClean="0"/>
              <a:t>Risk faktörleri </a:t>
            </a:r>
            <a:r>
              <a:rPr lang="tr-TR" sz="2400" dirty="0" smtClean="0">
                <a:sym typeface="Symbol"/>
              </a:rPr>
              <a:t></a:t>
            </a:r>
            <a:r>
              <a:rPr lang="tr-TR" sz="2400" dirty="0" smtClean="0"/>
              <a:t> </a:t>
            </a:r>
          </a:p>
          <a:p>
            <a:pPr lvl="1"/>
            <a:r>
              <a:rPr lang="tr-TR" sz="2000" dirty="0" smtClean="0"/>
              <a:t>sigara </a:t>
            </a:r>
          </a:p>
          <a:p>
            <a:pPr lvl="1"/>
            <a:r>
              <a:rPr lang="tr-TR" sz="2000" dirty="0" smtClean="0"/>
              <a:t>kronik bronşit ve amfizem </a:t>
            </a:r>
          </a:p>
          <a:p>
            <a:pPr lvl="1"/>
            <a:r>
              <a:rPr lang="tr-TR" sz="2000" dirty="0" err="1" smtClean="0"/>
              <a:t>steroid</a:t>
            </a:r>
            <a:r>
              <a:rPr lang="tr-TR" sz="2000" dirty="0" smtClean="0"/>
              <a:t> ve bağışıklık sistemini baskılayan diğer ilaçların kullanımı</a:t>
            </a:r>
          </a:p>
          <a:p>
            <a:pPr lvl="1"/>
            <a:r>
              <a:rPr lang="tr-TR" sz="2000" dirty="0" smtClean="0"/>
              <a:t>kanser kemoterapisi</a:t>
            </a:r>
          </a:p>
          <a:p>
            <a:pPr lvl="1"/>
            <a:r>
              <a:rPr lang="tr-TR" sz="2000" dirty="0" smtClean="0"/>
              <a:t>DM vs.</a:t>
            </a:r>
          </a:p>
          <a:p>
            <a:r>
              <a:rPr lang="tr-TR" sz="2400" dirty="0" smtClean="0"/>
              <a:t>Bu risk faktörlerini taşıyan bireylerde </a:t>
            </a:r>
            <a:r>
              <a:rPr lang="tr-TR" sz="2400" b="1" dirty="0" err="1" smtClean="0"/>
              <a:t>pnömoni</a:t>
            </a:r>
            <a:r>
              <a:rPr lang="tr-TR" sz="2400" dirty="0" smtClean="0"/>
              <a:t> oluştuğunda </a:t>
            </a:r>
            <a:r>
              <a:rPr lang="tr-TR" sz="2400" i="1" dirty="0" err="1" smtClean="0"/>
              <a:t>Legionella’</a:t>
            </a:r>
            <a:r>
              <a:rPr lang="tr-TR" sz="2400" dirty="0" err="1" smtClean="0"/>
              <a:t>lar</a:t>
            </a:r>
            <a:r>
              <a:rPr lang="tr-TR" sz="2400" dirty="0" smtClean="0"/>
              <a:t> açısından incelemeler yapılmalıdır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Tipik </a:t>
            </a:r>
            <a:r>
              <a:rPr lang="tr-TR" dirty="0" err="1" smtClean="0">
                <a:solidFill>
                  <a:srgbClr val="FF0000"/>
                </a:solidFill>
              </a:rPr>
              <a:t>lejyonelloz</a:t>
            </a:r>
            <a:r>
              <a:rPr lang="tr-TR" dirty="0" smtClean="0">
                <a:sym typeface="Symbol"/>
              </a:rPr>
              <a:t></a:t>
            </a:r>
            <a:endParaRPr lang="tr-TR" dirty="0" smtClean="0"/>
          </a:p>
          <a:p>
            <a:pPr>
              <a:buNone/>
            </a:pPr>
            <a:r>
              <a:rPr lang="tr-TR" sz="2800" dirty="0" smtClean="0"/>
              <a:t>Belirgin olmayan </a:t>
            </a:r>
            <a:r>
              <a:rPr lang="tr-TR" sz="2800" dirty="0" err="1" smtClean="0"/>
              <a:t>prodromal</a:t>
            </a:r>
            <a:r>
              <a:rPr lang="tr-TR" sz="2800" dirty="0" smtClean="0"/>
              <a:t> semptomlar (enfeksiyondan 2-10 gün sonra)</a:t>
            </a:r>
            <a:endParaRPr lang="tr-TR" sz="2800" dirty="0"/>
          </a:p>
        </p:txBody>
      </p:sp>
      <p:sp>
        <p:nvSpPr>
          <p:cNvPr id="4" name="3 Aşağı Ok"/>
          <p:cNvSpPr/>
          <p:nvPr/>
        </p:nvSpPr>
        <p:spPr>
          <a:xfrm>
            <a:off x="3635896" y="3140968"/>
            <a:ext cx="14401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Dikdörtgen"/>
          <p:cNvSpPr/>
          <p:nvPr/>
        </p:nvSpPr>
        <p:spPr>
          <a:xfrm>
            <a:off x="1763688" y="3501008"/>
            <a:ext cx="63367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prstClr val="black"/>
                </a:solidFill>
              </a:rPr>
              <a:t>kırgınlık, eklem ağrısı, kuru öksürük</a:t>
            </a:r>
            <a:endParaRPr lang="tr-TR" sz="2800" dirty="0"/>
          </a:p>
        </p:txBody>
      </p:sp>
      <p:sp>
        <p:nvSpPr>
          <p:cNvPr id="6" name="5 Dikdörtgen"/>
          <p:cNvSpPr/>
          <p:nvPr/>
        </p:nvSpPr>
        <p:spPr>
          <a:xfrm>
            <a:off x="611560" y="4221088"/>
            <a:ext cx="3062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prstClr val="black"/>
                </a:solidFill>
              </a:rPr>
              <a:t>birkaç saat içinde</a:t>
            </a:r>
            <a:endParaRPr lang="tr-TR" sz="2800" dirty="0"/>
          </a:p>
        </p:txBody>
      </p:sp>
      <p:sp>
        <p:nvSpPr>
          <p:cNvPr id="8" name="7 Sağ Ok"/>
          <p:cNvSpPr/>
          <p:nvPr/>
        </p:nvSpPr>
        <p:spPr>
          <a:xfrm>
            <a:off x="3563888" y="4437112"/>
            <a:ext cx="28803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Dikdörtgen"/>
          <p:cNvSpPr/>
          <p:nvPr/>
        </p:nvSpPr>
        <p:spPr>
          <a:xfrm>
            <a:off x="3995936" y="4293096"/>
            <a:ext cx="776337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prstClr val="black"/>
                </a:solidFill>
              </a:rPr>
              <a:t>göğüs </a:t>
            </a:r>
            <a:r>
              <a:rPr lang="tr-TR" sz="2800" dirty="0" err="1" smtClean="0">
                <a:solidFill>
                  <a:prstClr val="black"/>
                </a:solidFill>
              </a:rPr>
              <a:t>agrısı</a:t>
            </a:r>
            <a:r>
              <a:rPr lang="tr-TR" sz="2800" dirty="0" smtClean="0">
                <a:solidFill>
                  <a:prstClr val="black"/>
                </a:solidFill>
              </a:rPr>
              <a:t>, titreme, </a:t>
            </a:r>
            <a:r>
              <a:rPr lang="tr-TR" sz="2800" dirty="0" err="1" smtClean="0">
                <a:solidFill>
                  <a:prstClr val="black"/>
                </a:solidFill>
              </a:rPr>
              <a:t>başağrısı</a:t>
            </a:r>
            <a:r>
              <a:rPr lang="tr-TR" sz="2800" dirty="0" smtClean="0">
                <a:solidFill>
                  <a:prstClr val="black"/>
                </a:solidFill>
              </a:rPr>
              <a:t>,</a:t>
            </a:r>
          </a:p>
          <a:p>
            <a:r>
              <a:rPr lang="tr-TR" sz="2800" dirty="0" smtClean="0">
                <a:solidFill>
                  <a:prstClr val="black"/>
                </a:solidFill>
              </a:rPr>
              <a:t>ateş (39-40,5</a:t>
            </a:r>
            <a:r>
              <a:rPr lang="tr-TR" sz="2800" dirty="0" smtClean="0">
                <a:solidFill>
                  <a:prstClr val="black"/>
                </a:solidFill>
                <a:sym typeface="Symbol"/>
              </a:rPr>
              <a:t>C), karın ağrısı, </a:t>
            </a:r>
          </a:p>
          <a:p>
            <a:r>
              <a:rPr lang="tr-TR" sz="2800" dirty="0" err="1" smtClean="0">
                <a:solidFill>
                  <a:prstClr val="black"/>
                </a:solidFill>
                <a:sym typeface="Symbol"/>
              </a:rPr>
              <a:t>diyare</a:t>
            </a:r>
            <a:r>
              <a:rPr lang="tr-TR" sz="2800" dirty="0" smtClean="0">
                <a:solidFill>
                  <a:prstClr val="black"/>
                </a:solidFill>
                <a:sym typeface="Symbol"/>
              </a:rPr>
              <a:t>, kusma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SSS etkilenirse </a:t>
            </a:r>
            <a:r>
              <a:rPr lang="tr-TR" sz="2400" dirty="0" smtClean="0">
                <a:sym typeface="Symbol"/>
              </a:rPr>
              <a:t> uyuşma, </a:t>
            </a:r>
            <a:r>
              <a:rPr lang="tr-TR" sz="2400" dirty="0" err="1" smtClean="0">
                <a:sym typeface="Symbol"/>
              </a:rPr>
              <a:t>konfüzyon</a:t>
            </a:r>
            <a:endParaRPr lang="tr-TR" sz="2400" dirty="0" smtClean="0">
              <a:sym typeface="Symbol"/>
            </a:endParaRPr>
          </a:p>
          <a:p>
            <a:r>
              <a:rPr lang="tr-TR" sz="2400" dirty="0" smtClean="0">
                <a:sym typeface="Symbol"/>
              </a:rPr>
              <a:t>İyileşme uzun sürer</a:t>
            </a:r>
          </a:p>
          <a:p>
            <a:r>
              <a:rPr lang="tr-TR" sz="2400" dirty="0" smtClean="0">
                <a:sym typeface="Symbol"/>
              </a:rPr>
              <a:t>İyileştikten sonra hastanın </a:t>
            </a:r>
            <a:r>
              <a:rPr lang="tr-TR" sz="2400" dirty="0" err="1" smtClean="0">
                <a:sym typeface="Symbol"/>
              </a:rPr>
              <a:t>pulmoner</a:t>
            </a:r>
            <a:r>
              <a:rPr lang="tr-TR" sz="2400" dirty="0" smtClean="0">
                <a:sym typeface="Symbol"/>
              </a:rPr>
              <a:t> fonksiyonları sınırlıdır veya </a:t>
            </a:r>
            <a:r>
              <a:rPr lang="tr-TR" sz="2400" dirty="0" err="1" smtClean="0">
                <a:sym typeface="Symbol"/>
              </a:rPr>
              <a:t>pulmoner</a:t>
            </a:r>
            <a:r>
              <a:rPr lang="tr-TR" sz="2400" dirty="0" smtClean="0">
                <a:sym typeface="Symbol"/>
              </a:rPr>
              <a:t> </a:t>
            </a:r>
            <a:r>
              <a:rPr lang="tr-TR" sz="2400" dirty="0" err="1" smtClean="0">
                <a:sym typeface="Symbol"/>
              </a:rPr>
              <a:t>fibrozdan</a:t>
            </a:r>
            <a:r>
              <a:rPr lang="tr-TR" sz="2400" dirty="0" smtClean="0">
                <a:sym typeface="Symbol"/>
              </a:rPr>
              <a:t> etkilenir</a:t>
            </a:r>
          </a:p>
          <a:p>
            <a:r>
              <a:rPr lang="tr-TR" sz="2400" dirty="0" smtClean="0">
                <a:sym typeface="Symbol"/>
              </a:rPr>
              <a:t>Genel fizik duruma bağlı olarak (altta yatan hastalık, tedaviye başlama)  ölüm %</a:t>
            </a:r>
            <a:r>
              <a:rPr lang="tr-TR" sz="2400" b="1" dirty="0" smtClean="0">
                <a:sym typeface="Symbol"/>
              </a:rPr>
              <a:t>15</a:t>
            </a:r>
          </a:p>
          <a:p>
            <a:r>
              <a:rPr lang="tr-TR" sz="2400" dirty="0" smtClean="0">
                <a:sym typeface="Symbol"/>
              </a:rPr>
              <a:t>Tedavi edilmemiş </a:t>
            </a:r>
            <a:r>
              <a:rPr lang="tr-TR" sz="2400" dirty="0" err="1" smtClean="0">
                <a:sym typeface="Symbol"/>
              </a:rPr>
              <a:t>immun</a:t>
            </a:r>
            <a:r>
              <a:rPr lang="tr-TR" sz="2400" dirty="0" smtClean="0">
                <a:sym typeface="Symbol"/>
              </a:rPr>
              <a:t> yetmezliklilerde  ölüm %</a:t>
            </a:r>
            <a:r>
              <a:rPr lang="tr-TR" sz="2400" b="1" dirty="0" smtClean="0">
                <a:sym typeface="Symbol"/>
              </a:rPr>
              <a:t>80 </a:t>
            </a:r>
            <a:endParaRPr lang="tr-T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Pontiac</a:t>
            </a:r>
            <a:r>
              <a:rPr lang="tr-TR" dirty="0" smtClean="0">
                <a:solidFill>
                  <a:srgbClr val="FF0000"/>
                </a:solidFill>
              </a:rPr>
              <a:t> ateşi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Daha hafif seyreder</a:t>
            </a:r>
          </a:p>
          <a:p>
            <a:pPr lvl="1"/>
            <a:r>
              <a:rPr lang="tr-TR" dirty="0" err="1" smtClean="0"/>
              <a:t>İnkubasyon</a:t>
            </a:r>
            <a:r>
              <a:rPr lang="tr-TR" dirty="0" smtClean="0"/>
              <a:t> 1-2 gün</a:t>
            </a:r>
          </a:p>
          <a:p>
            <a:pPr lvl="1"/>
            <a:r>
              <a:rPr lang="tr-TR" dirty="0" smtClean="0"/>
              <a:t>Hasta kendini çok kötü hisseder</a:t>
            </a:r>
          </a:p>
          <a:p>
            <a:pPr lvl="1"/>
            <a:r>
              <a:rPr lang="tr-TR" dirty="0" smtClean="0"/>
              <a:t>Tam iyileşme antibiyotik tedavisi olmadan 5 gün içinde olur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Tanı, klinik tablo ve </a:t>
            </a:r>
            <a:r>
              <a:rPr lang="tr-TR" sz="2800" dirty="0" err="1" smtClean="0"/>
              <a:t>laboratuvar</a:t>
            </a:r>
            <a:r>
              <a:rPr lang="tr-TR" sz="2800" dirty="0" smtClean="0"/>
              <a:t> testleri ile diğer olası </a:t>
            </a:r>
            <a:r>
              <a:rPr lang="tr-TR" sz="2800" dirty="0" err="1" smtClean="0"/>
              <a:t>pnömoni</a:t>
            </a:r>
            <a:r>
              <a:rPr lang="tr-TR" sz="2800" dirty="0" smtClean="0"/>
              <a:t> nedenlerinin dışlanması ile konur</a:t>
            </a:r>
          </a:p>
          <a:p>
            <a:r>
              <a:rPr lang="tr-TR" sz="2800" dirty="0" smtClean="0"/>
              <a:t>Klinik örneklerde </a:t>
            </a:r>
            <a:r>
              <a:rPr lang="tr-TR" sz="2800" i="1" dirty="0" err="1" smtClean="0"/>
              <a:t>Legionella’</a:t>
            </a:r>
            <a:r>
              <a:rPr lang="tr-TR" sz="2800" dirty="0" err="1" smtClean="0"/>
              <a:t>ların</a:t>
            </a:r>
            <a:r>
              <a:rPr lang="tr-TR" sz="2800" dirty="0" smtClean="0"/>
              <a:t> gösterilmesi hızla özgül tanıyı koydurur</a:t>
            </a:r>
          </a:p>
          <a:p>
            <a:r>
              <a:rPr lang="tr-TR" sz="2800" dirty="0" smtClean="0"/>
              <a:t>Tanı ayrıca kültür ve </a:t>
            </a:r>
            <a:r>
              <a:rPr lang="tr-TR" sz="2800" dirty="0" err="1" smtClean="0"/>
              <a:t>serolojik</a:t>
            </a:r>
            <a:r>
              <a:rPr lang="tr-TR" sz="2800" dirty="0" smtClean="0"/>
              <a:t> testler aracılığı ile de konulabilir, ancak sonuçların çıkması zaman aldığından özgül tedavinin başlanması için gereken süre genellikle aşılmış olur  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 smtClean="0">
                <a:solidFill>
                  <a:srgbClr val="FF0000"/>
                </a:solidFill>
              </a:rPr>
              <a:t>			</a:t>
            </a:r>
            <a:r>
              <a:rPr lang="tr-TR" dirty="0" err="1" smtClean="0">
                <a:solidFill>
                  <a:srgbClr val="FF0000"/>
                </a:solidFill>
              </a:rPr>
              <a:t>Laboratuvar</a:t>
            </a:r>
            <a:r>
              <a:rPr lang="tr-TR" dirty="0" smtClean="0">
                <a:solidFill>
                  <a:srgbClr val="FF0000"/>
                </a:solidFill>
              </a:rPr>
              <a:t> Tanı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F0"/>
                </a:solidFill>
              </a:rPr>
              <a:t>A. Klinik örnekler</a:t>
            </a: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Klinik semptomların yanında </a:t>
            </a:r>
            <a:r>
              <a:rPr lang="tr-TR" sz="2400" dirty="0" err="1" smtClean="0"/>
              <a:t>lab</a:t>
            </a:r>
            <a:r>
              <a:rPr lang="tr-TR" sz="2400" dirty="0" smtClean="0"/>
              <a:t> tanı </a:t>
            </a:r>
            <a:r>
              <a:rPr lang="tr-TR" sz="2400" dirty="0" err="1" smtClean="0"/>
              <a:t>Legionella</a:t>
            </a:r>
            <a:r>
              <a:rPr lang="tr-TR" sz="2400" dirty="0" smtClean="0"/>
              <a:t> </a:t>
            </a:r>
            <a:r>
              <a:rPr lang="tr-TR" sz="2400" dirty="0" err="1" smtClean="0"/>
              <a:t>enf</a:t>
            </a:r>
            <a:r>
              <a:rPr lang="tr-TR" sz="2400" dirty="0" smtClean="0"/>
              <a:t>.</a:t>
            </a:r>
            <a:r>
              <a:rPr lang="tr-TR" sz="2400" dirty="0" err="1" smtClean="0"/>
              <a:t>larının</a:t>
            </a:r>
            <a:r>
              <a:rPr lang="tr-TR" sz="2400" dirty="0" smtClean="0"/>
              <a:t> tanısı ve doğrulanması ve ayrıca hastalığın ağırlığı ve seyrinin takibi açısından önemlidir</a:t>
            </a:r>
          </a:p>
          <a:p>
            <a:r>
              <a:rPr lang="tr-TR" sz="2400" dirty="0" err="1" smtClean="0"/>
              <a:t>Legionellalar</a:t>
            </a:r>
            <a:r>
              <a:rPr lang="tr-TR" sz="2400" dirty="0" smtClean="0">
                <a:sym typeface="Symbol"/>
              </a:rPr>
              <a:t></a:t>
            </a:r>
          </a:p>
          <a:p>
            <a:pPr lvl="1"/>
            <a:r>
              <a:rPr lang="tr-TR" sz="2000" dirty="0" err="1" smtClean="0"/>
              <a:t>bronşiyal</a:t>
            </a:r>
            <a:r>
              <a:rPr lang="tr-TR" sz="2000" dirty="0" smtClean="0"/>
              <a:t> yıkama sıvısı </a:t>
            </a:r>
          </a:p>
          <a:p>
            <a:pPr lvl="1"/>
            <a:r>
              <a:rPr lang="tr-TR" sz="2000" dirty="0" smtClean="0"/>
              <a:t>plevra sıvısı</a:t>
            </a:r>
          </a:p>
          <a:p>
            <a:pPr lvl="1"/>
            <a:r>
              <a:rPr lang="tr-TR" sz="2000" dirty="0" smtClean="0"/>
              <a:t>akciğer biyopsi örnekleri </a:t>
            </a:r>
          </a:p>
          <a:p>
            <a:pPr lvl="1"/>
            <a:r>
              <a:rPr lang="tr-TR" sz="2000" dirty="0" smtClean="0"/>
              <a:t>kandan üretilebilir</a:t>
            </a:r>
          </a:p>
        </p:txBody>
      </p:sp>
      <p:sp>
        <p:nvSpPr>
          <p:cNvPr id="4" name="3 Dikdörtgen"/>
          <p:cNvSpPr/>
          <p:nvPr/>
        </p:nvSpPr>
        <p:spPr>
          <a:xfrm>
            <a:off x="899592" y="4845141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smtClean="0">
                <a:solidFill>
                  <a:prstClr val="black"/>
                </a:solidFill>
              </a:rPr>
              <a:t>Balgam </a:t>
            </a:r>
            <a:r>
              <a:rPr lang="tr-TR" sz="2000" dirty="0" smtClean="0">
                <a:solidFill>
                  <a:prstClr val="black"/>
                </a:solidFill>
              </a:rPr>
              <a:t>örneği normal florada bulunan değişik bakteri türlerini içerdiğinden, </a:t>
            </a:r>
            <a:r>
              <a:rPr lang="tr-TR" sz="2000" dirty="0" err="1" smtClean="0">
                <a:solidFill>
                  <a:prstClr val="black"/>
                </a:solidFill>
              </a:rPr>
              <a:t>Legionellanın</a:t>
            </a:r>
            <a:r>
              <a:rPr lang="tr-TR" sz="2000" dirty="0" smtClean="0">
                <a:solidFill>
                  <a:prstClr val="black"/>
                </a:solidFill>
              </a:rPr>
              <a:t> balgam kültüründe izolasyonu zordur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2000" dirty="0" err="1" smtClean="0"/>
              <a:t>Legionellalar</a:t>
            </a:r>
            <a:r>
              <a:rPr lang="tr-TR" sz="2000" dirty="0" smtClean="0"/>
              <a:t> </a:t>
            </a:r>
            <a:r>
              <a:rPr lang="tr-TR" sz="2000" dirty="0" smtClean="0">
                <a:solidFill>
                  <a:prstClr val="black"/>
                </a:solidFill>
              </a:rPr>
              <a:t>diğer anatomik bölgelerden nadiren izole edilir</a:t>
            </a:r>
            <a:endParaRPr lang="tr-TR" sz="20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>
                <a:solidFill>
                  <a:srgbClr val="00B0F0"/>
                </a:solidFill>
              </a:rPr>
              <a:t>B. Preparatlar</a:t>
            </a:r>
            <a:endParaRPr lang="tr-TR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Legionellalar</a:t>
            </a:r>
            <a:r>
              <a:rPr lang="tr-TR" sz="2800" dirty="0" smtClean="0"/>
              <a:t> klinik örneklerden hazırlanmış Gram boyalı preparatlarda gösterilemez</a:t>
            </a:r>
          </a:p>
          <a:p>
            <a:r>
              <a:rPr lang="tr-TR" sz="2800" dirty="0" smtClean="0"/>
              <a:t>Örneğin </a:t>
            </a:r>
            <a:r>
              <a:rPr lang="tr-TR" sz="2800" b="1" dirty="0" smtClean="0"/>
              <a:t>direkt </a:t>
            </a:r>
            <a:r>
              <a:rPr lang="tr-TR" sz="2800" b="1" dirty="0" err="1" smtClean="0"/>
              <a:t>floresan</a:t>
            </a:r>
            <a:r>
              <a:rPr lang="tr-TR" sz="2800" b="1" dirty="0" smtClean="0"/>
              <a:t> antikor </a:t>
            </a:r>
            <a:r>
              <a:rPr lang="tr-TR" sz="2800" dirty="0" smtClean="0"/>
              <a:t>testi ile incelenmesi tanısal değer taşır, ancak kültür ile kıyaslandığında, bu testlerin duyarlılığı düşüktür</a:t>
            </a:r>
          </a:p>
          <a:p>
            <a:r>
              <a:rPr lang="tr-TR" sz="2800" dirty="0" smtClean="0"/>
              <a:t>Doku örneklerinde bazen </a:t>
            </a:r>
            <a:r>
              <a:rPr lang="tr-TR" sz="2800" b="1" dirty="0" smtClean="0"/>
              <a:t>gümüş boyaları </a:t>
            </a:r>
            <a:r>
              <a:rPr lang="tr-TR" sz="2800" dirty="0" err="1" smtClean="0"/>
              <a:t>kulanılabilir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>
                <a:solidFill>
                  <a:srgbClr val="00B0F0"/>
                </a:solidFill>
              </a:rPr>
              <a:t>C. Kültür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Örnekler </a:t>
            </a:r>
            <a:r>
              <a:rPr lang="tr-TR" sz="2800" b="1" dirty="0" smtClean="0"/>
              <a:t>BCYE</a:t>
            </a:r>
            <a:r>
              <a:rPr lang="tr-TR" sz="2800" dirty="0" smtClean="0"/>
              <a:t> </a:t>
            </a:r>
            <a:r>
              <a:rPr lang="tr-TR" sz="2800" dirty="0" err="1" smtClean="0"/>
              <a:t>agara</a:t>
            </a:r>
            <a:r>
              <a:rPr lang="tr-TR" sz="2800" dirty="0" smtClean="0"/>
              <a:t> ekilir</a:t>
            </a:r>
          </a:p>
          <a:p>
            <a:pPr lvl="1"/>
            <a:r>
              <a:rPr lang="tr-TR" sz="2400" dirty="0" smtClean="0"/>
              <a:t>biyopsi materyalinde </a:t>
            </a:r>
          </a:p>
          <a:p>
            <a:pPr lvl="1"/>
            <a:r>
              <a:rPr lang="tr-TR" sz="2400" dirty="0" smtClean="0"/>
              <a:t>balgam </a:t>
            </a:r>
          </a:p>
          <a:p>
            <a:pPr lvl="1"/>
            <a:r>
              <a:rPr lang="tr-TR" sz="2400" dirty="0" smtClean="0"/>
              <a:t>bronş sıvısı </a:t>
            </a:r>
          </a:p>
          <a:p>
            <a:pPr lvl="1"/>
            <a:r>
              <a:rPr lang="tr-TR" sz="2400" dirty="0" err="1" smtClean="0"/>
              <a:t>plevral</a:t>
            </a:r>
            <a:r>
              <a:rPr lang="tr-TR" sz="2400" dirty="0" smtClean="0"/>
              <a:t> </a:t>
            </a:r>
            <a:r>
              <a:rPr lang="tr-TR" sz="2400" dirty="0" err="1" smtClean="0"/>
              <a:t>eksuda</a:t>
            </a:r>
            <a:r>
              <a:rPr lang="tr-TR" sz="2400" dirty="0" smtClean="0"/>
              <a:t> </a:t>
            </a:r>
            <a:endParaRPr lang="tr-TR" sz="2400" dirty="0" smtClean="0">
              <a:solidFill>
                <a:srgbClr val="FF0000"/>
              </a:solidFill>
            </a:endParaRPr>
          </a:p>
          <a:p>
            <a:r>
              <a:rPr lang="tr-TR" sz="2800" dirty="0" smtClean="0"/>
              <a:t>Üreyen bakteriler </a:t>
            </a:r>
            <a:r>
              <a:rPr lang="tr-TR" sz="2800" b="1" dirty="0" err="1" smtClean="0"/>
              <a:t>immunufloresan</a:t>
            </a:r>
            <a:r>
              <a:rPr lang="tr-TR" sz="2800" b="1" dirty="0" smtClean="0"/>
              <a:t> boyama </a:t>
            </a:r>
            <a:r>
              <a:rPr lang="tr-TR" sz="2800" dirty="0" smtClean="0"/>
              <a:t>ile hızla değerlendirilir</a:t>
            </a:r>
          </a:p>
          <a:p>
            <a:r>
              <a:rPr lang="tr-TR" sz="2800" dirty="0" smtClean="0"/>
              <a:t>Antibiyotik içeren BCYE </a:t>
            </a:r>
            <a:r>
              <a:rPr lang="tr-TR" sz="2800" dirty="0" err="1" smtClean="0"/>
              <a:t>agar</a:t>
            </a:r>
            <a:r>
              <a:rPr lang="tr-TR" sz="2800" dirty="0" smtClean="0"/>
              <a:t> </a:t>
            </a:r>
            <a:r>
              <a:rPr lang="tr-TR" sz="2800" dirty="0" err="1" smtClean="0"/>
              <a:t>kontamine</a:t>
            </a:r>
            <a:r>
              <a:rPr lang="tr-TR" sz="2800" dirty="0" smtClean="0"/>
              <a:t> örnekler için kullanılabilir</a:t>
            </a:r>
          </a:p>
        </p:txBody>
      </p:sp>
      <p:sp>
        <p:nvSpPr>
          <p:cNvPr id="4" name="3 Dikdörtgen"/>
          <p:cNvSpPr/>
          <p:nvPr/>
        </p:nvSpPr>
        <p:spPr>
          <a:xfrm>
            <a:off x="4499992" y="2780928"/>
            <a:ext cx="4824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>
                <a:solidFill>
                  <a:prstClr val="black"/>
                </a:solidFill>
              </a:rPr>
              <a:t>patojenin üretilme şansı</a:t>
            </a:r>
            <a:r>
              <a:rPr lang="tr-TR" sz="2400" dirty="0" smtClean="0">
                <a:solidFill>
                  <a:srgbClr val="FF0000"/>
                </a:solidFill>
              </a:rPr>
              <a:t> %5-30</a:t>
            </a:r>
            <a:endParaRPr lang="tr-TR" sz="2400" dirty="0"/>
          </a:p>
        </p:txBody>
      </p:sp>
      <p:sp>
        <p:nvSpPr>
          <p:cNvPr id="5" name="4 Sağ Ayraç"/>
          <p:cNvSpPr/>
          <p:nvPr/>
        </p:nvSpPr>
        <p:spPr>
          <a:xfrm>
            <a:off x="3851920" y="2348880"/>
            <a:ext cx="720080" cy="1440160"/>
          </a:xfrm>
          <a:prstGeom prst="rightBrace">
            <a:avLst>
              <a:gd name="adj1" fmla="val 8333"/>
              <a:gd name="adj2" fmla="val 4911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Özel testler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durumlarda hastanın idrarında </a:t>
            </a:r>
            <a:r>
              <a:rPr lang="tr-TR" i="1" dirty="0" err="1" smtClean="0"/>
              <a:t>Legionella</a:t>
            </a:r>
            <a:r>
              <a:rPr lang="tr-TR" i="1" dirty="0" smtClean="0"/>
              <a:t> </a:t>
            </a:r>
            <a:r>
              <a:rPr lang="tr-TR" dirty="0" smtClean="0"/>
              <a:t>antijenleri gösterilebilir</a:t>
            </a:r>
          </a:p>
          <a:p>
            <a:r>
              <a:rPr lang="tr-TR" dirty="0" smtClean="0"/>
              <a:t>İdrar antijen testi sadece </a:t>
            </a:r>
            <a:r>
              <a:rPr lang="tr-TR" b="1" i="1" dirty="0" smtClean="0"/>
              <a:t>L. </a:t>
            </a:r>
            <a:r>
              <a:rPr lang="tr-TR" b="1" i="1" dirty="0" err="1" smtClean="0"/>
              <a:t>pneumophila</a:t>
            </a:r>
            <a:r>
              <a:rPr lang="tr-TR" b="1" i="1" dirty="0" smtClean="0"/>
              <a:t> </a:t>
            </a:r>
            <a:r>
              <a:rPr lang="tr-TR" b="1" dirty="0" err="1" smtClean="0"/>
              <a:t>serotip</a:t>
            </a:r>
            <a:r>
              <a:rPr lang="tr-TR" b="1" dirty="0" smtClean="0"/>
              <a:t> 1’</a:t>
            </a:r>
            <a:r>
              <a:rPr lang="tr-TR" dirty="0" smtClean="0"/>
              <a:t>e özgüldür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Serolojik</a:t>
            </a:r>
            <a:r>
              <a:rPr lang="tr-TR" dirty="0" smtClean="0">
                <a:solidFill>
                  <a:srgbClr val="FF0000"/>
                </a:solidFill>
              </a:rPr>
              <a:t> testler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Legionella</a:t>
            </a:r>
            <a:r>
              <a:rPr lang="tr-TR" i="1" dirty="0" smtClean="0"/>
              <a:t> </a:t>
            </a:r>
            <a:r>
              <a:rPr lang="tr-TR" dirty="0" smtClean="0"/>
              <a:t>antijenlerine karşı antikor yanıtı hastalık süresince yavaş yavaş gelişir</a:t>
            </a:r>
          </a:p>
          <a:p>
            <a:r>
              <a:rPr lang="tr-TR" dirty="0" err="1" smtClean="0"/>
              <a:t>Serolojik</a:t>
            </a:r>
            <a:r>
              <a:rPr lang="tr-TR" dirty="0" smtClean="0"/>
              <a:t> testlerin 	duyarlılığı</a:t>
            </a:r>
            <a:r>
              <a:rPr lang="tr-TR" dirty="0" smtClean="0">
                <a:sym typeface="Symbol"/>
              </a:rPr>
              <a:t></a:t>
            </a:r>
            <a:r>
              <a:rPr lang="tr-TR" dirty="0" smtClean="0"/>
              <a:t> </a:t>
            </a:r>
            <a:r>
              <a:rPr lang="tr-TR" b="1" dirty="0" smtClean="0"/>
              <a:t>%60-90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err="1" smtClean="0"/>
              <a:t>Serolojik</a:t>
            </a:r>
            <a:r>
              <a:rPr lang="tr-TR" dirty="0" smtClean="0"/>
              <a:t> testler en çok salgınların retrospektif olarak değerlendirilmesinde yararlıdır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3563888" y="3284984"/>
            <a:ext cx="48761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3200" dirty="0" smtClean="0">
                <a:solidFill>
                  <a:prstClr val="black"/>
                </a:solidFill>
              </a:rPr>
              <a:t>	   özgüllüğü </a:t>
            </a:r>
            <a:r>
              <a:rPr lang="tr-TR" sz="3200" dirty="0" smtClean="0">
                <a:solidFill>
                  <a:prstClr val="black"/>
                </a:solidFill>
                <a:sym typeface="Symbol"/>
              </a:rPr>
              <a:t></a:t>
            </a:r>
            <a:r>
              <a:rPr lang="tr-TR" sz="3200" b="1" dirty="0" smtClean="0">
                <a:solidFill>
                  <a:prstClr val="black"/>
                </a:solidFill>
              </a:rPr>
              <a:t>%95-99</a:t>
            </a:r>
            <a:endParaRPr lang="tr-TR" sz="3200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800" dirty="0" smtClean="0"/>
              <a:t>İnsanlarda hastalık yapan başlıca tür </a:t>
            </a:r>
            <a:r>
              <a:rPr lang="tr-TR" sz="2800" i="1" dirty="0" err="1" smtClean="0">
                <a:solidFill>
                  <a:srgbClr val="FF0000"/>
                </a:solidFill>
              </a:rPr>
              <a:t>L.pneumophila</a:t>
            </a:r>
            <a:r>
              <a:rPr lang="tr-TR" sz="2800" dirty="0" err="1" smtClean="0"/>
              <a:t>’dır</a:t>
            </a: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endParaRPr lang="tr-TR" sz="2800" dirty="0" smtClean="0"/>
          </a:p>
          <a:p>
            <a:pPr>
              <a:buNone/>
            </a:pPr>
            <a:r>
              <a:rPr lang="tr-TR" sz="2800" dirty="0" smtClean="0"/>
              <a:t>	Vakaların yaklaşık %90’ından sorumludur ve 16 </a:t>
            </a:r>
            <a:r>
              <a:rPr lang="tr-TR" sz="2800" dirty="0" err="1" smtClean="0"/>
              <a:t>serogrup</a:t>
            </a:r>
            <a:r>
              <a:rPr lang="tr-TR" sz="2800" dirty="0" smtClean="0"/>
              <a:t> içerir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Aşağı Ok"/>
          <p:cNvSpPr/>
          <p:nvPr/>
        </p:nvSpPr>
        <p:spPr>
          <a:xfrm>
            <a:off x="3923928" y="2276872"/>
            <a:ext cx="216024" cy="7623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Bağışıklık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Enfekte</a:t>
            </a:r>
            <a:r>
              <a:rPr lang="tr-TR" dirty="0" smtClean="0"/>
              <a:t> hastalar </a:t>
            </a:r>
            <a:r>
              <a:rPr lang="tr-TR" dirty="0" err="1" smtClean="0"/>
              <a:t>Legionellalara</a:t>
            </a:r>
            <a:r>
              <a:rPr lang="tr-TR" i="1" dirty="0" smtClean="0"/>
              <a:t> </a:t>
            </a:r>
            <a:r>
              <a:rPr lang="tr-TR" dirty="0" smtClean="0"/>
              <a:t>karşı antikor yaparlar, ancak antikor yanıtının tepe düzeyine erişmesi 4-8 haftayı bulur</a:t>
            </a:r>
          </a:p>
          <a:p>
            <a:r>
              <a:rPr lang="tr-TR" dirty="0" smtClean="0"/>
              <a:t>İnsanlardaki koruyucu bağışık yanıtlarda antikorların ve hücresel bağışıklığın tam rolleri henüz açıklığa kavuşturulamamıştır</a:t>
            </a:r>
          </a:p>
          <a:p>
            <a:r>
              <a:rPr lang="tr-TR" dirty="0" err="1" smtClean="0"/>
              <a:t>Bağışıklanmış</a:t>
            </a:r>
            <a:r>
              <a:rPr lang="tr-TR" dirty="0" smtClean="0"/>
              <a:t> hayvanlar </a:t>
            </a:r>
            <a:r>
              <a:rPr lang="tr-TR" dirty="0" err="1" smtClean="0"/>
              <a:t>bağışıklanmayı</a:t>
            </a:r>
            <a:r>
              <a:rPr lang="tr-TR" dirty="0" smtClean="0"/>
              <a:t> takiben, </a:t>
            </a:r>
            <a:r>
              <a:rPr lang="tr-TR" dirty="0" err="1" smtClean="0"/>
              <a:t>letal</a:t>
            </a:r>
            <a:r>
              <a:rPr lang="tr-TR" dirty="0" smtClean="0"/>
              <a:t> dozda verilen </a:t>
            </a:r>
            <a:r>
              <a:rPr lang="tr-TR" i="1" dirty="0" smtClean="0"/>
              <a:t>L. </a:t>
            </a:r>
            <a:r>
              <a:rPr lang="tr-TR" i="1" dirty="0" err="1" smtClean="0"/>
              <a:t>pneumophila’</a:t>
            </a:r>
            <a:r>
              <a:rPr lang="tr-TR" dirty="0" err="1" smtClean="0"/>
              <a:t>ya</a:t>
            </a:r>
            <a:r>
              <a:rPr lang="tr-TR" i="1" dirty="0" smtClean="0"/>
              <a:t> </a:t>
            </a:r>
            <a:r>
              <a:rPr lang="tr-TR" dirty="0" smtClean="0"/>
              <a:t>karşı korunurlar</a:t>
            </a:r>
          </a:p>
          <a:p>
            <a:r>
              <a:rPr lang="tr-TR" dirty="0" smtClean="0"/>
              <a:t>Bu hayvanlarda hem sıvısal hem de hücresel yanıtlar gelişmiştir</a:t>
            </a:r>
          </a:p>
          <a:p>
            <a:r>
              <a:rPr lang="tr-TR" dirty="0" smtClean="0"/>
              <a:t>Hücresel yanıtlar </a:t>
            </a:r>
            <a:r>
              <a:rPr lang="tr-TR" dirty="0" err="1" smtClean="0"/>
              <a:t>Legionellaların</a:t>
            </a:r>
            <a:r>
              <a:rPr lang="tr-TR" dirty="0" smtClean="0"/>
              <a:t> hücre içi enfeksiyon oluşturmaları ve üreyebilmeleri nedeniyle önem taşımaktadır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Tedavi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Legionellalar</a:t>
            </a:r>
            <a:r>
              <a:rPr lang="tr-TR" sz="2800" dirty="0" smtClean="0"/>
              <a:t> </a:t>
            </a:r>
            <a:r>
              <a:rPr lang="tr-TR" sz="2800" b="1" dirty="0" err="1" smtClean="0"/>
              <a:t>eritromisin</a:t>
            </a:r>
            <a:r>
              <a:rPr lang="tr-TR" sz="2800" dirty="0" smtClean="0"/>
              <a:t> ve bazı diğer antibiyotiklere duyarlıdır</a:t>
            </a:r>
          </a:p>
          <a:p>
            <a:r>
              <a:rPr lang="tr-TR" sz="2800" dirty="0" smtClean="0"/>
              <a:t>Tedavide </a:t>
            </a:r>
            <a:r>
              <a:rPr lang="tr-TR" sz="2800" b="1" dirty="0" smtClean="0"/>
              <a:t>ilk seçenek </a:t>
            </a:r>
            <a:r>
              <a:rPr lang="tr-TR" sz="2800" dirty="0" err="1" smtClean="0"/>
              <a:t>immun</a:t>
            </a:r>
            <a:r>
              <a:rPr lang="tr-TR" sz="2800" dirty="0" smtClean="0"/>
              <a:t> yanıtları yetersiz hastalarda bile etkinlik gösteren </a:t>
            </a:r>
            <a:r>
              <a:rPr lang="tr-TR" sz="2800" dirty="0" err="1" smtClean="0"/>
              <a:t>eritromisindir</a:t>
            </a:r>
            <a:endParaRPr lang="tr-TR" sz="2800" dirty="0" smtClean="0"/>
          </a:p>
          <a:p>
            <a:r>
              <a:rPr lang="tr-TR" sz="2800" dirty="0" smtClean="0"/>
              <a:t>Tedavi yanıtı geciken kişilerde </a:t>
            </a:r>
            <a:r>
              <a:rPr lang="tr-TR" sz="2800" dirty="0" err="1" smtClean="0"/>
              <a:t>rifampin</a:t>
            </a:r>
            <a:r>
              <a:rPr lang="tr-TR" sz="2800" dirty="0" smtClean="0"/>
              <a:t>, 10-20 mg/kg/gün dozunda kullanılmaktadır</a:t>
            </a:r>
          </a:p>
          <a:p>
            <a:r>
              <a:rPr lang="tr-TR" sz="2800" dirty="0" smtClean="0"/>
              <a:t>Ağır tablolarda solunum desteği gerekebilir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Epidemiyoloji ve kontrol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Legionellalar</a:t>
            </a:r>
            <a:r>
              <a:rPr lang="tr-TR" sz="2400" dirty="0" smtClean="0"/>
              <a:t> için doğal yaşam alanları göller, akarsular, özellikle termal olarak ısınan </a:t>
            </a:r>
            <a:r>
              <a:rPr lang="tr-TR" sz="2400" b="1" dirty="0" smtClean="0"/>
              <a:t>sular ve topraktır </a:t>
            </a:r>
            <a:r>
              <a:rPr lang="tr-TR" sz="2400" dirty="0" smtClean="0"/>
              <a:t>(sadece tatlı sularda bulunur)</a:t>
            </a:r>
          </a:p>
          <a:p>
            <a:r>
              <a:rPr lang="tr-TR" sz="2400" dirty="0" err="1" smtClean="0"/>
              <a:t>Legionellalar</a:t>
            </a:r>
            <a:r>
              <a:rPr lang="tr-TR" sz="2400" dirty="0" smtClean="0"/>
              <a:t>, en iyi </a:t>
            </a:r>
            <a:r>
              <a:rPr lang="tr-TR" sz="2400" b="1" dirty="0" smtClean="0"/>
              <a:t>amipler</a:t>
            </a:r>
            <a:r>
              <a:rPr lang="tr-TR" sz="2400" dirty="0" smtClean="0"/>
              <a:t> ve </a:t>
            </a:r>
            <a:r>
              <a:rPr lang="tr-TR" sz="2400" b="1" dirty="0" err="1" smtClean="0"/>
              <a:t>biyofilmlerin</a:t>
            </a:r>
            <a:r>
              <a:rPr lang="tr-TR" sz="2400" dirty="0" smtClean="0"/>
              <a:t> varlığında, sıcak suda ürer (25-50</a:t>
            </a:r>
            <a:r>
              <a:rPr lang="tr-TR" sz="2400" dirty="0" smtClean="0">
                <a:sym typeface="Symbol"/>
              </a:rPr>
              <a:t>C) </a:t>
            </a:r>
            <a:endParaRPr lang="tr-TR" sz="2400" dirty="0" smtClean="0"/>
          </a:p>
          <a:p>
            <a:r>
              <a:rPr lang="tr-TR" sz="2400" dirty="0" smtClean="0"/>
              <a:t>Bu bakteriler amiplerin içinde de </a:t>
            </a:r>
            <a:r>
              <a:rPr lang="tr-TR" sz="2400" dirty="0" err="1" smtClean="0"/>
              <a:t>alveoler</a:t>
            </a:r>
            <a:r>
              <a:rPr lang="tr-TR" sz="2400" dirty="0" smtClean="0"/>
              <a:t> </a:t>
            </a:r>
            <a:r>
              <a:rPr lang="tr-TR" sz="2400" dirty="0" err="1" smtClean="0"/>
              <a:t>makrofajlardakine</a:t>
            </a:r>
            <a:r>
              <a:rPr lang="tr-TR" sz="2400" dirty="0" smtClean="0"/>
              <a:t> benzer şekilde çoğalırlar</a:t>
            </a:r>
          </a:p>
          <a:p>
            <a:r>
              <a:rPr lang="tr-TR" sz="2400" dirty="0" smtClean="0"/>
              <a:t>Çevresel koşullar zorlaştığında amipler kist formlarına döner</a:t>
            </a:r>
          </a:p>
          <a:p>
            <a:r>
              <a:rPr lang="tr-TR" sz="2400" dirty="0" smtClean="0"/>
              <a:t>Böylelikle hem amip hem de içindeki </a:t>
            </a:r>
            <a:r>
              <a:rPr lang="tr-TR" sz="2400" dirty="0" err="1" smtClean="0"/>
              <a:t>Legionellalar</a:t>
            </a:r>
            <a:r>
              <a:rPr lang="tr-TR" sz="2400" dirty="0" smtClean="0"/>
              <a:t> daha iyi üreme şartlarını bekleyerek canlılıklarını sürdürürler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Epidemiyoloji ve kontrol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Biyofilmler</a:t>
            </a:r>
            <a:r>
              <a:rPr lang="tr-TR" sz="2400" dirty="0" smtClean="0"/>
              <a:t> içerisinde  de </a:t>
            </a:r>
            <a:r>
              <a:rPr lang="tr-TR" sz="2400" dirty="0" err="1" smtClean="0"/>
              <a:t>Legionellalar</a:t>
            </a:r>
            <a:r>
              <a:rPr lang="tr-TR" sz="2400" dirty="0" smtClean="0"/>
              <a:t>, amipler ve diğer bakteriler bir arada bulunurlar</a:t>
            </a:r>
          </a:p>
          <a:p>
            <a:r>
              <a:rPr lang="tr-TR" sz="2400" dirty="0" smtClean="0"/>
              <a:t>Amipler </a:t>
            </a:r>
            <a:r>
              <a:rPr lang="tr-TR" sz="2400" dirty="0" err="1" smtClean="0"/>
              <a:t>Legionellalara</a:t>
            </a:r>
            <a:r>
              <a:rPr lang="tr-TR" sz="2400" dirty="0" smtClean="0"/>
              <a:t> besin ve </a:t>
            </a:r>
            <a:r>
              <a:rPr lang="tr-TR" sz="2400" dirty="0" err="1" smtClean="0"/>
              <a:t>intrasellüler</a:t>
            </a:r>
            <a:r>
              <a:rPr lang="tr-TR" sz="2400" dirty="0" smtClean="0"/>
              <a:t> yaşam sağlar</a:t>
            </a:r>
          </a:p>
          <a:p>
            <a:r>
              <a:rPr lang="tr-TR" sz="2400" dirty="0" err="1" smtClean="0"/>
              <a:t>Legionella</a:t>
            </a:r>
            <a:r>
              <a:rPr lang="tr-TR" sz="2400" dirty="0" smtClean="0"/>
              <a:t> </a:t>
            </a:r>
            <a:r>
              <a:rPr lang="tr-TR" sz="2400" dirty="0" err="1" smtClean="0"/>
              <a:t>virulans</a:t>
            </a:r>
            <a:r>
              <a:rPr lang="tr-TR" sz="2400" dirty="0" smtClean="0"/>
              <a:t> genlerinin aktivasyonu için de </a:t>
            </a:r>
            <a:r>
              <a:rPr lang="tr-TR" sz="2400" dirty="0" err="1" smtClean="0"/>
              <a:t>protozoalar</a:t>
            </a:r>
            <a:r>
              <a:rPr lang="tr-TR" sz="2400" dirty="0" smtClean="0"/>
              <a:t> gereklidir, aynı zamanda yüksek ısı, PH değişiklikleri ve dezenfektanlardan da korurlar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Epidemiyoloji ve kontrol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Legionellalar</a:t>
            </a:r>
            <a:r>
              <a:rPr lang="tr-TR" sz="2400" dirty="0" smtClean="0"/>
              <a:t> suyun işlenmesi süreçlerine dayanıklıdırlar ve su dağıtım sistemlerine düşük sayılarda girip çoğalırlar</a:t>
            </a:r>
          </a:p>
          <a:p>
            <a:r>
              <a:rPr lang="tr-TR" sz="2400" dirty="0" smtClean="0"/>
              <a:t>Soğutma kuleleri ve buhar kondansatörleri </a:t>
            </a:r>
            <a:r>
              <a:rPr lang="tr-TR" sz="2400" i="1" dirty="0" smtClean="0"/>
              <a:t>L. </a:t>
            </a:r>
            <a:r>
              <a:rPr lang="tr-TR" sz="2400" i="1" dirty="0" err="1" smtClean="0"/>
              <a:t>pneumophila</a:t>
            </a:r>
            <a:r>
              <a:rPr lang="tr-TR" sz="2400" i="1" dirty="0" smtClean="0"/>
              <a:t> </a:t>
            </a:r>
            <a:r>
              <a:rPr lang="tr-TR" sz="2400" dirty="0" smtClean="0"/>
              <a:t>ile </a:t>
            </a:r>
            <a:r>
              <a:rPr lang="tr-TR" sz="2400" dirty="0" err="1" smtClean="0"/>
              <a:t>kontamine</a:t>
            </a:r>
            <a:r>
              <a:rPr lang="tr-TR" sz="2400" dirty="0" smtClean="0"/>
              <a:t> olabilir</a:t>
            </a:r>
          </a:p>
          <a:p>
            <a:r>
              <a:rPr lang="tr-TR" sz="2400" dirty="0" smtClean="0"/>
              <a:t>Bu tip cihazların çıkardığı </a:t>
            </a:r>
            <a:r>
              <a:rPr lang="tr-TR" sz="2400" b="1" dirty="0" err="1" smtClean="0"/>
              <a:t>aerosollerin</a:t>
            </a:r>
            <a:r>
              <a:rPr lang="tr-TR" sz="2400" dirty="0" smtClean="0"/>
              <a:t> de bu bakterileri duyarlı bireylere ulaştırdığı düşünülmektedir</a:t>
            </a:r>
          </a:p>
          <a:p>
            <a:endParaRPr lang="tr-T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>
                <a:solidFill>
                  <a:srgbClr val="FF0000"/>
                </a:solidFill>
              </a:rPr>
              <a:t>Epidemiyoloji ve kontrol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600" dirty="0" smtClean="0"/>
              <a:t>Benzer şekilde su şebekelerinin </a:t>
            </a:r>
            <a:r>
              <a:rPr lang="tr-TR" sz="2600" dirty="0" err="1" smtClean="0"/>
              <a:t>kontaminasyonu</a:t>
            </a:r>
            <a:r>
              <a:rPr lang="tr-TR" sz="2600" dirty="0" smtClean="0"/>
              <a:t> ile toplum kökenli Lejyoner hastalığı ve hastane su sistemlerinin </a:t>
            </a:r>
            <a:r>
              <a:rPr lang="tr-TR" sz="2600" dirty="0" err="1" smtClean="0"/>
              <a:t>kontaminasyonu</a:t>
            </a:r>
            <a:r>
              <a:rPr lang="tr-TR" sz="2600" dirty="0" smtClean="0"/>
              <a:t> ile </a:t>
            </a:r>
            <a:r>
              <a:rPr lang="tr-TR" sz="2600" b="1" dirty="0" err="1" smtClean="0"/>
              <a:t>nozokomiyal</a:t>
            </a:r>
            <a:r>
              <a:rPr lang="tr-TR" sz="2600" dirty="0" smtClean="0"/>
              <a:t> </a:t>
            </a:r>
            <a:r>
              <a:rPr lang="tr-TR" sz="2600" i="1" dirty="0" smtClean="0"/>
              <a:t>L. </a:t>
            </a:r>
            <a:r>
              <a:rPr lang="tr-TR" sz="2600" i="1" dirty="0" err="1" smtClean="0"/>
              <a:t>pneumophila</a:t>
            </a:r>
            <a:r>
              <a:rPr lang="tr-TR" sz="2600" i="1" dirty="0" smtClean="0"/>
              <a:t> </a:t>
            </a:r>
            <a:r>
              <a:rPr lang="tr-TR" sz="2600" dirty="0" smtClean="0"/>
              <a:t>enfeksiyonları arasında bağlantı bulunmaktadır</a:t>
            </a:r>
          </a:p>
          <a:p>
            <a:r>
              <a:rPr lang="tr-TR" sz="2600" dirty="0" smtClean="0"/>
              <a:t>Suyun </a:t>
            </a:r>
            <a:r>
              <a:rPr lang="tr-TR" sz="2600" b="1" dirty="0" err="1" smtClean="0"/>
              <a:t>hiperklorinizasyonu</a:t>
            </a:r>
            <a:r>
              <a:rPr lang="tr-TR" sz="2600" dirty="0" smtClean="0"/>
              <a:t> veya </a:t>
            </a:r>
            <a:r>
              <a:rPr lang="tr-TR" sz="2600" b="1" dirty="0" smtClean="0"/>
              <a:t>yüksek</a:t>
            </a:r>
            <a:r>
              <a:rPr lang="tr-TR" sz="2600" dirty="0" smtClean="0"/>
              <a:t> derecelere ulaşacak şekilde </a:t>
            </a:r>
            <a:r>
              <a:rPr lang="tr-TR" sz="2600" b="1" dirty="0" smtClean="0"/>
              <a:t>ısıtılması</a:t>
            </a:r>
            <a:r>
              <a:rPr lang="tr-TR" sz="2600" dirty="0" smtClean="0"/>
              <a:t>, </a:t>
            </a:r>
            <a:r>
              <a:rPr lang="tr-TR" sz="2600" dirty="0" err="1" smtClean="0"/>
              <a:t>legionellaların</a:t>
            </a:r>
            <a:r>
              <a:rPr lang="tr-TR" sz="2600" dirty="0" smtClean="0"/>
              <a:t> su ve klima sistemlerinde çoğalmasını kontrol edebilir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Legionellalar</a:t>
            </a:r>
            <a:r>
              <a:rPr lang="tr-TR" dirty="0" smtClean="0"/>
              <a:t> 2 tip solunum yolu enfeksiyonuna yol açarlar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>
                <a:solidFill>
                  <a:srgbClr val="FF0000"/>
                </a:solidFill>
              </a:rPr>
              <a:t>Pontiac</a:t>
            </a:r>
            <a:r>
              <a:rPr lang="tr-TR" dirty="0" smtClean="0">
                <a:solidFill>
                  <a:srgbClr val="FF0000"/>
                </a:solidFill>
              </a:rPr>
              <a:t> ateşi</a:t>
            </a:r>
            <a:r>
              <a:rPr lang="tr-TR" dirty="0" smtClean="0">
                <a:sym typeface="Symbol"/>
              </a:rPr>
              <a:t></a:t>
            </a:r>
          </a:p>
          <a:p>
            <a:pPr marL="514350" indent="-514350">
              <a:buFont typeface="+mj-lt"/>
              <a:buAutoNum type="arabicPeriod"/>
            </a:pPr>
            <a:endParaRPr lang="tr-TR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rgbClr val="FF0000"/>
                </a:solidFill>
              </a:rPr>
              <a:t>Lejyoner hastalığı</a:t>
            </a:r>
            <a:r>
              <a:rPr lang="tr-TR" dirty="0" smtClean="0">
                <a:sym typeface="Symbol"/>
              </a:rPr>
              <a:t></a:t>
            </a:r>
            <a:endParaRPr lang="tr-TR" sz="2400" dirty="0"/>
          </a:p>
        </p:txBody>
      </p:sp>
      <p:sp>
        <p:nvSpPr>
          <p:cNvPr id="4" name="3 Dikdörtgen"/>
          <p:cNvSpPr/>
          <p:nvPr/>
        </p:nvSpPr>
        <p:spPr>
          <a:xfrm>
            <a:off x="1331640" y="530120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Michigan’daki bir salgından sonra “</a:t>
            </a:r>
            <a:r>
              <a:rPr lang="tr-TR" dirty="0" err="1" smtClean="0"/>
              <a:t>Pontiac</a:t>
            </a:r>
            <a:r>
              <a:rPr lang="tr-TR" dirty="0" smtClean="0"/>
              <a:t> ateşi” olarak adlandırılmıştır</a:t>
            </a:r>
            <a:endParaRPr lang="tr-TR" dirty="0"/>
          </a:p>
        </p:txBody>
      </p:sp>
      <p:sp>
        <p:nvSpPr>
          <p:cNvPr id="5" name="4 Dikdörtgen"/>
          <p:cNvSpPr/>
          <p:nvPr/>
        </p:nvSpPr>
        <p:spPr>
          <a:xfrm>
            <a:off x="3779912" y="2780928"/>
            <a:ext cx="44999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>
                <a:solidFill>
                  <a:prstClr val="black"/>
                </a:solidFill>
              </a:rPr>
              <a:t>influenza</a:t>
            </a:r>
            <a:r>
              <a:rPr lang="tr-TR" sz="2400" dirty="0" smtClean="0">
                <a:solidFill>
                  <a:prstClr val="black"/>
                </a:solidFill>
              </a:rPr>
              <a:t> enfeksiyonlarına benzer: ateş, öksürük, kas ağrısı</a:t>
            </a:r>
            <a:endParaRPr lang="tr-TR" dirty="0"/>
          </a:p>
        </p:txBody>
      </p:sp>
      <p:sp>
        <p:nvSpPr>
          <p:cNvPr id="6" name="5 Dikdörtgen"/>
          <p:cNvSpPr/>
          <p:nvPr/>
        </p:nvSpPr>
        <p:spPr>
          <a:xfrm>
            <a:off x="4427984" y="3789040"/>
            <a:ext cx="4896544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</a:pPr>
            <a:r>
              <a:rPr lang="tr-TR" sz="2400" dirty="0" smtClean="0">
                <a:solidFill>
                  <a:prstClr val="black"/>
                </a:solidFill>
              </a:rPr>
              <a:t>ağır form, </a:t>
            </a:r>
            <a:r>
              <a:rPr lang="tr-TR" sz="2400" dirty="0" err="1" smtClean="0">
                <a:solidFill>
                  <a:prstClr val="black"/>
                </a:solidFill>
              </a:rPr>
              <a:t>pnömoni</a:t>
            </a:r>
            <a:r>
              <a:rPr lang="tr-TR" sz="2400" dirty="0" smtClean="0">
                <a:solidFill>
                  <a:prstClr val="black"/>
                </a:solidFill>
              </a:rPr>
              <a:t> görülür </a:t>
            </a:r>
          </a:p>
          <a:p>
            <a:pPr marL="514350" lvl="0" indent="-514350">
              <a:spcBef>
                <a:spcPct val="20000"/>
              </a:spcBef>
            </a:pPr>
            <a:r>
              <a:rPr lang="tr-TR" sz="2400" dirty="0" smtClean="0">
                <a:solidFill>
                  <a:prstClr val="black"/>
                </a:solidFill>
              </a:rPr>
              <a:t>(çok odaklı </a:t>
            </a:r>
            <a:r>
              <a:rPr lang="tr-TR" sz="2400" dirty="0" err="1" smtClean="0">
                <a:solidFill>
                  <a:prstClr val="black"/>
                </a:solidFill>
              </a:rPr>
              <a:t>nekrotizan</a:t>
            </a:r>
            <a:r>
              <a:rPr lang="tr-TR" sz="2400" dirty="0" smtClean="0">
                <a:solidFill>
                  <a:prstClr val="black"/>
                </a:solidFill>
              </a:rPr>
              <a:t> </a:t>
            </a:r>
            <a:r>
              <a:rPr lang="tr-TR" sz="2400" dirty="0" err="1" smtClean="0">
                <a:solidFill>
                  <a:prstClr val="black"/>
                </a:solidFill>
              </a:rPr>
              <a:t>pnömoni</a:t>
            </a:r>
            <a:r>
              <a:rPr lang="tr-TR" sz="2400" dirty="0" smtClean="0">
                <a:solidFill>
                  <a:prstClr val="black"/>
                </a:solidFill>
              </a:rPr>
              <a:t>)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o"/>
          <p:cNvGraphicFramePr>
            <a:graphicFrameLocks noGrp="1"/>
          </p:cNvGraphicFramePr>
          <p:nvPr/>
        </p:nvGraphicFramePr>
        <p:xfrm>
          <a:off x="1043608" y="764704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Tür adı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Pnömoni</a:t>
                      </a:r>
                      <a:r>
                        <a:rPr lang="tr-TR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Pontiac</a:t>
                      </a:r>
                      <a:r>
                        <a:rPr lang="tr-TR" dirty="0" smtClean="0"/>
                        <a:t> ateşi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pneumophila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Serogrup</a:t>
                      </a:r>
                      <a:r>
                        <a:rPr lang="tr-TR" dirty="0" smtClean="0"/>
                        <a:t> 1ve 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micdadei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gormanii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dumoffii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bozemanii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longbeachae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wadsworthii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jordanis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feeleii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i="1" dirty="0" smtClean="0"/>
                        <a:t>L. </a:t>
                      </a:r>
                      <a:r>
                        <a:rPr lang="tr-TR" i="1" dirty="0" err="1" smtClean="0"/>
                        <a:t>oakridgensis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Dikdörtgen"/>
          <p:cNvSpPr/>
          <p:nvPr/>
        </p:nvSpPr>
        <p:spPr>
          <a:xfrm>
            <a:off x="899592" y="260648"/>
            <a:ext cx="77403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sz="2000" dirty="0" smtClean="0">
                <a:solidFill>
                  <a:prstClr val="black"/>
                </a:solidFill>
              </a:rPr>
              <a:t>Klinik önem taşıyan başlıca </a:t>
            </a:r>
            <a:r>
              <a:rPr lang="tr-TR" sz="2000" i="1" dirty="0" err="1" smtClean="0">
                <a:solidFill>
                  <a:prstClr val="black"/>
                </a:solidFill>
              </a:rPr>
              <a:t>Legionella</a:t>
            </a:r>
            <a:r>
              <a:rPr lang="tr-TR" sz="2000" dirty="0" smtClean="0">
                <a:solidFill>
                  <a:prstClr val="black"/>
                </a:solidFill>
              </a:rPr>
              <a:t> türleri</a:t>
            </a:r>
          </a:p>
        </p:txBody>
      </p:sp>
      <p:sp>
        <p:nvSpPr>
          <p:cNvPr id="6" name="5 Dikdörtgen"/>
          <p:cNvSpPr/>
          <p:nvPr/>
        </p:nvSpPr>
        <p:spPr>
          <a:xfrm>
            <a:off x="1043608" y="5085184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Diğer </a:t>
            </a:r>
            <a:r>
              <a:rPr lang="tr-TR" dirty="0" err="1" smtClean="0"/>
              <a:t>legionellalar</a:t>
            </a:r>
            <a:r>
              <a:rPr lang="tr-TR" i="1" dirty="0" smtClean="0"/>
              <a:t> </a:t>
            </a:r>
            <a:r>
              <a:rPr lang="tr-TR" dirty="0" smtClean="0"/>
              <a:t>ise hastalardan nadir olarak izole edilmekte veya sadece çevreden üretilmektedir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Mikroorganizma özellikleri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Legionellalar</a:t>
            </a:r>
            <a:endParaRPr lang="tr-TR" dirty="0" smtClean="0"/>
          </a:p>
          <a:p>
            <a:pPr lvl="1"/>
            <a:r>
              <a:rPr lang="tr-TR" dirty="0" smtClean="0"/>
              <a:t>güç ürer</a:t>
            </a:r>
          </a:p>
          <a:p>
            <a:pPr lvl="1"/>
            <a:r>
              <a:rPr lang="tr-TR" dirty="0" err="1" smtClean="0"/>
              <a:t>aerop</a:t>
            </a:r>
            <a:endParaRPr lang="tr-TR" dirty="0" smtClean="0"/>
          </a:p>
          <a:p>
            <a:pPr lvl="1"/>
            <a:r>
              <a:rPr lang="tr-TR" sz="2400" dirty="0" smtClean="0"/>
              <a:t>0.5-1</a:t>
            </a:r>
            <a:r>
              <a:rPr lang="tr-TR" dirty="0" smtClean="0"/>
              <a:t> X </a:t>
            </a:r>
            <a:r>
              <a:rPr lang="tr-TR" sz="2400" dirty="0" smtClean="0"/>
              <a:t>2-50 µm</a:t>
            </a:r>
          </a:p>
          <a:p>
            <a:pPr lvl="1"/>
            <a:r>
              <a:rPr lang="tr-TR" dirty="0" smtClean="0"/>
              <a:t>Gram negatif basil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Gram yöntemi ile genellikle zayıf olarak boyanırlar</a:t>
            </a:r>
          </a:p>
          <a:p>
            <a:endParaRPr lang="tr-TR" sz="2800" dirty="0" smtClean="0"/>
          </a:p>
          <a:p>
            <a:r>
              <a:rPr lang="tr-TR" sz="2800" dirty="0" smtClean="0"/>
              <a:t>Bu nedenle klinik örneklerden hazırlanmış gram boyalı preparatlarda görülmezler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Safraninle</a:t>
            </a:r>
            <a:r>
              <a:rPr lang="tr-TR" sz="2800" dirty="0" smtClean="0"/>
              <a:t> çok zayıf boyandıkları için </a:t>
            </a:r>
            <a:r>
              <a:rPr lang="tr-TR" sz="2800" i="1" dirty="0" err="1" smtClean="0"/>
              <a:t>Legionella</a:t>
            </a:r>
            <a:r>
              <a:rPr lang="tr-TR" sz="2800" dirty="0" smtClean="0"/>
              <a:t> varlığından şüphelenildiğinde Gram boyamada karşıt boya olarak </a:t>
            </a:r>
            <a:r>
              <a:rPr lang="tr-TR" sz="2800" b="1" dirty="0" smtClean="0"/>
              <a:t>bazik </a:t>
            </a:r>
            <a:r>
              <a:rPr lang="tr-TR" sz="2800" b="1" dirty="0" err="1" smtClean="0"/>
              <a:t>fuksin</a:t>
            </a:r>
            <a:r>
              <a:rPr lang="tr-TR" sz="2800" b="1" dirty="0" smtClean="0"/>
              <a:t> </a:t>
            </a:r>
            <a:r>
              <a:rPr lang="tr-TR" sz="2800" dirty="0" smtClean="0"/>
              <a:t>(%0.1) kullanılmalıdır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Kültür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/>
              <a:t>Legionellalar</a:t>
            </a:r>
            <a:r>
              <a:rPr lang="tr-TR" sz="2800" dirty="0" smtClean="0"/>
              <a:t> tamponlanmış, aktif kömür ve maya özütü içeren, </a:t>
            </a:r>
            <a:r>
              <a:rPr lang="tr-TR" sz="2800" dirty="0" smtClean="0">
                <a:sym typeface="Symbol"/>
              </a:rPr>
              <a:t></a:t>
            </a:r>
            <a:r>
              <a:rPr lang="tr-TR" sz="2800" dirty="0" err="1" smtClean="0">
                <a:sym typeface="Symbol"/>
              </a:rPr>
              <a:t>ketogluterat</a:t>
            </a:r>
            <a:r>
              <a:rPr lang="tr-TR" sz="2800" dirty="0" smtClean="0">
                <a:sym typeface="Symbol"/>
              </a:rPr>
              <a:t> ilaveli </a:t>
            </a:r>
          </a:p>
          <a:p>
            <a:pPr>
              <a:buNone/>
            </a:pPr>
            <a:r>
              <a:rPr lang="tr-TR" sz="2800" b="1" dirty="0" smtClean="0">
                <a:sym typeface="Symbol"/>
              </a:rPr>
              <a:t>   “</a:t>
            </a:r>
            <a:r>
              <a:rPr lang="tr-TR" sz="2800" b="1" dirty="0" err="1" smtClean="0">
                <a:sym typeface="Symbol"/>
              </a:rPr>
              <a:t>buffered</a:t>
            </a:r>
            <a:r>
              <a:rPr lang="tr-TR" sz="2800" b="1" dirty="0" smtClean="0">
                <a:sym typeface="Symbol"/>
              </a:rPr>
              <a:t> </a:t>
            </a:r>
            <a:r>
              <a:rPr lang="tr-TR" sz="2800" b="1" dirty="0" err="1" smtClean="0">
                <a:sym typeface="Symbol"/>
              </a:rPr>
              <a:t>charcoal</a:t>
            </a:r>
            <a:r>
              <a:rPr lang="tr-TR" sz="2800" b="1" dirty="0" smtClean="0">
                <a:sym typeface="Symbol"/>
              </a:rPr>
              <a:t>-</a:t>
            </a:r>
            <a:r>
              <a:rPr lang="tr-TR" sz="2800" b="1" dirty="0" err="1" smtClean="0">
                <a:sym typeface="Symbol"/>
              </a:rPr>
              <a:t>yeast</a:t>
            </a:r>
            <a:r>
              <a:rPr lang="tr-TR" sz="2800" b="1" dirty="0" smtClean="0">
                <a:sym typeface="Symbol"/>
              </a:rPr>
              <a:t> </a:t>
            </a:r>
            <a:r>
              <a:rPr lang="tr-TR" sz="2800" b="1" dirty="0" err="1" smtClean="0">
                <a:sym typeface="Symbol"/>
              </a:rPr>
              <a:t>extract</a:t>
            </a:r>
            <a:r>
              <a:rPr lang="tr-TR" sz="2800" b="1" dirty="0" smtClean="0">
                <a:sym typeface="Symbol"/>
              </a:rPr>
              <a:t>” (BCYE) </a:t>
            </a:r>
            <a:r>
              <a:rPr lang="tr-TR" sz="2800" dirty="0" smtClean="0">
                <a:sym typeface="Symbol"/>
              </a:rPr>
              <a:t>gibi zengin </a:t>
            </a:r>
            <a:r>
              <a:rPr lang="tr-TR" sz="2800" dirty="0" err="1" smtClean="0">
                <a:sym typeface="Symbol"/>
              </a:rPr>
              <a:t>besiyerlerinde</a:t>
            </a:r>
            <a:r>
              <a:rPr lang="tr-TR" sz="2800" dirty="0" smtClean="0">
                <a:sym typeface="Symbol"/>
              </a:rPr>
              <a:t>, </a:t>
            </a:r>
            <a:r>
              <a:rPr lang="tr-TR" sz="2800" dirty="0" err="1" smtClean="0">
                <a:sym typeface="Symbol"/>
              </a:rPr>
              <a:t>pH</a:t>
            </a:r>
            <a:r>
              <a:rPr lang="tr-TR" sz="2800" dirty="0" smtClean="0">
                <a:sym typeface="Symbol"/>
              </a:rPr>
              <a:t> 6.9’da, 35</a:t>
            </a:r>
            <a:r>
              <a:rPr lang="tr-TR" sz="2800" dirty="0" err="1" smtClean="0">
                <a:sym typeface="Symbol"/>
              </a:rPr>
              <a:t>C’de</a:t>
            </a:r>
            <a:r>
              <a:rPr lang="tr-TR" sz="2800" dirty="0" smtClean="0">
                <a:sym typeface="Symbol"/>
              </a:rPr>
              <a:t> ve %90 nem varlığında ürerler</a:t>
            </a:r>
          </a:p>
          <a:p>
            <a:r>
              <a:rPr lang="tr-TR" sz="2800" dirty="0" err="1" smtClean="0">
                <a:sym typeface="Symbol"/>
              </a:rPr>
              <a:t>Besiyerini</a:t>
            </a:r>
            <a:r>
              <a:rPr lang="tr-TR" sz="2800" dirty="0" smtClean="0">
                <a:sym typeface="Symbol"/>
              </a:rPr>
              <a:t> seçici hale getirmek için antibiyotikler eklenebilir</a:t>
            </a:r>
          </a:p>
          <a:p>
            <a:r>
              <a:rPr lang="tr-TR" sz="2800" dirty="0" smtClean="0">
                <a:sym typeface="Symbol"/>
              </a:rPr>
              <a:t>Kan kültürü için </a:t>
            </a:r>
            <a:r>
              <a:rPr lang="tr-TR" sz="2800" dirty="0" err="1" smtClean="0">
                <a:sym typeface="Symbol"/>
              </a:rPr>
              <a:t>bifazik</a:t>
            </a:r>
            <a:r>
              <a:rPr lang="tr-TR" sz="2800" dirty="0" smtClean="0">
                <a:sym typeface="Symbol"/>
              </a:rPr>
              <a:t> BCYE kullanılabilir</a:t>
            </a: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err="1" smtClean="0"/>
              <a:t>Legionellalar</a:t>
            </a:r>
            <a:r>
              <a:rPr lang="tr-TR" sz="2400" dirty="0" smtClean="0"/>
              <a:t> yavaş ürer; görünür koloniler genellikle 3 gün </a:t>
            </a:r>
            <a:r>
              <a:rPr lang="tr-TR" sz="2400" dirty="0" err="1" smtClean="0"/>
              <a:t>inkubasyonu</a:t>
            </a:r>
            <a:r>
              <a:rPr lang="tr-TR" sz="2400" dirty="0" smtClean="0"/>
              <a:t> takiben oluşur</a:t>
            </a:r>
          </a:p>
          <a:p>
            <a:r>
              <a:rPr lang="tr-TR" sz="2400" dirty="0" smtClean="0"/>
              <a:t>Bir gece </a:t>
            </a:r>
            <a:r>
              <a:rPr lang="tr-TR" sz="2400" dirty="0" err="1" smtClean="0"/>
              <a:t>inkubasyondan</a:t>
            </a:r>
            <a:r>
              <a:rPr lang="tr-TR" sz="2400" dirty="0" smtClean="0"/>
              <a:t> sonra üreyen koloniler </a:t>
            </a:r>
            <a:r>
              <a:rPr lang="tr-TR" sz="2400" i="1" dirty="0" err="1" smtClean="0"/>
              <a:t>Legionella</a:t>
            </a:r>
            <a:r>
              <a:rPr lang="tr-TR" sz="2400" dirty="0" smtClean="0"/>
              <a:t> kolonisi değildir</a:t>
            </a:r>
          </a:p>
          <a:p>
            <a:r>
              <a:rPr lang="tr-TR" sz="2400" dirty="0" smtClean="0"/>
              <a:t>Koloniler yuvarlak veya yassı olabilir</a:t>
            </a:r>
          </a:p>
          <a:p>
            <a:r>
              <a:rPr lang="tr-TR" sz="2400" dirty="0" smtClean="0"/>
              <a:t>Kenarları düzgündür</a:t>
            </a:r>
          </a:p>
          <a:p>
            <a:r>
              <a:rPr lang="tr-TR" sz="2400" dirty="0" smtClean="0"/>
              <a:t>Koloni renkleri; renksizden, mavi veya kırmızıya değişebilir; koloniler şeffaf veya noktalı görülebilir</a:t>
            </a:r>
          </a:p>
          <a:p>
            <a:r>
              <a:rPr lang="tr-TR" sz="2400" dirty="0" smtClean="0"/>
              <a:t>Koloni morfolojisinde değişimler sıktır</a:t>
            </a:r>
          </a:p>
          <a:p>
            <a:r>
              <a:rPr lang="tr-TR" sz="2400" dirty="0" smtClean="0"/>
              <a:t>Koloniler renklerini hızla kaybedebilirler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1475</Words>
  <Application>Microsoft Office PowerPoint</Application>
  <PresentationFormat>Ekran Gösterisi (4:3)</PresentationFormat>
  <Paragraphs>215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36" baseType="lpstr">
      <vt:lpstr>Ofis Teması</vt:lpstr>
      <vt:lpstr>Legionella </vt:lpstr>
      <vt:lpstr>PowerPoint Sunusu</vt:lpstr>
      <vt:lpstr>PowerPoint Sunusu</vt:lpstr>
      <vt:lpstr>PowerPoint Sunusu</vt:lpstr>
      <vt:lpstr>PowerPoint Sunusu</vt:lpstr>
      <vt:lpstr>Mikroorganizma özellikleri</vt:lpstr>
      <vt:lpstr>PowerPoint Sunusu</vt:lpstr>
      <vt:lpstr>Kültür </vt:lpstr>
      <vt:lpstr>PowerPoint Sunusu</vt:lpstr>
      <vt:lpstr>PowerPoint Sunusu</vt:lpstr>
      <vt:lpstr>Üreme özellikleri</vt:lpstr>
      <vt:lpstr>Antijenler ve hücre yapısı </vt:lpstr>
      <vt:lpstr>PowerPoint Sunusu</vt:lpstr>
      <vt:lpstr>Patoloji ve patogenez </vt:lpstr>
      <vt:lpstr>PowerPoint Sunusu</vt:lpstr>
      <vt:lpstr>PowerPoint Sunusu</vt:lpstr>
      <vt:lpstr>PowerPoint Sunusu</vt:lpstr>
      <vt:lpstr>PowerPoint Sunusu</vt:lpstr>
      <vt:lpstr>Klinik bulgular </vt:lpstr>
      <vt:lpstr>PowerPoint Sunusu</vt:lpstr>
      <vt:lpstr>PowerPoint Sunusu</vt:lpstr>
      <vt:lpstr>PowerPoint Sunusu</vt:lpstr>
      <vt:lpstr>PowerPoint Sunusu</vt:lpstr>
      <vt:lpstr>PowerPoint Sunusu</vt:lpstr>
      <vt:lpstr>   Laboratuvar Tanı A. Klinik örnekler</vt:lpstr>
      <vt:lpstr>B. Preparatlar</vt:lpstr>
      <vt:lpstr> C. Kültür </vt:lpstr>
      <vt:lpstr>Özel testler</vt:lpstr>
      <vt:lpstr>Serolojik testler</vt:lpstr>
      <vt:lpstr>Bağışıklık </vt:lpstr>
      <vt:lpstr>Tedavi </vt:lpstr>
      <vt:lpstr>Epidemiyoloji ve kontrol</vt:lpstr>
      <vt:lpstr>Epidemiyoloji ve kontrol</vt:lpstr>
      <vt:lpstr>Epidemiyoloji ve kontrol</vt:lpstr>
      <vt:lpstr>Epidemiyoloji ve kontrol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Legionella</dc:title>
  <dc:creator>user</dc:creator>
  <cp:lastModifiedBy>user</cp:lastModifiedBy>
  <cp:revision>139</cp:revision>
  <dcterms:created xsi:type="dcterms:W3CDTF">2011-10-27T11:18:05Z</dcterms:created>
  <dcterms:modified xsi:type="dcterms:W3CDTF">2018-08-28T15:58:42Z</dcterms:modified>
</cp:coreProperties>
</file>