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8"/>
  </p:notesMasterIdLst>
  <p:handoutMasterIdLst>
    <p:handoutMasterId r:id="rId19"/>
  </p:handoutMasterIdLst>
  <p:sldIdLst>
    <p:sldId id="668" r:id="rId4"/>
    <p:sldId id="717" r:id="rId5"/>
    <p:sldId id="718" r:id="rId6"/>
    <p:sldId id="719" r:id="rId7"/>
    <p:sldId id="720" r:id="rId8"/>
    <p:sldId id="742" r:id="rId9"/>
    <p:sldId id="743" r:id="rId10"/>
    <p:sldId id="744" r:id="rId11"/>
    <p:sldId id="758" r:id="rId12"/>
    <p:sldId id="709" r:id="rId13"/>
    <p:sldId id="710" r:id="rId14"/>
    <p:sldId id="711" r:id="rId15"/>
    <p:sldId id="712" r:id="rId16"/>
    <p:sldId id="71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277139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191901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96220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65430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50195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1753475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221554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2736707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Yapılabilirlik çalışması (fizibilite etüdü) ekonomik analiz, teknik analiz ve finansal etüt olarak adlandırılan </a:t>
            </a:r>
            <a:r>
              <a:rPr lang="tr-TR" dirty="0" smtClean="0"/>
              <a:t>üç temel </a:t>
            </a:r>
            <a:r>
              <a:rPr lang="tr-TR" dirty="0"/>
              <a:t>aşamadan oluşan bir ekonomik analizdir. Fizibilite etüdünün kapsamış olduğu ekonomik, teknik </a:t>
            </a:r>
            <a:r>
              <a:rPr lang="tr-TR" dirty="0" smtClean="0"/>
              <a:t>ve finansal </a:t>
            </a:r>
            <a:r>
              <a:rPr lang="tr-TR" dirty="0"/>
              <a:t>analizleri yapılış sırası açısından bu şekilde bir sıra düzeni içinde birbirlerine bağlı olarak </a:t>
            </a:r>
            <a:r>
              <a:rPr lang="tr-TR" dirty="0" smtClean="0"/>
              <a:t>yapılmaları zorunlu </a:t>
            </a:r>
            <a:r>
              <a:rPr lang="tr-TR" dirty="0"/>
              <a:t>olmamakla birlikte, pratik uygulamalar böyle aşamalı bir analiz düzeninin büyük kolaylıklar </a:t>
            </a:r>
            <a:r>
              <a:rPr lang="tr-TR" dirty="0" smtClean="0"/>
              <a:t>sağladığını göstermektedir.</a:t>
            </a:r>
          </a:p>
          <a:p>
            <a:pPr algn="just">
              <a:lnSpc>
                <a:spcPct val="100000"/>
              </a:lnSpc>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Fizibilite Etüdü</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72771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Genel olarak finansal analiz bir projeye ilişkin nakit giriş ve çıkışları ışığında gerekli finansal </a:t>
            </a:r>
            <a:r>
              <a:rPr lang="tr-TR" dirty="0" smtClean="0"/>
              <a:t>kaynakların ihtiyacını</a:t>
            </a:r>
            <a:r>
              <a:rPr lang="tr-TR" dirty="0"/>
              <a:t>, bunların nereden ve nasıl sağlanacağını belirleyerek proje önerisinin ekonomik açıdan </a:t>
            </a:r>
            <a:r>
              <a:rPr lang="tr-TR" dirty="0" smtClean="0"/>
              <a:t>arzu edilebilirlik </a:t>
            </a:r>
            <a:r>
              <a:rPr lang="tr-TR" dirty="0"/>
              <a:t>derecesini ve potansiyel bir tesis olarak faaliyetini ya da işleyişini devam ettirip </a:t>
            </a:r>
            <a:r>
              <a:rPr lang="tr-TR" dirty="0" smtClean="0"/>
              <a:t>ettiremeyeceğini değerlendirmeyi </a:t>
            </a:r>
            <a:r>
              <a:rPr lang="tr-TR" dirty="0"/>
              <a:t>amaçlar. Projenin değerlendirmesi sonucunda eğer karlı değilse ya da istenilen düzeyde </a:t>
            </a:r>
            <a:r>
              <a:rPr lang="tr-TR" dirty="0" smtClean="0"/>
              <a:t>değilse projeden </a:t>
            </a:r>
            <a:r>
              <a:rPr lang="tr-TR" dirty="0"/>
              <a:t>vazgeçmek gerekir. Eğer proje karlı ise uygulamaya koymak için proje planı hazırlanmalı </a:t>
            </a:r>
            <a:r>
              <a:rPr lang="tr-TR" dirty="0" smtClean="0"/>
              <a:t>ve uygulamaya </a:t>
            </a:r>
            <a:r>
              <a:rPr lang="tr-TR" dirty="0"/>
              <a:t>konulmalıdır (</a:t>
            </a:r>
            <a:r>
              <a:rPr lang="tr-TR" dirty="0" err="1"/>
              <a:t>Sarıaslan</a:t>
            </a:r>
            <a:r>
              <a:rPr lang="tr-TR" dirty="0"/>
              <a:t>, 1990</a:t>
            </a:r>
            <a:r>
              <a:rPr lang="tr-TR" dirty="0" smtClean="0"/>
              <a:t>).</a:t>
            </a:r>
            <a:endParaRPr lang="tr-TR" dirty="0"/>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Finansal Etütler</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995100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r>
              <a:rPr lang="tr-TR" dirty="0"/>
              <a:t>Finansal etüt genel olarak şu konuları ele alır;</a:t>
            </a:r>
          </a:p>
          <a:p>
            <a:pPr algn="just">
              <a:lnSpc>
                <a:spcPct val="100000"/>
              </a:lnSpc>
            </a:pPr>
            <a:r>
              <a:rPr lang="tr-TR" dirty="0"/>
              <a:t>Yatırım tutarının hesaplanması</a:t>
            </a:r>
          </a:p>
          <a:p>
            <a:pPr algn="just">
              <a:lnSpc>
                <a:spcPct val="100000"/>
              </a:lnSpc>
            </a:pPr>
            <a:r>
              <a:rPr lang="tr-TR" dirty="0"/>
              <a:t>İşletmenin gelir ve gider tahminlerinin yapılması</a:t>
            </a:r>
          </a:p>
          <a:p>
            <a:pPr algn="just">
              <a:lnSpc>
                <a:spcPct val="100000"/>
              </a:lnSpc>
            </a:pPr>
            <a:r>
              <a:rPr lang="tr-TR" dirty="0"/>
              <a:t>Finansman kaynaklarının saptanması</a:t>
            </a:r>
          </a:p>
          <a:p>
            <a:pPr algn="just">
              <a:lnSpc>
                <a:spcPct val="100000"/>
              </a:lnSpc>
            </a:pPr>
            <a:r>
              <a:rPr lang="tr-TR" dirty="0"/>
              <a:t>İşletmenin karlılık durumları ile ilgili analizler</a:t>
            </a:r>
          </a:p>
          <a:p>
            <a:pPr algn="just">
              <a:lnSpc>
                <a:spcPct val="100000"/>
              </a:lnSpc>
            </a:pPr>
            <a:r>
              <a:rPr lang="tr-TR" dirty="0"/>
              <a:t>Organizasyon durumu</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Finansal Etütler</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00989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r>
              <a:rPr lang="tr-TR" sz="1600" dirty="0"/>
              <a:t>Bunların yanında finansal analiz kısmında kuruluş dönemi toplam yatırım tutarının hesaplanması da yapılır</a:t>
            </a:r>
            <a:r>
              <a:rPr lang="tr-TR" sz="1600" dirty="0" smtClean="0"/>
              <a:t>. Yatırım </a:t>
            </a:r>
            <a:r>
              <a:rPr lang="tr-TR" sz="1600" dirty="0"/>
              <a:t>tutarı hesaplaması şu aşamalardan oluşur;</a:t>
            </a:r>
          </a:p>
          <a:p>
            <a:pPr algn="just"/>
            <a:r>
              <a:rPr lang="tr-TR" sz="1600" dirty="0" smtClean="0"/>
              <a:t>Sabit </a:t>
            </a:r>
            <a:r>
              <a:rPr lang="tr-TR" sz="1600" dirty="0"/>
              <a:t>sermaye yatırım giderlerinin belirlenmesi: Bu, projenin uygulama planında öngörülen </a:t>
            </a:r>
            <a:r>
              <a:rPr lang="tr-TR" sz="1600" dirty="0" smtClean="0"/>
              <a:t>tesisin kuruluş </a:t>
            </a:r>
            <a:r>
              <a:rPr lang="tr-TR" sz="1600" dirty="0"/>
              <a:t>dönemi boyunca maddi ve maddi olmayan tüm sermaye faktörlerine yapılan harcamaları kapsar</a:t>
            </a:r>
          </a:p>
          <a:p>
            <a:pPr algn="just"/>
            <a:r>
              <a:rPr lang="tr-TR" sz="1600" dirty="0" smtClean="0"/>
              <a:t>İşletme </a:t>
            </a:r>
            <a:r>
              <a:rPr lang="tr-TR" sz="1600" dirty="0"/>
              <a:t>sermayesi ihtiyacının hesaplanması = Döner sermaye yatırım giderlerinin hesaplanması: </a:t>
            </a:r>
            <a:r>
              <a:rPr lang="tr-TR" sz="1600" dirty="0" smtClean="0"/>
              <a:t>İşletme sermayesi </a:t>
            </a:r>
            <a:r>
              <a:rPr lang="tr-TR" sz="1600" dirty="0"/>
              <a:t>ihtiyacının hesaplanmasında genellikle üç yöntem kullanılır. Bunlar;</a:t>
            </a:r>
          </a:p>
          <a:p>
            <a:pPr algn="just"/>
            <a:r>
              <a:rPr lang="tr-TR" sz="1600" dirty="0" smtClean="0"/>
              <a:t>Çalışma </a:t>
            </a:r>
            <a:r>
              <a:rPr lang="tr-TR" sz="1600" dirty="0"/>
              <a:t>devri katsayısı yöntemi: Burada; İşletme sermayesi ihtiyacı = Yıllık işletme giderleri / </a:t>
            </a:r>
            <a:r>
              <a:rPr lang="tr-TR" sz="1600" dirty="0" smtClean="0"/>
              <a:t>Çalışma devri </a:t>
            </a:r>
            <a:r>
              <a:rPr lang="tr-TR" sz="1600" dirty="0"/>
              <a:t>katsayısı formülü ile bulunur.</a:t>
            </a:r>
          </a:p>
          <a:p>
            <a:pPr algn="just"/>
            <a:r>
              <a:rPr lang="tr-TR" sz="1600" dirty="0" smtClean="0"/>
              <a:t>Çalışma </a:t>
            </a:r>
            <a:r>
              <a:rPr lang="tr-TR" sz="1600" dirty="0"/>
              <a:t>devri katsayısı = Yıllık çalışma süresi / Çalışma devri formülü yardımı ile hesaplanır.</a:t>
            </a:r>
          </a:p>
          <a:p>
            <a:pPr algn="just"/>
            <a:r>
              <a:rPr lang="tr-TR" sz="1600" dirty="0" smtClean="0"/>
              <a:t>Günlük </a:t>
            </a:r>
            <a:r>
              <a:rPr lang="tr-TR" sz="1600" dirty="0"/>
              <a:t>masraf ya da gider tutarı yöntemi.</a:t>
            </a:r>
          </a:p>
          <a:p>
            <a:pPr algn="just"/>
            <a:r>
              <a:rPr lang="tr-TR" sz="1600" dirty="0" err="1" smtClean="0"/>
              <a:t>Schmallenbach</a:t>
            </a:r>
            <a:r>
              <a:rPr lang="tr-TR" sz="1600" dirty="0" smtClean="0"/>
              <a:t> </a:t>
            </a:r>
            <a:r>
              <a:rPr lang="tr-TR" sz="1600" dirty="0"/>
              <a:t>yöntemi.</a:t>
            </a:r>
          </a:p>
          <a:p>
            <a:pPr algn="just"/>
            <a:r>
              <a:rPr lang="tr-TR" sz="1600" dirty="0" smtClean="0"/>
              <a:t>Toplam </a:t>
            </a:r>
            <a:r>
              <a:rPr lang="tr-TR" sz="1600" dirty="0"/>
              <a:t>yatırım finansmanı ve sermaye yapısı ele alınmalıdır.</a:t>
            </a: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Finansal Etütler</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534109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r>
              <a:rPr lang="tr-TR" dirty="0"/>
              <a:t>Sosyal finansman sağlamaya karar veren bir </a:t>
            </a:r>
            <a:r>
              <a:rPr lang="tr-TR" dirty="0" smtClean="0"/>
              <a:t>kişi ya </a:t>
            </a:r>
            <a:r>
              <a:rPr lang="tr-TR" dirty="0"/>
              <a:t>da kurum, sağlayacağı finansmanı </a:t>
            </a:r>
            <a:r>
              <a:rPr lang="tr-TR" dirty="0" smtClean="0"/>
              <a:t>tasarlarken aşağıdaki </a:t>
            </a:r>
            <a:r>
              <a:rPr lang="tr-TR" dirty="0"/>
              <a:t>faktörleri göz önünde bulundurabilir:</a:t>
            </a:r>
          </a:p>
          <a:p>
            <a:pPr algn="just"/>
            <a:r>
              <a:rPr lang="tr-TR" dirty="0" smtClean="0"/>
              <a:t>Finansmanın </a:t>
            </a:r>
            <a:r>
              <a:rPr lang="tr-TR" dirty="0"/>
              <a:t>odağı,</a:t>
            </a:r>
          </a:p>
          <a:p>
            <a:pPr algn="just"/>
            <a:r>
              <a:rPr lang="tr-TR" dirty="0" smtClean="0"/>
              <a:t>Finansman </a:t>
            </a:r>
            <a:r>
              <a:rPr lang="tr-TR" dirty="0"/>
              <a:t>sağlanacak kişi ve </a:t>
            </a:r>
            <a:r>
              <a:rPr lang="tr-TR" dirty="0" smtClean="0"/>
              <a:t>kurumun özellikleri</a:t>
            </a:r>
            <a:r>
              <a:rPr lang="tr-TR" dirty="0"/>
              <a:t>,</a:t>
            </a:r>
          </a:p>
          <a:p>
            <a:pPr algn="just"/>
            <a:r>
              <a:rPr lang="tr-TR" dirty="0" smtClean="0"/>
              <a:t>Finansman </a:t>
            </a:r>
            <a:r>
              <a:rPr lang="tr-TR" dirty="0"/>
              <a:t>araçları ve finansman büyüklüğü,</a:t>
            </a:r>
          </a:p>
          <a:p>
            <a:pPr algn="just"/>
            <a:r>
              <a:rPr lang="tr-TR" dirty="0" smtClean="0"/>
              <a:t>Alınacak </a:t>
            </a:r>
            <a:r>
              <a:rPr lang="tr-TR" dirty="0"/>
              <a:t>riskin büyüklüğü,</a:t>
            </a:r>
          </a:p>
          <a:p>
            <a:pPr algn="just"/>
            <a:r>
              <a:rPr lang="tr-TR" dirty="0" smtClean="0"/>
              <a:t>Eş-finansman</a:t>
            </a:r>
            <a:r>
              <a:rPr lang="tr-TR" dirty="0"/>
              <a:t>,</a:t>
            </a:r>
          </a:p>
          <a:p>
            <a:pPr algn="just"/>
            <a:r>
              <a:rPr lang="tr-TR" dirty="0" smtClean="0"/>
              <a:t>Finansal </a:t>
            </a:r>
            <a:r>
              <a:rPr lang="tr-TR" dirty="0"/>
              <a:t>olmayan destek mekanizmaları</a:t>
            </a:r>
            <a:r>
              <a:rPr lang="tr-TR" dirty="0" smtClean="0"/>
              <a:t>.</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612598"/>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Sosyal Yatırım Finansman Stratejisi Oluşturmak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90973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1"/>
          <p:cNvPicPr>
            <a:picLocks noGrp="1" noChangeAspect="1"/>
          </p:cNvPicPr>
          <p:nvPr>
            <p:ph idx="1"/>
          </p:nvPr>
        </p:nvPicPr>
        <p:blipFill rotWithShape="1">
          <a:blip r:embed="rId3"/>
          <a:srcRect t="1701"/>
          <a:stretch/>
        </p:blipFill>
        <p:spPr>
          <a:xfrm>
            <a:off x="1520289" y="1145754"/>
            <a:ext cx="6103417" cy="4737943"/>
          </a:xfrm>
          <a:prstGeom prst="rect">
            <a:avLst/>
          </a:prstGeom>
        </p:spPr>
      </p:pic>
      <p:sp>
        <p:nvSpPr>
          <p:cNvPr id="6" name="Dikdörtgen 5"/>
          <p:cNvSpPr/>
          <p:nvPr/>
        </p:nvSpPr>
        <p:spPr>
          <a:xfrm>
            <a:off x="313080" y="612598"/>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Sosyal Yatırım Finansman Stratejisi Oluşturmak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44453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r>
              <a:rPr lang="tr-TR" b="1" dirty="0" smtClean="0"/>
              <a:t>FİNANSMAN ODAĞI:</a:t>
            </a:r>
            <a:endParaRPr lang="tr-TR" b="1" dirty="0"/>
          </a:p>
          <a:p>
            <a:pPr algn="just"/>
            <a:r>
              <a:rPr lang="tr-TR" dirty="0"/>
              <a:t>Yatırım stratejisi oluştururken en temel faktörlerden biri finansmanın odaklanacağı sektöre ve coğrafi bölgeye karar verilmesidir. Finansörler pazara bakarak hangi bölgenin ve hangi sektörün kendileri için en uygun ve verimli olacağına kendi yetkinlikleri, ilgi alanları ve bilgi birikimleri ile karar verebilirler. Ayrıca, finansörler kendi vizyonları ve finansman kaynaklarına bakarak finansman odaklarını genişletip daraltabilirler.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612598"/>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Sosyal Yatırım Finansman Stratejisi Oluşturmak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66945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r>
              <a:rPr lang="tr-TR" dirty="0"/>
              <a:t>Eş-finansör yatırım yapılacak </a:t>
            </a:r>
            <a:r>
              <a:rPr lang="tr-TR" dirty="0" smtClean="0"/>
              <a:t>sektör konusunda </a:t>
            </a:r>
            <a:r>
              <a:rPr lang="tr-TR" dirty="0"/>
              <a:t>daha bilgili ve deneyimli mi</a:t>
            </a:r>
            <a:r>
              <a:rPr lang="tr-TR" dirty="0" smtClean="0"/>
              <a:t>? Eş-finansörün </a:t>
            </a:r>
            <a:r>
              <a:rPr lang="tr-TR" dirty="0"/>
              <a:t>bu bilgi ve deneyimi olmadan </a:t>
            </a:r>
            <a:r>
              <a:rPr lang="tr-TR" dirty="0" smtClean="0"/>
              <a:t>o sektöre </a:t>
            </a:r>
            <a:r>
              <a:rPr lang="tr-TR" dirty="0"/>
              <a:t>erişimim var mı?</a:t>
            </a:r>
          </a:p>
          <a:p>
            <a:pPr algn="just"/>
            <a:r>
              <a:rPr lang="tr-TR" dirty="0" smtClean="0"/>
              <a:t>Eş-finansör </a:t>
            </a:r>
            <a:r>
              <a:rPr lang="tr-TR" dirty="0"/>
              <a:t>sahip olmadığım kaynak </a:t>
            </a:r>
            <a:r>
              <a:rPr lang="tr-TR" dirty="0" smtClean="0"/>
              <a:t>ve yetkinliklere </a:t>
            </a:r>
            <a:r>
              <a:rPr lang="tr-TR" dirty="0"/>
              <a:t>sahip mi?</a:t>
            </a:r>
          </a:p>
          <a:p>
            <a:pPr algn="just"/>
            <a:r>
              <a:rPr lang="tr-TR" dirty="0" smtClean="0"/>
              <a:t>Yatırım </a:t>
            </a:r>
            <a:r>
              <a:rPr lang="tr-TR" dirty="0"/>
              <a:t>sürecinin hangi aşamasında </a:t>
            </a:r>
            <a:r>
              <a:rPr lang="tr-TR" dirty="0" err="1" smtClean="0"/>
              <a:t>eşfinansmana</a:t>
            </a:r>
            <a:r>
              <a:rPr lang="tr-TR" dirty="0" smtClean="0"/>
              <a:t> ihtiyacım </a:t>
            </a:r>
            <a:r>
              <a:rPr lang="tr-TR" dirty="0"/>
              <a:t>var? En baştan mı </a:t>
            </a:r>
            <a:r>
              <a:rPr lang="tr-TR" dirty="0" smtClean="0"/>
              <a:t>yoksa daha </a:t>
            </a:r>
            <a:r>
              <a:rPr lang="tr-TR" dirty="0"/>
              <a:t>sonraki evrelerde mi onu dahil </a:t>
            </a:r>
            <a:r>
              <a:rPr lang="tr-TR" dirty="0" smtClean="0"/>
              <a:t>etmek istiyorum</a:t>
            </a:r>
            <a:r>
              <a:rPr lang="tr-TR" dirty="0"/>
              <a:t>?</a:t>
            </a:r>
          </a:p>
          <a:p>
            <a:pPr algn="just"/>
            <a:r>
              <a:rPr lang="tr-TR" dirty="0" smtClean="0"/>
              <a:t>Eş-finansörün </a:t>
            </a:r>
            <a:r>
              <a:rPr lang="tr-TR" dirty="0"/>
              <a:t>yaratmak istediği değer </a:t>
            </a:r>
            <a:r>
              <a:rPr lang="tr-TR" dirty="0" smtClean="0"/>
              <a:t>ile benim </a:t>
            </a:r>
            <a:r>
              <a:rPr lang="tr-TR" dirty="0"/>
              <a:t>yaratmak istediğim değer </a:t>
            </a:r>
            <a:r>
              <a:rPr lang="tr-TR" dirty="0" smtClean="0"/>
              <a:t>örtüşüyor mu</a:t>
            </a:r>
            <a:r>
              <a:rPr lang="tr-TR" dirty="0"/>
              <a:t>? Sosyal ve finansal geri dönüş </a:t>
            </a:r>
            <a:r>
              <a:rPr lang="tr-TR" dirty="0" smtClean="0"/>
              <a:t>beklentisi ekseninde </a:t>
            </a:r>
            <a:r>
              <a:rPr lang="tr-TR" dirty="0"/>
              <a:t>benimle aynı noktada mı duruyor?</a:t>
            </a:r>
          </a:p>
          <a:p>
            <a:pPr algn="just"/>
            <a:r>
              <a:rPr lang="tr-TR" dirty="0" smtClean="0"/>
              <a:t>Eş-finansör </a:t>
            </a:r>
            <a:r>
              <a:rPr lang="tr-TR" dirty="0"/>
              <a:t>yatırımın yükünü ve </a:t>
            </a:r>
            <a:r>
              <a:rPr lang="tr-TR" dirty="0" smtClean="0"/>
              <a:t>yönetim maliyetini </a:t>
            </a:r>
            <a:r>
              <a:rPr lang="tr-TR" dirty="0"/>
              <a:t>benimle paylaşıyor mu?</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0" y="612598"/>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Sosyal Yatırım Finansman Stratejisi Oluşturmak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53240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17107</TotalTime>
  <Words>1106</Words>
  <Application>Microsoft Office PowerPoint</Application>
  <PresentationFormat>Ekran Gösterisi (4:3)</PresentationFormat>
  <Paragraphs>113</Paragraphs>
  <Slides>14</Slides>
  <Notes>8</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870</cp:revision>
  <cp:lastPrinted>2016-10-24T07:53:35Z</cp:lastPrinted>
  <dcterms:created xsi:type="dcterms:W3CDTF">2016-09-18T09:35:24Z</dcterms:created>
  <dcterms:modified xsi:type="dcterms:W3CDTF">2020-02-26T11:39:37Z</dcterms:modified>
</cp:coreProperties>
</file>