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5"/>
  </p:notesMasterIdLst>
  <p:sldIdLst>
    <p:sldId id="257" r:id="rId3"/>
    <p:sldId id="256" r:id="rId4"/>
    <p:sldId id="258" r:id="rId5"/>
    <p:sldId id="261" r:id="rId6"/>
    <p:sldId id="262" r:id="rId7"/>
    <p:sldId id="263" r:id="rId8"/>
    <p:sldId id="260" r:id="rId9"/>
    <p:sldId id="275" r:id="rId10"/>
    <p:sldId id="264" r:id="rId11"/>
    <p:sldId id="265" r:id="rId12"/>
    <p:sldId id="266" r:id="rId13"/>
    <p:sldId id="267" r:id="rId14"/>
    <p:sldId id="284" r:id="rId15"/>
    <p:sldId id="321" r:id="rId16"/>
    <p:sldId id="268" r:id="rId17"/>
    <p:sldId id="269" r:id="rId18"/>
    <p:sldId id="286" r:id="rId19"/>
    <p:sldId id="270" r:id="rId20"/>
    <p:sldId id="271" r:id="rId21"/>
    <p:sldId id="272" r:id="rId22"/>
    <p:sldId id="273" r:id="rId23"/>
    <p:sldId id="274" r:id="rId24"/>
    <p:sldId id="276" r:id="rId25"/>
    <p:sldId id="287" r:id="rId26"/>
    <p:sldId id="288" r:id="rId27"/>
    <p:sldId id="308" r:id="rId28"/>
    <p:sldId id="311" r:id="rId29"/>
    <p:sldId id="310" r:id="rId30"/>
    <p:sldId id="309" r:id="rId31"/>
    <p:sldId id="312" r:id="rId32"/>
    <p:sldId id="314" r:id="rId33"/>
    <p:sldId id="315" r:id="rId34"/>
    <p:sldId id="316" r:id="rId35"/>
    <p:sldId id="317" r:id="rId36"/>
    <p:sldId id="318" r:id="rId37"/>
    <p:sldId id="319" r:id="rId38"/>
    <p:sldId id="301" r:id="rId39"/>
    <p:sldId id="303" r:id="rId40"/>
    <p:sldId id="304" r:id="rId41"/>
    <p:sldId id="305" r:id="rId42"/>
    <p:sldId id="306" r:id="rId43"/>
    <p:sldId id="307" r:id="rId4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p:cViewPr varScale="1">
        <p:scale>
          <a:sx n="86" d="100"/>
          <a:sy n="86" d="100"/>
        </p:scale>
        <p:origin x="15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30768-FD80-4FB1-B8C5-6FEB336B8509}" type="doc">
      <dgm:prSet loTypeId="urn:microsoft.com/office/officeart/2005/8/layout/hList7#1" loCatId="process" qsTypeId="urn:microsoft.com/office/officeart/2005/8/quickstyle/simple1" qsCatId="simple" csTypeId="urn:microsoft.com/office/officeart/2005/8/colors/accent1_2" csCatId="accent1" phldr="1"/>
      <dgm:spPr/>
    </dgm:pt>
    <dgm:pt modelId="{2E38E3CD-B268-4EF5-AA99-6AEC3DE0F5DC}">
      <dgm:prSet phldrT="[Text]" custT="1"/>
      <dgm:spPr/>
      <dgm:t>
        <a:bodyPr/>
        <a:lstStyle/>
        <a:p>
          <a:r>
            <a:rPr lang="tr-TR" sz="2000" b="1" dirty="0" smtClean="0"/>
            <a:t>Provokasyon ve cevap arasında uyumsuzluk</a:t>
          </a:r>
          <a:endParaRPr lang="tr-TR" sz="2000" b="1" dirty="0"/>
        </a:p>
      </dgm:t>
    </dgm:pt>
    <dgm:pt modelId="{D8270E43-057C-4DDD-82BD-437CAE6B9C70}" type="parTrans" cxnId="{6394083F-72F9-49EF-AEE9-C0A0302F28FC}">
      <dgm:prSet/>
      <dgm:spPr/>
      <dgm:t>
        <a:bodyPr/>
        <a:lstStyle/>
        <a:p>
          <a:endParaRPr lang="tr-TR"/>
        </a:p>
      </dgm:t>
    </dgm:pt>
    <dgm:pt modelId="{448483BD-5263-4236-BBE5-8D125B66F92C}" type="sibTrans" cxnId="{6394083F-72F9-49EF-AEE9-C0A0302F28FC}">
      <dgm:prSet/>
      <dgm:spPr/>
      <dgm:t>
        <a:bodyPr/>
        <a:lstStyle/>
        <a:p>
          <a:endParaRPr lang="tr-TR"/>
        </a:p>
      </dgm:t>
    </dgm:pt>
    <dgm:pt modelId="{A656DE2D-11B6-4559-B5A0-27C13E1BE9E7}">
      <dgm:prSet phldrT="[Text]" custT="1"/>
      <dgm:spPr/>
      <dgm:t>
        <a:bodyPr/>
        <a:lstStyle/>
        <a:p>
          <a:r>
            <a:rPr lang="tr-TR" sz="2000" b="1" dirty="0" smtClean="0"/>
            <a:t>Uyarı sinyallerinin azalması</a:t>
          </a:r>
          <a:endParaRPr lang="tr-TR" sz="2000" b="1" dirty="0"/>
        </a:p>
      </dgm:t>
    </dgm:pt>
    <dgm:pt modelId="{DF213E6F-A79C-4C76-8036-FAA3568FB230}" type="parTrans" cxnId="{B4C0E3D9-F93F-4D49-B682-253309AEDF4C}">
      <dgm:prSet/>
      <dgm:spPr/>
      <dgm:t>
        <a:bodyPr/>
        <a:lstStyle/>
        <a:p>
          <a:endParaRPr lang="tr-TR"/>
        </a:p>
      </dgm:t>
    </dgm:pt>
    <dgm:pt modelId="{A0AAA3B8-F7F5-4685-8447-F72758819D80}" type="sibTrans" cxnId="{B4C0E3D9-F93F-4D49-B682-253309AEDF4C}">
      <dgm:prSet/>
      <dgm:spPr/>
      <dgm:t>
        <a:bodyPr/>
        <a:lstStyle/>
        <a:p>
          <a:endParaRPr lang="tr-TR"/>
        </a:p>
      </dgm:t>
    </dgm:pt>
    <dgm:pt modelId="{4BDAF7A9-E2B0-43D6-92CE-DD3050EF8835}">
      <dgm:prSet phldrT="[Text]" custT="1"/>
      <dgm:spPr/>
      <dgm:t>
        <a:bodyPr/>
        <a:lstStyle/>
        <a:p>
          <a:r>
            <a:rPr lang="tr-TR" sz="2000" b="1" dirty="0" smtClean="0"/>
            <a:t>Yatıştırma sinyallerine duyarsızlaşma</a:t>
          </a:r>
          <a:endParaRPr lang="tr-TR" sz="2000" b="1" dirty="0"/>
        </a:p>
      </dgm:t>
    </dgm:pt>
    <dgm:pt modelId="{485270D6-D3AC-4BD3-B9FD-CAFDA49D7C7B}" type="sibTrans" cxnId="{43857485-860B-4B5F-B3CA-C4D5F8B2D475}">
      <dgm:prSet/>
      <dgm:spPr/>
      <dgm:t>
        <a:bodyPr/>
        <a:lstStyle/>
        <a:p>
          <a:endParaRPr lang="tr-TR"/>
        </a:p>
      </dgm:t>
    </dgm:pt>
    <dgm:pt modelId="{07F14228-8BC1-4995-BBED-8408C641D2B2}" type="parTrans" cxnId="{43857485-860B-4B5F-B3CA-C4D5F8B2D475}">
      <dgm:prSet/>
      <dgm:spPr/>
      <dgm:t>
        <a:bodyPr/>
        <a:lstStyle/>
        <a:p>
          <a:endParaRPr lang="tr-TR"/>
        </a:p>
      </dgm:t>
    </dgm:pt>
    <dgm:pt modelId="{28019CD4-6123-4DA3-8535-39B532A84D85}" type="pres">
      <dgm:prSet presAssocID="{40430768-FD80-4FB1-B8C5-6FEB336B8509}" presName="Name0" presStyleCnt="0">
        <dgm:presLayoutVars>
          <dgm:dir/>
          <dgm:resizeHandles val="exact"/>
        </dgm:presLayoutVars>
      </dgm:prSet>
      <dgm:spPr/>
    </dgm:pt>
    <dgm:pt modelId="{44E537FD-5F2F-4868-8815-4F03FE7FEAE3}" type="pres">
      <dgm:prSet presAssocID="{40430768-FD80-4FB1-B8C5-6FEB336B8509}" presName="fgShape" presStyleLbl="fgShp" presStyleIdx="0" presStyleCnt="1"/>
      <dgm:spPr/>
    </dgm:pt>
    <dgm:pt modelId="{DC2E1076-BD40-4920-9D66-602D9EAEAB77}" type="pres">
      <dgm:prSet presAssocID="{40430768-FD80-4FB1-B8C5-6FEB336B8509}" presName="linComp" presStyleCnt="0"/>
      <dgm:spPr/>
    </dgm:pt>
    <dgm:pt modelId="{B9757211-6C03-425A-BFF2-AFFF5D3DC3DB}" type="pres">
      <dgm:prSet presAssocID="{2E38E3CD-B268-4EF5-AA99-6AEC3DE0F5DC}" presName="compNode" presStyleCnt="0"/>
      <dgm:spPr/>
    </dgm:pt>
    <dgm:pt modelId="{820945E1-7D08-41E8-845C-B9E8F6BDDC02}" type="pres">
      <dgm:prSet presAssocID="{2E38E3CD-B268-4EF5-AA99-6AEC3DE0F5DC}" presName="bkgdShape" presStyleLbl="node1" presStyleIdx="0" presStyleCnt="3"/>
      <dgm:spPr/>
      <dgm:t>
        <a:bodyPr/>
        <a:lstStyle/>
        <a:p>
          <a:endParaRPr lang="tr-TR"/>
        </a:p>
      </dgm:t>
    </dgm:pt>
    <dgm:pt modelId="{920C4629-EC0C-4437-B201-FC4E73F859A2}" type="pres">
      <dgm:prSet presAssocID="{2E38E3CD-B268-4EF5-AA99-6AEC3DE0F5DC}" presName="nodeTx" presStyleLbl="node1" presStyleIdx="0" presStyleCnt="3">
        <dgm:presLayoutVars>
          <dgm:bulletEnabled val="1"/>
        </dgm:presLayoutVars>
      </dgm:prSet>
      <dgm:spPr/>
      <dgm:t>
        <a:bodyPr/>
        <a:lstStyle/>
        <a:p>
          <a:endParaRPr lang="tr-TR"/>
        </a:p>
      </dgm:t>
    </dgm:pt>
    <dgm:pt modelId="{E720A8FF-7BB8-4A31-892A-3293D4BC5A16}" type="pres">
      <dgm:prSet presAssocID="{2E38E3CD-B268-4EF5-AA99-6AEC3DE0F5DC}" presName="invisiNode" presStyleLbl="node1" presStyleIdx="0" presStyleCnt="3"/>
      <dgm:spPr/>
    </dgm:pt>
    <dgm:pt modelId="{C452F2E4-FFE9-46AC-9F55-2726F641FED0}" type="pres">
      <dgm:prSet presAssocID="{2E38E3CD-B268-4EF5-AA99-6AEC3DE0F5DC}" presName="imagNode" presStyleLbl="fgImgPlace1" presStyleIdx="0" presStyleCnt="3"/>
      <dgm:spPr/>
    </dgm:pt>
    <dgm:pt modelId="{88695FC4-9D8B-451B-9E0A-F23184E5A771}" type="pres">
      <dgm:prSet presAssocID="{448483BD-5263-4236-BBE5-8D125B66F92C}" presName="sibTrans" presStyleLbl="sibTrans2D1" presStyleIdx="0" presStyleCnt="0"/>
      <dgm:spPr/>
      <dgm:t>
        <a:bodyPr/>
        <a:lstStyle/>
        <a:p>
          <a:endParaRPr lang="tr-TR"/>
        </a:p>
      </dgm:t>
    </dgm:pt>
    <dgm:pt modelId="{AD741591-5E7C-4997-BBA9-35DB39838151}" type="pres">
      <dgm:prSet presAssocID="{A656DE2D-11B6-4559-B5A0-27C13E1BE9E7}" presName="compNode" presStyleCnt="0"/>
      <dgm:spPr/>
    </dgm:pt>
    <dgm:pt modelId="{CCC2E8A4-C6DE-4241-A3EE-90702924732C}" type="pres">
      <dgm:prSet presAssocID="{A656DE2D-11B6-4559-B5A0-27C13E1BE9E7}" presName="bkgdShape" presStyleLbl="node1" presStyleIdx="1" presStyleCnt="3"/>
      <dgm:spPr/>
      <dgm:t>
        <a:bodyPr/>
        <a:lstStyle/>
        <a:p>
          <a:endParaRPr lang="tr-TR"/>
        </a:p>
      </dgm:t>
    </dgm:pt>
    <dgm:pt modelId="{FA812C01-6D3E-40DB-B110-E164A7297222}" type="pres">
      <dgm:prSet presAssocID="{A656DE2D-11B6-4559-B5A0-27C13E1BE9E7}" presName="nodeTx" presStyleLbl="node1" presStyleIdx="1" presStyleCnt="3">
        <dgm:presLayoutVars>
          <dgm:bulletEnabled val="1"/>
        </dgm:presLayoutVars>
      </dgm:prSet>
      <dgm:spPr/>
      <dgm:t>
        <a:bodyPr/>
        <a:lstStyle/>
        <a:p>
          <a:endParaRPr lang="tr-TR"/>
        </a:p>
      </dgm:t>
    </dgm:pt>
    <dgm:pt modelId="{1120893D-DEA0-4B7F-8D18-0C583860F302}" type="pres">
      <dgm:prSet presAssocID="{A656DE2D-11B6-4559-B5A0-27C13E1BE9E7}" presName="invisiNode" presStyleLbl="node1" presStyleIdx="1" presStyleCnt="3"/>
      <dgm:spPr/>
    </dgm:pt>
    <dgm:pt modelId="{89ECF9AA-1ECE-47A8-8DE7-4F3459B8550F}" type="pres">
      <dgm:prSet presAssocID="{A656DE2D-11B6-4559-B5A0-27C13E1BE9E7}" presName="imagNode" presStyleLbl="fgImgPlace1" presStyleIdx="1" presStyleCnt="3"/>
      <dgm:spPr/>
    </dgm:pt>
    <dgm:pt modelId="{B7EE9A1E-83D0-4424-8C38-F8F8AA681B85}" type="pres">
      <dgm:prSet presAssocID="{A0AAA3B8-F7F5-4685-8447-F72758819D80}" presName="sibTrans" presStyleLbl="sibTrans2D1" presStyleIdx="0" presStyleCnt="0"/>
      <dgm:spPr/>
      <dgm:t>
        <a:bodyPr/>
        <a:lstStyle/>
        <a:p>
          <a:endParaRPr lang="tr-TR"/>
        </a:p>
      </dgm:t>
    </dgm:pt>
    <dgm:pt modelId="{6C8F436C-F040-4CF7-933C-F548651ACCD9}" type="pres">
      <dgm:prSet presAssocID="{4BDAF7A9-E2B0-43D6-92CE-DD3050EF8835}" presName="compNode" presStyleCnt="0"/>
      <dgm:spPr/>
    </dgm:pt>
    <dgm:pt modelId="{F5F5B6D8-2E55-4A6C-A48F-387D30C3C530}" type="pres">
      <dgm:prSet presAssocID="{4BDAF7A9-E2B0-43D6-92CE-DD3050EF8835}" presName="bkgdShape" presStyleLbl="node1" presStyleIdx="2" presStyleCnt="3"/>
      <dgm:spPr/>
      <dgm:t>
        <a:bodyPr/>
        <a:lstStyle/>
        <a:p>
          <a:endParaRPr lang="tr-TR"/>
        </a:p>
      </dgm:t>
    </dgm:pt>
    <dgm:pt modelId="{6117226E-2DC1-4C0D-B2F7-49E500CE0867}" type="pres">
      <dgm:prSet presAssocID="{4BDAF7A9-E2B0-43D6-92CE-DD3050EF8835}" presName="nodeTx" presStyleLbl="node1" presStyleIdx="2" presStyleCnt="3">
        <dgm:presLayoutVars>
          <dgm:bulletEnabled val="1"/>
        </dgm:presLayoutVars>
      </dgm:prSet>
      <dgm:spPr/>
      <dgm:t>
        <a:bodyPr/>
        <a:lstStyle/>
        <a:p>
          <a:endParaRPr lang="tr-TR"/>
        </a:p>
      </dgm:t>
    </dgm:pt>
    <dgm:pt modelId="{DBA78530-75C1-46F5-AA35-4CDC23FE3C69}" type="pres">
      <dgm:prSet presAssocID="{4BDAF7A9-E2B0-43D6-92CE-DD3050EF8835}" presName="invisiNode" presStyleLbl="node1" presStyleIdx="2" presStyleCnt="3"/>
      <dgm:spPr/>
    </dgm:pt>
    <dgm:pt modelId="{E34E37D8-8CAC-4361-A219-8C5C0983DC2E}" type="pres">
      <dgm:prSet presAssocID="{4BDAF7A9-E2B0-43D6-92CE-DD3050EF8835}" presName="imagNode" presStyleLbl="fgImgPlace1" presStyleIdx="2" presStyleCnt="3"/>
      <dgm:spPr/>
    </dgm:pt>
  </dgm:ptLst>
  <dgm:cxnLst>
    <dgm:cxn modelId="{70FADA4B-27BF-4B66-BA09-9F05A2C58392}" type="presOf" srcId="{A656DE2D-11B6-4559-B5A0-27C13E1BE9E7}" destId="{FA812C01-6D3E-40DB-B110-E164A7297222}" srcOrd="1" destOrd="0" presId="urn:microsoft.com/office/officeart/2005/8/layout/hList7#1"/>
    <dgm:cxn modelId="{CA6B9373-5F89-4588-98F7-8DBC1BBC6B93}" type="presOf" srcId="{A0AAA3B8-F7F5-4685-8447-F72758819D80}" destId="{B7EE9A1E-83D0-4424-8C38-F8F8AA681B85}" srcOrd="0" destOrd="0" presId="urn:microsoft.com/office/officeart/2005/8/layout/hList7#1"/>
    <dgm:cxn modelId="{D3003B37-CC31-4E78-8240-0B163575177A}" type="presOf" srcId="{A656DE2D-11B6-4559-B5A0-27C13E1BE9E7}" destId="{CCC2E8A4-C6DE-4241-A3EE-90702924732C}" srcOrd="0" destOrd="0" presId="urn:microsoft.com/office/officeart/2005/8/layout/hList7#1"/>
    <dgm:cxn modelId="{6394083F-72F9-49EF-AEE9-C0A0302F28FC}" srcId="{40430768-FD80-4FB1-B8C5-6FEB336B8509}" destId="{2E38E3CD-B268-4EF5-AA99-6AEC3DE0F5DC}" srcOrd="0" destOrd="0" parTransId="{D8270E43-057C-4DDD-82BD-437CAE6B9C70}" sibTransId="{448483BD-5263-4236-BBE5-8D125B66F92C}"/>
    <dgm:cxn modelId="{722256C2-5875-48BF-A361-052AF843F9C4}" type="presOf" srcId="{40430768-FD80-4FB1-B8C5-6FEB336B8509}" destId="{28019CD4-6123-4DA3-8535-39B532A84D85}" srcOrd="0" destOrd="0" presId="urn:microsoft.com/office/officeart/2005/8/layout/hList7#1"/>
    <dgm:cxn modelId="{73C4C752-F149-499E-917D-BBBF98ACC8E9}" type="presOf" srcId="{4BDAF7A9-E2B0-43D6-92CE-DD3050EF8835}" destId="{6117226E-2DC1-4C0D-B2F7-49E500CE0867}" srcOrd="1" destOrd="0" presId="urn:microsoft.com/office/officeart/2005/8/layout/hList7#1"/>
    <dgm:cxn modelId="{43857485-860B-4B5F-B3CA-C4D5F8B2D475}" srcId="{40430768-FD80-4FB1-B8C5-6FEB336B8509}" destId="{4BDAF7A9-E2B0-43D6-92CE-DD3050EF8835}" srcOrd="2" destOrd="0" parTransId="{07F14228-8BC1-4995-BBED-8408C641D2B2}" sibTransId="{485270D6-D3AC-4BD3-B9FD-CAFDA49D7C7B}"/>
    <dgm:cxn modelId="{617F5B59-B4AD-4A50-989C-9EB2FB5EBA7D}" type="presOf" srcId="{2E38E3CD-B268-4EF5-AA99-6AEC3DE0F5DC}" destId="{820945E1-7D08-41E8-845C-B9E8F6BDDC02}" srcOrd="0" destOrd="0" presId="urn:microsoft.com/office/officeart/2005/8/layout/hList7#1"/>
    <dgm:cxn modelId="{1C890EA5-26EA-4BED-A619-E435A1436572}" type="presOf" srcId="{4BDAF7A9-E2B0-43D6-92CE-DD3050EF8835}" destId="{F5F5B6D8-2E55-4A6C-A48F-387D30C3C530}" srcOrd="0" destOrd="0" presId="urn:microsoft.com/office/officeart/2005/8/layout/hList7#1"/>
    <dgm:cxn modelId="{B4C0E3D9-F93F-4D49-B682-253309AEDF4C}" srcId="{40430768-FD80-4FB1-B8C5-6FEB336B8509}" destId="{A656DE2D-11B6-4559-B5A0-27C13E1BE9E7}" srcOrd="1" destOrd="0" parTransId="{DF213E6F-A79C-4C76-8036-FAA3568FB230}" sibTransId="{A0AAA3B8-F7F5-4685-8447-F72758819D80}"/>
    <dgm:cxn modelId="{6B8D1115-DF00-4387-B49F-AC56EAD3137D}" type="presOf" srcId="{448483BD-5263-4236-BBE5-8D125B66F92C}" destId="{88695FC4-9D8B-451B-9E0A-F23184E5A771}" srcOrd="0" destOrd="0" presId="urn:microsoft.com/office/officeart/2005/8/layout/hList7#1"/>
    <dgm:cxn modelId="{7C00F7EC-1F90-4BF7-831C-F70D8CE0755D}" type="presOf" srcId="{2E38E3CD-B268-4EF5-AA99-6AEC3DE0F5DC}" destId="{920C4629-EC0C-4437-B201-FC4E73F859A2}" srcOrd="1" destOrd="0" presId="urn:microsoft.com/office/officeart/2005/8/layout/hList7#1"/>
    <dgm:cxn modelId="{4A150C72-D0F1-41D4-9391-E02ABF383A9B}" type="presParOf" srcId="{28019CD4-6123-4DA3-8535-39B532A84D85}" destId="{44E537FD-5F2F-4868-8815-4F03FE7FEAE3}" srcOrd="0" destOrd="0" presId="urn:microsoft.com/office/officeart/2005/8/layout/hList7#1"/>
    <dgm:cxn modelId="{6E365B8E-E76D-4762-A408-F35180BEF4B5}" type="presParOf" srcId="{28019CD4-6123-4DA3-8535-39B532A84D85}" destId="{DC2E1076-BD40-4920-9D66-602D9EAEAB77}" srcOrd="1" destOrd="0" presId="urn:microsoft.com/office/officeart/2005/8/layout/hList7#1"/>
    <dgm:cxn modelId="{CEBAB32A-FD8A-4A40-A81D-0DF78AA654A1}" type="presParOf" srcId="{DC2E1076-BD40-4920-9D66-602D9EAEAB77}" destId="{B9757211-6C03-425A-BFF2-AFFF5D3DC3DB}" srcOrd="0" destOrd="0" presId="urn:microsoft.com/office/officeart/2005/8/layout/hList7#1"/>
    <dgm:cxn modelId="{7B0E46D0-FA53-4749-9AFD-31FE6778EEBA}" type="presParOf" srcId="{B9757211-6C03-425A-BFF2-AFFF5D3DC3DB}" destId="{820945E1-7D08-41E8-845C-B9E8F6BDDC02}" srcOrd="0" destOrd="0" presId="urn:microsoft.com/office/officeart/2005/8/layout/hList7#1"/>
    <dgm:cxn modelId="{F58B3BBE-C59E-4096-A05A-5B7718BB57BC}" type="presParOf" srcId="{B9757211-6C03-425A-BFF2-AFFF5D3DC3DB}" destId="{920C4629-EC0C-4437-B201-FC4E73F859A2}" srcOrd="1" destOrd="0" presId="urn:microsoft.com/office/officeart/2005/8/layout/hList7#1"/>
    <dgm:cxn modelId="{ACEA3008-1B4A-48A7-8ED3-57E8CB6C55FD}" type="presParOf" srcId="{B9757211-6C03-425A-BFF2-AFFF5D3DC3DB}" destId="{E720A8FF-7BB8-4A31-892A-3293D4BC5A16}" srcOrd="2" destOrd="0" presId="urn:microsoft.com/office/officeart/2005/8/layout/hList7#1"/>
    <dgm:cxn modelId="{47AE99B8-6B3E-457B-ADAE-F0388F2C54B3}" type="presParOf" srcId="{B9757211-6C03-425A-BFF2-AFFF5D3DC3DB}" destId="{C452F2E4-FFE9-46AC-9F55-2726F641FED0}" srcOrd="3" destOrd="0" presId="urn:microsoft.com/office/officeart/2005/8/layout/hList7#1"/>
    <dgm:cxn modelId="{A45EA93B-2266-4266-98F3-78535325041B}" type="presParOf" srcId="{DC2E1076-BD40-4920-9D66-602D9EAEAB77}" destId="{88695FC4-9D8B-451B-9E0A-F23184E5A771}" srcOrd="1" destOrd="0" presId="urn:microsoft.com/office/officeart/2005/8/layout/hList7#1"/>
    <dgm:cxn modelId="{B10AE56B-DDC2-42EB-BE1F-EA26886FF1BC}" type="presParOf" srcId="{DC2E1076-BD40-4920-9D66-602D9EAEAB77}" destId="{AD741591-5E7C-4997-BBA9-35DB39838151}" srcOrd="2" destOrd="0" presId="urn:microsoft.com/office/officeart/2005/8/layout/hList7#1"/>
    <dgm:cxn modelId="{D22F379F-F900-4854-9455-DFF58413C79B}" type="presParOf" srcId="{AD741591-5E7C-4997-BBA9-35DB39838151}" destId="{CCC2E8A4-C6DE-4241-A3EE-90702924732C}" srcOrd="0" destOrd="0" presId="urn:microsoft.com/office/officeart/2005/8/layout/hList7#1"/>
    <dgm:cxn modelId="{9CB173FC-B8EE-416D-81B9-030A2E6AA862}" type="presParOf" srcId="{AD741591-5E7C-4997-BBA9-35DB39838151}" destId="{FA812C01-6D3E-40DB-B110-E164A7297222}" srcOrd="1" destOrd="0" presId="urn:microsoft.com/office/officeart/2005/8/layout/hList7#1"/>
    <dgm:cxn modelId="{72E138E8-6094-48BB-9E89-FE824C5D0F6B}" type="presParOf" srcId="{AD741591-5E7C-4997-BBA9-35DB39838151}" destId="{1120893D-DEA0-4B7F-8D18-0C583860F302}" srcOrd="2" destOrd="0" presId="urn:microsoft.com/office/officeart/2005/8/layout/hList7#1"/>
    <dgm:cxn modelId="{47E0E6A2-C00D-4480-9038-BADC5A74BAD6}" type="presParOf" srcId="{AD741591-5E7C-4997-BBA9-35DB39838151}" destId="{89ECF9AA-1ECE-47A8-8DE7-4F3459B8550F}" srcOrd="3" destOrd="0" presId="urn:microsoft.com/office/officeart/2005/8/layout/hList7#1"/>
    <dgm:cxn modelId="{BD1BB088-22FC-4EFA-9927-E3291C4AA729}" type="presParOf" srcId="{DC2E1076-BD40-4920-9D66-602D9EAEAB77}" destId="{B7EE9A1E-83D0-4424-8C38-F8F8AA681B85}" srcOrd="3" destOrd="0" presId="urn:microsoft.com/office/officeart/2005/8/layout/hList7#1"/>
    <dgm:cxn modelId="{BE5EB925-5375-4318-B26E-8454D0C802B0}" type="presParOf" srcId="{DC2E1076-BD40-4920-9D66-602D9EAEAB77}" destId="{6C8F436C-F040-4CF7-933C-F548651ACCD9}" srcOrd="4" destOrd="0" presId="urn:microsoft.com/office/officeart/2005/8/layout/hList7#1"/>
    <dgm:cxn modelId="{55D8A05E-97CA-4D9B-A810-C166C41EC926}" type="presParOf" srcId="{6C8F436C-F040-4CF7-933C-F548651ACCD9}" destId="{F5F5B6D8-2E55-4A6C-A48F-387D30C3C530}" srcOrd="0" destOrd="0" presId="urn:microsoft.com/office/officeart/2005/8/layout/hList7#1"/>
    <dgm:cxn modelId="{66B44047-264E-47C3-9137-03FC833E4D7E}" type="presParOf" srcId="{6C8F436C-F040-4CF7-933C-F548651ACCD9}" destId="{6117226E-2DC1-4C0D-B2F7-49E500CE0867}" srcOrd="1" destOrd="0" presId="urn:microsoft.com/office/officeart/2005/8/layout/hList7#1"/>
    <dgm:cxn modelId="{1186B952-3636-4A16-924D-84C79A191522}" type="presParOf" srcId="{6C8F436C-F040-4CF7-933C-F548651ACCD9}" destId="{DBA78530-75C1-46F5-AA35-4CDC23FE3C69}" srcOrd="2" destOrd="0" presId="urn:microsoft.com/office/officeart/2005/8/layout/hList7#1"/>
    <dgm:cxn modelId="{C7CEB1DC-D110-48CF-A750-5F3F5CC44232}" type="presParOf" srcId="{6C8F436C-F040-4CF7-933C-F548651ACCD9}" destId="{E34E37D8-8CAC-4361-A219-8C5C0983DC2E}"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CB634-ECD1-4662-808B-BEBDF872F07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tr-TR"/>
        </a:p>
      </dgm:t>
    </dgm:pt>
    <dgm:pt modelId="{24A7B6A0-4A70-441B-B723-E7E1A7A9902F}">
      <dgm:prSet phldrT="[Text]"/>
      <dgm:spPr/>
      <dgm:t>
        <a:bodyPr/>
        <a:lstStyle/>
        <a:p>
          <a:r>
            <a:rPr lang="tr-TR" dirty="0" smtClean="0"/>
            <a:t>Aktif</a:t>
          </a:r>
          <a:endParaRPr lang="tr-TR" dirty="0"/>
        </a:p>
      </dgm:t>
    </dgm:pt>
    <dgm:pt modelId="{322B9845-686B-48A4-9E39-BA45B51AD607}" type="parTrans" cxnId="{64651CD2-4913-4114-AF49-B859F02B57FA}">
      <dgm:prSet/>
      <dgm:spPr/>
      <dgm:t>
        <a:bodyPr/>
        <a:lstStyle/>
        <a:p>
          <a:endParaRPr lang="tr-TR"/>
        </a:p>
      </dgm:t>
    </dgm:pt>
    <dgm:pt modelId="{91075500-32FC-44EA-8678-CC5D0F260A4F}" type="sibTrans" cxnId="{64651CD2-4913-4114-AF49-B859F02B57FA}">
      <dgm:prSet/>
      <dgm:spPr/>
      <dgm:t>
        <a:bodyPr/>
        <a:lstStyle/>
        <a:p>
          <a:endParaRPr lang="tr-TR"/>
        </a:p>
      </dgm:t>
    </dgm:pt>
    <dgm:pt modelId="{84A78864-8E3A-46A5-812C-3469B78EB419}">
      <dgm:prSet phldrT="[Text]"/>
      <dgm:spPr/>
      <dgm:t>
        <a:bodyPr/>
        <a:lstStyle/>
        <a:p>
          <a:r>
            <a:rPr lang="tr-TR" dirty="0" smtClean="0"/>
            <a:t>Uzaklaşma</a:t>
          </a:r>
          <a:endParaRPr lang="tr-TR" dirty="0"/>
        </a:p>
      </dgm:t>
    </dgm:pt>
    <dgm:pt modelId="{0AAAB3ED-E96F-4EFD-BF79-249020B65473}" type="parTrans" cxnId="{CBF1640F-DC53-4B98-A60F-0CF1CC01E5BE}">
      <dgm:prSet/>
      <dgm:spPr/>
      <dgm:t>
        <a:bodyPr/>
        <a:lstStyle/>
        <a:p>
          <a:endParaRPr lang="tr-TR"/>
        </a:p>
      </dgm:t>
    </dgm:pt>
    <dgm:pt modelId="{06F5C02D-842B-4170-B768-47DB33711BDD}" type="sibTrans" cxnId="{CBF1640F-DC53-4B98-A60F-0CF1CC01E5BE}">
      <dgm:prSet/>
      <dgm:spPr/>
      <dgm:t>
        <a:bodyPr/>
        <a:lstStyle/>
        <a:p>
          <a:endParaRPr lang="tr-TR"/>
        </a:p>
      </dgm:t>
    </dgm:pt>
    <dgm:pt modelId="{087EADF6-072B-4F66-8F49-E76D1A3B17C2}">
      <dgm:prSet phldrT="[Text]"/>
      <dgm:spPr/>
      <dgm:t>
        <a:bodyPr/>
        <a:lstStyle/>
        <a:p>
          <a:r>
            <a:rPr lang="tr-TR" dirty="0" smtClean="0"/>
            <a:t>Saklanma</a:t>
          </a:r>
          <a:endParaRPr lang="tr-TR" dirty="0"/>
        </a:p>
      </dgm:t>
    </dgm:pt>
    <dgm:pt modelId="{C286F22D-EC14-443A-9853-03C19FDAC4CD}" type="parTrans" cxnId="{CEA56759-27EE-4336-BC4F-B08CDE1E25F0}">
      <dgm:prSet/>
      <dgm:spPr/>
      <dgm:t>
        <a:bodyPr/>
        <a:lstStyle/>
        <a:p>
          <a:endParaRPr lang="tr-TR"/>
        </a:p>
      </dgm:t>
    </dgm:pt>
    <dgm:pt modelId="{2D8A9D5D-EE82-40B7-B3A5-12ED4E944C7E}" type="sibTrans" cxnId="{CEA56759-27EE-4336-BC4F-B08CDE1E25F0}">
      <dgm:prSet/>
      <dgm:spPr/>
      <dgm:t>
        <a:bodyPr/>
        <a:lstStyle/>
        <a:p>
          <a:endParaRPr lang="tr-TR"/>
        </a:p>
      </dgm:t>
    </dgm:pt>
    <dgm:pt modelId="{97263EFA-2A7C-45C9-9F14-6CA6F4930576}">
      <dgm:prSet phldrT="[Text]"/>
      <dgm:spPr/>
      <dgm:t>
        <a:bodyPr/>
        <a:lstStyle/>
        <a:p>
          <a:r>
            <a:rPr lang="tr-TR" dirty="0" smtClean="0"/>
            <a:t>Pasif</a:t>
          </a:r>
          <a:endParaRPr lang="tr-TR" dirty="0"/>
        </a:p>
      </dgm:t>
    </dgm:pt>
    <dgm:pt modelId="{96B1EA59-4D25-423C-AAF9-8334F69A5A6A}" type="parTrans" cxnId="{609C5143-0520-4C6E-BE8C-A0AA37F938C1}">
      <dgm:prSet/>
      <dgm:spPr/>
      <dgm:t>
        <a:bodyPr/>
        <a:lstStyle/>
        <a:p>
          <a:endParaRPr lang="tr-TR"/>
        </a:p>
      </dgm:t>
    </dgm:pt>
    <dgm:pt modelId="{2D7106DB-03C3-470C-984A-7C91C7C1E1FA}" type="sibTrans" cxnId="{609C5143-0520-4C6E-BE8C-A0AA37F938C1}">
      <dgm:prSet/>
      <dgm:spPr/>
      <dgm:t>
        <a:bodyPr/>
        <a:lstStyle/>
        <a:p>
          <a:endParaRPr lang="tr-TR"/>
        </a:p>
      </dgm:t>
    </dgm:pt>
    <dgm:pt modelId="{FA55C923-0E75-4FD0-8932-7FD98F5759BA}">
      <dgm:prSet phldrT="[Text]"/>
      <dgm:spPr/>
      <dgm:t>
        <a:bodyPr/>
        <a:lstStyle/>
        <a:p>
          <a:r>
            <a:rPr lang="tr-TR" dirty="0" smtClean="0"/>
            <a:t>Göz kontağından kaçınma</a:t>
          </a:r>
          <a:endParaRPr lang="tr-TR" dirty="0"/>
        </a:p>
      </dgm:t>
    </dgm:pt>
    <dgm:pt modelId="{C74724AB-F65C-42AA-8BD6-9EE4CE0EB70F}" type="parTrans" cxnId="{3D2DB089-B138-495C-A5AA-1DACAACD442F}">
      <dgm:prSet/>
      <dgm:spPr/>
      <dgm:t>
        <a:bodyPr/>
        <a:lstStyle/>
        <a:p>
          <a:endParaRPr lang="tr-TR"/>
        </a:p>
      </dgm:t>
    </dgm:pt>
    <dgm:pt modelId="{CE4F2723-8AAF-4AF5-A648-D3421796AA47}" type="sibTrans" cxnId="{3D2DB089-B138-495C-A5AA-1DACAACD442F}">
      <dgm:prSet/>
      <dgm:spPr/>
      <dgm:t>
        <a:bodyPr/>
        <a:lstStyle/>
        <a:p>
          <a:endParaRPr lang="tr-TR"/>
        </a:p>
      </dgm:t>
    </dgm:pt>
    <dgm:pt modelId="{86AD00BE-77EF-4BB3-8DE7-BA4772224D82}">
      <dgm:prSet phldrT="[Text]"/>
      <dgm:spPr/>
      <dgm:t>
        <a:bodyPr/>
        <a:lstStyle/>
        <a:p>
          <a:r>
            <a:rPr lang="tr-TR" dirty="0" smtClean="0"/>
            <a:t>Vücudunu çevirme</a:t>
          </a:r>
          <a:endParaRPr lang="tr-TR" dirty="0"/>
        </a:p>
      </dgm:t>
    </dgm:pt>
    <dgm:pt modelId="{7AFBCE36-6A87-4525-985C-5E5B109165D3}" type="parTrans" cxnId="{09E38C00-359C-443A-98D6-02C44A0153DA}">
      <dgm:prSet/>
      <dgm:spPr/>
      <dgm:t>
        <a:bodyPr/>
        <a:lstStyle/>
        <a:p>
          <a:endParaRPr lang="tr-TR"/>
        </a:p>
      </dgm:t>
    </dgm:pt>
    <dgm:pt modelId="{C594C0E1-0D4E-497E-8D72-A4393D8314BA}" type="sibTrans" cxnId="{09E38C00-359C-443A-98D6-02C44A0153DA}">
      <dgm:prSet/>
      <dgm:spPr/>
      <dgm:t>
        <a:bodyPr/>
        <a:lstStyle/>
        <a:p>
          <a:endParaRPr lang="tr-TR"/>
        </a:p>
      </dgm:t>
    </dgm:pt>
    <dgm:pt modelId="{F14E893E-B13A-4D06-B718-7E10B722B234}">
      <dgm:prSet phldrT="[Text]"/>
      <dgm:spPr/>
      <dgm:t>
        <a:bodyPr/>
        <a:lstStyle/>
        <a:p>
          <a:r>
            <a:rPr lang="tr-TR" dirty="0" smtClean="0"/>
            <a:t>Hırlama</a:t>
          </a:r>
          <a:endParaRPr lang="tr-TR" dirty="0"/>
        </a:p>
      </dgm:t>
    </dgm:pt>
    <dgm:pt modelId="{EFE2A7C4-89AB-4045-92DD-394FA1CAF682}" type="parTrans" cxnId="{1F9B1490-6A53-4C87-83D3-22AD600D4E14}">
      <dgm:prSet/>
      <dgm:spPr/>
      <dgm:t>
        <a:bodyPr/>
        <a:lstStyle/>
        <a:p>
          <a:endParaRPr lang="tr-TR"/>
        </a:p>
      </dgm:t>
    </dgm:pt>
    <dgm:pt modelId="{D6FE5F53-873D-4B7A-ACAF-11C749FB5E90}" type="sibTrans" cxnId="{1F9B1490-6A53-4C87-83D3-22AD600D4E14}">
      <dgm:prSet/>
      <dgm:spPr/>
      <dgm:t>
        <a:bodyPr/>
        <a:lstStyle/>
        <a:p>
          <a:endParaRPr lang="tr-TR"/>
        </a:p>
      </dgm:t>
    </dgm:pt>
    <dgm:pt modelId="{3065A5E0-110F-413A-ABA9-307DC9675C75}">
      <dgm:prSet phldrT="[Text]"/>
      <dgm:spPr/>
      <dgm:t>
        <a:bodyPr/>
        <a:lstStyle/>
        <a:p>
          <a:r>
            <a:rPr lang="tr-TR" dirty="0" smtClean="0"/>
            <a:t>Başını çevirme</a:t>
          </a:r>
          <a:endParaRPr lang="tr-TR" dirty="0"/>
        </a:p>
      </dgm:t>
    </dgm:pt>
    <dgm:pt modelId="{6DDE99C8-A1BB-4AEE-A9DB-FA2F80D76CA6}" type="parTrans" cxnId="{6078C70B-6681-42CF-8A7D-FEC95B31FEE5}">
      <dgm:prSet/>
      <dgm:spPr/>
      <dgm:t>
        <a:bodyPr/>
        <a:lstStyle/>
        <a:p>
          <a:endParaRPr lang="tr-TR"/>
        </a:p>
      </dgm:t>
    </dgm:pt>
    <dgm:pt modelId="{40B7E055-E4C0-4D3F-8128-B8BBC9C031A4}" type="sibTrans" cxnId="{6078C70B-6681-42CF-8A7D-FEC95B31FEE5}">
      <dgm:prSet/>
      <dgm:spPr/>
      <dgm:t>
        <a:bodyPr/>
        <a:lstStyle/>
        <a:p>
          <a:endParaRPr lang="tr-TR"/>
        </a:p>
      </dgm:t>
    </dgm:pt>
    <dgm:pt modelId="{E170150C-6F13-424B-B4B7-2B92D3AF1AE3}" type="pres">
      <dgm:prSet presAssocID="{A30CB634-ECD1-4662-808B-BEBDF872F073}" presName="Name0" presStyleCnt="0">
        <dgm:presLayoutVars>
          <dgm:dir/>
          <dgm:animLvl val="lvl"/>
          <dgm:resizeHandles/>
        </dgm:presLayoutVars>
      </dgm:prSet>
      <dgm:spPr/>
      <dgm:t>
        <a:bodyPr/>
        <a:lstStyle/>
        <a:p>
          <a:endParaRPr lang="tr-TR"/>
        </a:p>
      </dgm:t>
    </dgm:pt>
    <dgm:pt modelId="{34CEA5BF-E118-4CB3-9A36-AEF92DA7C750}" type="pres">
      <dgm:prSet presAssocID="{24A7B6A0-4A70-441B-B723-E7E1A7A9902F}" presName="linNode" presStyleCnt="0"/>
      <dgm:spPr/>
    </dgm:pt>
    <dgm:pt modelId="{C27CDA0E-1459-40A7-AC4F-3B1FD6F06E2D}" type="pres">
      <dgm:prSet presAssocID="{24A7B6A0-4A70-441B-B723-E7E1A7A9902F}" presName="parentShp" presStyleLbl="node1" presStyleIdx="0" presStyleCnt="2">
        <dgm:presLayoutVars>
          <dgm:bulletEnabled val="1"/>
        </dgm:presLayoutVars>
      </dgm:prSet>
      <dgm:spPr/>
      <dgm:t>
        <a:bodyPr/>
        <a:lstStyle/>
        <a:p>
          <a:endParaRPr lang="tr-TR"/>
        </a:p>
      </dgm:t>
    </dgm:pt>
    <dgm:pt modelId="{6076D53D-E220-4035-AF5A-18E657B628C2}" type="pres">
      <dgm:prSet presAssocID="{24A7B6A0-4A70-441B-B723-E7E1A7A9902F}" presName="childShp" presStyleLbl="bgAccFollowNode1" presStyleIdx="0" presStyleCnt="2">
        <dgm:presLayoutVars>
          <dgm:bulletEnabled val="1"/>
        </dgm:presLayoutVars>
      </dgm:prSet>
      <dgm:spPr/>
      <dgm:t>
        <a:bodyPr/>
        <a:lstStyle/>
        <a:p>
          <a:endParaRPr lang="tr-TR"/>
        </a:p>
      </dgm:t>
    </dgm:pt>
    <dgm:pt modelId="{C31530FC-A0EB-4A92-A667-97BA2755B302}" type="pres">
      <dgm:prSet presAssocID="{91075500-32FC-44EA-8678-CC5D0F260A4F}" presName="spacing" presStyleCnt="0"/>
      <dgm:spPr/>
    </dgm:pt>
    <dgm:pt modelId="{DDA57A80-D973-4F38-B800-1840D2DA907E}" type="pres">
      <dgm:prSet presAssocID="{97263EFA-2A7C-45C9-9F14-6CA6F4930576}" presName="linNode" presStyleCnt="0"/>
      <dgm:spPr/>
    </dgm:pt>
    <dgm:pt modelId="{4A651FC3-4A1B-4310-A0D1-49279791815E}" type="pres">
      <dgm:prSet presAssocID="{97263EFA-2A7C-45C9-9F14-6CA6F4930576}" presName="parentShp" presStyleLbl="node1" presStyleIdx="1" presStyleCnt="2">
        <dgm:presLayoutVars>
          <dgm:bulletEnabled val="1"/>
        </dgm:presLayoutVars>
      </dgm:prSet>
      <dgm:spPr/>
      <dgm:t>
        <a:bodyPr/>
        <a:lstStyle/>
        <a:p>
          <a:endParaRPr lang="tr-TR"/>
        </a:p>
      </dgm:t>
    </dgm:pt>
    <dgm:pt modelId="{350A070C-C126-4221-B105-8A47B21B1A04}" type="pres">
      <dgm:prSet presAssocID="{97263EFA-2A7C-45C9-9F14-6CA6F4930576}" presName="childShp" presStyleLbl="bgAccFollowNode1" presStyleIdx="1" presStyleCnt="2">
        <dgm:presLayoutVars>
          <dgm:bulletEnabled val="1"/>
        </dgm:presLayoutVars>
      </dgm:prSet>
      <dgm:spPr/>
      <dgm:t>
        <a:bodyPr/>
        <a:lstStyle/>
        <a:p>
          <a:endParaRPr lang="tr-TR"/>
        </a:p>
      </dgm:t>
    </dgm:pt>
  </dgm:ptLst>
  <dgm:cxnLst>
    <dgm:cxn modelId="{47E8AFFB-D957-4D57-B284-ED7B08E96E1E}" type="presOf" srcId="{A30CB634-ECD1-4662-808B-BEBDF872F073}" destId="{E170150C-6F13-424B-B4B7-2B92D3AF1AE3}" srcOrd="0" destOrd="0" presId="urn:microsoft.com/office/officeart/2005/8/layout/vList6"/>
    <dgm:cxn modelId="{1F9B1490-6A53-4C87-83D3-22AD600D4E14}" srcId="{24A7B6A0-4A70-441B-B723-E7E1A7A9902F}" destId="{F14E893E-B13A-4D06-B718-7E10B722B234}" srcOrd="2" destOrd="0" parTransId="{EFE2A7C4-89AB-4045-92DD-394FA1CAF682}" sibTransId="{D6FE5F53-873D-4B7A-ACAF-11C749FB5E90}"/>
    <dgm:cxn modelId="{9B675B48-6350-405B-8938-C13F7697F7DD}" type="presOf" srcId="{FA55C923-0E75-4FD0-8932-7FD98F5759BA}" destId="{350A070C-C126-4221-B105-8A47B21B1A04}" srcOrd="0" destOrd="0" presId="urn:microsoft.com/office/officeart/2005/8/layout/vList6"/>
    <dgm:cxn modelId="{B8496132-70A7-4691-AE58-79A9C8117E49}" type="presOf" srcId="{86AD00BE-77EF-4BB3-8DE7-BA4772224D82}" destId="{350A070C-C126-4221-B105-8A47B21B1A04}" srcOrd="0" destOrd="2" presId="urn:microsoft.com/office/officeart/2005/8/layout/vList6"/>
    <dgm:cxn modelId="{CEA56759-27EE-4336-BC4F-B08CDE1E25F0}" srcId="{24A7B6A0-4A70-441B-B723-E7E1A7A9902F}" destId="{087EADF6-072B-4F66-8F49-E76D1A3B17C2}" srcOrd="1" destOrd="0" parTransId="{C286F22D-EC14-443A-9853-03C19FDAC4CD}" sibTransId="{2D8A9D5D-EE82-40B7-B3A5-12ED4E944C7E}"/>
    <dgm:cxn modelId="{6078C70B-6681-42CF-8A7D-FEC95B31FEE5}" srcId="{97263EFA-2A7C-45C9-9F14-6CA6F4930576}" destId="{3065A5E0-110F-413A-ABA9-307DC9675C75}" srcOrd="1" destOrd="0" parTransId="{6DDE99C8-A1BB-4AEE-A9DB-FA2F80D76CA6}" sibTransId="{40B7E055-E4C0-4D3F-8128-B8BBC9C031A4}"/>
    <dgm:cxn modelId="{CBF1640F-DC53-4B98-A60F-0CF1CC01E5BE}" srcId="{24A7B6A0-4A70-441B-B723-E7E1A7A9902F}" destId="{84A78864-8E3A-46A5-812C-3469B78EB419}" srcOrd="0" destOrd="0" parTransId="{0AAAB3ED-E96F-4EFD-BF79-249020B65473}" sibTransId="{06F5C02D-842B-4170-B768-47DB33711BDD}"/>
    <dgm:cxn modelId="{64651CD2-4913-4114-AF49-B859F02B57FA}" srcId="{A30CB634-ECD1-4662-808B-BEBDF872F073}" destId="{24A7B6A0-4A70-441B-B723-E7E1A7A9902F}" srcOrd="0" destOrd="0" parTransId="{322B9845-686B-48A4-9E39-BA45B51AD607}" sibTransId="{91075500-32FC-44EA-8678-CC5D0F260A4F}"/>
    <dgm:cxn modelId="{FEE0ED24-2496-4C6D-89F7-0DCBCF4E95E4}" type="presOf" srcId="{84A78864-8E3A-46A5-812C-3469B78EB419}" destId="{6076D53D-E220-4035-AF5A-18E657B628C2}" srcOrd="0" destOrd="0" presId="urn:microsoft.com/office/officeart/2005/8/layout/vList6"/>
    <dgm:cxn modelId="{609C5143-0520-4C6E-BE8C-A0AA37F938C1}" srcId="{A30CB634-ECD1-4662-808B-BEBDF872F073}" destId="{97263EFA-2A7C-45C9-9F14-6CA6F4930576}" srcOrd="1" destOrd="0" parTransId="{96B1EA59-4D25-423C-AAF9-8334F69A5A6A}" sibTransId="{2D7106DB-03C3-470C-984A-7C91C7C1E1FA}"/>
    <dgm:cxn modelId="{ADB0CBCD-B98D-4853-9537-C091B3731B0B}" type="presOf" srcId="{97263EFA-2A7C-45C9-9F14-6CA6F4930576}" destId="{4A651FC3-4A1B-4310-A0D1-49279791815E}" srcOrd="0" destOrd="0" presId="urn:microsoft.com/office/officeart/2005/8/layout/vList6"/>
    <dgm:cxn modelId="{A643555D-B5E0-4B54-ADA5-AD6CF49D67EE}" type="presOf" srcId="{087EADF6-072B-4F66-8F49-E76D1A3B17C2}" destId="{6076D53D-E220-4035-AF5A-18E657B628C2}" srcOrd="0" destOrd="1" presId="urn:microsoft.com/office/officeart/2005/8/layout/vList6"/>
    <dgm:cxn modelId="{98EA95DB-DB68-49AE-BCF7-B86F6A55EC48}" type="presOf" srcId="{F14E893E-B13A-4D06-B718-7E10B722B234}" destId="{6076D53D-E220-4035-AF5A-18E657B628C2}" srcOrd="0" destOrd="2" presId="urn:microsoft.com/office/officeart/2005/8/layout/vList6"/>
    <dgm:cxn modelId="{B6476649-7A66-464A-B572-1FE474FE2271}" type="presOf" srcId="{24A7B6A0-4A70-441B-B723-E7E1A7A9902F}" destId="{C27CDA0E-1459-40A7-AC4F-3B1FD6F06E2D}" srcOrd="0" destOrd="0" presId="urn:microsoft.com/office/officeart/2005/8/layout/vList6"/>
    <dgm:cxn modelId="{4F42BEB4-287B-40AE-A113-D36AAAB55CCD}" type="presOf" srcId="{3065A5E0-110F-413A-ABA9-307DC9675C75}" destId="{350A070C-C126-4221-B105-8A47B21B1A04}" srcOrd="0" destOrd="1" presId="urn:microsoft.com/office/officeart/2005/8/layout/vList6"/>
    <dgm:cxn modelId="{3D2DB089-B138-495C-A5AA-1DACAACD442F}" srcId="{97263EFA-2A7C-45C9-9F14-6CA6F4930576}" destId="{FA55C923-0E75-4FD0-8932-7FD98F5759BA}" srcOrd="0" destOrd="0" parTransId="{C74724AB-F65C-42AA-8BD6-9EE4CE0EB70F}" sibTransId="{CE4F2723-8AAF-4AF5-A648-D3421796AA47}"/>
    <dgm:cxn modelId="{09E38C00-359C-443A-98D6-02C44A0153DA}" srcId="{97263EFA-2A7C-45C9-9F14-6CA6F4930576}" destId="{86AD00BE-77EF-4BB3-8DE7-BA4772224D82}" srcOrd="2" destOrd="0" parTransId="{7AFBCE36-6A87-4525-985C-5E5B109165D3}" sibTransId="{C594C0E1-0D4E-497E-8D72-A4393D8314BA}"/>
    <dgm:cxn modelId="{4E56B996-28B3-451A-8706-BA01A118A02E}" type="presParOf" srcId="{E170150C-6F13-424B-B4B7-2B92D3AF1AE3}" destId="{34CEA5BF-E118-4CB3-9A36-AEF92DA7C750}" srcOrd="0" destOrd="0" presId="urn:microsoft.com/office/officeart/2005/8/layout/vList6"/>
    <dgm:cxn modelId="{0719C706-8D57-4389-B3AE-51E0B1DE8DE7}" type="presParOf" srcId="{34CEA5BF-E118-4CB3-9A36-AEF92DA7C750}" destId="{C27CDA0E-1459-40A7-AC4F-3B1FD6F06E2D}" srcOrd="0" destOrd="0" presId="urn:microsoft.com/office/officeart/2005/8/layout/vList6"/>
    <dgm:cxn modelId="{F7F70EE0-A59A-438C-9723-5A2066905D93}" type="presParOf" srcId="{34CEA5BF-E118-4CB3-9A36-AEF92DA7C750}" destId="{6076D53D-E220-4035-AF5A-18E657B628C2}" srcOrd="1" destOrd="0" presId="urn:microsoft.com/office/officeart/2005/8/layout/vList6"/>
    <dgm:cxn modelId="{5432C5D7-B5ED-43FD-804B-4D0A5FB79C0B}" type="presParOf" srcId="{E170150C-6F13-424B-B4B7-2B92D3AF1AE3}" destId="{C31530FC-A0EB-4A92-A667-97BA2755B302}" srcOrd="1" destOrd="0" presId="urn:microsoft.com/office/officeart/2005/8/layout/vList6"/>
    <dgm:cxn modelId="{BA78B225-A761-428D-A1D8-52AEB06719CE}" type="presParOf" srcId="{E170150C-6F13-424B-B4B7-2B92D3AF1AE3}" destId="{DDA57A80-D973-4F38-B800-1840D2DA907E}" srcOrd="2" destOrd="0" presId="urn:microsoft.com/office/officeart/2005/8/layout/vList6"/>
    <dgm:cxn modelId="{95DEC75A-2D87-4389-8A5E-8846E4189ACC}" type="presParOf" srcId="{DDA57A80-D973-4F38-B800-1840D2DA907E}" destId="{4A651FC3-4A1B-4310-A0D1-49279791815E}" srcOrd="0" destOrd="0" presId="urn:microsoft.com/office/officeart/2005/8/layout/vList6"/>
    <dgm:cxn modelId="{5E649472-1601-4916-A42C-D62E0F5185C6}" type="presParOf" srcId="{DDA57A80-D973-4F38-B800-1840D2DA907E}" destId="{350A070C-C126-4221-B105-8A47B21B1A04}"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4A78BB-1C7F-4527-80AD-513A6D5ABB2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B609442D-F587-4DB1-8876-C8D0596D9E1C}">
      <dgm:prSet phldrT="[Text]"/>
      <dgm:spPr/>
      <dgm:t>
        <a:bodyPr/>
        <a:lstStyle/>
        <a:p>
          <a:r>
            <a:rPr lang="tr-TR" dirty="0" smtClean="0"/>
            <a:t>Deli</a:t>
          </a:r>
          <a:endParaRPr lang="tr-TR" dirty="0"/>
        </a:p>
      </dgm:t>
    </dgm:pt>
    <dgm:pt modelId="{3E35DB8C-70C4-4AD9-BF98-7CDC8DAE82BD}" type="parTrans" cxnId="{EE3D0CDE-35B8-44C6-9AD7-A905D2BB7AF2}">
      <dgm:prSet/>
      <dgm:spPr/>
      <dgm:t>
        <a:bodyPr/>
        <a:lstStyle/>
        <a:p>
          <a:endParaRPr lang="tr-TR"/>
        </a:p>
      </dgm:t>
    </dgm:pt>
    <dgm:pt modelId="{AC50FD28-F25A-4A38-89AA-C2184EB61E3F}" type="sibTrans" cxnId="{EE3D0CDE-35B8-44C6-9AD7-A905D2BB7AF2}">
      <dgm:prSet/>
      <dgm:spPr/>
      <dgm:t>
        <a:bodyPr/>
        <a:lstStyle/>
        <a:p>
          <a:endParaRPr lang="tr-TR"/>
        </a:p>
      </dgm:t>
    </dgm:pt>
    <dgm:pt modelId="{A1F5B498-DFBF-4904-92A6-AF1EB71732FF}">
      <dgm:prSet phldrT="[Text]"/>
      <dgm:spPr/>
      <dgm:t>
        <a:bodyPr/>
        <a:lstStyle/>
        <a:p>
          <a:r>
            <a:rPr lang="tr-TR" dirty="0" smtClean="0"/>
            <a:t>Kıskanç</a:t>
          </a:r>
          <a:endParaRPr lang="tr-TR" dirty="0"/>
        </a:p>
      </dgm:t>
    </dgm:pt>
    <dgm:pt modelId="{81AD52A2-14D4-4205-B70A-287FD7784B1C}" type="parTrans" cxnId="{8DE8024C-F625-47C3-95B4-1051B477FCA3}">
      <dgm:prSet/>
      <dgm:spPr/>
      <dgm:t>
        <a:bodyPr/>
        <a:lstStyle/>
        <a:p>
          <a:endParaRPr lang="tr-TR"/>
        </a:p>
      </dgm:t>
    </dgm:pt>
    <dgm:pt modelId="{325B66B3-7521-4D32-A04D-3950649331DC}" type="sibTrans" cxnId="{8DE8024C-F625-47C3-95B4-1051B477FCA3}">
      <dgm:prSet/>
      <dgm:spPr/>
      <dgm:t>
        <a:bodyPr/>
        <a:lstStyle/>
        <a:p>
          <a:endParaRPr lang="tr-TR"/>
        </a:p>
      </dgm:t>
    </dgm:pt>
    <dgm:pt modelId="{880FF8DD-E938-4790-9ADF-8CACD8923FFB}">
      <dgm:prSet phldrT="[Text]"/>
      <dgm:spPr/>
      <dgm:t>
        <a:bodyPr/>
        <a:lstStyle/>
        <a:p>
          <a:r>
            <a:rPr lang="tr-TR" dirty="0" smtClean="0"/>
            <a:t>Dominant</a:t>
          </a:r>
          <a:endParaRPr lang="tr-TR" dirty="0"/>
        </a:p>
      </dgm:t>
    </dgm:pt>
    <dgm:pt modelId="{FFFA021E-275F-4527-89D7-B0BBD9E14D64}" type="parTrans" cxnId="{58FEF65B-B4B4-48E2-B51D-4A9C7B21485B}">
      <dgm:prSet/>
      <dgm:spPr/>
      <dgm:t>
        <a:bodyPr/>
        <a:lstStyle/>
        <a:p>
          <a:endParaRPr lang="tr-TR"/>
        </a:p>
      </dgm:t>
    </dgm:pt>
    <dgm:pt modelId="{2C06220C-FCA5-4031-9A89-92768F7754A8}" type="sibTrans" cxnId="{58FEF65B-B4B4-48E2-B51D-4A9C7B21485B}">
      <dgm:prSet/>
      <dgm:spPr/>
      <dgm:t>
        <a:bodyPr/>
        <a:lstStyle/>
        <a:p>
          <a:endParaRPr lang="tr-TR"/>
        </a:p>
      </dgm:t>
    </dgm:pt>
    <dgm:pt modelId="{E4E94B85-4A10-4852-AD66-59580400CF8F}" type="pres">
      <dgm:prSet presAssocID="{F04A78BB-1C7F-4527-80AD-513A6D5ABB27}" presName="CompostProcess" presStyleCnt="0">
        <dgm:presLayoutVars>
          <dgm:dir/>
          <dgm:resizeHandles val="exact"/>
        </dgm:presLayoutVars>
      </dgm:prSet>
      <dgm:spPr/>
      <dgm:t>
        <a:bodyPr/>
        <a:lstStyle/>
        <a:p>
          <a:endParaRPr lang="tr-TR"/>
        </a:p>
      </dgm:t>
    </dgm:pt>
    <dgm:pt modelId="{4DC2BA98-DD7D-4C38-AE98-CEE37F28AFB4}" type="pres">
      <dgm:prSet presAssocID="{F04A78BB-1C7F-4527-80AD-513A6D5ABB27}" presName="arrow" presStyleLbl="bgShp" presStyleIdx="0" presStyleCnt="1" custLinFactNeighborX="-551" custLinFactNeighborY="-8789"/>
      <dgm:spPr/>
    </dgm:pt>
    <dgm:pt modelId="{A994FF41-7953-4971-B7C5-D2DC528FB3FB}" type="pres">
      <dgm:prSet presAssocID="{F04A78BB-1C7F-4527-80AD-513A6D5ABB27}" presName="linearProcess" presStyleCnt="0"/>
      <dgm:spPr/>
    </dgm:pt>
    <dgm:pt modelId="{E8A46828-1A2E-4015-9D9E-0DD244FBF09C}" type="pres">
      <dgm:prSet presAssocID="{B609442D-F587-4DB1-8876-C8D0596D9E1C}" presName="textNode" presStyleLbl="node1" presStyleIdx="0" presStyleCnt="3">
        <dgm:presLayoutVars>
          <dgm:bulletEnabled val="1"/>
        </dgm:presLayoutVars>
      </dgm:prSet>
      <dgm:spPr/>
      <dgm:t>
        <a:bodyPr/>
        <a:lstStyle/>
        <a:p>
          <a:endParaRPr lang="tr-TR"/>
        </a:p>
      </dgm:t>
    </dgm:pt>
    <dgm:pt modelId="{4122BD17-A475-4C04-95A6-FA91598A3041}" type="pres">
      <dgm:prSet presAssocID="{AC50FD28-F25A-4A38-89AA-C2184EB61E3F}" presName="sibTrans" presStyleCnt="0"/>
      <dgm:spPr/>
    </dgm:pt>
    <dgm:pt modelId="{3A2D67AE-328D-4CE0-B281-9CC9188F3641}" type="pres">
      <dgm:prSet presAssocID="{A1F5B498-DFBF-4904-92A6-AF1EB71732FF}" presName="textNode" presStyleLbl="node1" presStyleIdx="1" presStyleCnt="3">
        <dgm:presLayoutVars>
          <dgm:bulletEnabled val="1"/>
        </dgm:presLayoutVars>
      </dgm:prSet>
      <dgm:spPr/>
      <dgm:t>
        <a:bodyPr/>
        <a:lstStyle/>
        <a:p>
          <a:endParaRPr lang="tr-TR"/>
        </a:p>
      </dgm:t>
    </dgm:pt>
    <dgm:pt modelId="{18FB325F-7AF1-4AE6-A897-ACD2B670014C}" type="pres">
      <dgm:prSet presAssocID="{325B66B3-7521-4D32-A04D-3950649331DC}" presName="sibTrans" presStyleCnt="0"/>
      <dgm:spPr/>
    </dgm:pt>
    <dgm:pt modelId="{42E6BBBE-3F08-461C-80A9-1B3B4FA02D32}" type="pres">
      <dgm:prSet presAssocID="{880FF8DD-E938-4790-9ADF-8CACD8923FFB}" presName="textNode" presStyleLbl="node1" presStyleIdx="2" presStyleCnt="3">
        <dgm:presLayoutVars>
          <dgm:bulletEnabled val="1"/>
        </dgm:presLayoutVars>
      </dgm:prSet>
      <dgm:spPr/>
      <dgm:t>
        <a:bodyPr/>
        <a:lstStyle/>
        <a:p>
          <a:endParaRPr lang="tr-TR"/>
        </a:p>
      </dgm:t>
    </dgm:pt>
  </dgm:ptLst>
  <dgm:cxnLst>
    <dgm:cxn modelId="{AA508654-4A7E-4518-813A-458ABBFA4EEC}" type="presOf" srcId="{880FF8DD-E938-4790-9ADF-8CACD8923FFB}" destId="{42E6BBBE-3F08-461C-80A9-1B3B4FA02D32}" srcOrd="0" destOrd="0" presId="urn:microsoft.com/office/officeart/2005/8/layout/hProcess9"/>
    <dgm:cxn modelId="{BE2C3477-25B6-43F1-B2BC-45FC9123DA1F}" type="presOf" srcId="{F04A78BB-1C7F-4527-80AD-513A6D5ABB27}" destId="{E4E94B85-4A10-4852-AD66-59580400CF8F}" srcOrd="0" destOrd="0" presId="urn:microsoft.com/office/officeart/2005/8/layout/hProcess9"/>
    <dgm:cxn modelId="{EE3D0CDE-35B8-44C6-9AD7-A905D2BB7AF2}" srcId="{F04A78BB-1C7F-4527-80AD-513A6D5ABB27}" destId="{B609442D-F587-4DB1-8876-C8D0596D9E1C}" srcOrd="0" destOrd="0" parTransId="{3E35DB8C-70C4-4AD9-BF98-7CDC8DAE82BD}" sibTransId="{AC50FD28-F25A-4A38-89AA-C2184EB61E3F}"/>
    <dgm:cxn modelId="{58FEF65B-B4B4-48E2-B51D-4A9C7B21485B}" srcId="{F04A78BB-1C7F-4527-80AD-513A6D5ABB27}" destId="{880FF8DD-E938-4790-9ADF-8CACD8923FFB}" srcOrd="2" destOrd="0" parTransId="{FFFA021E-275F-4527-89D7-B0BBD9E14D64}" sibTransId="{2C06220C-FCA5-4031-9A89-92768F7754A8}"/>
    <dgm:cxn modelId="{50102E27-F659-4935-92BE-9767209BE2D6}" type="presOf" srcId="{B609442D-F587-4DB1-8876-C8D0596D9E1C}" destId="{E8A46828-1A2E-4015-9D9E-0DD244FBF09C}" srcOrd="0" destOrd="0" presId="urn:microsoft.com/office/officeart/2005/8/layout/hProcess9"/>
    <dgm:cxn modelId="{8946464E-0F98-41DC-9592-C38F677B75A4}" type="presOf" srcId="{A1F5B498-DFBF-4904-92A6-AF1EB71732FF}" destId="{3A2D67AE-328D-4CE0-B281-9CC9188F3641}" srcOrd="0" destOrd="0" presId="urn:microsoft.com/office/officeart/2005/8/layout/hProcess9"/>
    <dgm:cxn modelId="{8DE8024C-F625-47C3-95B4-1051B477FCA3}" srcId="{F04A78BB-1C7F-4527-80AD-513A6D5ABB27}" destId="{A1F5B498-DFBF-4904-92A6-AF1EB71732FF}" srcOrd="1" destOrd="0" parTransId="{81AD52A2-14D4-4205-B70A-287FD7784B1C}" sibTransId="{325B66B3-7521-4D32-A04D-3950649331DC}"/>
    <dgm:cxn modelId="{F4D02AC6-3626-4202-AB06-91A40C9FCD0A}" type="presParOf" srcId="{E4E94B85-4A10-4852-AD66-59580400CF8F}" destId="{4DC2BA98-DD7D-4C38-AE98-CEE37F28AFB4}" srcOrd="0" destOrd="0" presId="urn:microsoft.com/office/officeart/2005/8/layout/hProcess9"/>
    <dgm:cxn modelId="{D8683F8C-6751-4A91-9341-43424375F0B1}" type="presParOf" srcId="{E4E94B85-4A10-4852-AD66-59580400CF8F}" destId="{A994FF41-7953-4971-B7C5-D2DC528FB3FB}" srcOrd="1" destOrd="0" presId="urn:microsoft.com/office/officeart/2005/8/layout/hProcess9"/>
    <dgm:cxn modelId="{6A7AB8AD-1B62-4A8A-8AC6-735DDA0DC793}" type="presParOf" srcId="{A994FF41-7953-4971-B7C5-D2DC528FB3FB}" destId="{E8A46828-1A2E-4015-9D9E-0DD244FBF09C}" srcOrd="0" destOrd="0" presId="urn:microsoft.com/office/officeart/2005/8/layout/hProcess9"/>
    <dgm:cxn modelId="{CFA4900B-D95A-4609-9C71-D1AC706DEBB1}" type="presParOf" srcId="{A994FF41-7953-4971-B7C5-D2DC528FB3FB}" destId="{4122BD17-A475-4C04-95A6-FA91598A3041}" srcOrd="1" destOrd="0" presId="urn:microsoft.com/office/officeart/2005/8/layout/hProcess9"/>
    <dgm:cxn modelId="{B87E087F-3A0D-4A3E-AFBB-C606C8CE4601}" type="presParOf" srcId="{A994FF41-7953-4971-B7C5-D2DC528FB3FB}" destId="{3A2D67AE-328D-4CE0-B281-9CC9188F3641}" srcOrd="2" destOrd="0" presId="urn:microsoft.com/office/officeart/2005/8/layout/hProcess9"/>
    <dgm:cxn modelId="{567449A3-837C-4B13-8AFE-76C55BC69612}" type="presParOf" srcId="{A994FF41-7953-4971-B7C5-D2DC528FB3FB}" destId="{18FB325F-7AF1-4AE6-A897-ACD2B670014C}" srcOrd="3" destOrd="0" presId="urn:microsoft.com/office/officeart/2005/8/layout/hProcess9"/>
    <dgm:cxn modelId="{AC8D5748-CDFD-4F4D-8AEA-60AA66839F72}" type="presParOf" srcId="{A994FF41-7953-4971-B7C5-D2DC528FB3FB}" destId="{42E6BBBE-3F08-461C-80A9-1B3B4FA02D3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088E4C-6D67-4AA8-B327-7C1C310905E3}" type="doc">
      <dgm:prSet loTypeId="urn:microsoft.com/office/officeart/2005/8/layout/hProcess9" loCatId="process" qsTypeId="urn:microsoft.com/office/officeart/2005/8/quickstyle/simple1" qsCatId="simple" csTypeId="urn:microsoft.com/office/officeart/2005/8/colors/accent1_2" csCatId="accent1" phldr="1"/>
      <dgm:spPr/>
    </dgm:pt>
    <dgm:pt modelId="{DBA97771-C197-4176-AA4A-75E49021C269}">
      <dgm:prSet phldrT="[Text]"/>
      <dgm:spPr/>
      <dgm:t>
        <a:bodyPr/>
        <a:lstStyle/>
        <a:p>
          <a:r>
            <a:rPr lang="tr-TR" dirty="0" smtClean="0"/>
            <a:t>Sosyal iletişim</a:t>
          </a:r>
          <a:endParaRPr lang="tr-TR" dirty="0"/>
        </a:p>
      </dgm:t>
    </dgm:pt>
    <dgm:pt modelId="{9DABA056-D970-4419-BF3A-8D1185E0EBD3}" type="parTrans" cxnId="{A5509D13-4957-4729-8F1D-C2861AC2851B}">
      <dgm:prSet/>
      <dgm:spPr/>
      <dgm:t>
        <a:bodyPr/>
        <a:lstStyle/>
        <a:p>
          <a:endParaRPr lang="tr-TR"/>
        </a:p>
      </dgm:t>
    </dgm:pt>
    <dgm:pt modelId="{546FF35B-A3AF-4F5C-ACDD-F3BC09A7B78D}" type="sibTrans" cxnId="{A5509D13-4957-4729-8F1D-C2861AC2851B}">
      <dgm:prSet/>
      <dgm:spPr/>
      <dgm:t>
        <a:bodyPr/>
        <a:lstStyle/>
        <a:p>
          <a:endParaRPr lang="tr-TR"/>
        </a:p>
      </dgm:t>
    </dgm:pt>
    <dgm:pt modelId="{9D594F6C-BDC8-40E2-8594-1343ABBF459D}">
      <dgm:prSet phldrT="[Text]"/>
      <dgm:spPr/>
      <dgm:t>
        <a:bodyPr/>
        <a:lstStyle/>
        <a:p>
          <a:r>
            <a:rPr lang="tr-TR" dirty="0" smtClean="0"/>
            <a:t>Rahatsız edici bir durum söz konusu</a:t>
          </a:r>
          <a:endParaRPr lang="tr-TR" dirty="0"/>
        </a:p>
      </dgm:t>
    </dgm:pt>
    <dgm:pt modelId="{0016DF4E-A415-46DD-9666-12DF89D61AC6}" type="parTrans" cxnId="{6BE56818-0D3A-411C-9700-EDD293A39056}">
      <dgm:prSet/>
      <dgm:spPr/>
      <dgm:t>
        <a:bodyPr/>
        <a:lstStyle/>
        <a:p>
          <a:endParaRPr lang="tr-TR"/>
        </a:p>
      </dgm:t>
    </dgm:pt>
    <dgm:pt modelId="{ED68AF14-68B1-4083-B4E5-6CF7B2B677DF}" type="sibTrans" cxnId="{6BE56818-0D3A-411C-9700-EDD293A39056}">
      <dgm:prSet/>
      <dgm:spPr/>
      <dgm:t>
        <a:bodyPr/>
        <a:lstStyle/>
        <a:p>
          <a:endParaRPr lang="tr-TR"/>
        </a:p>
      </dgm:t>
    </dgm:pt>
    <dgm:pt modelId="{E4DDD8CA-EDA3-402B-8825-5266ED65336E}" type="pres">
      <dgm:prSet presAssocID="{FF088E4C-6D67-4AA8-B327-7C1C310905E3}" presName="CompostProcess" presStyleCnt="0">
        <dgm:presLayoutVars>
          <dgm:dir/>
          <dgm:resizeHandles val="exact"/>
        </dgm:presLayoutVars>
      </dgm:prSet>
      <dgm:spPr/>
    </dgm:pt>
    <dgm:pt modelId="{698FF612-53D8-45B1-9873-6FA792D6489C}" type="pres">
      <dgm:prSet presAssocID="{FF088E4C-6D67-4AA8-B327-7C1C310905E3}" presName="arrow" presStyleLbl="bgShp" presStyleIdx="0" presStyleCnt="1"/>
      <dgm:spPr/>
    </dgm:pt>
    <dgm:pt modelId="{BF9CCD00-B83C-47F3-97E7-CC3C62F936EA}" type="pres">
      <dgm:prSet presAssocID="{FF088E4C-6D67-4AA8-B327-7C1C310905E3}" presName="linearProcess" presStyleCnt="0"/>
      <dgm:spPr/>
    </dgm:pt>
    <dgm:pt modelId="{C85E6D55-1E03-4BF0-8D67-3F972C0CECDD}" type="pres">
      <dgm:prSet presAssocID="{DBA97771-C197-4176-AA4A-75E49021C269}" presName="textNode" presStyleLbl="node1" presStyleIdx="0" presStyleCnt="2">
        <dgm:presLayoutVars>
          <dgm:bulletEnabled val="1"/>
        </dgm:presLayoutVars>
      </dgm:prSet>
      <dgm:spPr/>
      <dgm:t>
        <a:bodyPr/>
        <a:lstStyle/>
        <a:p>
          <a:endParaRPr lang="tr-TR"/>
        </a:p>
      </dgm:t>
    </dgm:pt>
    <dgm:pt modelId="{C5859FD7-6FF1-40BB-84B1-821A37DB2908}" type="pres">
      <dgm:prSet presAssocID="{546FF35B-A3AF-4F5C-ACDD-F3BC09A7B78D}" presName="sibTrans" presStyleCnt="0"/>
      <dgm:spPr/>
    </dgm:pt>
    <dgm:pt modelId="{54EDF359-9706-4158-B3A8-9C62764D7255}" type="pres">
      <dgm:prSet presAssocID="{9D594F6C-BDC8-40E2-8594-1343ABBF459D}" presName="textNode" presStyleLbl="node1" presStyleIdx="1" presStyleCnt="2">
        <dgm:presLayoutVars>
          <dgm:bulletEnabled val="1"/>
        </dgm:presLayoutVars>
      </dgm:prSet>
      <dgm:spPr/>
      <dgm:t>
        <a:bodyPr/>
        <a:lstStyle/>
        <a:p>
          <a:endParaRPr lang="tr-TR"/>
        </a:p>
      </dgm:t>
    </dgm:pt>
  </dgm:ptLst>
  <dgm:cxnLst>
    <dgm:cxn modelId="{32BA8CAF-2373-4303-AD35-2F3FEBA82AAF}" type="presOf" srcId="{DBA97771-C197-4176-AA4A-75E49021C269}" destId="{C85E6D55-1E03-4BF0-8D67-3F972C0CECDD}" srcOrd="0" destOrd="0" presId="urn:microsoft.com/office/officeart/2005/8/layout/hProcess9"/>
    <dgm:cxn modelId="{F4DC948E-AC09-4E42-85B7-E50859FB67F5}" type="presOf" srcId="{9D594F6C-BDC8-40E2-8594-1343ABBF459D}" destId="{54EDF359-9706-4158-B3A8-9C62764D7255}" srcOrd="0" destOrd="0" presId="urn:microsoft.com/office/officeart/2005/8/layout/hProcess9"/>
    <dgm:cxn modelId="{6BE56818-0D3A-411C-9700-EDD293A39056}" srcId="{FF088E4C-6D67-4AA8-B327-7C1C310905E3}" destId="{9D594F6C-BDC8-40E2-8594-1343ABBF459D}" srcOrd="1" destOrd="0" parTransId="{0016DF4E-A415-46DD-9666-12DF89D61AC6}" sibTransId="{ED68AF14-68B1-4083-B4E5-6CF7B2B677DF}"/>
    <dgm:cxn modelId="{539636AF-0596-4D24-B13E-93CDB60286EA}" type="presOf" srcId="{FF088E4C-6D67-4AA8-B327-7C1C310905E3}" destId="{E4DDD8CA-EDA3-402B-8825-5266ED65336E}" srcOrd="0" destOrd="0" presId="urn:microsoft.com/office/officeart/2005/8/layout/hProcess9"/>
    <dgm:cxn modelId="{A5509D13-4957-4729-8F1D-C2861AC2851B}" srcId="{FF088E4C-6D67-4AA8-B327-7C1C310905E3}" destId="{DBA97771-C197-4176-AA4A-75E49021C269}" srcOrd="0" destOrd="0" parTransId="{9DABA056-D970-4419-BF3A-8D1185E0EBD3}" sibTransId="{546FF35B-A3AF-4F5C-ACDD-F3BC09A7B78D}"/>
    <dgm:cxn modelId="{D5908945-EDB3-40B8-80B9-0876075A2B95}" type="presParOf" srcId="{E4DDD8CA-EDA3-402B-8825-5266ED65336E}" destId="{698FF612-53D8-45B1-9873-6FA792D6489C}" srcOrd="0" destOrd="0" presId="urn:microsoft.com/office/officeart/2005/8/layout/hProcess9"/>
    <dgm:cxn modelId="{A3BD1504-046A-4E3D-BBA1-0F2688F5F0AF}" type="presParOf" srcId="{E4DDD8CA-EDA3-402B-8825-5266ED65336E}" destId="{BF9CCD00-B83C-47F3-97E7-CC3C62F936EA}" srcOrd="1" destOrd="0" presId="urn:microsoft.com/office/officeart/2005/8/layout/hProcess9"/>
    <dgm:cxn modelId="{951554F5-220D-474D-98DC-45FC6197240D}" type="presParOf" srcId="{BF9CCD00-B83C-47F3-97E7-CC3C62F936EA}" destId="{C85E6D55-1E03-4BF0-8D67-3F972C0CECDD}" srcOrd="0" destOrd="0" presId="urn:microsoft.com/office/officeart/2005/8/layout/hProcess9"/>
    <dgm:cxn modelId="{EE31500D-6B1A-474A-9880-B3041FF65200}" type="presParOf" srcId="{BF9CCD00-B83C-47F3-97E7-CC3C62F936EA}" destId="{C5859FD7-6FF1-40BB-84B1-821A37DB2908}" srcOrd="1" destOrd="0" presId="urn:microsoft.com/office/officeart/2005/8/layout/hProcess9"/>
    <dgm:cxn modelId="{6F4F7DFD-1684-4695-8D8C-32C58B886980}" type="presParOf" srcId="{BF9CCD00-B83C-47F3-97E7-CC3C62F936EA}" destId="{54EDF359-9706-4158-B3A8-9C62764D725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B09B0E-60EA-40F2-A124-4FF5A7CFB00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FA9CF443-3AA7-41E4-BDD9-85DAE6BC1DC2}">
      <dgm:prSet phldrT="[Text]"/>
      <dgm:spPr/>
      <dgm:t>
        <a:bodyPr/>
        <a:lstStyle/>
        <a:p>
          <a:r>
            <a:rPr lang="tr-TR" dirty="0" smtClean="0"/>
            <a:t>Köpek</a:t>
          </a:r>
          <a:endParaRPr lang="tr-TR" dirty="0"/>
        </a:p>
      </dgm:t>
    </dgm:pt>
    <dgm:pt modelId="{44CF785B-2509-4881-88D6-24EFE7FCEFD3}" type="parTrans" cxnId="{C23862CB-07B2-40A2-A8E7-23C7AE96F53B}">
      <dgm:prSet/>
      <dgm:spPr/>
      <dgm:t>
        <a:bodyPr/>
        <a:lstStyle/>
        <a:p>
          <a:endParaRPr lang="tr-TR"/>
        </a:p>
      </dgm:t>
    </dgm:pt>
    <dgm:pt modelId="{F348846B-BD12-46EC-B3EA-B767342C738D}" type="sibTrans" cxnId="{C23862CB-07B2-40A2-A8E7-23C7AE96F53B}">
      <dgm:prSet/>
      <dgm:spPr/>
      <dgm:t>
        <a:bodyPr/>
        <a:lstStyle/>
        <a:p>
          <a:endParaRPr lang="tr-TR"/>
        </a:p>
      </dgm:t>
    </dgm:pt>
    <dgm:pt modelId="{9B507B7B-5CC7-41A7-8513-9BE9989AE1F6}">
      <dgm:prSet phldrT="[Text]"/>
      <dgm:spPr/>
      <dgm:t>
        <a:bodyPr/>
        <a:lstStyle/>
        <a:p>
          <a:r>
            <a:rPr lang="tr-TR" dirty="0" smtClean="0"/>
            <a:t>Ceza: Hırlamak yasak</a:t>
          </a:r>
          <a:endParaRPr lang="tr-TR" dirty="0"/>
        </a:p>
      </dgm:t>
    </dgm:pt>
    <dgm:pt modelId="{723349EC-C607-464A-BD67-9EA416ED2A8C}" type="parTrans" cxnId="{EBCF41EF-5F2B-4469-94B5-F28299F41D65}">
      <dgm:prSet/>
      <dgm:spPr/>
      <dgm:t>
        <a:bodyPr/>
        <a:lstStyle/>
        <a:p>
          <a:endParaRPr lang="tr-TR"/>
        </a:p>
      </dgm:t>
    </dgm:pt>
    <dgm:pt modelId="{DA2EE87C-F789-4FDF-ACB9-C6B3AD8C6AA1}" type="sibTrans" cxnId="{EBCF41EF-5F2B-4469-94B5-F28299F41D65}">
      <dgm:prSet/>
      <dgm:spPr/>
      <dgm:t>
        <a:bodyPr/>
        <a:lstStyle/>
        <a:p>
          <a:endParaRPr lang="tr-TR"/>
        </a:p>
      </dgm:t>
    </dgm:pt>
    <dgm:pt modelId="{9F000905-AC85-4CB4-A162-83FE3D6C0578}">
      <dgm:prSet phldrT="[Text]"/>
      <dgm:spPr/>
      <dgm:t>
        <a:bodyPr/>
        <a:lstStyle/>
        <a:p>
          <a:r>
            <a:rPr lang="tr-TR" dirty="0" smtClean="0"/>
            <a:t>Durumdan hala tedirgin</a:t>
          </a:r>
          <a:endParaRPr lang="tr-TR" dirty="0"/>
        </a:p>
      </dgm:t>
    </dgm:pt>
    <dgm:pt modelId="{66FEEBA7-98C8-4E66-9A95-A1FB728A53D4}" type="parTrans" cxnId="{85DCA9A7-F3A9-4115-9EC1-FB0CBBC1F76B}">
      <dgm:prSet/>
      <dgm:spPr/>
      <dgm:t>
        <a:bodyPr/>
        <a:lstStyle/>
        <a:p>
          <a:endParaRPr lang="tr-TR"/>
        </a:p>
      </dgm:t>
    </dgm:pt>
    <dgm:pt modelId="{B53BF5EE-38B3-4107-A1E2-22CC705AE668}" type="sibTrans" cxnId="{85DCA9A7-F3A9-4115-9EC1-FB0CBBC1F76B}">
      <dgm:prSet/>
      <dgm:spPr/>
      <dgm:t>
        <a:bodyPr/>
        <a:lstStyle/>
        <a:p>
          <a:endParaRPr lang="tr-TR"/>
        </a:p>
      </dgm:t>
    </dgm:pt>
    <dgm:pt modelId="{3529E069-9418-4D1B-B7F5-E71369D7F8C0}">
      <dgm:prSet phldrT="[Text]"/>
      <dgm:spPr/>
      <dgm:t>
        <a:bodyPr/>
        <a:lstStyle/>
        <a:p>
          <a:r>
            <a:rPr lang="tr-TR" dirty="0" smtClean="0"/>
            <a:t>İnsan</a:t>
          </a:r>
          <a:endParaRPr lang="tr-TR" dirty="0"/>
        </a:p>
      </dgm:t>
    </dgm:pt>
    <dgm:pt modelId="{649C9FFD-03FC-44D8-8721-E0CE38DCA4B4}" type="parTrans" cxnId="{E0042017-2DF7-4239-B0FD-028E761BBFD8}">
      <dgm:prSet/>
      <dgm:spPr/>
      <dgm:t>
        <a:bodyPr/>
        <a:lstStyle/>
        <a:p>
          <a:endParaRPr lang="tr-TR"/>
        </a:p>
      </dgm:t>
    </dgm:pt>
    <dgm:pt modelId="{85D4ED62-B742-42E1-900E-1DCC73251725}" type="sibTrans" cxnId="{E0042017-2DF7-4239-B0FD-028E761BBFD8}">
      <dgm:prSet/>
      <dgm:spPr/>
      <dgm:t>
        <a:bodyPr/>
        <a:lstStyle/>
        <a:p>
          <a:endParaRPr lang="tr-TR"/>
        </a:p>
      </dgm:t>
    </dgm:pt>
    <dgm:pt modelId="{E7860EA8-30CE-4F91-A45B-0FAA0AFD6AA3}">
      <dgm:prSet phldrT="[Text]"/>
      <dgm:spPr/>
      <dgm:t>
        <a:bodyPr/>
        <a:lstStyle/>
        <a:p>
          <a:r>
            <a:rPr lang="tr-TR" dirty="0" smtClean="0"/>
            <a:t>Mutlu:  Köpeği artık hırlamıyor</a:t>
          </a:r>
          <a:endParaRPr lang="tr-TR" dirty="0"/>
        </a:p>
      </dgm:t>
    </dgm:pt>
    <dgm:pt modelId="{BA6F14EA-9C1D-4045-8480-949E00D85E49}" type="parTrans" cxnId="{61EDE19E-995E-4EEA-BA0C-32F746C816C5}">
      <dgm:prSet/>
      <dgm:spPr/>
      <dgm:t>
        <a:bodyPr/>
        <a:lstStyle/>
        <a:p>
          <a:endParaRPr lang="tr-TR"/>
        </a:p>
      </dgm:t>
    </dgm:pt>
    <dgm:pt modelId="{B3DA1C7D-C227-4FD4-8683-C02C46FCB7E2}" type="sibTrans" cxnId="{61EDE19E-995E-4EEA-BA0C-32F746C816C5}">
      <dgm:prSet/>
      <dgm:spPr/>
      <dgm:t>
        <a:bodyPr/>
        <a:lstStyle/>
        <a:p>
          <a:endParaRPr lang="tr-TR"/>
        </a:p>
      </dgm:t>
    </dgm:pt>
    <dgm:pt modelId="{0CE1B8AC-4B1D-4683-B733-526F351F7C07}">
      <dgm:prSet phldrT="[Text]"/>
      <dgm:spPr/>
      <dgm:t>
        <a:bodyPr/>
        <a:lstStyle/>
        <a:p>
          <a:r>
            <a:rPr lang="tr-TR" dirty="0" smtClean="0"/>
            <a:t>Köpeğinin mutsuzluğundan haberi yok</a:t>
          </a:r>
          <a:endParaRPr lang="tr-TR" dirty="0"/>
        </a:p>
      </dgm:t>
    </dgm:pt>
    <dgm:pt modelId="{63DA5218-D6BC-4562-A5C1-540024CA7742}" type="parTrans" cxnId="{12358180-81AB-4400-BF66-0D982B5B8E8C}">
      <dgm:prSet/>
      <dgm:spPr/>
      <dgm:t>
        <a:bodyPr/>
        <a:lstStyle/>
        <a:p>
          <a:endParaRPr lang="tr-TR"/>
        </a:p>
      </dgm:t>
    </dgm:pt>
    <dgm:pt modelId="{BB9E0B0B-0FC3-495F-8CAC-E400527AAB51}" type="sibTrans" cxnId="{12358180-81AB-4400-BF66-0D982B5B8E8C}">
      <dgm:prSet/>
      <dgm:spPr/>
      <dgm:t>
        <a:bodyPr/>
        <a:lstStyle/>
        <a:p>
          <a:endParaRPr lang="tr-TR"/>
        </a:p>
      </dgm:t>
    </dgm:pt>
    <dgm:pt modelId="{16F6DFA1-0AF6-438D-8F28-FC3DA7E763C8}">
      <dgm:prSet phldrT="[Text]"/>
      <dgm:spPr/>
      <dgm:t>
        <a:bodyPr/>
        <a:lstStyle/>
        <a:p>
          <a:r>
            <a:rPr lang="tr-TR" dirty="0" smtClean="0"/>
            <a:t>Sonuç</a:t>
          </a:r>
          <a:endParaRPr lang="tr-TR" dirty="0"/>
        </a:p>
      </dgm:t>
    </dgm:pt>
    <dgm:pt modelId="{C7BA0750-B9B3-4EAB-8901-287FB52B8169}" type="parTrans" cxnId="{1F8B8735-9BF6-4452-8B29-6849D46A7146}">
      <dgm:prSet/>
      <dgm:spPr/>
      <dgm:t>
        <a:bodyPr/>
        <a:lstStyle/>
        <a:p>
          <a:endParaRPr lang="tr-TR"/>
        </a:p>
      </dgm:t>
    </dgm:pt>
    <dgm:pt modelId="{48ED7BFF-97D1-4F86-973B-F37B3A479DF7}" type="sibTrans" cxnId="{1F8B8735-9BF6-4452-8B29-6849D46A7146}">
      <dgm:prSet/>
      <dgm:spPr/>
      <dgm:t>
        <a:bodyPr/>
        <a:lstStyle/>
        <a:p>
          <a:endParaRPr lang="tr-TR"/>
        </a:p>
      </dgm:t>
    </dgm:pt>
    <dgm:pt modelId="{51DDF8E1-1408-41FA-8E74-B2AEAE890C60}">
      <dgm:prSet phldrT="[Text]"/>
      <dgm:spPr/>
      <dgm:t>
        <a:bodyPr/>
        <a:lstStyle/>
        <a:p>
          <a:r>
            <a:rPr lang="tr-TR" dirty="0" smtClean="0"/>
            <a:t>Uyarı yok</a:t>
          </a:r>
          <a:endParaRPr lang="tr-TR" dirty="0"/>
        </a:p>
      </dgm:t>
    </dgm:pt>
    <dgm:pt modelId="{93D7F397-1B26-4D4B-BBD5-215F9C9A7BDF}" type="parTrans" cxnId="{A5BDDD39-8F7F-4A0C-8539-7CC14FC58EE1}">
      <dgm:prSet/>
      <dgm:spPr/>
      <dgm:t>
        <a:bodyPr/>
        <a:lstStyle/>
        <a:p>
          <a:endParaRPr lang="tr-TR"/>
        </a:p>
      </dgm:t>
    </dgm:pt>
    <dgm:pt modelId="{BA77862C-5AED-49A1-AD9A-48E9E7D0171E}" type="sibTrans" cxnId="{A5BDDD39-8F7F-4A0C-8539-7CC14FC58EE1}">
      <dgm:prSet/>
      <dgm:spPr/>
      <dgm:t>
        <a:bodyPr/>
        <a:lstStyle/>
        <a:p>
          <a:endParaRPr lang="tr-TR"/>
        </a:p>
      </dgm:t>
    </dgm:pt>
    <dgm:pt modelId="{BAA7A1CB-337B-4490-A861-D58877EDE605}">
      <dgm:prSet phldrT="[Text]"/>
      <dgm:spPr/>
      <dgm:t>
        <a:bodyPr/>
        <a:lstStyle/>
        <a:p>
          <a:r>
            <a:rPr lang="tr-TR" dirty="0" smtClean="0"/>
            <a:t>Saldırı olasılığı yüksek</a:t>
          </a:r>
          <a:endParaRPr lang="tr-TR" dirty="0"/>
        </a:p>
      </dgm:t>
    </dgm:pt>
    <dgm:pt modelId="{4B6624C5-0C20-4E37-9D97-75F7CC501DA5}" type="parTrans" cxnId="{29CAE3D4-51C7-4B94-B7D7-B67F1D474E75}">
      <dgm:prSet/>
      <dgm:spPr/>
      <dgm:t>
        <a:bodyPr/>
        <a:lstStyle/>
        <a:p>
          <a:endParaRPr lang="tr-TR"/>
        </a:p>
      </dgm:t>
    </dgm:pt>
    <dgm:pt modelId="{AC1A2B14-AD90-4132-B5AA-CEC6B277336C}" type="sibTrans" cxnId="{29CAE3D4-51C7-4B94-B7D7-B67F1D474E75}">
      <dgm:prSet/>
      <dgm:spPr/>
      <dgm:t>
        <a:bodyPr/>
        <a:lstStyle/>
        <a:p>
          <a:endParaRPr lang="tr-TR"/>
        </a:p>
      </dgm:t>
    </dgm:pt>
    <dgm:pt modelId="{91B564FF-4EA2-447F-B2E3-5942C0E1AAED}" type="pres">
      <dgm:prSet presAssocID="{20B09B0E-60EA-40F2-A124-4FF5A7CFB00A}" presName="Name0" presStyleCnt="0">
        <dgm:presLayoutVars>
          <dgm:chPref val="3"/>
          <dgm:dir/>
          <dgm:animLvl val="lvl"/>
          <dgm:resizeHandles/>
        </dgm:presLayoutVars>
      </dgm:prSet>
      <dgm:spPr/>
      <dgm:t>
        <a:bodyPr/>
        <a:lstStyle/>
        <a:p>
          <a:endParaRPr lang="tr-TR"/>
        </a:p>
      </dgm:t>
    </dgm:pt>
    <dgm:pt modelId="{5CDE03BB-0CAC-4664-BAED-1AC2657FE08C}" type="pres">
      <dgm:prSet presAssocID="{FA9CF443-3AA7-41E4-BDD9-85DAE6BC1DC2}" presName="horFlow" presStyleCnt="0"/>
      <dgm:spPr/>
    </dgm:pt>
    <dgm:pt modelId="{345C41B6-A3BE-4FD1-AE09-A6B4376D44A1}" type="pres">
      <dgm:prSet presAssocID="{FA9CF443-3AA7-41E4-BDD9-85DAE6BC1DC2}" presName="bigChev" presStyleLbl="node1" presStyleIdx="0" presStyleCnt="3"/>
      <dgm:spPr/>
      <dgm:t>
        <a:bodyPr/>
        <a:lstStyle/>
        <a:p>
          <a:endParaRPr lang="tr-TR"/>
        </a:p>
      </dgm:t>
    </dgm:pt>
    <dgm:pt modelId="{5424BABC-BD25-4D08-86E7-3C6FD9A556D8}" type="pres">
      <dgm:prSet presAssocID="{723349EC-C607-464A-BD67-9EA416ED2A8C}" presName="parTrans" presStyleCnt="0"/>
      <dgm:spPr/>
    </dgm:pt>
    <dgm:pt modelId="{2B796F39-CF27-4F84-81F4-91B4001CED98}" type="pres">
      <dgm:prSet presAssocID="{9B507B7B-5CC7-41A7-8513-9BE9989AE1F6}" presName="node" presStyleLbl="alignAccFollowNode1" presStyleIdx="0" presStyleCnt="6">
        <dgm:presLayoutVars>
          <dgm:bulletEnabled val="1"/>
        </dgm:presLayoutVars>
      </dgm:prSet>
      <dgm:spPr/>
      <dgm:t>
        <a:bodyPr/>
        <a:lstStyle/>
        <a:p>
          <a:endParaRPr lang="tr-TR"/>
        </a:p>
      </dgm:t>
    </dgm:pt>
    <dgm:pt modelId="{57B7EEE4-FBB5-43D2-A297-7F709858C3C0}" type="pres">
      <dgm:prSet presAssocID="{DA2EE87C-F789-4FDF-ACB9-C6B3AD8C6AA1}" presName="sibTrans" presStyleCnt="0"/>
      <dgm:spPr/>
    </dgm:pt>
    <dgm:pt modelId="{0AEB66C8-D95E-4DC6-9851-0BCB3388CA18}" type="pres">
      <dgm:prSet presAssocID="{9F000905-AC85-4CB4-A162-83FE3D6C0578}" presName="node" presStyleLbl="alignAccFollowNode1" presStyleIdx="1" presStyleCnt="6">
        <dgm:presLayoutVars>
          <dgm:bulletEnabled val="1"/>
        </dgm:presLayoutVars>
      </dgm:prSet>
      <dgm:spPr/>
      <dgm:t>
        <a:bodyPr/>
        <a:lstStyle/>
        <a:p>
          <a:endParaRPr lang="tr-TR"/>
        </a:p>
      </dgm:t>
    </dgm:pt>
    <dgm:pt modelId="{032E48D5-D1FD-4F46-B65C-422A4AF62A63}" type="pres">
      <dgm:prSet presAssocID="{FA9CF443-3AA7-41E4-BDD9-85DAE6BC1DC2}" presName="vSp" presStyleCnt="0"/>
      <dgm:spPr/>
    </dgm:pt>
    <dgm:pt modelId="{B926F89E-12CF-4C8D-95C5-07E3E91DC6E5}" type="pres">
      <dgm:prSet presAssocID="{3529E069-9418-4D1B-B7F5-E71369D7F8C0}" presName="horFlow" presStyleCnt="0"/>
      <dgm:spPr/>
    </dgm:pt>
    <dgm:pt modelId="{596AF49E-8A45-4477-B4DA-E954D14E2774}" type="pres">
      <dgm:prSet presAssocID="{3529E069-9418-4D1B-B7F5-E71369D7F8C0}" presName="bigChev" presStyleLbl="node1" presStyleIdx="1" presStyleCnt="3"/>
      <dgm:spPr/>
      <dgm:t>
        <a:bodyPr/>
        <a:lstStyle/>
        <a:p>
          <a:endParaRPr lang="tr-TR"/>
        </a:p>
      </dgm:t>
    </dgm:pt>
    <dgm:pt modelId="{35B2D13A-E4D3-42EC-B58A-B1D7982F2C7D}" type="pres">
      <dgm:prSet presAssocID="{BA6F14EA-9C1D-4045-8480-949E00D85E49}" presName="parTrans" presStyleCnt="0"/>
      <dgm:spPr/>
    </dgm:pt>
    <dgm:pt modelId="{58D3F806-9915-462B-95F7-9135419EA50B}" type="pres">
      <dgm:prSet presAssocID="{E7860EA8-30CE-4F91-A45B-0FAA0AFD6AA3}" presName="node" presStyleLbl="alignAccFollowNode1" presStyleIdx="2" presStyleCnt="6">
        <dgm:presLayoutVars>
          <dgm:bulletEnabled val="1"/>
        </dgm:presLayoutVars>
      </dgm:prSet>
      <dgm:spPr/>
      <dgm:t>
        <a:bodyPr/>
        <a:lstStyle/>
        <a:p>
          <a:endParaRPr lang="tr-TR"/>
        </a:p>
      </dgm:t>
    </dgm:pt>
    <dgm:pt modelId="{D9784703-0AC6-4455-AD7E-5C5A5B8D6706}" type="pres">
      <dgm:prSet presAssocID="{B3DA1C7D-C227-4FD4-8683-C02C46FCB7E2}" presName="sibTrans" presStyleCnt="0"/>
      <dgm:spPr/>
    </dgm:pt>
    <dgm:pt modelId="{292D22A5-68D6-4141-B268-FFAAAAF0098B}" type="pres">
      <dgm:prSet presAssocID="{0CE1B8AC-4B1D-4683-B733-526F351F7C07}" presName="node" presStyleLbl="alignAccFollowNode1" presStyleIdx="3" presStyleCnt="6">
        <dgm:presLayoutVars>
          <dgm:bulletEnabled val="1"/>
        </dgm:presLayoutVars>
      </dgm:prSet>
      <dgm:spPr/>
      <dgm:t>
        <a:bodyPr/>
        <a:lstStyle/>
        <a:p>
          <a:endParaRPr lang="tr-TR"/>
        </a:p>
      </dgm:t>
    </dgm:pt>
    <dgm:pt modelId="{0B58899A-0DD0-4F69-8F80-3F095CF9387E}" type="pres">
      <dgm:prSet presAssocID="{3529E069-9418-4D1B-B7F5-E71369D7F8C0}" presName="vSp" presStyleCnt="0"/>
      <dgm:spPr/>
    </dgm:pt>
    <dgm:pt modelId="{83810C23-F254-42EA-B236-1D0229E46615}" type="pres">
      <dgm:prSet presAssocID="{16F6DFA1-0AF6-438D-8F28-FC3DA7E763C8}" presName="horFlow" presStyleCnt="0"/>
      <dgm:spPr/>
    </dgm:pt>
    <dgm:pt modelId="{7D723EFF-A93C-480F-BBF1-83F5104D9AC8}" type="pres">
      <dgm:prSet presAssocID="{16F6DFA1-0AF6-438D-8F28-FC3DA7E763C8}" presName="bigChev" presStyleLbl="node1" presStyleIdx="2" presStyleCnt="3"/>
      <dgm:spPr/>
      <dgm:t>
        <a:bodyPr/>
        <a:lstStyle/>
        <a:p>
          <a:endParaRPr lang="tr-TR"/>
        </a:p>
      </dgm:t>
    </dgm:pt>
    <dgm:pt modelId="{A6911E93-6BE7-4422-ADFD-F1709E255CAB}" type="pres">
      <dgm:prSet presAssocID="{93D7F397-1B26-4D4B-BBD5-215F9C9A7BDF}" presName="parTrans" presStyleCnt="0"/>
      <dgm:spPr/>
    </dgm:pt>
    <dgm:pt modelId="{B06744CB-74EC-4E03-A82B-5A811005D747}" type="pres">
      <dgm:prSet presAssocID="{51DDF8E1-1408-41FA-8E74-B2AEAE890C60}" presName="node" presStyleLbl="alignAccFollowNode1" presStyleIdx="4" presStyleCnt="6">
        <dgm:presLayoutVars>
          <dgm:bulletEnabled val="1"/>
        </dgm:presLayoutVars>
      </dgm:prSet>
      <dgm:spPr/>
      <dgm:t>
        <a:bodyPr/>
        <a:lstStyle/>
        <a:p>
          <a:endParaRPr lang="tr-TR"/>
        </a:p>
      </dgm:t>
    </dgm:pt>
    <dgm:pt modelId="{C7CE4EB0-8B0B-465A-A2AB-AAC682943504}" type="pres">
      <dgm:prSet presAssocID="{BA77862C-5AED-49A1-AD9A-48E9E7D0171E}" presName="sibTrans" presStyleCnt="0"/>
      <dgm:spPr/>
    </dgm:pt>
    <dgm:pt modelId="{FC3F8245-7AB6-4C5F-961B-9DF50682BF6E}" type="pres">
      <dgm:prSet presAssocID="{BAA7A1CB-337B-4490-A861-D58877EDE605}" presName="node" presStyleLbl="alignAccFollowNode1" presStyleIdx="5" presStyleCnt="6">
        <dgm:presLayoutVars>
          <dgm:bulletEnabled val="1"/>
        </dgm:presLayoutVars>
      </dgm:prSet>
      <dgm:spPr/>
      <dgm:t>
        <a:bodyPr/>
        <a:lstStyle/>
        <a:p>
          <a:endParaRPr lang="tr-TR"/>
        </a:p>
      </dgm:t>
    </dgm:pt>
  </dgm:ptLst>
  <dgm:cxnLst>
    <dgm:cxn modelId="{E0042017-2DF7-4239-B0FD-028E761BBFD8}" srcId="{20B09B0E-60EA-40F2-A124-4FF5A7CFB00A}" destId="{3529E069-9418-4D1B-B7F5-E71369D7F8C0}" srcOrd="1" destOrd="0" parTransId="{649C9FFD-03FC-44D8-8721-E0CE38DCA4B4}" sibTransId="{85D4ED62-B742-42E1-900E-1DCC73251725}"/>
    <dgm:cxn modelId="{1F8B8735-9BF6-4452-8B29-6849D46A7146}" srcId="{20B09B0E-60EA-40F2-A124-4FF5A7CFB00A}" destId="{16F6DFA1-0AF6-438D-8F28-FC3DA7E763C8}" srcOrd="2" destOrd="0" parTransId="{C7BA0750-B9B3-4EAB-8901-287FB52B8169}" sibTransId="{48ED7BFF-97D1-4F86-973B-F37B3A479DF7}"/>
    <dgm:cxn modelId="{77C15CF4-0C05-4D8E-89F0-8F0B057C47A1}" type="presOf" srcId="{3529E069-9418-4D1B-B7F5-E71369D7F8C0}" destId="{596AF49E-8A45-4477-B4DA-E954D14E2774}" srcOrd="0" destOrd="0" presId="urn:microsoft.com/office/officeart/2005/8/layout/lProcess3"/>
    <dgm:cxn modelId="{418599D2-FC49-4793-8E95-78C39C912E69}" type="presOf" srcId="{9B507B7B-5CC7-41A7-8513-9BE9989AE1F6}" destId="{2B796F39-CF27-4F84-81F4-91B4001CED98}" srcOrd="0" destOrd="0" presId="urn:microsoft.com/office/officeart/2005/8/layout/lProcess3"/>
    <dgm:cxn modelId="{E4339134-8809-4C58-BBD5-DCB308CBA5CC}" type="presOf" srcId="{E7860EA8-30CE-4F91-A45B-0FAA0AFD6AA3}" destId="{58D3F806-9915-462B-95F7-9135419EA50B}" srcOrd="0" destOrd="0" presId="urn:microsoft.com/office/officeart/2005/8/layout/lProcess3"/>
    <dgm:cxn modelId="{29CAE3D4-51C7-4B94-B7D7-B67F1D474E75}" srcId="{16F6DFA1-0AF6-438D-8F28-FC3DA7E763C8}" destId="{BAA7A1CB-337B-4490-A861-D58877EDE605}" srcOrd="1" destOrd="0" parTransId="{4B6624C5-0C20-4E37-9D97-75F7CC501DA5}" sibTransId="{AC1A2B14-AD90-4132-B5AA-CEC6B277336C}"/>
    <dgm:cxn modelId="{85DCA9A7-F3A9-4115-9EC1-FB0CBBC1F76B}" srcId="{FA9CF443-3AA7-41E4-BDD9-85DAE6BC1DC2}" destId="{9F000905-AC85-4CB4-A162-83FE3D6C0578}" srcOrd="1" destOrd="0" parTransId="{66FEEBA7-98C8-4E66-9A95-A1FB728A53D4}" sibTransId="{B53BF5EE-38B3-4107-A1E2-22CC705AE668}"/>
    <dgm:cxn modelId="{C23862CB-07B2-40A2-A8E7-23C7AE96F53B}" srcId="{20B09B0E-60EA-40F2-A124-4FF5A7CFB00A}" destId="{FA9CF443-3AA7-41E4-BDD9-85DAE6BC1DC2}" srcOrd="0" destOrd="0" parTransId="{44CF785B-2509-4881-88D6-24EFE7FCEFD3}" sibTransId="{F348846B-BD12-46EC-B3EA-B767342C738D}"/>
    <dgm:cxn modelId="{1911247E-723B-439E-82DB-A6CE1D72A540}" type="presOf" srcId="{BAA7A1CB-337B-4490-A861-D58877EDE605}" destId="{FC3F8245-7AB6-4C5F-961B-9DF50682BF6E}" srcOrd="0" destOrd="0" presId="urn:microsoft.com/office/officeart/2005/8/layout/lProcess3"/>
    <dgm:cxn modelId="{FE3E2345-FC7B-45DF-9F70-1D2349C78E83}" type="presOf" srcId="{16F6DFA1-0AF6-438D-8F28-FC3DA7E763C8}" destId="{7D723EFF-A93C-480F-BBF1-83F5104D9AC8}" srcOrd="0" destOrd="0" presId="urn:microsoft.com/office/officeart/2005/8/layout/lProcess3"/>
    <dgm:cxn modelId="{54025964-BC2C-4D0B-B9D2-236F51A46EF6}" type="presOf" srcId="{51DDF8E1-1408-41FA-8E74-B2AEAE890C60}" destId="{B06744CB-74EC-4E03-A82B-5A811005D747}" srcOrd="0" destOrd="0" presId="urn:microsoft.com/office/officeart/2005/8/layout/lProcess3"/>
    <dgm:cxn modelId="{EBCF41EF-5F2B-4469-94B5-F28299F41D65}" srcId="{FA9CF443-3AA7-41E4-BDD9-85DAE6BC1DC2}" destId="{9B507B7B-5CC7-41A7-8513-9BE9989AE1F6}" srcOrd="0" destOrd="0" parTransId="{723349EC-C607-464A-BD67-9EA416ED2A8C}" sibTransId="{DA2EE87C-F789-4FDF-ACB9-C6B3AD8C6AA1}"/>
    <dgm:cxn modelId="{0EE20067-9D95-4109-943D-310EF8B56D1C}" type="presOf" srcId="{20B09B0E-60EA-40F2-A124-4FF5A7CFB00A}" destId="{91B564FF-4EA2-447F-B2E3-5942C0E1AAED}" srcOrd="0" destOrd="0" presId="urn:microsoft.com/office/officeart/2005/8/layout/lProcess3"/>
    <dgm:cxn modelId="{61EDE19E-995E-4EEA-BA0C-32F746C816C5}" srcId="{3529E069-9418-4D1B-B7F5-E71369D7F8C0}" destId="{E7860EA8-30CE-4F91-A45B-0FAA0AFD6AA3}" srcOrd="0" destOrd="0" parTransId="{BA6F14EA-9C1D-4045-8480-949E00D85E49}" sibTransId="{B3DA1C7D-C227-4FD4-8683-C02C46FCB7E2}"/>
    <dgm:cxn modelId="{A5BDDD39-8F7F-4A0C-8539-7CC14FC58EE1}" srcId="{16F6DFA1-0AF6-438D-8F28-FC3DA7E763C8}" destId="{51DDF8E1-1408-41FA-8E74-B2AEAE890C60}" srcOrd="0" destOrd="0" parTransId="{93D7F397-1B26-4D4B-BBD5-215F9C9A7BDF}" sibTransId="{BA77862C-5AED-49A1-AD9A-48E9E7D0171E}"/>
    <dgm:cxn modelId="{7F2D6AD2-830F-4165-AE91-F71B5DF2BAD0}" type="presOf" srcId="{0CE1B8AC-4B1D-4683-B733-526F351F7C07}" destId="{292D22A5-68D6-4141-B268-FFAAAAF0098B}" srcOrd="0" destOrd="0" presId="urn:microsoft.com/office/officeart/2005/8/layout/lProcess3"/>
    <dgm:cxn modelId="{96F8E9C2-4D8E-428B-BC7B-186F8FAA0251}" type="presOf" srcId="{FA9CF443-3AA7-41E4-BDD9-85DAE6BC1DC2}" destId="{345C41B6-A3BE-4FD1-AE09-A6B4376D44A1}" srcOrd="0" destOrd="0" presId="urn:microsoft.com/office/officeart/2005/8/layout/lProcess3"/>
    <dgm:cxn modelId="{12358180-81AB-4400-BF66-0D982B5B8E8C}" srcId="{3529E069-9418-4D1B-B7F5-E71369D7F8C0}" destId="{0CE1B8AC-4B1D-4683-B733-526F351F7C07}" srcOrd="1" destOrd="0" parTransId="{63DA5218-D6BC-4562-A5C1-540024CA7742}" sibTransId="{BB9E0B0B-0FC3-495F-8CAC-E400527AAB51}"/>
    <dgm:cxn modelId="{1CC41A9D-8B79-46F6-8CAA-4C1369A6B8D4}" type="presOf" srcId="{9F000905-AC85-4CB4-A162-83FE3D6C0578}" destId="{0AEB66C8-D95E-4DC6-9851-0BCB3388CA18}" srcOrd="0" destOrd="0" presId="urn:microsoft.com/office/officeart/2005/8/layout/lProcess3"/>
    <dgm:cxn modelId="{6A99BB32-E88C-4585-958C-71564E06FE16}" type="presParOf" srcId="{91B564FF-4EA2-447F-B2E3-5942C0E1AAED}" destId="{5CDE03BB-0CAC-4664-BAED-1AC2657FE08C}" srcOrd="0" destOrd="0" presId="urn:microsoft.com/office/officeart/2005/8/layout/lProcess3"/>
    <dgm:cxn modelId="{ED9C5828-9838-40EF-BE85-2D5ACE5D3AF4}" type="presParOf" srcId="{5CDE03BB-0CAC-4664-BAED-1AC2657FE08C}" destId="{345C41B6-A3BE-4FD1-AE09-A6B4376D44A1}" srcOrd="0" destOrd="0" presId="urn:microsoft.com/office/officeart/2005/8/layout/lProcess3"/>
    <dgm:cxn modelId="{6CBD08CF-EBBA-4679-8DE8-04E8C7FB4416}" type="presParOf" srcId="{5CDE03BB-0CAC-4664-BAED-1AC2657FE08C}" destId="{5424BABC-BD25-4D08-86E7-3C6FD9A556D8}" srcOrd="1" destOrd="0" presId="urn:microsoft.com/office/officeart/2005/8/layout/lProcess3"/>
    <dgm:cxn modelId="{D25E986E-BA8B-4BEE-89AE-44FEA1A87A11}" type="presParOf" srcId="{5CDE03BB-0CAC-4664-BAED-1AC2657FE08C}" destId="{2B796F39-CF27-4F84-81F4-91B4001CED98}" srcOrd="2" destOrd="0" presId="urn:microsoft.com/office/officeart/2005/8/layout/lProcess3"/>
    <dgm:cxn modelId="{5AED51C4-183E-4B4D-BAD2-2BEFFF7A9C55}" type="presParOf" srcId="{5CDE03BB-0CAC-4664-BAED-1AC2657FE08C}" destId="{57B7EEE4-FBB5-43D2-A297-7F709858C3C0}" srcOrd="3" destOrd="0" presId="urn:microsoft.com/office/officeart/2005/8/layout/lProcess3"/>
    <dgm:cxn modelId="{306D14B2-B5F6-45D3-B2DC-6B8822A63BA5}" type="presParOf" srcId="{5CDE03BB-0CAC-4664-BAED-1AC2657FE08C}" destId="{0AEB66C8-D95E-4DC6-9851-0BCB3388CA18}" srcOrd="4" destOrd="0" presId="urn:microsoft.com/office/officeart/2005/8/layout/lProcess3"/>
    <dgm:cxn modelId="{02732E0E-0522-4019-B1E5-6DC50BF0D637}" type="presParOf" srcId="{91B564FF-4EA2-447F-B2E3-5942C0E1AAED}" destId="{032E48D5-D1FD-4F46-B65C-422A4AF62A63}" srcOrd="1" destOrd="0" presId="urn:microsoft.com/office/officeart/2005/8/layout/lProcess3"/>
    <dgm:cxn modelId="{A0672568-062A-4095-B476-8763E0DC11D5}" type="presParOf" srcId="{91B564FF-4EA2-447F-B2E3-5942C0E1AAED}" destId="{B926F89E-12CF-4C8D-95C5-07E3E91DC6E5}" srcOrd="2" destOrd="0" presId="urn:microsoft.com/office/officeart/2005/8/layout/lProcess3"/>
    <dgm:cxn modelId="{9E78003C-C0AA-4279-BA1D-919DBDB2794D}" type="presParOf" srcId="{B926F89E-12CF-4C8D-95C5-07E3E91DC6E5}" destId="{596AF49E-8A45-4477-B4DA-E954D14E2774}" srcOrd="0" destOrd="0" presId="urn:microsoft.com/office/officeart/2005/8/layout/lProcess3"/>
    <dgm:cxn modelId="{45A3B8B5-D8D9-4ABF-90AD-A56C927506F8}" type="presParOf" srcId="{B926F89E-12CF-4C8D-95C5-07E3E91DC6E5}" destId="{35B2D13A-E4D3-42EC-B58A-B1D7982F2C7D}" srcOrd="1" destOrd="0" presId="urn:microsoft.com/office/officeart/2005/8/layout/lProcess3"/>
    <dgm:cxn modelId="{41A673FE-07FE-4E72-A765-B71147E9202C}" type="presParOf" srcId="{B926F89E-12CF-4C8D-95C5-07E3E91DC6E5}" destId="{58D3F806-9915-462B-95F7-9135419EA50B}" srcOrd="2" destOrd="0" presId="urn:microsoft.com/office/officeart/2005/8/layout/lProcess3"/>
    <dgm:cxn modelId="{8E8CF29F-9B0F-4872-90C9-436FF6BF006C}" type="presParOf" srcId="{B926F89E-12CF-4C8D-95C5-07E3E91DC6E5}" destId="{D9784703-0AC6-4455-AD7E-5C5A5B8D6706}" srcOrd="3" destOrd="0" presId="urn:microsoft.com/office/officeart/2005/8/layout/lProcess3"/>
    <dgm:cxn modelId="{5C3499B3-0591-48B4-9251-E66A3D22C6BA}" type="presParOf" srcId="{B926F89E-12CF-4C8D-95C5-07E3E91DC6E5}" destId="{292D22A5-68D6-4141-B268-FFAAAAF0098B}" srcOrd="4" destOrd="0" presId="urn:microsoft.com/office/officeart/2005/8/layout/lProcess3"/>
    <dgm:cxn modelId="{AF0103B4-752F-43B7-9715-176BDDFBB6D8}" type="presParOf" srcId="{91B564FF-4EA2-447F-B2E3-5942C0E1AAED}" destId="{0B58899A-0DD0-4F69-8F80-3F095CF9387E}" srcOrd="3" destOrd="0" presId="urn:microsoft.com/office/officeart/2005/8/layout/lProcess3"/>
    <dgm:cxn modelId="{7A36EBE0-B082-4FB4-BDEC-A0765B1E2BC7}" type="presParOf" srcId="{91B564FF-4EA2-447F-B2E3-5942C0E1AAED}" destId="{83810C23-F254-42EA-B236-1D0229E46615}" srcOrd="4" destOrd="0" presId="urn:microsoft.com/office/officeart/2005/8/layout/lProcess3"/>
    <dgm:cxn modelId="{0241933B-3951-4A3A-B344-2F81FAAC2635}" type="presParOf" srcId="{83810C23-F254-42EA-B236-1D0229E46615}" destId="{7D723EFF-A93C-480F-BBF1-83F5104D9AC8}" srcOrd="0" destOrd="0" presId="urn:microsoft.com/office/officeart/2005/8/layout/lProcess3"/>
    <dgm:cxn modelId="{87431636-324B-4A6A-B7EC-C9F0B13A17BA}" type="presParOf" srcId="{83810C23-F254-42EA-B236-1D0229E46615}" destId="{A6911E93-6BE7-4422-ADFD-F1709E255CAB}" srcOrd="1" destOrd="0" presId="urn:microsoft.com/office/officeart/2005/8/layout/lProcess3"/>
    <dgm:cxn modelId="{568A471D-23A2-4D82-8F2C-F08DEAAB35ED}" type="presParOf" srcId="{83810C23-F254-42EA-B236-1D0229E46615}" destId="{B06744CB-74EC-4E03-A82B-5A811005D747}" srcOrd="2" destOrd="0" presId="urn:microsoft.com/office/officeart/2005/8/layout/lProcess3"/>
    <dgm:cxn modelId="{B2222DA5-4600-4FF3-A5A5-7AFBEED56708}" type="presParOf" srcId="{83810C23-F254-42EA-B236-1D0229E46615}" destId="{C7CE4EB0-8B0B-465A-A2AB-AAC682943504}" srcOrd="3" destOrd="0" presId="urn:microsoft.com/office/officeart/2005/8/layout/lProcess3"/>
    <dgm:cxn modelId="{9DBEEFB7-489E-4558-9F9A-CF2F1781AAA5}" type="presParOf" srcId="{83810C23-F254-42EA-B236-1D0229E46615}" destId="{FC3F8245-7AB6-4C5F-961B-9DF50682BF6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945E1-7D08-41E8-845C-B9E8F6BDDC02}">
      <dsp:nvSpPr>
        <dsp:cNvPr id="0" name=""/>
        <dsp:cNvSpPr/>
      </dsp:nvSpPr>
      <dsp:spPr>
        <a:xfrm>
          <a:off x="1639" y="0"/>
          <a:ext cx="2551111" cy="3532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Provokasyon ve cevap arasında uyumsuzluk</a:t>
          </a:r>
          <a:endParaRPr lang="tr-TR" sz="2000" b="1" kern="1200" dirty="0"/>
        </a:p>
      </dsp:txBody>
      <dsp:txXfrm>
        <a:off x="1639" y="1412835"/>
        <a:ext cx="2551111" cy="1412835"/>
      </dsp:txXfrm>
    </dsp:sp>
    <dsp:sp modelId="{C452F2E4-FFE9-46AC-9F55-2726F641FED0}">
      <dsp:nvSpPr>
        <dsp:cNvPr id="0" name=""/>
        <dsp:cNvSpPr/>
      </dsp:nvSpPr>
      <dsp:spPr>
        <a:xfrm>
          <a:off x="689103" y="211925"/>
          <a:ext cx="1176185" cy="117618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C2E8A4-C6DE-4241-A3EE-90702924732C}">
      <dsp:nvSpPr>
        <dsp:cNvPr id="0" name=""/>
        <dsp:cNvSpPr/>
      </dsp:nvSpPr>
      <dsp:spPr>
        <a:xfrm>
          <a:off x="2629285" y="0"/>
          <a:ext cx="2551111" cy="3532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Uyarı sinyallerinin azalması</a:t>
          </a:r>
          <a:endParaRPr lang="tr-TR" sz="2000" b="1" kern="1200" dirty="0"/>
        </a:p>
      </dsp:txBody>
      <dsp:txXfrm>
        <a:off x="2629285" y="1412835"/>
        <a:ext cx="2551111" cy="1412835"/>
      </dsp:txXfrm>
    </dsp:sp>
    <dsp:sp modelId="{89ECF9AA-1ECE-47A8-8DE7-4F3459B8550F}">
      <dsp:nvSpPr>
        <dsp:cNvPr id="0" name=""/>
        <dsp:cNvSpPr/>
      </dsp:nvSpPr>
      <dsp:spPr>
        <a:xfrm>
          <a:off x="3316748" y="211925"/>
          <a:ext cx="1176185" cy="117618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5B6D8-2E55-4A6C-A48F-387D30C3C530}">
      <dsp:nvSpPr>
        <dsp:cNvPr id="0" name=""/>
        <dsp:cNvSpPr/>
      </dsp:nvSpPr>
      <dsp:spPr>
        <a:xfrm>
          <a:off x="5256930" y="0"/>
          <a:ext cx="2551111" cy="3532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Yatıştırma sinyallerine duyarsızlaşma</a:t>
          </a:r>
          <a:endParaRPr lang="tr-TR" sz="2000" b="1" kern="1200" dirty="0"/>
        </a:p>
      </dsp:txBody>
      <dsp:txXfrm>
        <a:off x="5256930" y="1412835"/>
        <a:ext cx="2551111" cy="1412835"/>
      </dsp:txXfrm>
    </dsp:sp>
    <dsp:sp modelId="{E34E37D8-8CAC-4361-A219-8C5C0983DC2E}">
      <dsp:nvSpPr>
        <dsp:cNvPr id="0" name=""/>
        <dsp:cNvSpPr/>
      </dsp:nvSpPr>
      <dsp:spPr>
        <a:xfrm>
          <a:off x="5944393" y="211925"/>
          <a:ext cx="1176185" cy="117618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537FD-5F2F-4868-8815-4F03FE7FEAE3}">
      <dsp:nvSpPr>
        <dsp:cNvPr id="0" name=""/>
        <dsp:cNvSpPr/>
      </dsp:nvSpPr>
      <dsp:spPr>
        <a:xfrm>
          <a:off x="312387" y="2825670"/>
          <a:ext cx="7184907" cy="52981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6D53D-E220-4035-AF5A-18E657B628C2}">
      <dsp:nvSpPr>
        <dsp:cNvPr id="0" name=""/>
        <dsp:cNvSpPr/>
      </dsp:nvSpPr>
      <dsp:spPr>
        <a:xfrm>
          <a:off x="2531751" y="380"/>
          <a:ext cx="3797626" cy="148282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Uzaklaşma</a:t>
          </a:r>
          <a:endParaRPr lang="tr-TR" sz="2400" kern="1200" dirty="0"/>
        </a:p>
        <a:p>
          <a:pPr marL="228600" lvl="1" indent="-228600" algn="l" defTabSz="1066800">
            <a:lnSpc>
              <a:spcPct val="90000"/>
            </a:lnSpc>
            <a:spcBef>
              <a:spcPct val="0"/>
            </a:spcBef>
            <a:spcAft>
              <a:spcPct val="15000"/>
            </a:spcAft>
            <a:buChar char="••"/>
          </a:pPr>
          <a:r>
            <a:rPr lang="tr-TR" sz="2400" kern="1200" dirty="0" smtClean="0"/>
            <a:t>Saklanma</a:t>
          </a:r>
          <a:endParaRPr lang="tr-TR" sz="2400" kern="1200" dirty="0"/>
        </a:p>
        <a:p>
          <a:pPr marL="228600" lvl="1" indent="-228600" algn="l" defTabSz="1066800">
            <a:lnSpc>
              <a:spcPct val="90000"/>
            </a:lnSpc>
            <a:spcBef>
              <a:spcPct val="0"/>
            </a:spcBef>
            <a:spcAft>
              <a:spcPct val="15000"/>
            </a:spcAft>
            <a:buChar char="••"/>
          </a:pPr>
          <a:r>
            <a:rPr lang="tr-TR" sz="2400" kern="1200" dirty="0" smtClean="0"/>
            <a:t>Hırlama</a:t>
          </a:r>
          <a:endParaRPr lang="tr-TR" sz="2400" kern="1200" dirty="0"/>
        </a:p>
      </dsp:txBody>
      <dsp:txXfrm>
        <a:off x="2531751" y="380"/>
        <a:ext cx="3797626" cy="1482820"/>
      </dsp:txXfrm>
    </dsp:sp>
    <dsp:sp modelId="{C27CDA0E-1459-40A7-AC4F-3B1FD6F06E2D}">
      <dsp:nvSpPr>
        <dsp:cNvPr id="0" name=""/>
        <dsp:cNvSpPr/>
      </dsp:nvSpPr>
      <dsp:spPr>
        <a:xfrm>
          <a:off x="0" y="380"/>
          <a:ext cx="2531751" cy="1482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tr-TR" sz="6500" kern="1200" dirty="0" smtClean="0"/>
            <a:t>Aktif</a:t>
          </a:r>
          <a:endParaRPr lang="tr-TR" sz="6500" kern="1200" dirty="0"/>
        </a:p>
      </dsp:txBody>
      <dsp:txXfrm>
        <a:off x="0" y="380"/>
        <a:ext cx="2531751" cy="1482820"/>
      </dsp:txXfrm>
    </dsp:sp>
    <dsp:sp modelId="{350A070C-C126-4221-B105-8A47B21B1A04}">
      <dsp:nvSpPr>
        <dsp:cNvPr id="0" name=""/>
        <dsp:cNvSpPr/>
      </dsp:nvSpPr>
      <dsp:spPr>
        <a:xfrm>
          <a:off x="2531751" y="1631482"/>
          <a:ext cx="3797626" cy="148282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Göz kontağından kaçınma</a:t>
          </a:r>
          <a:endParaRPr lang="tr-TR" sz="2400" kern="1200" dirty="0"/>
        </a:p>
        <a:p>
          <a:pPr marL="228600" lvl="1" indent="-228600" algn="l" defTabSz="1066800">
            <a:lnSpc>
              <a:spcPct val="90000"/>
            </a:lnSpc>
            <a:spcBef>
              <a:spcPct val="0"/>
            </a:spcBef>
            <a:spcAft>
              <a:spcPct val="15000"/>
            </a:spcAft>
            <a:buChar char="••"/>
          </a:pPr>
          <a:r>
            <a:rPr lang="tr-TR" sz="2400" kern="1200" dirty="0" smtClean="0"/>
            <a:t>Başını çevirme</a:t>
          </a:r>
          <a:endParaRPr lang="tr-TR" sz="2400" kern="1200" dirty="0"/>
        </a:p>
        <a:p>
          <a:pPr marL="228600" lvl="1" indent="-228600" algn="l" defTabSz="1066800">
            <a:lnSpc>
              <a:spcPct val="90000"/>
            </a:lnSpc>
            <a:spcBef>
              <a:spcPct val="0"/>
            </a:spcBef>
            <a:spcAft>
              <a:spcPct val="15000"/>
            </a:spcAft>
            <a:buChar char="••"/>
          </a:pPr>
          <a:r>
            <a:rPr lang="tr-TR" sz="2400" kern="1200" dirty="0" smtClean="0"/>
            <a:t>Vücudunu çevirme</a:t>
          </a:r>
          <a:endParaRPr lang="tr-TR" sz="2400" kern="1200" dirty="0"/>
        </a:p>
      </dsp:txBody>
      <dsp:txXfrm>
        <a:off x="2531751" y="1631482"/>
        <a:ext cx="3797626" cy="1482820"/>
      </dsp:txXfrm>
    </dsp:sp>
    <dsp:sp modelId="{4A651FC3-4A1B-4310-A0D1-49279791815E}">
      <dsp:nvSpPr>
        <dsp:cNvPr id="0" name=""/>
        <dsp:cNvSpPr/>
      </dsp:nvSpPr>
      <dsp:spPr>
        <a:xfrm>
          <a:off x="0" y="1631482"/>
          <a:ext cx="2531751" cy="1482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tr-TR" sz="6500" kern="1200" dirty="0" smtClean="0"/>
            <a:t>Pasif</a:t>
          </a:r>
          <a:endParaRPr lang="tr-TR" sz="6500" kern="1200" dirty="0"/>
        </a:p>
      </dsp:txBody>
      <dsp:txXfrm>
        <a:off x="0" y="1631482"/>
        <a:ext cx="2531751" cy="1482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BA98-DD7D-4C38-AE98-CEE37F28AFB4}">
      <dsp:nvSpPr>
        <dsp:cNvPr id="0" name=""/>
        <dsp:cNvSpPr/>
      </dsp:nvSpPr>
      <dsp:spPr>
        <a:xfrm>
          <a:off x="301396" y="0"/>
          <a:ext cx="3643338" cy="335758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46828-1A2E-4015-9D9E-0DD244FBF09C}">
      <dsp:nvSpPr>
        <dsp:cNvPr id="0" name=""/>
        <dsp:cNvSpPr/>
      </dsp:nvSpPr>
      <dsp:spPr>
        <a:xfrm>
          <a:off x="1572" y="1007275"/>
          <a:ext cx="1366529" cy="1343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Deli</a:t>
          </a:r>
          <a:endParaRPr lang="tr-TR" sz="2300" kern="1200" dirty="0"/>
        </a:p>
      </dsp:txBody>
      <dsp:txXfrm>
        <a:off x="1572" y="1007275"/>
        <a:ext cx="1366529" cy="1343034"/>
      </dsp:txXfrm>
    </dsp:sp>
    <dsp:sp modelId="{3A2D67AE-328D-4CE0-B281-9CC9188F3641}">
      <dsp:nvSpPr>
        <dsp:cNvPr id="0" name=""/>
        <dsp:cNvSpPr/>
      </dsp:nvSpPr>
      <dsp:spPr>
        <a:xfrm>
          <a:off x="1459875" y="1007275"/>
          <a:ext cx="1366529" cy="1343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Kıskanç</a:t>
          </a:r>
          <a:endParaRPr lang="tr-TR" sz="2300" kern="1200" dirty="0"/>
        </a:p>
      </dsp:txBody>
      <dsp:txXfrm>
        <a:off x="1459875" y="1007275"/>
        <a:ext cx="1366529" cy="1343034"/>
      </dsp:txXfrm>
    </dsp:sp>
    <dsp:sp modelId="{42E6BBBE-3F08-461C-80A9-1B3B4FA02D32}">
      <dsp:nvSpPr>
        <dsp:cNvPr id="0" name=""/>
        <dsp:cNvSpPr/>
      </dsp:nvSpPr>
      <dsp:spPr>
        <a:xfrm>
          <a:off x="2918178" y="1007275"/>
          <a:ext cx="1366529" cy="1343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Dominant</a:t>
          </a:r>
          <a:endParaRPr lang="tr-TR" sz="2300" kern="1200" dirty="0"/>
        </a:p>
      </dsp:txBody>
      <dsp:txXfrm>
        <a:off x="2918178" y="1007275"/>
        <a:ext cx="1366529" cy="1343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FF612-53D8-45B1-9873-6FA792D6489C}">
      <dsp:nvSpPr>
        <dsp:cNvPr id="0" name=""/>
        <dsp:cNvSpPr/>
      </dsp:nvSpPr>
      <dsp:spPr>
        <a:xfrm>
          <a:off x="300039" y="0"/>
          <a:ext cx="3400448" cy="25717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E6D55-1E03-4BF0-8D67-3F972C0CECDD}">
      <dsp:nvSpPr>
        <dsp:cNvPr id="0" name=""/>
        <dsp:cNvSpPr/>
      </dsp:nvSpPr>
      <dsp:spPr>
        <a:xfrm>
          <a:off x="401273" y="771530"/>
          <a:ext cx="1550204" cy="1028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Sosyal iletişim</a:t>
          </a:r>
          <a:endParaRPr lang="tr-TR" sz="1900" kern="1200" dirty="0"/>
        </a:p>
      </dsp:txBody>
      <dsp:txXfrm>
        <a:off x="401273" y="771530"/>
        <a:ext cx="1550204" cy="1028707"/>
      </dsp:txXfrm>
    </dsp:sp>
    <dsp:sp modelId="{54EDF359-9706-4158-B3A8-9C62764D7255}">
      <dsp:nvSpPr>
        <dsp:cNvPr id="0" name=""/>
        <dsp:cNvSpPr/>
      </dsp:nvSpPr>
      <dsp:spPr>
        <a:xfrm>
          <a:off x="2049049" y="771530"/>
          <a:ext cx="1550204" cy="1028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Rahatsız edici bir durum söz konusu</a:t>
          </a:r>
          <a:endParaRPr lang="tr-TR" sz="1900" kern="1200" dirty="0"/>
        </a:p>
      </dsp:txBody>
      <dsp:txXfrm>
        <a:off x="2049049" y="771530"/>
        <a:ext cx="1550204" cy="1028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C41B6-A3BE-4FD1-AE09-A6B4376D44A1}">
      <dsp:nvSpPr>
        <dsp:cNvPr id="0" name=""/>
        <dsp:cNvSpPr/>
      </dsp:nvSpPr>
      <dsp:spPr>
        <a:xfrm>
          <a:off x="6818" y="2364"/>
          <a:ext cx="3289444" cy="13157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lvl="0" algn="ctr" defTabSz="2844800">
            <a:lnSpc>
              <a:spcPct val="90000"/>
            </a:lnSpc>
            <a:spcBef>
              <a:spcPct val="0"/>
            </a:spcBef>
            <a:spcAft>
              <a:spcPct val="35000"/>
            </a:spcAft>
          </a:pPr>
          <a:r>
            <a:rPr lang="tr-TR" sz="6400" kern="1200" dirty="0" smtClean="0"/>
            <a:t>Köpek</a:t>
          </a:r>
          <a:endParaRPr lang="tr-TR" sz="6400" kern="1200" dirty="0"/>
        </a:p>
      </dsp:txBody>
      <dsp:txXfrm>
        <a:off x="6818" y="2364"/>
        <a:ext cx="3289444" cy="1315777"/>
      </dsp:txXfrm>
    </dsp:sp>
    <dsp:sp modelId="{2B796F39-CF27-4F84-81F4-91B4001CED98}">
      <dsp:nvSpPr>
        <dsp:cNvPr id="0" name=""/>
        <dsp:cNvSpPr/>
      </dsp:nvSpPr>
      <dsp:spPr>
        <a:xfrm>
          <a:off x="2868635" y="114205"/>
          <a:ext cx="2730238" cy="10920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Ceza: Hırlamak yasak</a:t>
          </a:r>
          <a:endParaRPr lang="tr-TR" sz="2100" kern="1200" dirty="0"/>
        </a:p>
      </dsp:txBody>
      <dsp:txXfrm>
        <a:off x="2868635" y="114205"/>
        <a:ext cx="2730238" cy="1092095"/>
      </dsp:txXfrm>
    </dsp:sp>
    <dsp:sp modelId="{0AEB66C8-D95E-4DC6-9851-0BCB3388CA18}">
      <dsp:nvSpPr>
        <dsp:cNvPr id="0" name=""/>
        <dsp:cNvSpPr/>
      </dsp:nvSpPr>
      <dsp:spPr>
        <a:xfrm>
          <a:off x="5216640" y="114205"/>
          <a:ext cx="2730238" cy="10920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Durumdan hala tedirgin</a:t>
          </a:r>
          <a:endParaRPr lang="tr-TR" sz="2100" kern="1200" dirty="0"/>
        </a:p>
      </dsp:txBody>
      <dsp:txXfrm>
        <a:off x="5216640" y="114205"/>
        <a:ext cx="2730238" cy="1092095"/>
      </dsp:txXfrm>
    </dsp:sp>
    <dsp:sp modelId="{596AF49E-8A45-4477-B4DA-E954D14E2774}">
      <dsp:nvSpPr>
        <dsp:cNvPr id="0" name=""/>
        <dsp:cNvSpPr/>
      </dsp:nvSpPr>
      <dsp:spPr>
        <a:xfrm>
          <a:off x="6818" y="1502351"/>
          <a:ext cx="3289444" cy="13157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lvl="0" algn="ctr" defTabSz="2844800">
            <a:lnSpc>
              <a:spcPct val="90000"/>
            </a:lnSpc>
            <a:spcBef>
              <a:spcPct val="0"/>
            </a:spcBef>
            <a:spcAft>
              <a:spcPct val="35000"/>
            </a:spcAft>
          </a:pPr>
          <a:r>
            <a:rPr lang="tr-TR" sz="6400" kern="1200" dirty="0" smtClean="0"/>
            <a:t>İnsan</a:t>
          </a:r>
          <a:endParaRPr lang="tr-TR" sz="6400" kern="1200" dirty="0"/>
        </a:p>
      </dsp:txBody>
      <dsp:txXfrm>
        <a:off x="6818" y="1502351"/>
        <a:ext cx="3289444" cy="1315777"/>
      </dsp:txXfrm>
    </dsp:sp>
    <dsp:sp modelId="{58D3F806-9915-462B-95F7-9135419EA50B}">
      <dsp:nvSpPr>
        <dsp:cNvPr id="0" name=""/>
        <dsp:cNvSpPr/>
      </dsp:nvSpPr>
      <dsp:spPr>
        <a:xfrm>
          <a:off x="2868635" y="1614192"/>
          <a:ext cx="2730238" cy="10920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Mutlu:  Köpeği artık hırlamıyor</a:t>
          </a:r>
          <a:endParaRPr lang="tr-TR" sz="2100" kern="1200" dirty="0"/>
        </a:p>
      </dsp:txBody>
      <dsp:txXfrm>
        <a:off x="2868635" y="1614192"/>
        <a:ext cx="2730238" cy="1092095"/>
      </dsp:txXfrm>
    </dsp:sp>
    <dsp:sp modelId="{292D22A5-68D6-4141-B268-FFAAAAF0098B}">
      <dsp:nvSpPr>
        <dsp:cNvPr id="0" name=""/>
        <dsp:cNvSpPr/>
      </dsp:nvSpPr>
      <dsp:spPr>
        <a:xfrm>
          <a:off x="5216640" y="1614192"/>
          <a:ext cx="2730238" cy="10920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Köpeğinin mutsuzluğundan haberi yok</a:t>
          </a:r>
          <a:endParaRPr lang="tr-TR" sz="2100" kern="1200" dirty="0"/>
        </a:p>
      </dsp:txBody>
      <dsp:txXfrm>
        <a:off x="5216640" y="1614192"/>
        <a:ext cx="2730238" cy="1092095"/>
      </dsp:txXfrm>
    </dsp:sp>
    <dsp:sp modelId="{7D723EFF-A93C-480F-BBF1-83F5104D9AC8}">
      <dsp:nvSpPr>
        <dsp:cNvPr id="0" name=""/>
        <dsp:cNvSpPr/>
      </dsp:nvSpPr>
      <dsp:spPr>
        <a:xfrm>
          <a:off x="6818" y="3002337"/>
          <a:ext cx="3289444" cy="13157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lvl="0" algn="ctr" defTabSz="2844800">
            <a:lnSpc>
              <a:spcPct val="90000"/>
            </a:lnSpc>
            <a:spcBef>
              <a:spcPct val="0"/>
            </a:spcBef>
            <a:spcAft>
              <a:spcPct val="35000"/>
            </a:spcAft>
          </a:pPr>
          <a:r>
            <a:rPr lang="tr-TR" sz="6400" kern="1200" dirty="0" smtClean="0"/>
            <a:t>Sonuç</a:t>
          </a:r>
          <a:endParaRPr lang="tr-TR" sz="6400" kern="1200" dirty="0"/>
        </a:p>
      </dsp:txBody>
      <dsp:txXfrm>
        <a:off x="6818" y="3002337"/>
        <a:ext cx="3289444" cy="1315777"/>
      </dsp:txXfrm>
    </dsp:sp>
    <dsp:sp modelId="{B06744CB-74EC-4E03-A82B-5A811005D747}">
      <dsp:nvSpPr>
        <dsp:cNvPr id="0" name=""/>
        <dsp:cNvSpPr/>
      </dsp:nvSpPr>
      <dsp:spPr>
        <a:xfrm>
          <a:off x="2868635" y="3114178"/>
          <a:ext cx="2730238" cy="10920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Uyarı yok</a:t>
          </a:r>
          <a:endParaRPr lang="tr-TR" sz="2100" kern="1200" dirty="0"/>
        </a:p>
      </dsp:txBody>
      <dsp:txXfrm>
        <a:off x="2868635" y="3114178"/>
        <a:ext cx="2730238" cy="1092095"/>
      </dsp:txXfrm>
    </dsp:sp>
    <dsp:sp modelId="{FC3F8245-7AB6-4C5F-961B-9DF50682BF6E}">
      <dsp:nvSpPr>
        <dsp:cNvPr id="0" name=""/>
        <dsp:cNvSpPr/>
      </dsp:nvSpPr>
      <dsp:spPr>
        <a:xfrm>
          <a:off x="5216640" y="3114178"/>
          <a:ext cx="2730238" cy="10920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Saldırı olasılığı yüksek</a:t>
          </a:r>
          <a:endParaRPr lang="tr-TR" sz="2100" kern="1200" dirty="0"/>
        </a:p>
      </dsp:txBody>
      <dsp:txXfrm>
        <a:off x="5216640" y="3114178"/>
        <a:ext cx="2730238" cy="1092095"/>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02A70E0-56A1-4609-80D6-1CE7FB794EE1}" type="slidenum">
              <a:rPr lang="en-GB"/>
              <a:pPr>
                <a:defRPr/>
              </a:pPr>
              <a:t>‹#›</a:t>
            </a:fld>
            <a:endParaRPr lang="en-GB"/>
          </a:p>
        </p:txBody>
      </p:sp>
    </p:spTree>
    <p:extLst>
      <p:ext uri="{BB962C8B-B14F-4D97-AF65-F5344CB8AC3E}">
        <p14:creationId xmlns:p14="http://schemas.microsoft.com/office/powerpoint/2010/main" val="366723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24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33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34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35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36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11FE2A6-54CB-4FEB-89FE-80E25CA8C16E}" type="slidenum">
              <a:rPr lang="tr-TR" smtClean="0"/>
              <a:pPr/>
              <a:t>37</a:t>
            </a:fld>
            <a:endParaRPr lang="tr-TR"/>
          </a:p>
        </p:txBody>
      </p:sp>
    </p:spTree>
    <p:extLst>
      <p:ext uri="{BB962C8B-B14F-4D97-AF65-F5344CB8AC3E}">
        <p14:creationId xmlns:p14="http://schemas.microsoft.com/office/powerpoint/2010/main" val="142385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11FE2A6-54CB-4FEB-89FE-80E25CA8C16E}" type="slidenum">
              <a:rPr lang="tr-TR" smtClean="0"/>
              <a:pPr/>
              <a:t>38</a:t>
            </a:fld>
            <a:endParaRPr lang="tr-TR"/>
          </a:p>
        </p:txBody>
      </p:sp>
    </p:spTree>
    <p:extLst>
      <p:ext uri="{BB962C8B-B14F-4D97-AF65-F5344CB8AC3E}">
        <p14:creationId xmlns:p14="http://schemas.microsoft.com/office/powerpoint/2010/main" val="757126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11FE2A6-54CB-4FEB-89FE-80E25CA8C16E}" type="slidenum">
              <a:rPr lang="tr-TR" smtClean="0"/>
              <a:pPr/>
              <a:t>39</a:t>
            </a:fld>
            <a:endParaRPr lang="tr-TR"/>
          </a:p>
        </p:txBody>
      </p:sp>
    </p:spTree>
    <p:extLst>
      <p:ext uri="{BB962C8B-B14F-4D97-AF65-F5344CB8AC3E}">
        <p14:creationId xmlns:p14="http://schemas.microsoft.com/office/powerpoint/2010/main" val="155129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11FE2A6-54CB-4FEB-89FE-80E25CA8C16E}" type="slidenum">
              <a:rPr lang="tr-TR" smtClean="0"/>
              <a:pPr/>
              <a:t>40</a:t>
            </a:fld>
            <a:endParaRPr lang="tr-TR"/>
          </a:p>
        </p:txBody>
      </p:sp>
    </p:spTree>
    <p:extLst>
      <p:ext uri="{BB962C8B-B14F-4D97-AF65-F5344CB8AC3E}">
        <p14:creationId xmlns:p14="http://schemas.microsoft.com/office/powerpoint/2010/main" val="200601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11FE2A6-54CB-4FEB-89FE-80E25CA8C16E}" type="slidenum">
              <a:rPr lang="tr-TR" smtClean="0"/>
              <a:pPr/>
              <a:t>41</a:t>
            </a:fld>
            <a:endParaRPr lang="tr-TR"/>
          </a:p>
        </p:txBody>
      </p:sp>
    </p:spTree>
    <p:extLst>
      <p:ext uri="{BB962C8B-B14F-4D97-AF65-F5344CB8AC3E}">
        <p14:creationId xmlns:p14="http://schemas.microsoft.com/office/powerpoint/2010/main" val="119878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11FE2A6-54CB-4FEB-89FE-80E25CA8C16E}" type="slidenum">
              <a:rPr lang="tr-TR" smtClean="0"/>
              <a:pPr/>
              <a:t>42</a:t>
            </a:fld>
            <a:endParaRPr lang="tr-TR"/>
          </a:p>
        </p:txBody>
      </p:sp>
    </p:spTree>
    <p:extLst>
      <p:ext uri="{BB962C8B-B14F-4D97-AF65-F5344CB8AC3E}">
        <p14:creationId xmlns:p14="http://schemas.microsoft.com/office/powerpoint/2010/main" val="277506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26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27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28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29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30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31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02A70E0-56A1-4609-80D6-1CE7FB794EE1}" type="slidenum">
              <a:rPr lang="en-GB" smtClean="0"/>
              <a:pPr>
                <a:defRPr/>
              </a:pPr>
              <a:t>32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pic>
        <p:nvPicPr>
          <p:cNvPr id="4" name="Picture 8" descr="Te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1692275" y="2538413"/>
            <a:ext cx="6407150" cy="890587"/>
          </a:xfrm>
        </p:spPr>
        <p:txBody>
          <a:bodyPr/>
          <a:lstStyle>
            <a:lvl1pPr>
              <a:defRPr/>
            </a:lvl1pPr>
          </a:lstStyle>
          <a:p>
            <a:r>
              <a:rPr lang="tr-TR" smtClean="0"/>
              <a:t>Asıl başlık stili için tıklatın</a:t>
            </a:r>
            <a:endParaRPr lang="en-GB"/>
          </a:p>
        </p:txBody>
      </p:sp>
      <p:sp>
        <p:nvSpPr>
          <p:cNvPr id="3076" name="Rectangle 4"/>
          <p:cNvSpPr>
            <a:spLocks noGrp="1" noChangeArrowheads="1"/>
          </p:cNvSpPr>
          <p:nvPr>
            <p:ph type="subTitle" idx="1"/>
          </p:nvPr>
        </p:nvSpPr>
        <p:spPr>
          <a:xfrm>
            <a:off x="1692275" y="3402013"/>
            <a:ext cx="6400800" cy="792162"/>
          </a:xfrm>
        </p:spPr>
        <p:txBody>
          <a:bodyPr anchor="ctr"/>
          <a:lstStyle>
            <a:lvl1pPr marL="0" indent="0">
              <a:defRPr i="1">
                <a:solidFill>
                  <a:schemeClr val="bg1"/>
                </a:solidFill>
              </a:defRPr>
            </a:lvl1pPr>
          </a:lstStyle>
          <a:p>
            <a:r>
              <a:rPr lang="tr-TR" smtClean="0"/>
              <a:t>Asıl alt başlık stilini düzenlemek için tıklatın</a:t>
            </a:r>
            <a:endParaRPr lang="en-GB"/>
          </a:p>
        </p:txBody>
      </p:sp>
      <p:sp>
        <p:nvSpPr>
          <p:cNvPr id="5" name="Rectangle 5"/>
          <p:cNvSpPr>
            <a:spLocks noGrp="1" noChangeArrowheads="1"/>
          </p:cNvSpPr>
          <p:nvPr>
            <p:ph type="dt" sz="half" idx="10"/>
          </p:nvPr>
        </p:nvSpPr>
        <p:spPr>
          <a:ln algn="ctr"/>
        </p:spPr>
        <p:txBody>
          <a:bodyPr/>
          <a:lstStyle>
            <a:lvl1pPr>
              <a:defRPr smtClean="0">
                <a:solidFill>
                  <a:schemeClr val="bg1"/>
                </a:solidFill>
              </a:defRPr>
            </a:lvl1pPr>
          </a:lstStyle>
          <a:p>
            <a:pPr>
              <a:defRPr/>
            </a:pPr>
            <a:endParaRPr lang="en-GB"/>
          </a:p>
        </p:txBody>
      </p:sp>
      <p:sp>
        <p:nvSpPr>
          <p:cNvPr id="6" name="Rectangle 6"/>
          <p:cNvSpPr>
            <a:spLocks noGrp="1" noChangeArrowheads="1"/>
          </p:cNvSpPr>
          <p:nvPr>
            <p:ph type="ftr" sz="quarter" idx="11"/>
          </p:nvPr>
        </p:nvSpPr>
        <p:spPr>
          <a:ln algn="ctr"/>
        </p:spPr>
        <p:txBody>
          <a:bodyPr/>
          <a:lstStyle>
            <a:lvl1pPr>
              <a:defRPr smtClean="0">
                <a:solidFill>
                  <a:schemeClr val="bg1"/>
                </a:solidFill>
              </a:defRPr>
            </a:lvl1pPr>
          </a:lstStyle>
          <a:p>
            <a:pPr>
              <a:defRPr/>
            </a:pPr>
            <a:endParaRPr lang="en-GB"/>
          </a:p>
        </p:txBody>
      </p:sp>
      <p:sp>
        <p:nvSpPr>
          <p:cNvPr id="7" name="Rectangle 7"/>
          <p:cNvSpPr>
            <a:spLocks noGrp="1" noChangeArrowheads="1"/>
          </p:cNvSpPr>
          <p:nvPr>
            <p:ph type="sldNum" sz="quarter" idx="12"/>
          </p:nvPr>
        </p:nvSpPr>
        <p:spPr>
          <a:ln algn="ctr"/>
        </p:spPr>
        <p:txBody>
          <a:bodyPr/>
          <a:lstStyle>
            <a:lvl1pPr>
              <a:defRPr smtClean="0">
                <a:solidFill>
                  <a:schemeClr val="bg1"/>
                </a:solidFill>
              </a:defRPr>
            </a:lvl1pPr>
          </a:lstStyle>
          <a:p>
            <a:pPr>
              <a:defRPr/>
            </a:pPr>
            <a:fld id="{C1062397-9AB5-41F3-B593-EC988105BCE9}" type="slidenum">
              <a:rPr lang="en-GB"/>
              <a:pPr>
                <a:defRPr/>
              </a:pPr>
              <a:t>‹#›</a:t>
            </a:fld>
            <a:endParaRPr lang="en-GB"/>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AF1847-D00C-47CF-AFA5-48FA08828EFC}"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65113"/>
            <a:ext cx="2057400" cy="560228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65113"/>
            <a:ext cx="6019800" cy="56022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1B7B96-2758-483A-B128-E4E08D1D928F}" type="slidenum">
              <a:rPr lang="en-GB"/>
              <a:pPr>
                <a:defRPr/>
              </a:pPr>
              <a:t>‹#›</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40F031-032F-4F89-BB58-5A24345DE1CF}" type="slidenum">
              <a:rPr lang="en-GB"/>
              <a:pPr>
                <a:defRPr/>
              </a:pPr>
              <a:t>‹#›</a:t>
            </a:fld>
            <a:endParaRPr lang="en-GB"/>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1083FE-7455-4568-B910-82A9927FD1B8}"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AB507FA-01DD-4644-83E1-163F976B34D8}"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F9146AC-733D-404E-B48C-C3ED552CC5BF}"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FD04BF8-5375-4419-A1D4-874CE1FE9500}"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4AD2805-8A4E-4000-9AC4-89072E5DA30A}"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0579B7-E9D7-4266-AEFC-370C30312400}"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9BEAB0-CCE5-41DD-8D63-F83068296443}"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hyperlink" Target="http://www.m62.net/powerpoint-slides/" TargetMode="Externa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21.xml"/><Relationship Id="rId19" Type="http://schemas.openxmlformats.org/officeDocument/2006/relationships/hyperlink" Target="http://www.m62.net/powerpoint-training/"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Temp"/>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3414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endParaRPr lang="en-GB" smtClean="0"/>
          </a:p>
        </p:txBody>
      </p:sp>
      <p:sp>
        <p:nvSpPr>
          <p:cNvPr id="1028" name="Rectangle 4"/>
          <p:cNvSpPr>
            <a:spLocks noGrp="1" noChangeArrowheads="1"/>
          </p:cNvSpPr>
          <p:nvPr>
            <p:ph type="dt" sz="half" idx="2"/>
          </p:nvPr>
        </p:nvSpPr>
        <p:spPr bwMode="auto">
          <a:xfrm>
            <a:off x="179388" y="6597650"/>
            <a:ext cx="2133600" cy="123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smtClean="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2411413" y="6597650"/>
            <a:ext cx="2895600" cy="123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smtClean="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5435600" y="6597650"/>
            <a:ext cx="2133600" cy="123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smtClean="0">
                <a:latin typeface="Arial" charset="0"/>
              </a:defRPr>
            </a:lvl1pPr>
          </a:lstStyle>
          <a:p>
            <a:pPr>
              <a:defRPr/>
            </a:pPr>
            <a:fld id="{C46AC024-42FB-47C6-9AB8-F54414A9D52B}" type="slidenum">
              <a:rPr lang="en-GB"/>
              <a:pPr>
                <a:defRPr/>
              </a:pPr>
              <a:t>‹#›</a:t>
            </a:fld>
            <a:endParaRPr lang="en-GB"/>
          </a:p>
        </p:txBody>
      </p:sp>
      <p:sp>
        <p:nvSpPr>
          <p:cNvPr id="2" name="Rectangle 2"/>
          <p:cNvSpPr>
            <a:spLocks noGrp="1" noChangeArrowheads="1"/>
          </p:cNvSpPr>
          <p:nvPr>
            <p:ph type="title"/>
          </p:nvPr>
        </p:nvSpPr>
        <p:spPr bwMode="auto">
          <a:xfrm>
            <a:off x="457200" y="265113"/>
            <a:ext cx="82296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GB" smtClean="0"/>
          </a:p>
        </p:txBody>
      </p:sp>
    </p:spTree>
  </p:cSld>
  <p:clrMap bg1="lt1" tx1="dk1" bg2="lt2" tx2="dk2" accent1="accent1" accent2="accent2" accent3="accent3" accent4="accent4" accent5="accent5" accent6="accent6" hlink="hlink" folHlink="folHlink"/>
  <p:sldLayoutIdLst>
    <p:sldLayoutId id="214748369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wipe(left)">
                                      <p:cBhvr>
                                        <p:cTn id="14" dur="500"/>
                                        <p:tgtEl>
                                          <p:spTgt spid="1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down)">
                      <p:cBhvr>
                        <p:cTn dur="500"/>
                        <p:tgtEl>
                          <p:spTgt spid="1027"/>
                        </p:tgtEl>
                      </p:cBhvr>
                    </p:animEffect>
                  </p:childTnLst>
                </p:cTn>
              </p:par>
            </p:tnLst>
          </p:tmpl>
        </p:tmplLst>
      </p:bldP>
      <p:bldP spid="2" grpId="0"/>
    </p:bld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Narrow" pitchFamily="34" charset="0"/>
        </a:defRPr>
      </a:lvl2pPr>
      <a:lvl3pPr algn="l" rtl="0" eaLnBrk="1" fontAlgn="base" hangingPunct="1">
        <a:spcBef>
          <a:spcPct val="0"/>
        </a:spcBef>
        <a:spcAft>
          <a:spcPct val="0"/>
        </a:spcAft>
        <a:defRPr sz="2400">
          <a:solidFill>
            <a:schemeClr val="tx2"/>
          </a:solidFill>
          <a:latin typeface="Arial Narrow" pitchFamily="34" charset="0"/>
        </a:defRPr>
      </a:lvl3pPr>
      <a:lvl4pPr algn="l" rtl="0" eaLnBrk="1" fontAlgn="base" hangingPunct="1">
        <a:spcBef>
          <a:spcPct val="0"/>
        </a:spcBef>
        <a:spcAft>
          <a:spcPct val="0"/>
        </a:spcAft>
        <a:defRPr sz="2400">
          <a:solidFill>
            <a:schemeClr val="tx2"/>
          </a:solidFill>
          <a:latin typeface="Arial Narrow" pitchFamily="34" charset="0"/>
        </a:defRPr>
      </a:lvl4pPr>
      <a:lvl5pPr algn="l" rtl="0" eaLnBrk="1" fontAlgn="base" hangingPunct="1">
        <a:spcBef>
          <a:spcPct val="0"/>
        </a:spcBef>
        <a:spcAft>
          <a:spcPct val="0"/>
        </a:spcAft>
        <a:defRPr sz="2400">
          <a:solidFill>
            <a:schemeClr val="tx2"/>
          </a:solidFill>
          <a:latin typeface="Arial Narrow" pitchFamily="34" charset="0"/>
        </a:defRPr>
      </a:lvl5pPr>
      <a:lvl6pPr marL="457200" algn="l" rtl="0" eaLnBrk="1" fontAlgn="base" hangingPunct="1">
        <a:spcBef>
          <a:spcPct val="0"/>
        </a:spcBef>
        <a:spcAft>
          <a:spcPct val="0"/>
        </a:spcAft>
        <a:defRPr sz="2400">
          <a:solidFill>
            <a:schemeClr val="tx2"/>
          </a:solidFill>
          <a:latin typeface="Arial Narrow" pitchFamily="34" charset="0"/>
        </a:defRPr>
      </a:lvl6pPr>
      <a:lvl7pPr marL="914400" algn="l" rtl="0" eaLnBrk="1" fontAlgn="base" hangingPunct="1">
        <a:spcBef>
          <a:spcPct val="0"/>
        </a:spcBef>
        <a:spcAft>
          <a:spcPct val="0"/>
        </a:spcAft>
        <a:defRPr sz="2400">
          <a:solidFill>
            <a:schemeClr val="tx2"/>
          </a:solidFill>
          <a:latin typeface="Arial Narrow" pitchFamily="34" charset="0"/>
        </a:defRPr>
      </a:lvl7pPr>
      <a:lvl8pPr marL="1371600" algn="l" rtl="0" eaLnBrk="1" fontAlgn="base" hangingPunct="1">
        <a:spcBef>
          <a:spcPct val="0"/>
        </a:spcBef>
        <a:spcAft>
          <a:spcPct val="0"/>
        </a:spcAft>
        <a:defRPr sz="2400">
          <a:solidFill>
            <a:schemeClr val="tx2"/>
          </a:solidFill>
          <a:latin typeface="Arial Narrow" pitchFamily="34" charset="0"/>
        </a:defRPr>
      </a:lvl8pPr>
      <a:lvl9pPr marL="1828800"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400">
          <a:solidFill>
            <a:schemeClr val="tx1"/>
          </a:solidFill>
          <a:latin typeface="Arial" charset="0"/>
        </a:defRPr>
      </a:lvl4pPr>
      <a:lvl5pPr marL="2057400" indent="-228600" algn="l" rtl="0" eaLnBrk="1" fontAlgn="base" hangingPunct="1">
        <a:spcBef>
          <a:spcPct val="20000"/>
        </a:spcBef>
        <a:spcAft>
          <a:spcPct val="0"/>
        </a:spcAft>
        <a:buChar char="»"/>
        <a:defRPr sz="2400">
          <a:solidFill>
            <a:schemeClr val="tx1"/>
          </a:solidFill>
          <a:latin typeface="Arial" charset="0"/>
        </a:defRPr>
      </a:lvl5pPr>
      <a:lvl6pPr marL="2514600" indent="-228600" algn="l" rtl="0" eaLnBrk="1" fontAlgn="base" hangingPunct="1">
        <a:spcBef>
          <a:spcPct val="20000"/>
        </a:spcBef>
        <a:spcAft>
          <a:spcPct val="0"/>
        </a:spcAft>
        <a:buChar char="»"/>
        <a:defRPr sz="2400">
          <a:solidFill>
            <a:schemeClr val="tx1"/>
          </a:solidFill>
          <a:latin typeface="Arial" charset="0"/>
        </a:defRPr>
      </a:lvl6pPr>
      <a:lvl7pPr marL="2971800" indent="-228600" algn="l" rtl="0" eaLnBrk="1" fontAlgn="base" hangingPunct="1">
        <a:spcBef>
          <a:spcPct val="20000"/>
        </a:spcBef>
        <a:spcAft>
          <a:spcPct val="0"/>
        </a:spcAft>
        <a:buChar char="»"/>
        <a:defRPr sz="2400">
          <a:solidFill>
            <a:schemeClr val="tx1"/>
          </a:solidFill>
          <a:latin typeface="Arial" charset="0"/>
        </a:defRPr>
      </a:lvl7pPr>
      <a:lvl8pPr marL="3429000" indent="-228600" algn="l" rtl="0" eaLnBrk="1" fontAlgn="base" hangingPunct="1">
        <a:spcBef>
          <a:spcPct val="20000"/>
        </a:spcBef>
        <a:spcAft>
          <a:spcPct val="0"/>
        </a:spcAft>
        <a:buChar char="»"/>
        <a:defRPr sz="2400">
          <a:solidFill>
            <a:schemeClr val="tx1"/>
          </a:solidFill>
          <a:latin typeface="Arial" charset="0"/>
        </a:defRPr>
      </a:lvl8pPr>
      <a:lvl9pPr marL="3886200" indent="-228600" algn="l" rtl="0" eaLnBrk="1" fontAlgn="base" hangingPunct="1">
        <a:spcBef>
          <a:spcPct val="20000"/>
        </a:spcBef>
        <a:spcAft>
          <a:spcPct val="0"/>
        </a:spcAft>
        <a:buChar char="»"/>
        <a:defRPr sz="24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anchor="ctr"/>
          <a:lstStyle/>
          <a:p>
            <a:pPr algn="ctr">
              <a:defRPr/>
            </a:pPr>
            <a:endParaRPr lang="tr-TR" sz="1800">
              <a:latin typeface="Arial" charset="0"/>
            </a:endParaRPr>
          </a:p>
        </p:txBody>
      </p:sp>
      <p:sp>
        <p:nvSpPr>
          <p:cNvPr id="12291"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defRPr/>
            </a:pPr>
            <a:r>
              <a:rPr lang="en-GB" sz="1200">
                <a:solidFill>
                  <a:srgbClr val="4D4D4D"/>
                </a:solidFill>
                <a:latin typeface="Neo Sans" pitchFamily="34" charset="0"/>
              </a:rPr>
              <a:t>m62 visualcommunications is the global leader in presentation effectiveness, from offices in the UK, USA, and Singapore</a:t>
            </a:r>
          </a:p>
        </p:txBody>
      </p:sp>
      <p:pic>
        <p:nvPicPr>
          <p:cNvPr id="2052" name="Picture 4" descr="m62-logo">
            <a:hlinkClick r:id="rId13"/>
          </p:cNvPr>
          <p:cNvPicPr>
            <a:picLocks noChangeAspect="1" noChangeArrowheads="1"/>
          </p:cNvPicPr>
          <p:nvPr/>
        </p:nvPicPr>
        <p:blipFill>
          <a:blip r:embed="rId14" cstate="print"/>
          <a:srcRect/>
          <a:stretch>
            <a:fillRect/>
          </a:stretch>
        </p:blipFill>
        <p:spPr bwMode="auto">
          <a:xfrm>
            <a:off x="8502650" y="6484938"/>
            <a:ext cx="381000" cy="257175"/>
          </a:xfrm>
          <a:prstGeom prst="rect">
            <a:avLst/>
          </a:prstGeom>
          <a:noFill/>
          <a:ln w="9525">
            <a:noFill/>
            <a:miter lim="800000"/>
            <a:headEnd/>
            <a:tailEnd/>
          </a:ln>
        </p:spPr>
      </p:pic>
      <p:pic>
        <p:nvPicPr>
          <p:cNvPr id="2053" name="Picture 5" descr="1">
            <a:hlinkClick r:id="rId15"/>
          </p:cNvPr>
          <p:cNvPicPr>
            <a:picLocks noChangeAspect="1" noChangeArrowheads="1"/>
          </p:cNvPicPr>
          <p:nvPr/>
        </p:nvPicPr>
        <p:blipFill>
          <a:blip r:embed="rId16" cstate="print"/>
          <a:srcRect/>
          <a:stretch>
            <a:fillRect/>
          </a:stretch>
        </p:blipFill>
        <p:spPr bwMode="auto">
          <a:xfrm>
            <a:off x="260350" y="777875"/>
            <a:ext cx="2000250" cy="1457325"/>
          </a:xfrm>
          <a:prstGeom prst="rect">
            <a:avLst/>
          </a:prstGeom>
          <a:noFill/>
          <a:ln w="9525">
            <a:noFill/>
            <a:miter lim="800000"/>
            <a:headEnd/>
            <a:tailEnd/>
          </a:ln>
        </p:spPr>
      </p:pic>
      <p:pic>
        <p:nvPicPr>
          <p:cNvPr id="2054" name="Picture 6" descr="2">
            <a:hlinkClick r:id="rId17"/>
          </p:cNvPr>
          <p:cNvPicPr>
            <a:picLocks noChangeAspect="1" noChangeArrowheads="1"/>
          </p:cNvPicPr>
          <p:nvPr/>
        </p:nvPicPr>
        <p:blipFill>
          <a:blip r:embed="rId18" cstate="print"/>
          <a:srcRect/>
          <a:stretch>
            <a:fillRect/>
          </a:stretch>
        </p:blipFill>
        <p:spPr bwMode="auto">
          <a:xfrm>
            <a:off x="287338" y="2673350"/>
            <a:ext cx="2000250" cy="1457325"/>
          </a:xfrm>
          <a:prstGeom prst="rect">
            <a:avLst/>
          </a:prstGeom>
          <a:noFill/>
          <a:ln w="9525">
            <a:noFill/>
            <a:miter lim="800000"/>
            <a:headEnd/>
            <a:tailEnd/>
          </a:ln>
        </p:spPr>
      </p:pic>
      <p:pic>
        <p:nvPicPr>
          <p:cNvPr id="2055" name="Picture 7" descr="3">
            <a:hlinkClick r:id="rId19"/>
          </p:cNvPr>
          <p:cNvPicPr>
            <a:picLocks noChangeAspect="1" noChangeArrowheads="1"/>
          </p:cNvPicPr>
          <p:nvPr/>
        </p:nvPicPr>
        <p:blipFill>
          <a:blip r:embed="rId20" cstate="print"/>
          <a:srcRect/>
          <a:stretch>
            <a:fillRect/>
          </a:stretch>
        </p:blipFill>
        <p:spPr bwMode="auto">
          <a:xfrm>
            <a:off x="287338" y="4568825"/>
            <a:ext cx="2000250" cy="1457325"/>
          </a:xfrm>
          <a:prstGeom prst="rect">
            <a:avLst/>
          </a:prstGeom>
          <a:noFill/>
          <a:ln w="9525">
            <a:noFill/>
            <a:miter lim="800000"/>
            <a:headEnd/>
            <a:tailEnd/>
          </a:ln>
        </p:spPr>
      </p:pic>
      <p:sp>
        <p:nvSpPr>
          <p:cNvPr id="12296"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pPr>
              <a:defRPr/>
            </a:pPr>
            <a:r>
              <a:rPr lang="en-GB" sz="1400">
                <a:solidFill>
                  <a:srgbClr val="135971"/>
                </a:solidFill>
                <a:latin typeface="Neo Sans" pitchFamily="34" charset="0"/>
              </a:rPr>
              <a:t>Beyond Bullet Points</a:t>
            </a:r>
          </a:p>
        </p:txBody>
      </p:sp>
      <p:sp>
        <p:nvSpPr>
          <p:cNvPr id="12297"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pPr>
              <a:defRPr/>
            </a:pPr>
            <a:r>
              <a:rPr lang="en-GB" sz="1400">
                <a:solidFill>
                  <a:srgbClr val="135971"/>
                </a:solidFill>
                <a:latin typeface="Neo Sans" pitchFamily="34" charset="0"/>
              </a:rPr>
              <a:t>PowerPoint Slides</a:t>
            </a:r>
          </a:p>
        </p:txBody>
      </p:sp>
      <p:sp>
        <p:nvSpPr>
          <p:cNvPr id="12298"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pPr>
              <a:defRPr/>
            </a:pPr>
            <a:r>
              <a:rPr lang="en-GB" sz="1400">
                <a:solidFill>
                  <a:srgbClr val="135971"/>
                </a:solidFill>
                <a:latin typeface="Neo Sans" pitchFamily="34" charset="0"/>
              </a:rPr>
              <a:t>PowerPoint Training</a:t>
            </a:r>
          </a:p>
        </p:txBody>
      </p:sp>
      <p:pic>
        <p:nvPicPr>
          <p:cNvPr id="2059" name="Picture 11" descr="bg"/>
          <p:cNvPicPr>
            <a:picLocks noChangeAspect="1" noChangeArrowheads="1"/>
          </p:cNvPicPr>
          <p:nvPr/>
        </p:nvPicPr>
        <p:blipFill>
          <a:blip r:embed="rId21" cstate="print"/>
          <a:srcRect/>
          <a:stretch>
            <a:fillRect/>
          </a:stretch>
        </p:blipFill>
        <p:spPr bwMode="auto">
          <a:xfrm>
            <a:off x="2520950" y="777875"/>
            <a:ext cx="6362700" cy="5248275"/>
          </a:xfrm>
          <a:prstGeom prst="rect">
            <a:avLst/>
          </a:prstGeom>
          <a:noFill/>
          <a:ln w="9525">
            <a:noFill/>
            <a:miter lim="800000"/>
            <a:headEnd/>
            <a:tailEnd/>
          </a:ln>
        </p:spPr>
      </p:pic>
      <p:sp>
        <p:nvSpPr>
          <p:cNvPr id="12300"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defRPr/>
            </a:pPr>
            <a:r>
              <a:rPr lang="en-GB" sz="2100">
                <a:solidFill>
                  <a:srgbClr val="333333"/>
                </a:solidFill>
                <a:latin typeface="Neo Sans" pitchFamily="34" charset="0"/>
              </a:rPr>
              <a:t>It’s not the </a:t>
            </a:r>
            <a:r>
              <a:rPr lang="en-GB" sz="2100" b="1">
                <a:solidFill>
                  <a:srgbClr val="333333"/>
                </a:solidFill>
                <a:latin typeface="Neo Sans" pitchFamily="34" charset="0"/>
              </a:rPr>
              <a:t>design</a:t>
            </a:r>
            <a:r>
              <a:rPr lang="en-GB" sz="2100">
                <a:solidFill>
                  <a:srgbClr val="333333"/>
                </a:solidFill>
                <a:latin typeface="Neo Sans" pitchFamily="34" charset="0"/>
              </a:rPr>
              <a:t> of your template, it’s what you </a:t>
            </a:r>
            <a:r>
              <a:rPr lang="en-GB" sz="2100" b="1">
                <a:solidFill>
                  <a:srgbClr val="333333"/>
                </a:solidFill>
                <a:latin typeface="Neo Sans" pitchFamily="34" charset="0"/>
              </a:rPr>
              <a:t>do with it</a:t>
            </a:r>
            <a:r>
              <a:rPr lang="en-GB"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2000">
          <a:solidFill>
            <a:srgbClr val="333333"/>
          </a:solidFill>
          <a:latin typeface="+mj-lt"/>
          <a:ea typeface="+mj-ea"/>
          <a:cs typeface="+mj-cs"/>
        </a:defRPr>
      </a:lvl1pPr>
      <a:lvl2pPr algn="ctr" rtl="0" eaLnBrk="0" fontAlgn="base" hangingPunct="0">
        <a:spcBef>
          <a:spcPct val="0"/>
        </a:spcBef>
        <a:spcAft>
          <a:spcPct val="0"/>
        </a:spcAft>
        <a:defRPr sz="2000">
          <a:solidFill>
            <a:srgbClr val="333333"/>
          </a:solidFill>
          <a:latin typeface="Neo Sans" pitchFamily="34" charset="0"/>
        </a:defRPr>
      </a:lvl2pPr>
      <a:lvl3pPr algn="ctr" rtl="0" eaLnBrk="0" fontAlgn="base" hangingPunct="0">
        <a:spcBef>
          <a:spcPct val="0"/>
        </a:spcBef>
        <a:spcAft>
          <a:spcPct val="0"/>
        </a:spcAft>
        <a:defRPr sz="2000">
          <a:solidFill>
            <a:srgbClr val="333333"/>
          </a:solidFill>
          <a:latin typeface="Neo Sans" pitchFamily="34" charset="0"/>
        </a:defRPr>
      </a:lvl3pPr>
      <a:lvl4pPr algn="ctr" rtl="0" eaLnBrk="0" fontAlgn="base" hangingPunct="0">
        <a:spcBef>
          <a:spcPct val="0"/>
        </a:spcBef>
        <a:spcAft>
          <a:spcPct val="0"/>
        </a:spcAft>
        <a:defRPr sz="2000">
          <a:solidFill>
            <a:srgbClr val="333333"/>
          </a:solidFill>
          <a:latin typeface="Neo Sans" pitchFamily="34" charset="0"/>
        </a:defRPr>
      </a:lvl4pPr>
      <a:lvl5pPr algn="ctr" rtl="0" eaLnBrk="0" fontAlgn="base" hangingPunct="0">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url?sa=i&amp;rct=j&amp;q=&amp;esrc=s&amp;source=images&amp;cd=&amp;cad=rja&amp;uact=8&amp;ved=0CAcQjRw&amp;url=http://manimal.no/hunder-som-biter-barn/&amp;ei=ubtJVZrZNIm6Uc2HgMAK&amp;bvm=bv.92291466,d.d2s&amp;psig=AFQjCNH-jKfMdz2AV5WR7QTWEs4g67W9FQ&amp;ust=143098192672465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ideo" Target="file:///D:\Verdi&#287;im%20Dersler\Davran&#305;&#351;_Agresyon\Korku%20agresyonu.m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amp;esrc=s&amp;source=images&amp;cd=&amp;cad=rja&amp;uact=8&amp;ved=0CAcQjRw&amp;url=http://dognamesearch.com/how-long-are-dogs-pregnant-before-they-give-birth/&amp;ei=Bh9LVZXwJMH9UoLMgbAD&amp;psig=AFQjCNFITeLOFTOE_KmoyJCo1kzklWxfEw&amp;ust=1431072886745910"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ideo" Target="file:///D:\Verdi&#287;im%20Dersler\Davran&#305;&#351;_Agresyon\Sneaky%20dog%20attacks%20cat%20and%20gets%20owned.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tr/url?sa=i&amp;rct=j&amp;q=&amp;esrc=s&amp;source=images&amp;cd=&amp;cad=rja&amp;uact=8&amp;ved=0CAcQjRw&amp;url=http://www.petplace.com/article/cats/behavior-training/behavior-problems/predatory-aggression-in-cats&amp;ei=X0xLVYCeKoTyUPehgPgP&amp;bvm=bv.92765956,d.bGg&amp;psig=AFQjCNEsgwzzp7UDJjEx94c64oShQdn9bA&amp;ust=1431084422552340"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video" Target="file:///D:\Verdi&#287;im%20Dersler\Davran&#305;&#351;_Agresyon\PITBULL%20DOG%20ATTACKS%20LIVE!!%20HD%202014.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tr/url?sa=i&amp;rct=j&amp;q=&amp;esrc=s&amp;source=images&amp;cd=&amp;cad=rja&amp;uact=8&amp;ved=&amp;url=http://www.canisbehaviour.co.uk/&amp;ei=hUJLVa7AKMnjywOnwoDICQ&amp;bvm=bv.92765956,d.bGQ&amp;psig=AFQjCNH1FHjsY404IPMJgZmLx7eiwgc5cw&amp;ust=1431081990188535"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en.wikipedia.org/wiki/File:Flock_of_sheep.jpg" TargetMode="External"/><Relationship Id="rId7" Type="http://schemas.openxmlformats.org/officeDocument/2006/relationships/image" Target="../media/image12.jpeg"/><Relationship Id="rId12"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hyperlink" Target="http://www.google.com.tr/url?sa=i&amp;rct=j&amp;q=&amp;esrc=s&amp;source=images&amp;cd=&amp;cad=rja&amp;uact=8&amp;ved=0CAcQjRw&amp;url=http://www.dw.de/german-farm-minister-rejects-pig-patent/a-4188153&amp;ei=ba1AVaP5MYKxUd_QgbgF&amp;psig=AFQjCNGn4Szndb88WjKHpHp0k9vJWio-ug&amp;ust=1430388434647906" TargetMode="External"/><Relationship Id="rId11" Type="http://schemas.openxmlformats.org/officeDocument/2006/relationships/hyperlink" Target="http://www.google.com.tr/url?sa=i&amp;rct=j&amp;q=&amp;esrc=s&amp;source=images&amp;cd=&amp;cad=rja&amp;uact=8&amp;ved=0CAcQjRw&amp;url=http://petstrollerblog.com/dogs-smarter-cats/&amp;ei=fhFCVdimLpHsaMDugOAN&amp;bvm=bv.92189499,d.d2s&amp;psig=AFQjCNHraIEKhp2ihvTkesW2UozCECiuEA&amp;ust=1430479537080325" TargetMode="External"/><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hyperlink" Target="http://upload.wikimedia.org/wikipedia/commons/6/63/Montbeliard-Cattle-01.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ideo" Target="file:///D:\Verdi&#287;im%20Dersler\Davran&#305;&#351;_Agresyon\pit%20bull%20attack%20caught%20on%20camera.mp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entirelypets.com/petaggression.html&amp;ei=OlJLVf7vBIv5UsmDgGA&amp;bvm=bv.92765956,d.bGQ&amp;psig=AFQjCNHb5NRNMwXe7GxfYFiIgegFXYzIcw&amp;ust=1431086007600277"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url?q=http://www.dogbreedinfo.com/topdog.htm&amp;sa=U&amp;ei=aW5rU8HJGYa7yAOBrIG4BQ&amp;ved=0CDIQ9QEwAg&amp;usg=AFQjCNE6JRrkhEnPF7BBojb4pDjjJEYpEw" TargetMode="External"/><Relationship Id="rId13"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www.google.com/url?q=http://stopbsl.deviantart.com/journal/Dog-Behavior-amp-Body-Language-349407641&amp;sa=U&amp;ei=o25rU-G9JYn0ygOPvIGQBQ&amp;ved=0CDgQ9QEwBQ&amp;usg=AFQjCNFpCCs2NDBe2ap3u9VGWvtHn4H1hw"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0.jpeg"/><Relationship Id="rId5" Type="http://schemas.openxmlformats.org/officeDocument/2006/relationships/diagramQuickStyle" Target="../diagrams/quickStyle1.xml"/><Relationship Id="rId10" Type="http://schemas.openxmlformats.org/officeDocument/2006/relationships/hyperlink" Target="http://www.google.com/url?q=http://www.animalinfo.com.au/fact_sheets/view/2/8/96&amp;sa=U&amp;ei=0G5rU-KBIaTcygOUiYCgBQ&amp;ved=0CD4Q9QEwCA&amp;usg=AFQjCNHs6eLpFiio-2DoOODtUGXIsmvg-A" TargetMode="Externa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petcarerx.com/article/the-causes-of-aggression-in-dogs/1502&amp;ei=U1VLVYyyL8n-UpCJgKgF&amp;bvm=bv.92765956,d.bGQ&amp;psig=AFQjCNHb5NRNMwXe7GxfYFiIgegFXYzIcw&amp;ust=1431086007600277"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CAcQjRw&amp;url=https://nodogaboutit.wordpress.com/2013/07/28/dog-to-dog-interaction-in-slow-motion-what-do-you-see/&amp;ei=pVZLVfOuIYGAU-SYgLgO&amp;bvm=bv.92765956,d.bGQ&amp;psig=AFQjCNEz-PIoWMQNTrsSwY2n1BP1uzL46Q&amp;ust=1431087084051593"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google.com.tr/url?sa=i&amp;rct=j&amp;q=&amp;esrc=s&amp;source=images&amp;cd=&amp;cad=rja&amp;uact=8&amp;ved=0CAcQjRw&amp;url=http://www.pugworldtrip.com/en/tonys-blog-and-news/dog/behavior/aggression-in-dogs-part-1.html&amp;ei=dFdLVfCCM4bSUbLigZAG&amp;bvm=bv.92765956,d.bGQ&amp;psig=AFQjCNHUTgf1yvfx4kruA8e4ehuH51SY3A&amp;ust=1431087340520279" TargetMode="External"/><Relationship Id="rId7"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hyperlink" Target="http://www.google.com.tr/url?q=http://dogs.about.com/b/2011/08/23/what-scares-your-dog.htm&amp;sa=U&amp;ei=ZHxrU-5owpbJA6O4gMgF&amp;ved=0CDoQ9QEwBw&amp;usg=AFQjCNGpnrWOhxvmA6-KwRDPFkSj4pQbTg" TargetMode="External"/><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1.jpeg"/><Relationship Id="rId11" Type="http://schemas.microsoft.com/office/2007/relationships/diagramDrawing" Target="../diagrams/drawing2.xml"/><Relationship Id="rId5" Type="http://schemas.openxmlformats.org/officeDocument/2006/relationships/hyperlink" Target="http://www.google.com.tr/url?q=http://www.4pawsu.com/stresssigns.html&amp;sa=U&amp;ei=_ntrU8S6E4f5yAOVtoCoBg&amp;ved=0CFAQ9QEwEg&amp;usg=AFQjCNElisyZ0vVb8V9I3g3gaqVCFPMkag" TargetMode="External"/><Relationship Id="rId10" Type="http://schemas.openxmlformats.org/officeDocument/2006/relationships/diagramColors" Target="../diagrams/colors2.xml"/><Relationship Id="rId4" Type="http://schemas.openxmlformats.org/officeDocument/2006/relationships/image" Target="../media/image40.jpeg"/><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gooddogdc.com/reactive-dog-classes&amp;ei=NVtLVaXhKIOBU_7WgPAK&amp;bvm=bv.92765956,d.bGQ&amp;psig=AFQjCNEa1czMOVsPfskPp3XMNJRbGRzZNw&amp;ust=1431088267178926"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0CAcQjRw&amp;url=http://www.pawnation.com/2011/02/22/dog-aggression-dealing-with-the-5-kinds/&amp;ei=PFxLVYPZAcKAU6COgGA&amp;bvm=bv.92765956,d.bGQ&amp;psig=AFQjCNGIp9iN6eydkNkIb-532RWYHL9nhA&amp;ust=1431088545009691"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9.jpeg"/></Relationships>
</file>

<file path=ppt/slides/_rels/slide35.xml.rels><?xml version="1.0" encoding="UTF-8" standalone="yes"?>
<Relationships xmlns="http://schemas.openxmlformats.org/package/2006/relationships"><Relationship Id="rId8" Type="http://schemas.openxmlformats.org/officeDocument/2006/relationships/hyperlink" Target="http://www.google.com.tr/url?q=http://mypreretirementmusings.wordpress.com/2012/09/08/kids-unhappy-left-alone-are-dogs-also-you-bet/&amp;sa=U&amp;ei=2HprU4uUF8jbygOPtoGYBg&amp;ved=0CDQQ9QEwBA&amp;usg=AFQjCNF-KWWgvBNTQpmmM3EDnC-7m0ULbQ"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tr/url?q=http://www.psychologytoday.com/blog/canine-corner/201205/is-punishment-effective-way-change-the-behavior-dogs&amp;sa=U&amp;ei=HnprU9T_E6TSywOb6IGgAg&amp;ved=0CCwQ9QEwAA&amp;usg=AFQjCNG_8rV06amES2ig9t-5fgTtCrgCLw"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australianpetbrands.com.au/pages/pet-training-tips/food-agression&amp;ei=AF9LVZGLJ4TjUc2cgLAD&amp;bvm=bv.92765956,d.bGQ&amp;psig=AFQjCNFPksYkKaF-LdHre-CXe5JzPiIcUA&amp;ust=143108927786143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tr/url?q=http://liveloveleslie.com/2011/04/17/puppy-love-6-gifts-for-your-four-legged-companion/&amp;sa=U&amp;ei=Tn1rU62LM6j8ywOn14KoAg&amp;ved=0CDIQ9QEwAw&amp;usg=AFQjCNGn6yuxdSNFPNzIR6R-DRV_ZE5Pd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www.google.com.tr/url?q=http://www.doglistener.co.uk/aggression/interdog.shtml&amp;sa=U&amp;ei=d31rU56BMOimyQO9kYCwBQ&amp;ved=0CEwQ9QEwEA&amp;usg=AFQjCNGunBvQpbqf3uTN54bGOrZcshSFRw" TargetMode="Externa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tr/url?q=http://dogs.lovetoknow.com/blogs/dog-behavior/desensitizing-reduce-fears&amp;sa=U&amp;ei=wn1rU9mUE8mAyAObkIGYBA&amp;ved=0CDAQ9QEwAg&amp;usg=AFQjCNHT6bETo12RYb6QwEkLkc0k1lh4o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amp;url=http://www.daytondogtrainer.com/about-us/news/&amp;ei=-mBLVdrKH4SWygPKg4CwCA&amp;bvm=bv.92765956,d.bGQ&amp;psig=AFQjCNGTNa7GZUQegIhNQAuJoZuDFcmxnA&amp;ust=143108978706748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allpapers.brothersoft.com/dear-dog-and-red-rose-192244-1600x900.html&amp;ei=tmFLVbKLF8GBUYK8gaAB&amp;bvm=bv.92765956,d.bGQ&amp;psig=AFQjCNH-uecni-287MTvCRUY2Nu2CV9rzQ&amp;ust=143108994772570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source=images&amp;cd=&amp;cad=rja&amp;uact=8&amp;ved=0CAcQjRw&amp;url=http://www.poochprofessor.com/A_DogParks.html&amp;ei=wf1JVeK2EYn8UNyDgMgK&amp;bvm=bv.92291466,d.d24&amp;psig=AFQjCNEoiPv_zN4dsZap8asu-o9q-6UDvw&amp;ust=1430998763263666"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ideo" Target="file:///D:\Verdi&#287;im%20Dersler\Davran&#305;&#351;_Agresyon\HERO%20CAT%20SAVES%20CHILD%20FROM%20DOG%20BRUTAL%20ATTACK%20-%20HD.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manimal.no/wp-content/uploads/2012/07/aggressivedog.jpg">
            <a:hlinkClick r:id="rId2"/>
          </p:cNvPr>
          <p:cNvPicPr>
            <a:picLocks noChangeAspect="1" noChangeArrowheads="1"/>
          </p:cNvPicPr>
          <p:nvPr/>
        </p:nvPicPr>
        <p:blipFill>
          <a:blip r:embed="rId3" cstate="print">
            <a:clrChange>
              <a:clrFrom>
                <a:srgbClr val="FDF8F5"/>
              </a:clrFrom>
              <a:clrTo>
                <a:srgbClr val="FDF8F5">
                  <a:alpha val="0"/>
                </a:srgbClr>
              </a:clrTo>
            </a:clrChange>
            <a:duotone>
              <a:prstClr val="black"/>
              <a:srgbClr val="FF0000">
                <a:tint val="45000"/>
                <a:satMod val="400000"/>
              </a:srgbClr>
            </a:duotone>
          </a:blip>
          <a:srcRect/>
          <a:stretch>
            <a:fillRect/>
          </a:stretch>
        </p:blipFill>
        <p:spPr bwMode="auto">
          <a:xfrm>
            <a:off x="0" y="1280161"/>
            <a:ext cx="9144000" cy="5577840"/>
          </a:xfrm>
          <a:prstGeom prst="rect">
            <a:avLst/>
          </a:prstGeom>
          <a:noFill/>
        </p:spPr>
      </p:pic>
      <p:sp>
        <p:nvSpPr>
          <p:cNvPr id="4098" name="Rectangle 4"/>
          <p:cNvSpPr>
            <a:spLocks noGrp="1" noChangeArrowheads="1"/>
          </p:cNvSpPr>
          <p:nvPr>
            <p:ph type="ctrTitle"/>
          </p:nvPr>
        </p:nvSpPr>
        <p:spPr>
          <a:xfrm>
            <a:off x="3208783" y="5300488"/>
            <a:ext cx="5827713" cy="962025"/>
          </a:xfrm>
        </p:spPr>
        <p:txBody>
          <a:bodyPr/>
          <a:lstStyle/>
          <a:p>
            <a:pPr eaLnBrk="1" hangingPunct="1"/>
            <a:r>
              <a:rPr lang="tr-TR" sz="4000" b="1" noProof="1" smtClean="0">
                <a:solidFill>
                  <a:schemeClr val="bg1"/>
                </a:solidFill>
                <a:effectLst>
                  <a:outerShdw blurRad="38100" dist="38100" dir="2700000" algn="tl">
                    <a:srgbClr val="000000">
                      <a:alpha val="43137"/>
                    </a:srgbClr>
                  </a:outerShdw>
                </a:effectLst>
                <a:latin typeface="Berlin Sans FB Demi" pitchFamily="34" charset="0"/>
                <a:cs typeface="Aharoni" pitchFamily="2" charset="-79"/>
              </a:rPr>
              <a:t>Agresyon ve Sosyal Yapı </a:t>
            </a:r>
          </a:p>
        </p:txBody>
      </p:sp>
      <p:sp>
        <p:nvSpPr>
          <p:cNvPr id="4099" name="Rectangle 5"/>
          <p:cNvSpPr>
            <a:spLocks noGrp="1" noChangeArrowheads="1"/>
          </p:cNvSpPr>
          <p:nvPr>
            <p:ph type="subTitle" idx="1"/>
          </p:nvPr>
        </p:nvSpPr>
        <p:spPr>
          <a:xfrm>
            <a:off x="5660032" y="6021288"/>
            <a:ext cx="3376464" cy="550863"/>
          </a:xfrm>
        </p:spPr>
        <p:txBody>
          <a:bodyPr/>
          <a:lstStyle/>
          <a:p>
            <a:pPr eaLnBrk="1" hangingPunct="1"/>
            <a:r>
              <a:rPr lang="tr-TR" noProof="1" smtClean="0">
                <a:effectLst>
                  <a:outerShdw blurRad="38100" dist="38100" dir="2700000" algn="tl">
                    <a:srgbClr val="000000">
                      <a:alpha val="43137"/>
                    </a:srgbClr>
                  </a:outerShdw>
                </a:effectLst>
                <a:latin typeface="Berlin Sans FB" pitchFamily="34" charset="0"/>
                <a:cs typeface="Aharoni" pitchFamily="2" charset="-79"/>
              </a:rPr>
              <a:t>Doç. Dr. Hakan Öztürk</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5262979"/>
          </a:xfrm>
          <a:prstGeom prst="rect">
            <a:avLst/>
          </a:prstGeom>
          <a:noFill/>
        </p:spPr>
        <p:txBody>
          <a:bodyPr wrap="square" rtlCol="0">
            <a:spAutoFit/>
          </a:bodyPr>
          <a:lstStyle/>
          <a:p>
            <a:pPr>
              <a:spcAft>
                <a:spcPts val="2400"/>
              </a:spcAft>
            </a:pPr>
            <a:r>
              <a:rPr lang="tr-TR" sz="2200" b="1" dirty="0" smtClean="0">
                <a:effectLst>
                  <a:outerShdw blurRad="38100" dist="38100" dir="2700000" algn="tl">
                    <a:srgbClr val="000000">
                      <a:alpha val="43137"/>
                    </a:srgbClr>
                  </a:outerShdw>
                </a:effectLst>
              </a:rPr>
              <a:t>3. Ağrı ile ilişkili </a:t>
            </a:r>
            <a:r>
              <a:rPr lang="tr-TR" sz="2200" b="1" dirty="0" err="1" smtClean="0">
                <a:effectLst>
                  <a:outerShdw blurRad="38100" dist="38100" dir="2700000" algn="tl">
                    <a:srgbClr val="000000">
                      <a:alpha val="43137"/>
                    </a:srgbClr>
                  </a:outerShdw>
                </a:effectLst>
              </a:rPr>
              <a:t>agresyon</a:t>
            </a:r>
            <a:r>
              <a:rPr lang="tr-TR" sz="2200"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sz="2200" dirty="0" smtClean="0"/>
              <a:t> </a:t>
            </a:r>
            <a:r>
              <a:rPr lang="tr-TR" sz="2200" dirty="0" err="1" smtClean="0"/>
              <a:t>Otit</a:t>
            </a:r>
            <a:r>
              <a:rPr lang="tr-TR" sz="2200" dirty="0" smtClean="0"/>
              <a:t> durumunda kulak, anal kese enfeksiyonu durumunda rektum yine oldukça hassas bölgelerdir. </a:t>
            </a:r>
            <a:r>
              <a:rPr lang="tr-TR" sz="2200" dirty="0" err="1" smtClean="0"/>
              <a:t>İrritan</a:t>
            </a:r>
            <a:r>
              <a:rPr lang="tr-TR" sz="2200" dirty="0" smtClean="0"/>
              <a:t> olmayan sıvıların gevşek bağ dokunun olduğu bölgelerden </a:t>
            </a:r>
            <a:r>
              <a:rPr lang="tr-TR" sz="2200" dirty="0" err="1" smtClean="0"/>
              <a:t>subkutan</a:t>
            </a:r>
            <a:r>
              <a:rPr lang="tr-TR" sz="2200" dirty="0" smtClean="0"/>
              <a:t> enjeksiyonu ağrısızken, </a:t>
            </a:r>
            <a:r>
              <a:rPr lang="tr-TR" sz="2200" dirty="0" err="1" smtClean="0"/>
              <a:t>tetrasiklin</a:t>
            </a:r>
            <a:r>
              <a:rPr lang="tr-TR" sz="2200" dirty="0" smtClean="0"/>
              <a:t> ve </a:t>
            </a:r>
            <a:r>
              <a:rPr lang="tr-TR" sz="2200" dirty="0" err="1" smtClean="0"/>
              <a:t>ketamin</a:t>
            </a:r>
            <a:r>
              <a:rPr lang="tr-TR" sz="2200" dirty="0" smtClean="0"/>
              <a:t> gibi </a:t>
            </a:r>
            <a:r>
              <a:rPr lang="tr-TR" sz="2200" dirty="0" err="1" smtClean="0"/>
              <a:t>irritan</a:t>
            </a:r>
            <a:r>
              <a:rPr lang="tr-TR" sz="2200" dirty="0" smtClean="0"/>
              <a:t> maddelerin </a:t>
            </a:r>
            <a:r>
              <a:rPr lang="tr-TR" sz="2200" dirty="0" err="1" smtClean="0"/>
              <a:t>intramuskuler</a:t>
            </a:r>
            <a:r>
              <a:rPr lang="tr-TR" sz="2200" dirty="0" smtClean="0"/>
              <a:t> enjeksiyonu oldukça ağrı vericidir. </a:t>
            </a:r>
          </a:p>
          <a:p>
            <a:pPr>
              <a:spcAft>
                <a:spcPts val="1200"/>
              </a:spcAft>
              <a:buFont typeface="Wingdings" pitchFamily="2" charset="2"/>
              <a:buChar char="Ø"/>
            </a:pPr>
            <a:r>
              <a:rPr lang="tr-TR" sz="2200" dirty="0" smtClean="0"/>
              <a:t> Atlar ürkek ve kontrolü zor hayvanlardır. 18 mm’den daha kalın bir iğne ile </a:t>
            </a:r>
            <a:r>
              <a:rPr lang="tr-TR" sz="2200" dirty="0" err="1" smtClean="0"/>
              <a:t>jugular</a:t>
            </a:r>
            <a:r>
              <a:rPr lang="tr-TR" sz="2200" dirty="0" smtClean="0"/>
              <a:t> </a:t>
            </a:r>
            <a:r>
              <a:rPr lang="tr-TR" sz="2200" dirty="0" err="1" smtClean="0"/>
              <a:t>vene</a:t>
            </a:r>
            <a:r>
              <a:rPr lang="tr-TR" sz="2200" dirty="0" smtClean="0"/>
              <a:t> enjeksiyon yapılacaksa lokal veya </a:t>
            </a:r>
            <a:r>
              <a:rPr lang="tr-TR" sz="2200" dirty="0" err="1" smtClean="0"/>
              <a:t>topikal</a:t>
            </a:r>
            <a:r>
              <a:rPr lang="tr-TR" sz="2200" dirty="0" smtClean="0"/>
              <a:t> </a:t>
            </a:r>
            <a:r>
              <a:rPr lang="tr-TR" sz="2200" dirty="0" err="1" smtClean="0"/>
              <a:t>anesteziklerin</a:t>
            </a:r>
            <a:r>
              <a:rPr lang="tr-TR" sz="2200" dirty="0" smtClean="0"/>
              <a:t> uygulanması ve enjeksiyon sonrası havuç gibi bir ödülün verilmesi iyi olur.</a:t>
            </a:r>
          </a:p>
          <a:p>
            <a:pPr>
              <a:spcAft>
                <a:spcPts val="1200"/>
              </a:spcAft>
              <a:buFont typeface="Wingdings" pitchFamily="2" charset="2"/>
              <a:buChar char="Ø"/>
            </a:pPr>
            <a:r>
              <a:rPr lang="tr-TR" sz="2200" dirty="0" smtClean="0"/>
              <a:t> Kaçmaları mümkün değilse atlar, kedi ve köpekler </a:t>
            </a:r>
            <a:r>
              <a:rPr lang="tr-TR" sz="2200" dirty="0" err="1" smtClean="0"/>
              <a:t>agresyonu</a:t>
            </a:r>
            <a:r>
              <a:rPr lang="tr-TR" sz="2200" dirty="0" smtClean="0"/>
              <a:t> doğrudan hekime, sığırlar ise ağrılı bölgeye doğru yaparlar. Kulağını arka ayağıyla kaşımaya çalışan bir sığırın omuz bölgesinde duran bir kişi tekmelerden nasibini alabilir (ağrılı bölgeye yönlendirilmiş </a:t>
            </a:r>
            <a:r>
              <a:rPr lang="tr-TR" sz="2200" dirty="0" err="1" smtClean="0"/>
              <a:t>agresyon</a:t>
            </a:r>
            <a:r>
              <a:rPr lang="tr-TR" sz="2200" dirty="0" smtClean="0"/>
              <a:t>). </a:t>
            </a:r>
          </a:p>
          <a:p>
            <a:pPr>
              <a:spcAft>
                <a:spcPts val="1200"/>
              </a:spcAft>
              <a:buFont typeface="Wingdings" pitchFamily="2" charset="2"/>
              <a:buChar char="Ø"/>
            </a:pPr>
            <a:r>
              <a:rPr lang="tr-TR" sz="2200" dirty="0" smtClean="0"/>
              <a:t>Yine enjeksiyonlar ağrılı bölge tarafından yapılmamalıdır!!!   </a:t>
            </a:r>
          </a:p>
        </p:txBody>
      </p:sp>
    </p:spTree>
    <p:extLst>
      <p:ext uri="{BB962C8B-B14F-4D97-AF65-F5344CB8AC3E}">
        <p14:creationId xmlns:p14="http://schemas.microsoft.com/office/powerpoint/2010/main" val="2460715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268760"/>
            <a:ext cx="8136904" cy="5355312"/>
          </a:xfrm>
          <a:prstGeom prst="rect">
            <a:avLst/>
          </a:prstGeom>
          <a:noFill/>
        </p:spPr>
        <p:txBody>
          <a:bodyPr wrap="square" rtlCol="0">
            <a:spAutoFit/>
          </a:bodyPr>
          <a:lstStyle/>
          <a:p>
            <a:pPr>
              <a:spcAft>
                <a:spcPts val="2400"/>
              </a:spcAft>
            </a:pPr>
            <a:r>
              <a:rPr lang="tr-TR" b="1" dirty="0" smtClean="0">
                <a:effectLst>
                  <a:outerShdw blurRad="38100" dist="38100" dir="2700000" algn="tl">
                    <a:srgbClr val="000000">
                      <a:alpha val="43137"/>
                    </a:srgbClr>
                  </a:outerShdw>
                </a:effectLst>
              </a:rPr>
              <a:t>3. Ağrı ile ilişkili </a:t>
            </a:r>
            <a:r>
              <a:rPr lang="tr-TR" b="1" dirty="0" err="1" smtClean="0">
                <a:effectLst>
                  <a:outerShdw blurRad="38100" dist="38100" dir="2700000" algn="tl">
                    <a:srgbClr val="000000">
                      <a:alpha val="43137"/>
                    </a:srgbClr>
                  </a:outerShdw>
                </a:effectLst>
              </a:rPr>
              <a:t>agresyon</a:t>
            </a:r>
            <a:r>
              <a:rPr lang="tr-TR"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dirty="0" smtClean="0"/>
              <a:t> Retro-</a:t>
            </a:r>
            <a:r>
              <a:rPr lang="tr-TR" dirty="0" err="1" smtClean="0"/>
              <a:t>orbital</a:t>
            </a:r>
            <a:r>
              <a:rPr lang="tr-TR" dirty="0" smtClean="0"/>
              <a:t> </a:t>
            </a:r>
            <a:r>
              <a:rPr lang="tr-TR" dirty="0" err="1" smtClean="0"/>
              <a:t>absesine</a:t>
            </a:r>
            <a:r>
              <a:rPr lang="tr-TR" dirty="0" smtClean="0"/>
              <a:t> müdahale edilen bir kedinin daha önceden herhangi bir davranış problemi olmamasına rağmen klinik personeli hatta kendi sahibine bile agresif davranışlar sergilemesi ağrı ile ilişkili </a:t>
            </a:r>
            <a:r>
              <a:rPr lang="tr-TR" dirty="0" err="1" smtClean="0"/>
              <a:t>agresyona</a:t>
            </a:r>
            <a:r>
              <a:rPr lang="tr-TR" dirty="0" smtClean="0"/>
              <a:t> iyi bir örnektir. Kedi kendi ev ortamına döndükten birkaç gün sonrasına kadar agresif davranışlarına devam eder. Yine omurgasında artrozu olan bir köpeğin sırtı okşandığında agresif davranışlar sergileyip ısırması ağrıya bağlı </a:t>
            </a:r>
            <a:r>
              <a:rPr lang="tr-TR" dirty="0" err="1" smtClean="0"/>
              <a:t>agresyondur</a:t>
            </a:r>
            <a:r>
              <a:rPr lang="tr-TR" dirty="0" smtClean="0"/>
              <a:t>.  Uyuyan bir köpek aniden uyandırıldığında kendisini korkutarak uyandıran varlığa karşı </a:t>
            </a:r>
            <a:r>
              <a:rPr lang="tr-TR" dirty="0" err="1" smtClean="0"/>
              <a:t>agresyon</a:t>
            </a:r>
            <a:r>
              <a:rPr lang="tr-TR" dirty="0" smtClean="0"/>
              <a:t> gösterebilir. </a:t>
            </a:r>
          </a:p>
          <a:p>
            <a:pPr>
              <a:spcAft>
                <a:spcPts val="1200"/>
              </a:spcAft>
              <a:buFont typeface="Wingdings" pitchFamily="2" charset="2"/>
              <a:buChar char="Ø"/>
            </a:pPr>
            <a:r>
              <a:rPr lang="tr-TR" dirty="0" smtClean="0"/>
              <a:t> Ağrının </a:t>
            </a:r>
            <a:r>
              <a:rPr lang="tr-TR" dirty="0" err="1" smtClean="0"/>
              <a:t>agresyonu</a:t>
            </a:r>
            <a:r>
              <a:rPr lang="tr-TR" dirty="0" smtClean="0"/>
              <a:t> tetiklemesi, agresif bir köpeğin fiziksel cezalandırılmasının arzu edilmeyen davranışları hafifletmekten ziyade şiddetlendirmesini de açıklar.</a:t>
            </a:r>
          </a:p>
        </p:txBody>
      </p:sp>
    </p:spTree>
    <p:extLst>
      <p:ext uri="{BB962C8B-B14F-4D97-AF65-F5344CB8AC3E}">
        <p14:creationId xmlns:p14="http://schemas.microsoft.com/office/powerpoint/2010/main" val="4065529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4985980"/>
          </a:xfrm>
          <a:prstGeom prst="rect">
            <a:avLst/>
          </a:prstGeom>
          <a:noFill/>
        </p:spPr>
        <p:txBody>
          <a:bodyPr wrap="square" rtlCol="0">
            <a:spAutoFit/>
          </a:bodyPr>
          <a:lstStyle/>
          <a:p>
            <a:pPr>
              <a:spcAft>
                <a:spcPts val="2400"/>
              </a:spcAft>
            </a:pPr>
            <a:r>
              <a:rPr lang="tr-TR" b="1" dirty="0" smtClean="0">
                <a:effectLst>
                  <a:outerShdw blurRad="38100" dist="38100" dir="2700000" algn="tl">
                    <a:srgbClr val="000000">
                      <a:alpha val="43137"/>
                    </a:srgbClr>
                  </a:outerShdw>
                </a:effectLst>
              </a:rPr>
              <a:t>4. Korku ile ilişkili </a:t>
            </a:r>
            <a:r>
              <a:rPr lang="tr-TR" b="1" dirty="0" err="1" smtClean="0">
                <a:effectLst>
                  <a:outerShdw blurRad="38100" dist="38100" dir="2700000" algn="tl">
                    <a:srgbClr val="000000">
                      <a:alpha val="43137"/>
                    </a:srgbClr>
                  </a:outerShdw>
                </a:effectLst>
              </a:rPr>
              <a:t>agresyon</a:t>
            </a:r>
            <a:r>
              <a:rPr lang="tr-TR"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dirty="0" smtClean="0"/>
              <a:t> Korku hissi doğuştan gelir ve tehlikelere karşı korunmaya ve hayatta kalmaya hizmet eder. </a:t>
            </a:r>
            <a:r>
              <a:rPr lang="tr-TR" dirty="0" err="1" smtClean="0"/>
              <a:t>Anksiyete</a:t>
            </a:r>
            <a:r>
              <a:rPr lang="tr-TR" dirty="0" smtClean="0"/>
              <a:t> bilinmeyen veya hayali, korku ise somut bir tehlikeyle (bilinen bir tehdit) ilişkilidir. Her iki durumda da çeşitli </a:t>
            </a:r>
            <a:r>
              <a:rPr lang="tr-TR" dirty="0" err="1" smtClean="0"/>
              <a:t>vejetatif</a:t>
            </a:r>
            <a:r>
              <a:rPr lang="tr-TR" dirty="0" smtClean="0"/>
              <a:t> fizyolojik reaksiyonlar şekillenir (kalp ve solunum frekansının artması, titreme, işeme veya dışkılama gibi). </a:t>
            </a:r>
          </a:p>
          <a:p>
            <a:pPr>
              <a:spcAft>
                <a:spcPts val="1200"/>
              </a:spcAft>
              <a:buFont typeface="Wingdings" pitchFamily="2" charset="2"/>
              <a:buChar char="Ø"/>
            </a:pPr>
            <a:r>
              <a:rPr lang="tr-TR" dirty="0"/>
              <a:t> </a:t>
            </a:r>
            <a:r>
              <a:rPr lang="tr-TR" dirty="0" smtClean="0"/>
              <a:t>Korku ile ilişkili </a:t>
            </a:r>
            <a:r>
              <a:rPr lang="tr-TR" dirty="0" err="1" smtClean="0"/>
              <a:t>agresyon</a:t>
            </a:r>
            <a:r>
              <a:rPr lang="tr-TR" dirty="0" smtClean="0"/>
              <a:t> ağrı nedenli olabileceği gibi bazı durumlarda </a:t>
            </a:r>
            <a:r>
              <a:rPr lang="tr-TR" dirty="0" err="1" smtClean="0"/>
              <a:t>neofobi</a:t>
            </a:r>
            <a:r>
              <a:rPr lang="tr-TR" dirty="0" smtClean="0"/>
              <a:t> (bilinmeyenden korkma) veya belirli kişi ya da hayvandan korkma yada kontrolündeki kaynağı kaybetme sebebiyle de oluşabilir. Bu tip </a:t>
            </a:r>
            <a:r>
              <a:rPr lang="tr-TR" dirty="0" err="1" smtClean="0"/>
              <a:t>agresyona</a:t>
            </a:r>
            <a:r>
              <a:rPr lang="tr-TR" dirty="0" smtClean="0"/>
              <a:t> genellikle fizyolojik ve </a:t>
            </a:r>
            <a:r>
              <a:rPr lang="tr-TR" dirty="0" err="1" smtClean="0"/>
              <a:t>viseral</a:t>
            </a:r>
            <a:r>
              <a:rPr lang="tr-TR" dirty="0" smtClean="0"/>
              <a:t> belirtilerde eşlik eder. Örneğin korkmuş bir kedinin vücudunu küçültmesi, tıslaması ve </a:t>
            </a:r>
            <a:r>
              <a:rPr lang="tr-TR" dirty="0" err="1" smtClean="0"/>
              <a:t>dilate</a:t>
            </a:r>
            <a:r>
              <a:rPr lang="tr-TR" dirty="0" smtClean="0"/>
              <a:t> göz bebekleri gibi.   </a:t>
            </a:r>
          </a:p>
        </p:txBody>
      </p:sp>
    </p:spTree>
    <p:extLst>
      <p:ext uri="{BB962C8B-B14F-4D97-AF65-F5344CB8AC3E}">
        <p14:creationId xmlns:p14="http://schemas.microsoft.com/office/powerpoint/2010/main" val="1215160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2154436"/>
          </a:xfrm>
          <a:prstGeom prst="rect">
            <a:avLst/>
          </a:prstGeom>
          <a:noFill/>
        </p:spPr>
        <p:txBody>
          <a:bodyPr wrap="square" rtlCol="0">
            <a:spAutoFit/>
          </a:bodyPr>
          <a:lstStyle/>
          <a:p>
            <a:pPr>
              <a:spcAft>
                <a:spcPts val="1200"/>
              </a:spcAft>
            </a:pPr>
            <a:r>
              <a:rPr lang="tr-TR" b="1" dirty="0" smtClean="0">
                <a:effectLst>
                  <a:outerShdw blurRad="38100" dist="38100" dir="2700000" algn="tl">
                    <a:srgbClr val="000000">
                      <a:alpha val="43137"/>
                    </a:srgbClr>
                  </a:outerShdw>
                </a:effectLst>
              </a:rPr>
              <a:t>4. Korku ile ilişkili </a:t>
            </a:r>
            <a:r>
              <a:rPr lang="tr-TR" b="1" dirty="0" err="1" smtClean="0">
                <a:effectLst>
                  <a:outerShdw blurRad="38100" dist="38100" dir="2700000" algn="tl">
                    <a:srgbClr val="000000">
                      <a:alpha val="43137"/>
                    </a:srgbClr>
                  </a:outerShdw>
                </a:effectLst>
              </a:rPr>
              <a:t>agresyon</a:t>
            </a:r>
            <a:r>
              <a:rPr lang="tr-TR" b="1" dirty="0" smtClean="0">
                <a:effectLst>
                  <a:outerShdw blurRad="38100" dist="38100" dir="2700000" algn="tl">
                    <a:srgbClr val="000000">
                      <a:alpha val="43137"/>
                    </a:srgbClr>
                  </a:outerShdw>
                </a:effectLst>
              </a:rPr>
              <a:t>:</a:t>
            </a:r>
          </a:p>
          <a:p>
            <a:pPr>
              <a:spcAft>
                <a:spcPts val="1200"/>
              </a:spcAft>
            </a:pPr>
            <a:r>
              <a:rPr lang="tr-TR" sz="1800" dirty="0" smtClean="0"/>
              <a:t>Aslında köpeklerdeki agresif davranışların bir çoğu dominantlıktan değil korkudan kaynaklanır. Ama hayvan sahipleri durumu yanlış algılar ve yorumlar. Korku </a:t>
            </a:r>
            <a:r>
              <a:rPr lang="tr-TR" sz="1800" dirty="0" err="1" smtClean="0"/>
              <a:t>agresyonu</a:t>
            </a:r>
            <a:r>
              <a:rPr lang="tr-TR" sz="1800" dirty="0" smtClean="0"/>
              <a:t> gösteren köpekler kendilerini sıkıştırılmış hissederler. Hızlı el-kol hareketleri bile onları rahatsız eder ve tehdit sinyalleri vermelerine yol açar. </a:t>
            </a:r>
          </a:p>
          <a:p>
            <a:pPr>
              <a:spcAft>
                <a:spcPts val="1200"/>
              </a:spcAft>
            </a:pPr>
            <a:endParaRPr lang="tr-TR" sz="1800" dirty="0" smtClean="0"/>
          </a:p>
        </p:txBody>
      </p:sp>
      <p:pic>
        <p:nvPicPr>
          <p:cNvPr id="5" name="Korku agresyonu.mov">
            <a:hlinkClick r:id="" action="ppaction://media"/>
          </p:cNvPr>
          <p:cNvPicPr>
            <a:picLocks noRot="1" noChangeAspect="1"/>
          </p:cNvPicPr>
          <p:nvPr>
            <a:videoFile r:link="rId1"/>
          </p:nvPr>
        </p:nvPicPr>
        <p:blipFill>
          <a:blip r:embed="rId3" cstate="print"/>
          <a:stretch>
            <a:fillRect/>
          </a:stretch>
        </p:blipFill>
        <p:spPr>
          <a:xfrm>
            <a:off x="1564343" y="3284984"/>
            <a:ext cx="5887977" cy="3311987"/>
          </a:xfrm>
          <a:prstGeom prst="rect">
            <a:avLst/>
          </a:prstGeom>
        </p:spPr>
      </p:pic>
    </p:spTree>
    <p:extLst>
      <p:ext uri="{BB962C8B-B14F-4D97-AF65-F5344CB8AC3E}">
        <p14:creationId xmlns:p14="http://schemas.microsoft.com/office/powerpoint/2010/main" val="1215160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62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205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892552"/>
          </a:xfrm>
          <a:prstGeom prst="rect">
            <a:avLst/>
          </a:prstGeom>
          <a:noFill/>
        </p:spPr>
        <p:txBody>
          <a:bodyPr wrap="square" rtlCol="0">
            <a:spAutoFit/>
          </a:bodyPr>
          <a:lstStyle/>
          <a:p>
            <a:pPr>
              <a:spcAft>
                <a:spcPts val="1200"/>
              </a:spcAft>
            </a:pPr>
            <a:r>
              <a:rPr lang="tr-TR" b="1" dirty="0" smtClean="0">
                <a:effectLst>
                  <a:outerShdw blurRad="38100" dist="38100" dir="2700000" algn="tl">
                    <a:srgbClr val="000000">
                      <a:alpha val="43137"/>
                    </a:srgbClr>
                  </a:outerShdw>
                </a:effectLst>
              </a:rPr>
              <a:t>Yabancı bir köpek yaklaştığında yapılması gerekenler: </a:t>
            </a:r>
          </a:p>
          <a:p>
            <a:pPr>
              <a:spcAft>
                <a:spcPts val="1200"/>
              </a:spcAft>
            </a:pPr>
            <a:endParaRPr lang="tr-TR" sz="1800" dirty="0" smtClean="0"/>
          </a:p>
        </p:txBody>
      </p:sp>
      <p:pic>
        <p:nvPicPr>
          <p:cNvPr id="6" name="İçerik Yer Tutucusu 3"/>
          <p:cNvPicPr>
            <a:picLocks noChangeAspect="1"/>
          </p:cNvPicPr>
          <p:nvPr/>
        </p:nvPicPr>
        <p:blipFill>
          <a:blip r:embed="rId2" cstate="print"/>
          <a:stretch>
            <a:fillRect/>
          </a:stretch>
        </p:blipFill>
        <p:spPr>
          <a:xfrm>
            <a:off x="539552" y="2060848"/>
            <a:ext cx="4942315" cy="4188221"/>
          </a:xfrm>
          <a:prstGeom prst="rect">
            <a:avLst/>
          </a:prstGeom>
          <a:ln w="28575" cap="sq">
            <a:solidFill>
              <a:schemeClr val="accent1"/>
            </a:solidFill>
            <a:prstDash val="solid"/>
            <a:miter lim="800000"/>
          </a:ln>
          <a:effectLst>
            <a:outerShdw blurRad="50800" dist="38100" dir="5400000" algn="t" rotWithShape="0">
              <a:prstClr val="black">
                <a:alpha val="40000"/>
              </a:prstClr>
            </a:outerShdw>
          </a:effectLst>
        </p:spPr>
      </p:pic>
      <p:pic>
        <p:nvPicPr>
          <p:cNvPr id="7" name="Resim 6"/>
          <p:cNvPicPr>
            <a:picLocks noChangeAspect="1"/>
          </p:cNvPicPr>
          <p:nvPr/>
        </p:nvPicPr>
        <p:blipFill>
          <a:blip r:embed="rId3" cstate="print"/>
          <a:stretch>
            <a:fillRect/>
          </a:stretch>
        </p:blipFill>
        <p:spPr>
          <a:xfrm>
            <a:off x="5580112" y="2075335"/>
            <a:ext cx="2979956" cy="1941487"/>
          </a:xfrm>
          <a:prstGeom prst="rect">
            <a:avLst/>
          </a:prstGeom>
          <a:ln w="28575" cap="sq">
            <a:solidFill>
              <a:schemeClr val="accent1"/>
            </a:solidFill>
            <a:prstDash val="solid"/>
            <a:miter lim="800000"/>
          </a:ln>
          <a:effectLst>
            <a:outerShdw blurRad="50800" dist="38100" dir="5400000" algn="t" rotWithShape="0">
              <a:prstClr val="black">
                <a:alpha val="40000"/>
              </a:prstClr>
            </a:outerShdw>
          </a:effectLst>
        </p:spPr>
      </p:pic>
      <p:pic>
        <p:nvPicPr>
          <p:cNvPr id="8" name="İçerik Yer Tutucusu 3"/>
          <p:cNvPicPr>
            <a:picLocks noChangeAspect="1"/>
          </p:cNvPicPr>
          <p:nvPr/>
        </p:nvPicPr>
        <p:blipFill rotWithShape="1">
          <a:blip r:embed="rId4" cstate="print">
            <a:extLst>
              <a:ext uri="{28A0092B-C50C-407E-A947-70E740481C1C}">
                <a14:useLocalDpi xmlns:a14="http://schemas.microsoft.com/office/drawing/2010/main" val="0"/>
              </a:ext>
            </a:extLst>
          </a:blip>
          <a:srcRect t="9568" b="3021"/>
          <a:stretch/>
        </p:blipFill>
        <p:spPr>
          <a:xfrm>
            <a:off x="5580112" y="4099095"/>
            <a:ext cx="2979956" cy="2149975"/>
          </a:xfrm>
          <a:prstGeom prst="rect">
            <a:avLst/>
          </a:prstGeom>
          <a:ln w="2857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15160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ognamesearch.com/wp-content/uploads/2014/10/How-long-are-dogs-pregnant.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3095176"/>
            <a:ext cx="5400600" cy="3434782"/>
          </a:xfrm>
          <a:prstGeom prst="rect">
            <a:avLst/>
          </a:prstGeom>
          <a:noFill/>
        </p:spPr>
      </p:pic>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1877437"/>
          </a:xfrm>
          <a:prstGeom prst="rect">
            <a:avLst/>
          </a:prstGeom>
          <a:noFill/>
        </p:spPr>
        <p:txBody>
          <a:bodyPr wrap="square" rtlCol="0">
            <a:spAutoFit/>
          </a:bodyPr>
          <a:lstStyle/>
          <a:p>
            <a:pPr>
              <a:spcAft>
                <a:spcPts val="2400"/>
              </a:spcAft>
            </a:pPr>
            <a:r>
              <a:rPr lang="tr-TR" b="1" dirty="0" smtClean="0">
                <a:effectLst>
                  <a:outerShdw blurRad="38100" dist="38100" dir="2700000" algn="tl">
                    <a:srgbClr val="000000">
                      <a:alpha val="43137"/>
                    </a:srgbClr>
                  </a:outerShdw>
                </a:effectLst>
              </a:rPr>
              <a:t>5. </a:t>
            </a:r>
            <a:r>
              <a:rPr lang="tr-TR" b="1" dirty="0" err="1" smtClean="0">
                <a:effectLst>
                  <a:outerShdw blurRad="38100" dist="38100" dir="2700000" algn="tl">
                    <a:srgbClr val="000000">
                      <a:alpha val="43137"/>
                    </a:srgbClr>
                  </a:outerShdw>
                </a:effectLst>
              </a:rPr>
              <a:t>Maternal</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agresyon</a:t>
            </a:r>
            <a:r>
              <a:rPr lang="tr-TR"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dirty="0" smtClean="0"/>
              <a:t> Doğrudan yavruları korumaya yönelik yapılır. Erkekler dişilere kıyasla daha agresif olsa da </a:t>
            </a:r>
            <a:r>
              <a:rPr lang="tr-TR" dirty="0" err="1" smtClean="0"/>
              <a:t>maternal</a:t>
            </a:r>
            <a:r>
              <a:rPr lang="tr-TR" dirty="0" smtClean="0"/>
              <a:t> </a:t>
            </a:r>
            <a:r>
              <a:rPr lang="tr-TR" dirty="0" err="1" smtClean="0"/>
              <a:t>agresyon</a:t>
            </a:r>
            <a:r>
              <a:rPr lang="tr-TR" dirty="0" smtClean="0"/>
              <a:t> erkek </a:t>
            </a:r>
            <a:r>
              <a:rPr lang="tr-TR" dirty="0" err="1" smtClean="0"/>
              <a:t>agresyonu</a:t>
            </a:r>
            <a:r>
              <a:rPr lang="tr-TR" dirty="0" smtClean="0"/>
              <a:t> kadar şiddetli olabilir.   </a:t>
            </a:r>
          </a:p>
        </p:txBody>
      </p:sp>
    </p:spTree>
    <p:extLst>
      <p:ext uri="{BB962C8B-B14F-4D97-AF65-F5344CB8AC3E}">
        <p14:creationId xmlns:p14="http://schemas.microsoft.com/office/powerpoint/2010/main" val="2036013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1831271"/>
          </a:xfrm>
          <a:prstGeom prst="rect">
            <a:avLst/>
          </a:prstGeom>
          <a:noFill/>
        </p:spPr>
        <p:txBody>
          <a:bodyPr wrap="square" rtlCol="0">
            <a:spAutoFit/>
          </a:bodyPr>
          <a:lstStyle/>
          <a:p>
            <a:pPr>
              <a:spcAft>
                <a:spcPts val="600"/>
              </a:spcAft>
            </a:pPr>
            <a:r>
              <a:rPr lang="tr-TR" b="1" dirty="0" smtClean="0">
                <a:effectLst>
                  <a:outerShdw blurRad="38100" dist="38100" dir="2700000" algn="tl">
                    <a:srgbClr val="000000">
                      <a:alpha val="43137"/>
                    </a:srgbClr>
                  </a:outerShdw>
                </a:effectLst>
              </a:rPr>
              <a:t>6. Avlanma </a:t>
            </a:r>
            <a:r>
              <a:rPr lang="tr-TR" b="1" dirty="0" err="1" smtClean="0">
                <a:effectLst>
                  <a:outerShdw blurRad="38100" dist="38100" dir="2700000" algn="tl">
                    <a:srgbClr val="000000">
                      <a:alpha val="43137"/>
                    </a:srgbClr>
                  </a:outerShdw>
                </a:effectLst>
              </a:rPr>
              <a:t>agresyonu</a:t>
            </a:r>
            <a:r>
              <a:rPr lang="tr-TR" b="1" dirty="0" smtClean="0">
                <a:effectLst>
                  <a:outerShdw blurRad="38100" dist="38100" dir="2700000" algn="tl">
                    <a:srgbClr val="000000">
                      <a:alpha val="43137"/>
                    </a:srgbClr>
                  </a:outerShdw>
                </a:effectLst>
              </a:rPr>
              <a:t>:</a:t>
            </a:r>
          </a:p>
          <a:p>
            <a:pPr>
              <a:spcAft>
                <a:spcPts val="600"/>
              </a:spcAft>
              <a:buFont typeface="Wingdings" pitchFamily="2" charset="2"/>
              <a:buChar char="Ø"/>
            </a:pPr>
            <a:r>
              <a:rPr lang="tr-TR" dirty="0" smtClean="0"/>
              <a:t> </a:t>
            </a:r>
            <a:r>
              <a:rPr lang="tr-TR" sz="2000" dirty="0" smtClean="0"/>
              <a:t>Genellikle diğer türlere karşı yönlendirilmiş beslenme amaçlı </a:t>
            </a:r>
            <a:r>
              <a:rPr lang="tr-TR" sz="2000" dirty="0" err="1" smtClean="0"/>
              <a:t>agresyondur</a:t>
            </a:r>
            <a:r>
              <a:rPr lang="tr-TR" sz="2000" dirty="0" smtClean="0"/>
              <a:t>. Tok kedilerin sıklıkla avlanması ama avını yememesi avlanma </a:t>
            </a:r>
            <a:r>
              <a:rPr lang="tr-TR" sz="2000" dirty="0" err="1" smtClean="0"/>
              <a:t>agresyonunun</a:t>
            </a:r>
            <a:r>
              <a:rPr lang="tr-TR" sz="2000" dirty="0" smtClean="0"/>
              <a:t> sadece açlıkla açıklanamayacağını gösterir. Avlanma </a:t>
            </a:r>
            <a:r>
              <a:rPr lang="tr-TR" sz="2000" dirty="0" err="1" smtClean="0"/>
              <a:t>agresyonu</a:t>
            </a:r>
            <a:r>
              <a:rPr lang="tr-TR" sz="2000" dirty="0" smtClean="0"/>
              <a:t> sırasında avcının görünmez ve sessiz bir vücut </a:t>
            </a:r>
            <a:r>
              <a:rPr lang="tr-TR" sz="2000" dirty="0" err="1" smtClean="0"/>
              <a:t>postürü</a:t>
            </a:r>
            <a:r>
              <a:rPr lang="tr-TR" sz="2000" dirty="0" smtClean="0"/>
              <a:t> aldığı göze çarpar. </a:t>
            </a:r>
          </a:p>
        </p:txBody>
      </p:sp>
      <p:pic>
        <p:nvPicPr>
          <p:cNvPr id="5" name="Sneaky dog attacks cat and gets owned.mp4">
            <a:hlinkClick r:id="" action="ppaction://media"/>
          </p:cNvPr>
          <p:cNvPicPr>
            <a:picLocks noRot="1" noChangeAspect="1"/>
          </p:cNvPicPr>
          <p:nvPr>
            <a:videoFile r:link="rId1"/>
          </p:nvPr>
        </p:nvPicPr>
        <p:blipFill>
          <a:blip r:embed="rId3" cstate="print"/>
          <a:stretch>
            <a:fillRect/>
          </a:stretch>
        </p:blipFill>
        <p:spPr>
          <a:xfrm>
            <a:off x="1331640" y="3316560"/>
            <a:ext cx="6096000" cy="3352800"/>
          </a:xfrm>
          <a:prstGeom prst="rect">
            <a:avLst/>
          </a:prstGeom>
        </p:spPr>
      </p:pic>
    </p:spTree>
    <p:extLst>
      <p:ext uri="{BB962C8B-B14F-4D97-AF65-F5344CB8AC3E}">
        <p14:creationId xmlns:p14="http://schemas.microsoft.com/office/powerpoint/2010/main" val="2019272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11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205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2139047"/>
          </a:xfrm>
          <a:prstGeom prst="rect">
            <a:avLst/>
          </a:prstGeom>
          <a:noFill/>
        </p:spPr>
        <p:txBody>
          <a:bodyPr wrap="square" rtlCol="0">
            <a:spAutoFit/>
          </a:bodyPr>
          <a:lstStyle/>
          <a:p>
            <a:pPr>
              <a:spcAft>
                <a:spcPts val="600"/>
              </a:spcAft>
            </a:pPr>
            <a:r>
              <a:rPr lang="tr-TR" b="1" dirty="0" smtClean="0">
                <a:effectLst>
                  <a:outerShdw blurRad="38100" dist="38100" dir="2700000" algn="tl">
                    <a:srgbClr val="000000">
                      <a:alpha val="43137"/>
                    </a:srgbClr>
                  </a:outerShdw>
                </a:effectLst>
              </a:rPr>
              <a:t>6. Avlanma </a:t>
            </a:r>
            <a:r>
              <a:rPr lang="tr-TR" b="1" dirty="0" err="1" smtClean="0">
                <a:effectLst>
                  <a:outerShdw blurRad="38100" dist="38100" dir="2700000" algn="tl">
                    <a:srgbClr val="000000">
                      <a:alpha val="43137"/>
                    </a:srgbClr>
                  </a:outerShdw>
                </a:effectLst>
              </a:rPr>
              <a:t>agresyonu</a:t>
            </a:r>
            <a:r>
              <a:rPr lang="tr-TR" b="1" dirty="0" smtClean="0">
                <a:effectLst>
                  <a:outerShdw blurRad="38100" dist="38100" dir="2700000" algn="tl">
                    <a:srgbClr val="000000">
                      <a:alpha val="43137"/>
                    </a:srgbClr>
                  </a:outerShdw>
                </a:effectLst>
              </a:rPr>
              <a:t>:</a:t>
            </a:r>
          </a:p>
          <a:p>
            <a:pPr>
              <a:spcAft>
                <a:spcPts val="600"/>
              </a:spcAft>
            </a:pPr>
            <a:r>
              <a:rPr lang="tr-TR" dirty="0" smtClean="0"/>
              <a:t> </a:t>
            </a:r>
            <a:r>
              <a:rPr lang="tr-TR" sz="2000" dirty="0" smtClean="0"/>
              <a:t>Avlanma davranışları diğer </a:t>
            </a:r>
            <a:r>
              <a:rPr lang="tr-TR" sz="2000" dirty="0" err="1" smtClean="0"/>
              <a:t>agresyon</a:t>
            </a:r>
            <a:r>
              <a:rPr lang="tr-TR" sz="2000" dirty="0" smtClean="0"/>
              <a:t> formları ile kıyaslanmamalıdır. </a:t>
            </a:r>
            <a:r>
              <a:rPr lang="tr-TR" sz="2000" dirty="0" err="1" smtClean="0"/>
              <a:t>Agresyonda</a:t>
            </a:r>
            <a:r>
              <a:rPr lang="tr-TR" sz="2000" dirty="0" smtClean="0"/>
              <a:t> mesafe artırma amaçlanırken, avlanma sırasında avla olan mesafenin azaltılması istenir. Aynı zamanda avla iletişime de girilmez (örneğin tehdit sinyalleri verilmez). Yine agresif davranışlara kıyasla avlanma sırasında düşük bir </a:t>
            </a:r>
            <a:r>
              <a:rPr lang="tr-TR" sz="2000" dirty="0" err="1" smtClean="0"/>
              <a:t>vejetatif</a:t>
            </a:r>
            <a:r>
              <a:rPr lang="tr-TR" sz="2000" dirty="0" smtClean="0"/>
              <a:t> sinir sistemi aktivitesi söz konusudur.</a:t>
            </a:r>
          </a:p>
        </p:txBody>
      </p:sp>
      <p:pic>
        <p:nvPicPr>
          <p:cNvPr id="55298" name="Picture 2" descr="http://cdn.petplace.com/images/default-source/Featured-Wide-Large/2430_cats.jpg?sfvrsn=3">
            <a:hlinkClick r:id="rId2"/>
          </p:cNvPr>
          <p:cNvPicPr>
            <a:picLocks noChangeAspect="1" noChangeArrowheads="1"/>
          </p:cNvPicPr>
          <p:nvPr/>
        </p:nvPicPr>
        <p:blipFill>
          <a:blip r:embed="rId3" cstate="print"/>
          <a:srcRect/>
          <a:stretch>
            <a:fillRect/>
          </a:stretch>
        </p:blipFill>
        <p:spPr bwMode="auto">
          <a:xfrm>
            <a:off x="1115616" y="3789040"/>
            <a:ext cx="6124575" cy="2495551"/>
          </a:xfrm>
          <a:prstGeom prst="rect">
            <a:avLst/>
          </a:prstGeom>
          <a:noFill/>
        </p:spPr>
      </p:pic>
    </p:spTree>
    <p:extLst>
      <p:ext uri="{BB962C8B-B14F-4D97-AF65-F5344CB8AC3E}">
        <p14:creationId xmlns:p14="http://schemas.microsoft.com/office/powerpoint/2010/main" val="2019272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biyolojik temelleri</a:t>
            </a:r>
          </a:p>
        </p:txBody>
      </p:sp>
      <p:sp>
        <p:nvSpPr>
          <p:cNvPr id="19" name="18 Metin kutusu"/>
          <p:cNvSpPr txBox="1"/>
          <p:nvPr/>
        </p:nvSpPr>
        <p:spPr>
          <a:xfrm>
            <a:off x="467544" y="1052736"/>
            <a:ext cx="8136904" cy="2308324"/>
          </a:xfrm>
          <a:prstGeom prst="rect">
            <a:avLst/>
          </a:prstGeom>
          <a:noFill/>
        </p:spPr>
        <p:txBody>
          <a:bodyPr wrap="square" rtlCol="0">
            <a:spAutoFit/>
          </a:bodyPr>
          <a:lstStyle/>
          <a:p>
            <a:pPr>
              <a:spcAft>
                <a:spcPts val="0"/>
              </a:spcAft>
            </a:pPr>
            <a:r>
              <a:rPr lang="tr-TR" b="1" dirty="0">
                <a:effectLst>
                  <a:outerShdw blurRad="38100" dist="38100" dir="2700000" algn="tl">
                    <a:srgbClr val="000000">
                      <a:alpha val="43137"/>
                    </a:srgbClr>
                  </a:outerShdw>
                </a:effectLst>
              </a:rPr>
              <a:t>1</a:t>
            </a:r>
            <a:r>
              <a:rPr lang="tr-TR" b="1" dirty="0" smtClean="0">
                <a:effectLst>
                  <a:outerShdw blurRad="38100" dist="38100" dir="2700000" algn="tl">
                    <a:srgbClr val="000000">
                      <a:alpha val="43137"/>
                    </a:srgbClr>
                  </a:outerShdw>
                </a:effectLst>
              </a:rPr>
              <a:t>. Genetik faktörler - Irksal farklılıklar:</a:t>
            </a:r>
          </a:p>
          <a:p>
            <a:pPr>
              <a:spcAft>
                <a:spcPts val="0"/>
              </a:spcAft>
              <a:buFont typeface="Wingdings" pitchFamily="2" charset="2"/>
              <a:buChar char="Ø"/>
            </a:pPr>
            <a:r>
              <a:rPr lang="tr-TR" sz="2000" dirty="0" smtClean="0"/>
              <a:t> Genler </a:t>
            </a:r>
            <a:r>
              <a:rPr lang="tr-TR" sz="2000" dirty="0" err="1" smtClean="0"/>
              <a:t>dominat</a:t>
            </a:r>
            <a:r>
              <a:rPr lang="tr-TR" sz="2000" dirty="0" smtClean="0"/>
              <a:t> olup-olmamayı etkiler. Örneğin ikiz doğan sığırlarda eş </a:t>
            </a:r>
            <a:r>
              <a:rPr lang="tr-TR" sz="2000" dirty="0" err="1" smtClean="0"/>
              <a:t>dominatlık</a:t>
            </a:r>
            <a:r>
              <a:rPr lang="tr-TR" sz="2000" dirty="0" smtClean="0"/>
              <a:t> göze çarpar. Dominantlık bakımından süt ineklerinde ırksal farklılıklar vardır. Vücut ağırlığı denk olsa da etçi ırklarda mizaç bakımından önemli farklar vardır. </a:t>
            </a:r>
          </a:p>
          <a:p>
            <a:pPr>
              <a:spcAft>
                <a:spcPts val="0"/>
              </a:spcAft>
              <a:buFont typeface="Wingdings" pitchFamily="2" charset="2"/>
              <a:buChar char="Ø"/>
            </a:pPr>
            <a:r>
              <a:rPr lang="tr-TR" sz="2000" dirty="0"/>
              <a:t> </a:t>
            </a:r>
            <a:r>
              <a:rPr lang="tr-TR" sz="2000" dirty="0" smtClean="0"/>
              <a:t>Kalıtımın </a:t>
            </a:r>
            <a:r>
              <a:rPr lang="tr-TR" sz="2000" dirty="0" err="1" smtClean="0"/>
              <a:t>agresyonu</a:t>
            </a:r>
            <a:r>
              <a:rPr lang="tr-TR" sz="2000" dirty="0" smtClean="0"/>
              <a:t> etkilediğinin bir diğer iyi örneği köpek ırkları arasında gözlenen mizaç farklılıklarıdır. Örneğin </a:t>
            </a:r>
            <a:r>
              <a:rPr lang="tr-TR" sz="2000" dirty="0" err="1" smtClean="0"/>
              <a:t>selektif</a:t>
            </a:r>
            <a:r>
              <a:rPr lang="tr-TR" sz="2000" dirty="0" smtClean="0"/>
              <a:t> yetiştirme sonucu kısa </a:t>
            </a:r>
            <a:r>
              <a:rPr lang="tr-TR" sz="2000" dirty="0" err="1" smtClean="0"/>
              <a:t>generasyon</a:t>
            </a:r>
            <a:r>
              <a:rPr lang="tr-TR" sz="2000" dirty="0" smtClean="0"/>
              <a:t> süreleri içerisinde dövüş köpekleri türetilmiştir. </a:t>
            </a:r>
          </a:p>
        </p:txBody>
      </p:sp>
      <p:pic>
        <p:nvPicPr>
          <p:cNvPr id="5" name="PITBULL DOG ATTACKS LIVE!! HD 2014.mp4">
            <a:hlinkClick r:id="" action="ppaction://media"/>
          </p:cNvPr>
          <p:cNvPicPr>
            <a:picLocks noRot="1" noChangeAspect="1"/>
          </p:cNvPicPr>
          <p:nvPr>
            <a:videoFile r:link="rId1"/>
          </p:nvPr>
        </p:nvPicPr>
        <p:blipFill>
          <a:blip r:embed="rId3" cstate="print"/>
          <a:stretch>
            <a:fillRect/>
          </a:stretch>
        </p:blipFill>
        <p:spPr>
          <a:xfrm>
            <a:off x="1655677" y="3356992"/>
            <a:ext cx="5796643" cy="3312368"/>
          </a:xfrm>
          <a:prstGeom prst="rect">
            <a:avLst/>
          </a:prstGeom>
        </p:spPr>
      </p:pic>
    </p:spTree>
    <p:extLst>
      <p:ext uri="{BB962C8B-B14F-4D97-AF65-F5344CB8AC3E}">
        <p14:creationId xmlns:p14="http://schemas.microsoft.com/office/powerpoint/2010/main" val="3238439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017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205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biyolojik temelleri</a:t>
            </a:r>
          </a:p>
        </p:txBody>
      </p:sp>
      <p:sp>
        <p:nvSpPr>
          <p:cNvPr id="19" name="18 Metin kutusu"/>
          <p:cNvSpPr txBox="1"/>
          <p:nvPr/>
        </p:nvSpPr>
        <p:spPr>
          <a:xfrm>
            <a:off x="539552" y="1412776"/>
            <a:ext cx="8136904" cy="2616101"/>
          </a:xfrm>
          <a:prstGeom prst="rect">
            <a:avLst/>
          </a:prstGeom>
          <a:noFill/>
        </p:spPr>
        <p:txBody>
          <a:bodyPr wrap="square" rtlCol="0">
            <a:spAutoFit/>
          </a:bodyPr>
          <a:lstStyle/>
          <a:p>
            <a:pPr>
              <a:spcAft>
                <a:spcPts val="2400"/>
              </a:spcAft>
            </a:pPr>
            <a:r>
              <a:rPr lang="tr-TR" b="1" dirty="0" smtClean="0">
                <a:effectLst>
                  <a:outerShdw blurRad="38100" dist="38100" dir="2700000" algn="tl">
                    <a:srgbClr val="000000">
                      <a:alpha val="43137"/>
                    </a:srgbClr>
                  </a:outerShdw>
                </a:effectLst>
              </a:rPr>
              <a:t>2. </a:t>
            </a:r>
            <a:r>
              <a:rPr lang="tr-TR" b="1" dirty="0" err="1" smtClean="0">
                <a:effectLst>
                  <a:outerShdw blurRad="38100" dist="38100" dir="2700000" algn="tl">
                    <a:srgbClr val="000000">
                      <a:alpha val="43137"/>
                    </a:srgbClr>
                  </a:outerShdw>
                </a:effectLst>
              </a:rPr>
              <a:t>Agresyonun</a:t>
            </a:r>
            <a:r>
              <a:rPr lang="tr-TR" b="1" dirty="0" smtClean="0">
                <a:effectLst>
                  <a:outerShdw blurRad="38100" dist="38100" dir="2700000" algn="tl">
                    <a:srgbClr val="000000">
                      <a:alpha val="43137"/>
                    </a:srgbClr>
                  </a:outerShdw>
                </a:effectLst>
              </a:rPr>
              <a:t> çevresel kontrolü:</a:t>
            </a:r>
          </a:p>
          <a:p>
            <a:pPr>
              <a:spcAft>
                <a:spcPts val="1200"/>
              </a:spcAft>
              <a:buFont typeface="Wingdings" pitchFamily="2" charset="2"/>
              <a:buChar char="Ø"/>
            </a:pPr>
            <a:r>
              <a:rPr lang="tr-TR" dirty="0" smtClean="0"/>
              <a:t> Çevresel faktörler </a:t>
            </a:r>
            <a:r>
              <a:rPr lang="tr-TR" dirty="0" err="1" smtClean="0"/>
              <a:t>agresyonu</a:t>
            </a:r>
            <a:r>
              <a:rPr lang="tr-TR" dirty="0" smtClean="0"/>
              <a:t> artırabilir. Açlık ve kalabalık bunların </a:t>
            </a:r>
            <a:r>
              <a:rPr lang="tr-TR" dirty="0" err="1" smtClean="0"/>
              <a:t>başlıcasıdır</a:t>
            </a:r>
            <a:r>
              <a:rPr lang="tr-TR" dirty="0" smtClean="0"/>
              <a:t>. Yaşam alanının daraltılması </a:t>
            </a:r>
            <a:r>
              <a:rPr lang="tr-TR" dirty="0" err="1" smtClean="0"/>
              <a:t>agresyonu</a:t>
            </a:r>
            <a:r>
              <a:rPr lang="tr-TR" dirty="0" smtClean="0"/>
              <a:t> tetikler. Süt inekleri, besi sığırları ve domuzlarda bu durum çok net görülebilir. Yine en bariz </a:t>
            </a:r>
            <a:r>
              <a:rPr lang="tr-TR" dirty="0" err="1" smtClean="0"/>
              <a:t>agresyon</a:t>
            </a:r>
            <a:r>
              <a:rPr lang="tr-TR" dirty="0" smtClean="0"/>
              <a:t> davranışları beslenme sırasında göze çarpar. Besleme zamanının belirsiz olması da </a:t>
            </a:r>
            <a:r>
              <a:rPr lang="tr-TR" dirty="0" err="1" smtClean="0"/>
              <a:t>agresyonu</a:t>
            </a:r>
            <a:r>
              <a:rPr lang="tr-TR" dirty="0" smtClean="0"/>
              <a:t> artırır.  </a:t>
            </a:r>
          </a:p>
        </p:txBody>
      </p:sp>
      <p:pic>
        <p:nvPicPr>
          <p:cNvPr id="12290" name="Picture 2" descr="http://static.wixstatic.com/media/3f1356_f0f37953ce13dfd4fc7ef2571a67c3d4.jpg_srz_312_285_85_22_0.50_1.20_0.00_jpg_srz">
            <a:hlinkClick r:id="rId2"/>
          </p:cNvP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699792" y="4005064"/>
            <a:ext cx="2971800" cy="2714626"/>
          </a:xfrm>
          <a:prstGeom prst="rect">
            <a:avLst/>
          </a:prstGeom>
          <a:noFill/>
        </p:spPr>
      </p:pic>
    </p:spTree>
    <p:extLst>
      <p:ext uri="{BB962C8B-B14F-4D97-AF65-F5344CB8AC3E}">
        <p14:creationId xmlns:p14="http://schemas.microsoft.com/office/powerpoint/2010/main" val="2362327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Sosyal Yapı</a:t>
            </a:r>
          </a:p>
        </p:txBody>
      </p:sp>
      <p:sp>
        <p:nvSpPr>
          <p:cNvPr id="4" name="3 Metin kutusu"/>
          <p:cNvSpPr txBox="1"/>
          <p:nvPr/>
        </p:nvSpPr>
        <p:spPr>
          <a:xfrm>
            <a:off x="323850" y="1538288"/>
            <a:ext cx="5838825" cy="4770437"/>
          </a:xfrm>
          <a:prstGeom prst="rect">
            <a:avLst/>
          </a:prstGeom>
          <a:noFill/>
        </p:spPr>
        <p:txBody>
          <a:bodyPr wrap="none">
            <a:spAutoFit/>
          </a:bodyPr>
          <a:lstStyle/>
          <a:p>
            <a:pPr>
              <a:spcAft>
                <a:spcPts val="2400"/>
              </a:spcAft>
              <a:defRPr/>
            </a:pPr>
            <a:r>
              <a:rPr lang="tr-TR" b="1" dirty="0">
                <a:effectLst>
                  <a:outerShdw blurRad="38100" dist="38100" dir="2700000" algn="tl">
                    <a:srgbClr val="000000">
                      <a:alpha val="43137"/>
                    </a:srgbClr>
                  </a:outerShdw>
                </a:effectLst>
              </a:rPr>
              <a:t>Serbest dolaşan evcil hayvanlarda sosyal yapı:</a:t>
            </a:r>
          </a:p>
          <a:p>
            <a:pPr>
              <a:spcAft>
                <a:spcPts val="2400"/>
              </a:spcAft>
              <a:buFont typeface="Wingdings" pitchFamily="2" charset="2"/>
              <a:buChar char="Ø"/>
              <a:defRPr/>
            </a:pPr>
            <a:r>
              <a:rPr lang="tr-TR" sz="2000" dirty="0"/>
              <a:t> Bir veya birkaç erkeğin olduğu dişi grubu (atlar, köpekler)</a:t>
            </a:r>
          </a:p>
          <a:p>
            <a:pPr>
              <a:spcAft>
                <a:spcPts val="2400"/>
              </a:spcAft>
              <a:buFont typeface="Wingdings" pitchFamily="2" charset="2"/>
              <a:buChar char="Ø"/>
              <a:defRPr/>
            </a:pPr>
            <a:endParaRPr lang="tr-TR" sz="2000" dirty="0"/>
          </a:p>
          <a:p>
            <a:pPr>
              <a:spcAft>
                <a:spcPts val="2400"/>
              </a:spcAft>
              <a:buFont typeface="Wingdings" pitchFamily="2" charset="2"/>
              <a:buChar char="Ø"/>
              <a:defRPr/>
            </a:pPr>
            <a:r>
              <a:rPr lang="tr-TR" sz="2000" dirty="0"/>
              <a:t> Birbirinden ayrı erkek ve dişi grupları (koyun ve keçiler)</a:t>
            </a:r>
          </a:p>
          <a:p>
            <a:pPr>
              <a:spcAft>
                <a:spcPts val="2400"/>
              </a:spcAft>
              <a:buFont typeface="Wingdings" pitchFamily="2" charset="2"/>
              <a:buChar char="Ø"/>
              <a:defRPr/>
            </a:pPr>
            <a:endParaRPr lang="tr-TR" sz="2000" dirty="0"/>
          </a:p>
          <a:p>
            <a:pPr>
              <a:spcAft>
                <a:spcPts val="2400"/>
              </a:spcAft>
              <a:buFont typeface="Wingdings" pitchFamily="2" charset="2"/>
              <a:buChar char="Ø"/>
              <a:defRPr/>
            </a:pPr>
            <a:r>
              <a:rPr lang="tr-TR" sz="2000" dirty="0"/>
              <a:t>Dişilerden oluşmuş grupta tek bir erkek (domuzlar, sığırlar)</a:t>
            </a:r>
          </a:p>
          <a:p>
            <a:pPr>
              <a:spcAft>
                <a:spcPts val="2400"/>
              </a:spcAft>
              <a:buFont typeface="Wingdings" pitchFamily="2" charset="2"/>
              <a:buChar char="Ø"/>
              <a:defRPr/>
            </a:pPr>
            <a:endParaRPr lang="tr-TR" sz="2000" dirty="0"/>
          </a:p>
          <a:p>
            <a:pPr>
              <a:spcAft>
                <a:spcPts val="2400"/>
              </a:spcAft>
              <a:buFont typeface="Wingdings" pitchFamily="2" charset="2"/>
              <a:buChar char="Ø"/>
              <a:defRPr/>
            </a:pPr>
            <a:r>
              <a:rPr lang="tr-TR" sz="2000" dirty="0"/>
              <a:t>Tek veya anaerkil yaşayabilen dişi grubu (kediler)</a:t>
            </a:r>
          </a:p>
        </p:txBody>
      </p:sp>
      <p:pic>
        <p:nvPicPr>
          <p:cNvPr id="5126" name="Picture 9" descr="http://www.equitrekking.com/images/uploads/new_mexico_wild_horses3.jpg"/>
          <p:cNvPicPr>
            <a:picLocks noChangeAspect="1" noChangeArrowheads="1"/>
          </p:cNvPicPr>
          <p:nvPr/>
        </p:nvPicPr>
        <p:blipFill>
          <a:blip r:embed="rId2" cstate="print"/>
          <a:srcRect/>
          <a:stretch>
            <a:fillRect/>
          </a:stretch>
        </p:blipFill>
        <p:spPr bwMode="auto">
          <a:xfrm>
            <a:off x="6875463" y="1052513"/>
            <a:ext cx="1927225" cy="889000"/>
          </a:xfrm>
          <a:prstGeom prst="rect">
            <a:avLst/>
          </a:prstGeom>
          <a:noFill/>
          <a:ln w="9525">
            <a:noFill/>
            <a:miter lim="800000"/>
            <a:headEnd/>
            <a:tailEnd/>
          </a:ln>
        </p:spPr>
      </p:pic>
      <p:cxnSp>
        <p:nvCxnSpPr>
          <p:cNvPr id="8" name="7 Eğri Bağlayıcı"/>
          <p:cNvCxnSpPr/>
          <p:nvPr/>
        </p:nvCxnSpPr>
        <p:spPr>
          <a:xfrm flipV="1">
            <a:off x="6011863" y="1844675"/>
            <a:ext cx="720725" cy="504825"/>
          </a:xfrm>
          <a:prstGeom prst="curvedConnector3">
            <a:avLst>
              <a:gd name="adj1" fmla="val 50000"/>
            </a:avLst>
          </a:prstGeom>
          <a:ln w="19050">
            <a:solidFill>
              <a:schemeClr val="accent4">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8 Eğri Bağlayıcı"/>
          <p:cNvCxnSpPr/>
          <p:nvPr/>
        </p:nvCxnSpPr>
        <p:spPr>
          <a:xfrm>
            <a:off x="6011863" y="2492375"/>
            <a:ext cx="720725" cy="288925"/>
          </a:xfrm>
          <a:prstGeom prst="curvedConnector3">
            <a:avLst>
              <a:gd name="adj1" fmla="val 50000"/>
            </a:avLst>
          </a:prstGeom>
          <a:ln w="19050">
            <a:solidFill>
              <a:schemeClr val="accent4">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9" name="Picture 11" descr="Flock of sheep.jpg">
            <a:hlinkClick r:id="rId3"/>
          </p:cNvPr>
          <p:cNvPicPr>
            <a:picLocks noChangeAspect="1" noChangeArrowheads="1"/>
          </p:cNvPicPr>
          <p:nvPr/>
        </p:nvPicPr>
        <p:blipFill>
          <a:blip r:embed="rId4" cstate="print"/>
          <a:srcRect/>
          <a:stretch>
            <a:fillRect/>
          </a:stretch>
        </p:blipFill>
        <p:spPr bwMode="auto">
          <a:xfrm>
            <a:off x="8027988" y="2924944"/>
            <a:ext cx="836612" cy="1270000"/>
          </a:xfrm>
          <a:prstGeom prst="rect">
            <a:avLst/>
          </a:prstGeom>
          <a:noFill/>
          <a:ln w="9525">
            <a:noFill/>
            <a:miter lim="800000"/>
            <a:headEnd/>
            <a:tailEnd/>
          </a:ln>
        </p:spPr>
      </p:pic>
      <p:pic>
        <p:nvPicPr>
          <p:cNvPr id="5130" name="Picture 13" descr="http://www.scientificamerican.com/media/inline/blog/Image/goats.jpg"/>
          <p:cNvPicPr>
            <a:picLocks noChangeAspect="1" noChangeArrowheads="1"/>
          </p:cNvPicPr>
          <p:nvPr/>
        </p:nvPicPr>
        <p:blipFill>
          <a:blip r:embed="rId5" cstate="print"/>
          <a:srcRect/>
          <a:stretch>
            <a:fillRect/>
          </a:stretch>
        </p:blipFill>
        <p:spPr bwMode="auto">
          <a:xfrm>
            <a:off x="6531372" y="3501008"/>
            <a:ext cx="1497012" cy="992187"/>
          </a:xfrm>
          <a:prstGeom prst="rect">
            <a:avLst/>
          </a:prstGeom>
          <a:noFill/>
          <a:ln w="9525">
            <a:noFill/>
            <a:miter lim="800000"/>
            <a:headEnd/>
            <a:tailEnd/>
          </a:ln>
        </p:spPr>
      </p:pic>
      <p:cxnSp>
        <p:nvCxnSpPr>
          <p:cNvPr id="14" name="13 Eğri Bağlayıcı"/>
          <p:cNvCxnSpPr/>
          <p:nvPr/>
        </p:nvCxnSpPr>
        <p:spPr>
          <a:xfrm flipV="1">
            <a:off x="5867400" y="3213100"/>
            <a:ext cx="2089150" cy="431800"/>
          </a:xfrm>
          <a:prstGeom prst="curvedConnector3">
            <a:avLst>
              <a:gd name="adj1" fmla="val 28370"/>
            </a:avLst>
          </a:prstGeom>
          <a:ln w="19050">
            <a:solidFill>
              <a:schemeClr val="accent4">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Eğri Bağlayıcı"/>
          <p:cNvCxnSpPr/>
          <p:nvPr/>
        </p:nvCxnSpPr>
        <p:spPr>
          <a:xfrm>
            <a:off x="5867400" y="3789363"/>
            <a:ext cx="576263" cy="360362"/>
          </a:xfrm>
          <a:prstGeom prst="curvedConnector3">
            <a:avLst>
              <a:gd name="adj1" fmla="val 50000"/>
            </a:avLst>
          </a:prstGeom>
          <a:ln w="19050">
            <a:solidFill>
              <a:schemeClr val="accent4">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33" name="Picture 15" descr="https://encrypted-tbn1.gstatic.com/images?q=tbn:ANd9GcRPjRb1d0vIxwUKr6sAk34wZDkAEiaoRa5ZpsQBYlb6dunYU1_u">
            <a:hlinkClick r:id="rId6"/>
          </p:cNvPr>
          <p:cNvPicPr>
            <a:picLocks noChangeAspect="1" noChangeArrowheads="1"/>
          </p:cNvPicPr>
          <p:nvPr/>
        </p:nvPicPr>
        <p:blipFill>
          <a:blip r:embed="rId7" cstate="print"/>
          <a:srcRect/>
          <a:stretch>
            <a:fillRect/>
          </a:stretch>
        </p:blipFill>
        <p:spPr bwMode="auto">
          <a:xfrm>
            <a:off x="7235825" y="4546600"/>
            <a:ext cx="1703388" cy="1258888"/>
          </a:xfrm>
          <a:prstGeom prst="rect">
            <a:avLst/>
          </a:prstGeom>
          <a:noFill/>
          <a:ln w="9525">
            <a:noFill/>
            <a:miter lim="800000"/>
            <a:headEnd/>
            <a:tailEnd/>
          </a:ln>
        </p:spPr>
      </p:pic>
      <p:pic>
        <p:nvPicPr>
          <p:cNvPr id="5134" name="Picture 19" descr="http://www.juen.com.tr/UPLOAD/StandartYazi_Resim/Std_Kedi/Std_Kedi_622.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794625" y="5511800"/>
            <a:ext cx="1241425" cy="1346200"/>
          </a:xfrm>
          <a:prstGeom prst="rect">
            <a:avLst/>
          </a:prstGeom>
          <a:noFill/>
          <a:ln w="9525">
            <a:noFill/>
            <a:miter lim="800000"/>
            <a:headEnd/>
            <a:tailEnd/>
          </a:ln>
        </p:spPr>
      </p:pic>
      <p:pic>
        <p:nvPicPr>
          <p:cNvPr id="5135" name="Picture 17" descr="File:Montbeliard-Cattle-01.jpg">
            <a:hlinkClick r:id="rId9"/>
          </p:cNvPr>
          <p:cNvPicPr>
            <a:picLocks noChangeAspect="1" noChangeArrowheads="1"/>
          </p:cNvPicPr>
          <p:nvPr/>
        </p:nvPicPr>
        <p:blipFill>
          <a:blip r:embed="rId10" cstate="print"/>
          <a:srcRect/>
          <a:stretch>
            <a:fillRect/>
          </a:stretch>
        </p:blipFill>
        <p:spPr bwMode="auto">
          <a:xfrm>
            <a:off x="6300788" y="5084763"/>
            <a:ext cx="1714500" cy="1141412"/>
          </a:xfrm>
          <a:prstGeom prst="rect">
            <a:avLst/>
          </a:prstGeom>
          <a:noFill/>
          <a:ln w="9525">
            <a:noFill/>
            <a:miter lim="800000"/>
            <a:headEnd/>
            <a:tailEnd/>
          </a:ln>
        </p:spPr>
      </p:pic>
      <p:cxnSp>
        <p:nvCxnSpPr>
          <p:cNvPr id="22" name="21 Eğri Bağlayıcı"/>
          <p:cNvCxnSpPr/>
          <p:nvPr/>
        </p:nvCxnSpPr>
        <p:spPr>
          <a:xfrm flipV="1">
            <a:off x="6084888" y="4724400"/>
            <a:ext cx="1079500" cy="73025"/>
          </a:xfrm>
          <a:prstGeom prst="curvedConnector3">
            <a:avLst>
              <a:gd name="adj1" fmla="val 50000"/>
            </a:avLst>
          </a:prstGeom>
          <a:ln w="19050">
            <a:solidFill>
              <a:schemeClr val="accent4">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Eğri Bağlayıcı"/>
          <p:cNvCxnSpPr/>
          <p:nvPr/>
        </p:nvCxnSpPr>
        <p:spPr>
          <a:xfrm rot="16200000" flipH="1">
            <a:off x="5724526" y="5302250"/>
            <a:ext cx="863600" cy="142875"/>
          </a:xfrm>
          <a:prstGeom prst="curvedConnector3">
            <a:avLst>
              <a:gd name="adj1" fmla="val 50000"/>
            </a:avLst>
          </a:prstGeom>
          <a:ln w="19050">
            <a:solidFill>
              <a:schemeClr val="accent4">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Eğri Bağlayıcı"/>
          <p:cNvCxnSpPr/>
          <p:nvPr/>
        </p:nvCxnSpPr>
        <p:spPr>
          <a:xfrm>
            <a:off x="5292725" y="6165850"/>
            <a:ext cx="2519363" cy="431800"/>
          </a:xfrm>
          <a:prstGeom prst="curvedConnector3">
            <a:avLst>
              <a:gd name="adj1" fmla="val 35138"/>
            </a:avLst>
          </a:prstGeom>
          <a:ln w="19050">
            <a:solidFill>
              <a:schemeClr val="accent4">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40" name="Picture 20" descr="http://petstrollerblog.com/wp-content/uploads/2013/10/Dog-Pack.jpg">
            <a:hlinkClick r:id="rId11"/>
          </p:cNvPr>
          <p:cNvPicPr>
            <a:picLocks noChangeAspect="1" noChangeArrowheads="1"/>
          </p:cNvPicPr>
          <p:nvPr/>
        </p:nvPicPr>
        <p:blipFill>
          <a:blip r:embed="rId12" cstate="print"/>
          <a:srcRect/>
          <a:stretch>
            <a:fillRect/>
          </a:stretch>
        </p:blipFill>
        <p:spPr bwMode="auto">
          <a:xfrm>
            <a:off x="6876256" y="1916832"/>
            <a:ext cx="1467694" cy="976567"/>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biyolojik temelleri</a:t>
            </a:r>
          </a:p>
        </p:txBody>
      </p:sp>
      <p:sp>
        <p:nvSpPr>
          <p:cNvPr id="19" name="18 Metin kutusu"/>
          <p:cNvSpPr txBox="1"/>
          <p:nvPr/>
        </p:nvSpPr>
        <p:spPr>
          <a:xfrm>
            <a:off x="539552" y="1451386"/>
            <a:ext cx="8136904" cy="4785926"/>
          </a:xfrm>
          <a:prstGeom prst="rect">
            <a:avLst/>
          </a:prstGeom>
          <a:noFill/>
        </p:spPr>
        <p:txBody>
          <a:bodyPr wrap="square" rtlCol="0">
            <a:spAutoFit/>
          </a:bodyPr>
          <a:lstStyle/>
          <a:p>
            <a:pPr>
              <a:spcAft>
                <a:spcPts val="1200"/>
              </a:spcAft>
            </a:pPr>
            <a:r>
              <a:rPr lang="tr-TR" sz="2000" b="1" dirty="0" smtClean="0">
                <a:effectLst>
                  <a:outerShdw blurRad="38100" dist="38100" dir="2700000" algn="tl">
                    <a:srgbClr val="000000">
                      <a:alpha val="43137"/>
                    </a:srgbClr>
                  </a:outerShdw>
                </a:effectLst>
              </a:rPr>
              <a:t>3. </a:t>
            </a:r>
            <a:r>
              <a:rPr lang="tr-TR" sz="2000" b="1" dirty="0" err="1" smtClean="0">
                <a:effectLst>
                  <a:outerShdw blurRad="38100" dist="38100" dir="2700000" algn="tl">
                    <a:srgbClr val="000000">
                      <a:alpha val="43137"/>
                    </a:srgbClr>
                  </a:outerShdw>
                </a:effectLst>
              </a:rPr>
              <a:t>Agresyonun</a:t>
            </a:r>
            <a:r>
              <a:rPr lang="tr-TR" sz="2000" b="1" dirty="0" smtClean="0">
                <a:effectLst>
                  <a:outerShdw blurRad="38100" dist="38100" dir="2700000" algn="tl">
                    <a:srgbClr val="000000">
                      <a:alpha val="43137"/>
                    </a:srgbClr>
                  </a:outerShdw>
                </a:effectLst>
              </a:rPr>
              <a:t> </a:t>
            </a:r>
            <a:r>
              <a:rPr lang="tr-TR" sz="2000" b="1" dirty="0" err="1" smtClean="0">
                <a:effectLst>
                  <a:outerShdw blurRad="38100" dist="38100" dir="2700000" algn="tl">
                    <a:srgbClr val="000000">
                      <a:alpha val="43137"/>
                    </a:srgbClr>
                  </a:outerShdw>
                </a:effectLst>
              </a:rPr>
              <a:t>hormonal</a:t>
            </a:r>
            <a:r>
              <a:rPr lang="tr-TR" sz="2000" b="1" dirty="0" smtClean="0">
                <a:effectLst>
                  <a:outerShdw blurRad="38100" dist="38100" dir="2700000" algn="tl">
                    <a:srgbClr val="000000">
                      <a:alpha val="43137"/>
                    </a:srgbClr>
                  </a:outerShdw>
                </a:effectLst>
              </a:rPr>
              <a:t> kontrolü:</a:t>
            </a:r>
          </a:p>
          <a:p>
            <a:pPr>
              <a:spcAft>
                <a:spcPts val="1200"/>
              </a:spcAft>
              <a:buFont typeface="Wingdings" pitchFamily="2" charset="2"/>
              <a:buChar char="Ø"/>
            </a:pPr>
            <a:r>
              <a:rPr lang="tr-TR" sz="2000" dirty="0" smtClean="0"/>
              <a:t> Hem türler arası hem de türler içinde erkekler dişilere kıyasla daha </a:t>
            </a:r>
            <a:r>
              <a:rPr lang="tr-TR" sz="2000" dirty="0" err="1" smtClean="0"/>
              <a:t>agresifitir</a:t>
            </a:r>
            <a:r>
              <a:rPr lang="tr-TR" sz="2000" dirty="0" smtClean="0"/>
              <a:t>. Yavruları olan anne hayvanlar istisna teşkil eder. Çiftleşmeye hazır olmayan dişilerin gösterdiği </a:t>
            </a:r>
            <a:r>
              <a:rPr lang="tr-TR" sz="2000" dirty="0" err="1" smtClean="0"/>
              <a:t>agresyon</a:t>
            </a:r>
            <a:r>
              <a:rPr lang="tr-TR" sz="2000" dirty="0" smtClean="0"/>
              <a:t> ise sadece erkeğin cesaretini kırmaya yöneliktir. Yine dişi hiyerarşisinin hüküm sürdüğü süt ineği sürülerinde dişiler arasında mevki belirlemeye yönelik dişi </a:t>
            </a:r>
            <a:r>
              <a:rPr lang="tr-TR" sz="2000" dirty="0" err="1" smtClean="0"/>
              <a:t>agresyonu</a:t>
            </a:r>
            <a:r>
              <a:rPr lang="tr-TR" sz="2000" dirty="0" smtClean="0"/>
              <a:t> söz konusu olabilir.</a:t>
            </a:r>
          </a:p>
          <a:p>
            <a:pPr>
              <a:spcAft>
                <a:spcPts val="600"/>
              </a:spcAft>
              <a:buFont typeface="Wingdings" pitchFamily="2" charset="2"/>
              <a:buChar char="Ø"/>
            </a:pPr>
            <a:r>
              <a:rPr lang="tr-TR" sz="2000" dirty="0" smtClean="0"/>
              <a:t> Erkek cinsiyet hormonu testosteron hem libidoyu artırır hem de diğer erkek köpeklere karşı </a:t>
            </a:r>
            <a:r>
              <a:rPr lang="tr-TR" sz="2000" dirty="0" err="1" smtClean="0"/>
              <a:t>agresyonu</a:t>
            </a:r>
            <a:r>
              <a:rPr lang="tr-TR" sz="2000" dirty="0" smtClean="0"/>
              <a:t> yükseltir. Özellikle yakınında </a:t>
            </a:r>
            <a:r>
              <a:rPr lang="tr-TR" sz="2000" dirty="0" err="1" smtClean="0"/>
              <a:t>östrus</a:t>
            </a:r>
            <a:r>
              <a:rPr lang="tr-TR" sz="2000" dirty="0" smtClean="0"/>
              <a:t> fazında dişi köpek bulunan erkek köpekler oldukça agresiftir. Diğer erkeklere karşı problem düzeyinde </a:t>
            </a:r>
            <a:r>
              <a:rPr lang="tr-TR" sz="2000" dirty="0" err="1" smtClean="0"/>
              <a:t>agresyon</a:t>
            </a:r>
            <a:r>
              <a:rPr lang="tr-TR" sz="2000" dirty="0" smtClean="0"/>
              <a:t> sergileyen köpeklerin kısırlaştırılması önerilir. </a:t>
            </a:r>
          </a:p>
          <a:p>
            <a:pPr>
              <a:spcAft>
                <a:spcPts val="600"/>
              </a:spcAft>
              <a:buFont typeface="Wingdings" pitchFamily="2" charset="2"/>
              <a:buChar char="Ø"/>
            </a:pPr>
            <a:r>
              <a:rPr lang="tr-TR" sz="2000" dirty="0" smtClean="0"/>
              <a:t> Gebe, yalancı gebe olan veya doğumu takip eden ilk haftada dişi köpekler agresif davranışlar sergileyebilir. Bu davranış yavruları korumaya yönelik </a:t>
            </a:r>
            <a:r>
              <a:rPr lang="tr-TR" sz="2000" dirty="0" err="1" smtClean="0"/>
              <a:t>maternal</a:t>
            </a:r>
            <a:r>
              <a:rPr lang="tr-TR" sz="2000" dirty="0" smtClean="0"/>
              <a:t> </a:t>
            </a:r>
            <a:r>
              <a:rPr lang="tr-TR" sz="2000" dirty="0" err="1" smtClean="0"/>
              <a:t>agresyon</a:t>
            </a:r>
            <a:r>
              <a:rPr lang="tr-TR" sz="2000" dirty="0" smtClean="0"/>
              <a:t> yanında yabancıların bölgesine girmesi ile ilgili bölge </a:t>
            </a:r>
            <a:r>
              <a:rPr lang="tr-TR" sz="2000" dirty="0" err="1" smtClean="0"/>
              <a:t>agresyonu</a:t>
            </a:r>
            <a:r>
              <a:rPr lang="tr-TR" sz="2000" dirty="0" smtClean="0"/>
              <a:t> unsurlarını da içerir. Yavruların sütten kesilmesiyle anne köpeğin agresif davranışları azalır.  </a:t>
            </a:r>
          </a:p>
        </p:txBody>
      </p:sp>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biyolojik temelleri</a:t>
            </a:r>
          </a:p>
        </p:txBody>
      </p:sp>
      <p:sp>
        <p:nvSpPr>
          <p:cNvPr id="19" name="18 Metin kutusu"/>
          <p:cNvSpPr txBox="1"/>
          <p:nvPr/>
        </p:nvSpPr>
        <p:spPr>
          <a:xfrm>
            <a:off x="539552" y="1268760"/>
            <a:ext cx="8136904" cy="5386090"/>
          </a:xfrm>
          <a:prstGeom prst="rect">
            <a:avLst/>
          </a:prstGeom>
          <a:noFill/>
        </p:spPr>
        <p:txBody>
          <a:bodyPr wrap="square" rtlCol="0">
            <a:spAutoFit/>
          </a:bodyPr>
          <a:lstStyle/>
          <a:p>
            <a:pPr>
              <a:spcAft>
                <a:spcPts val="1200"/>
              </a:spcAft>
            </a:pPr>
            <a:r>
              <a:rPr lang="tr-TR" b="1" dirty="0" smtClean="0">
                <a:effectLst>
                  <a:outerShdw blurRad="38100" dist="38100" dir="2700000" algn="tl">
                    <a:srgbClr val="000000">
                      <a:alpha val="43137"/>
                    </a:srgbClr>
                  </a:outerShdw>
                </a:effectLst>
              </a:rPr>
              <a:t>3. </a:t>
            </a:r>
            <a:r>
              <a:rPr lang="tr-TR" b="1" dirty="0" err="1" smtClean="0">
                <a:effectLst>
                  <a:outerShdw blurRad="38100" dist="38100" dir="2700000" algn="tl">
                    <a:srgbClr val="000000">
                      <a:alpha val="43137"/>
                    </a:srgbClr>
                  </a:outerShdw>
                </a:effectLst>
              </a:rPr>
              <a:t>Agresyonun</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hormonal</a:t>
            </a:r>
            <a:r>
              <a:rPr lang="tr-TR" b="1" dirty="0" smtClean="0">
                <a:effectLst>
                  <a:outerShdw blurRad="38100" dist="38100" dir="2700000" algn="tl">
                    <a:srgbClr val="000000">
                      <a:alpha val="43137"/>
                    </a:srgbClr>
                  </a:outerShdw>
                </a:effectLst>
              </a:rPr>
              <a:t> kontrolü:</a:t>
            </a:r>
          </a:p>
          <a:p>
            <a:pPr>
              <a:spcAft>
                <a:spcPts val="1200"/>
              </a:spcAft>
            </a:pPr>
            <a:r>
              <a:rPr lang="tr-TR" sz="2000" b="1" i="1" dirty="0" smtClean="0">
                <a:effectLst>
                  <a:outerShdw blurRad="38100" dist="38100" dir="2700000" algn="tl">
                    <a:srgbClr val="000000">
                      <a:alpha val="43137"/>
                    </a:srgbClr>
                  </a:outerShdw>
                </a:effectLst>
              </a:rPr>
              <a:t>Testis hormonları:</a:t>
            </a:r>
          </a:p>
          <a:p>
            <a:pPr>
              <a:spcAft>
                <a:spcPts val="1200"/>
              </a:spcAft>
              <a:buFont typeface="Wingdings" pitchFamily="2" charset="2"/>
              <a:buChar char="Ø"/>
            </a:pPr>
            <a:r>
              <a:rPr lang="tr-TR" dirty="0" smtClean="0"/>
              <a:t>Erken gelişim safhasında </a:t>
            </a:r>
            <a:r>
              <a:rPr lang="tr-TR" dirty="0" err="1" smtClean="0"/>
              <a:t>agresyon</a:t>
            </a:r>
            <a:r>
              <a:rPr lang="tr-TR" dirty="0" smtClean="0"/>
              <a:t> potansiyelini artırırlar. </a:t>
            </a:r>
            <a:r>
              <a:rPr lang="tr-TR" dirty="0" err="1" smtClean="0"/>
              <a:t>Androjenlerin</a:t>
            </a:r>
            <a:r>
              <a:rPr lang="tr-TR" dirty="0" smtClean="0"/>
              <a:t> yokluğunda </a:t>
            </a:r>
            <a:r>
              <a:rPr lang="tr-TR" dirty="0" err="1" smtClean="0"/>
              <a:t>agresyon</a:t>
            </a:r>
            <a:r>
              <a:rPr lang="tr-TR" dirty="0" smtClean="0"/>
              <a:t> oluşumu baskılanır.</a:t>
            </a:r>
          </a:p>
          <a:p>
            <a:pPr>
              <a:spcAft>
                <a:spcPts val="1200"/>
              </a:spcAft>
              <a:buFont typeface="Wingdings" pitchFamily="2" charset="2"/>
              <a:buChar char="Ø"/>
            </a:pPr>
            <a:r>
              <a:rPr lang="tr-TR" dirty="0" smtClean="0"/>
              <a:t>Cinsiyet gelişimi sırasında ise erkeklerde </a:t>
            </a:r>
            <a:r>
              <a:rPr lang="tr-TR" dirty="0" err="1" smtClean="0"/>
              <a:t>agresyona</a:t>
            </a:r>
            <a:r>
              <a:rPr lang="tr-TR" dirty="0" smtClean="0"/>
              <a:t> yatkınlık oluştururken, dişilerde bu etki gözlenmez.</a:t>
            </a:r>
          </a:p>
          <a:p>
            <a:pPr>
              <a:spcAft>
                <a:spcPts val="1200"/>
              </a:spcAft>
            </a:pPr>
            <a:r>
              <a:rPr lang="tr-TR" sz="1600" dirty="0" smtClean="0"/>
              <a:t>Anne karnında (</a:t>
            </a:r>
            <a:r>
              <a:rPr lang="tr-TR" sz="1600" dirty="0" err="1" smtClean="0"/>
              <a:t>intrauterin</a:t>
            </a:r>
            <a:r>
              <a:rPr lang="tr-TR" sz="1600" dirty="0" smtClean="0"/>
              <a:t>) testosteron alan dişi bebek kediler normal dişilere kıyasla doğum sonrası aynı yetişkin köpekler gibi daha agresiftir. Örneğin bir kemik parçasını elde etmek için ciddi mücadeleye girerler. Ama erkek kediler kadar da </a:t>
            </a:r>
            <a:r>
              <a:rPr lang="tr-TR" sz="1600" dirty="0" err="1" smtClean="0"/>
              <a:t>agresyon</a:t>
            </a:r>
            <a:r>
              <a:rPr lang="tr-TR" sz="1600" dirty="0" smtClean="0"/>
              <a:t> konusunda başarılı değillerdir.</a:t>
            </a:r>
          </a:p>
          <a:p>
            <a:pPr>
              <a:spcAft>
                <a:spcPts val="1200"/>
              </a:spcAft>
            </a:pPr>
            <a:r>
              <a:rPr lang="tr-TR" sz="1600" dirty="0" smtClean="0"/>
              <a:t>Bir batında doğan köpek yavruların çoğunun erkek olduğu ama bir-iki dişi yavrunun olduğu durumlarda testosteron etkisiyle dişi yavrular  </a:t>
            </a:r>
            <a:r>
              <a:rPr lang="tr-TR" sz="1600" dirty="0" err="1" smtClean="0"/>
              <a:t>agresyona</a:t>
            </a:r>
            <a:r>
              <a:rPr lang="tr-TR" sz="1600" dirty="0" smtClean="0"/>
              <a:t> daha yatkındır, hatta kısırlaştırma sonrası bile bu durum devam eder.</a:t>
            </a:r>
          </a:p>
          <a:p>
            <a:pPr>
              <a:spcAft>
                <a:spcPts val="1200"/>
              </a:spcAft>
            </a:pPr>
            <a:r>
              <a:rPr lang="tr-TR" sz="1600" dirty="0" err="1" smtClean="0"/>
              <a:t>Kastrasyon</a:t>
            </a:r>
            <a:r>
              <a:rPr lang="tr-TR" sz="1600" dirty="0" smtClean="0"/>
              <a:t> üremenin engellenmesi için yüzyıllardır uygulanan bir yöntemdir. Ancak bu yöntem </a:t>
            </a:r>
            <a:r>
              <a:rPr lang="tr-TR" sz="1600" dirty="0" err="1" smtClean="0"/>
              <a:t>agresyonu</a:t>
            </a:r>
            <a:r>
              <a:rPr lang="tr-TR" sz="1600" dirty="0" smtClean="0"/>
              <a:t> da baskılar. Örneğin boğalar öküzlere nazaran daha agresiftir. Boğaların diğer boğalara atlaması homoseksüellikten değil dominantlık gösterisinden ileri gelir.</a:t>
            </a:r>
          </a:p>
        </p:txBody>
      </p:sp>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9" name="18 Metin kutusu"/>
          <p:cNvSpPr txBox="1"/>
          <p:nvPr/>
        </p:nvSpPr>
        <p:spPr>
          <a:xfrm>
            <a:off x="539552" y="1313467"/>
            <a:ext cx="8136904" cy="5139869"/>
          </a:xfrm>
          <a:prstGeom prst="rect">
            <a:avLst/>
          </a:prstGeom>
          <a:noFill/>
        </p:spPr>
        <p:txBody>
          <a:bodyPr wrap="square" rtlCol="0">
            <a:spAutoFit/>
          </a:bodyPr>
          <a:lstStyle/>
          <a:p>
            <a:pPr>
              <a:spcAft>
                <a:spcPts val="1200"/>
              </a:spcAft>
              <a:buFont typeface="Wingdings" pitchFamily="2" charset="2"/>
              <a:buChar char="Ø"/>
            </a:pPr>
            <a:r>
              <a:rPr lang="tr-TR" sz="2200" dirty="0" smtClean="0"/>
              <a:t> Davranış terapisi amacıyla veteriner kliniklerini ziyaret eden hayvan sahiplerinin sayısı sürekli yükselen bir trend göstermektedir. Yapılan anket ve istatistiksel çalışmalar ise vakaların büyük kısmının agresif davranışlar ile alakalı olduğu göstermektedir.</a:t>
            </a:r>
          </a:p>
          <a:p>
            <a:pPr>
              <a:spcAft>
                <a:spcPts val="1200"/>
              </a:spcAft>
              <a:buFont typeface="Wingdings" pitchFamily="2" charset="2"/>
              <a:buChar char="Ø"/>
            </a:pPr>
            <a:r>
              <a:rPr lang="tr-TR" sz="2200" dirty="0" smtClean="0"/>
              <a:t> İsviçre’de 2007 yılında yapılan bir çalışmada 4 ay içerisinde 1000 ısırma vakasının olduğu, olayların 2/3’ünde ısırılan kişinin daha önceden köpeği tanıdığı, hatta %13’ünde ısırılan kişinin köpek sahibi olduğu bildirilmiştir. Yine 625 vakada ısırılanların çocuk olduğu kaydedilmiştir. Çocukların küçük vücut yapısı nedeniyle ekseriya kafa ve boyun bölgelerinden ciddi hayati yaralar aldığı da belirlenmiştir.</a:t>
            </a:r>
          </a:p>
          <a:p>
            <a:pPr>
              <a:spcAft>
                <a:spcPts val="1200"/>
              </a:spcAft>
              <a:buFont typeface="Wingdings" pitchFamily="2" charset="2"/>
              <a:buChar char="Ø"/>
            </a:pPr>
            <a:r>
              <a:rPr lang="tr-TR" sz="2200" dirty="0" smtClean="0"/>
              <a:t> Köpeklerin agresif davranışları aslında normal davranış kalıpları arasında sayılır. Sosyal bir toplumda hem savunma hem de saldırı davranışları belirli bir statü elde etme ve hayatta kalabilme açısından gereklidir. Bu sayede tehlikeleri kendinden uzak tutma ve neslini devam ettirme mümkün olur.    </a:t>
            </a:r>
          </a:p>
        </p:txBody>
      </p:sp>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9" name="18 Metin kutusu"/>
          <p:cNvSpPr txBox="1"/>
          <p:nvPr/>
        </p:nvSpPr>
        <p:spPr>
          <a:xfrm>
            <a:off x="539552" y="1052736"/>
            <a:ext cx="8136904" cy="1908215"/>
          </a:xfrm>
          <a:prstGeom prst="rect">
            <a:avLst/>
          </a:prstGeom>
          <a:noFill/>
        </p:spPr>
        <p:txBody>
          <a:bodyPr wrap="square" rtlCol="0">
            <a:spAutoFit/>
          </a:bodyPr>
          <a:lstStyle/>
          <a:p>
            <a:pPr>
              <a:spcAft>
                <a:spcPts val="1200"/>
              </a:spcAft>
              <a:buFont typeface="Wingdings" pitchFamily="2" charset="2"/>
              <a:buChar char="Ø"/>
            </a:pPr>
            <a:r>
              <a:rPr lang="tr-TR" sz="1800" dirty="0" smtClean="0"/>
              <a:t> Köpeklerde agresif bir durum söz konusu olduğunda son söz söylenmeden önce (kavga veya ısırma) hafiften şiddetliye doğru çok ince basamaklanmış çeşitli akustik ve optik ön uyarı sinyalleri sergilenir. Bunlar hırlama, havlama, diş gösterme, bakışları odaklama, uzaktan veya yakından kapma, ısırma ve saldırmadır. </a:t>
            </a:r>
          </a:p>
          <a:p>
            <a:pPr>
              <a:spcAft>
                <a:spcPts val="1200"/>
              </a:spcAft>
              <a:buFont typeface="Wingdings" pitchFamily="2" charset="2"/>
              <a:buChar char="Ø"/>
            </a:pPr>
            <a:r>
              <a:rPr lang="tr-TR" sz="1800" dirty="0" smtClean="0"/>
              <a:t> Uygun olmayan veya bozuk </a:t>
            </a:r>
            <a:r>
              <a:rPr lang="tr-TR" sz="1800" dirty="0" err="1" smtClean="0"/>
              <a:t>agresyon</a:t>
            </a:r>
            <a:r>
              <a:rPr lang="tr-TR" sz="1800" dirty="0" smtClean="0"/>
              <a:t> aniden ve ritüelsel olamayan yani ön uyarı sinyalleri içermeyen </a:t>
            </a:r>
            <a:r>
              <a:rPr lang="tr-TR" sz="1800" dirty="0" err="1" smtClean="0"/>
              <a:t>agresyon</a:t>
            </a:r>
            <a:r>
              <a:rPr lang="tr-TR" sz="1800" dirty="0" smtClean="0"/>
              <a:t> tarzıdır. Köpek bilinen herhangi bir sebep olmaksızın saldırır.  </a:t>
            </a:r>
          </a:p>
        </p:txBody>
      </p:sp>
      <p:pic>
        <p:nvPicPr>
          <p:cNvPr id="5" name="pit bull attack caught on camera.mp4">
            <a:hlinkClick r:id="" action="ppaction://media"/>
          </p:cNvPr>
          <p:cNvPicPr>
            <a:picLocks noRot="1" noChangeAspect="1"/>
          </p:cNvPicPr>
          <p:nvPr>
            <a:videoFile r:link="rId1"/>
          </p:nvPr>
        </p:nvPicPr>
        <p:blipFill>
          <a:blip r:embed="rId3" cstate="print"/>
          <a:stretch>
            <a:fillRect/>
          </a:stretch>
        </p:blipFill>
        <p:spPr>
          <a:xfrm>
            <a:off x="611560" y="3212976"/>
            <a:ext cx="4855468" cy="3236979"/>
          </a:xfrm>
          <a:prstGeom prst="rect">
            <a:avLst/>
          </a:prstGeom>
        </p:spPr>
      </p:pic>
      <p:sp>
        <p:nvSpPr>
          <p:cNvPr id="6" name="5 Dikdörtgen"/>
          <p:cNvSpPr/>
          <p:nvPr/>
        </p:nvSpPr>
        <p:spPr>
          <a:xfrm>
            <a:off x="5688632" y="2996952"/>
            <a:ext cx="3347864" cy="3770263"/>
          </a:xfrm>
          <a:prstGeom prst="rect">
            <a:avLst/>
          </a:prstGeom>
        </p:spPr>
        <p:txBody>
          <a:bodyPr wrap="square">
            <a:spAutoFit/>
          </a:bodyPr>
          <a:lstStyle/>
          <a:p>
            <a:pPr>
              <a:spcAft>
                <a:spcPts val="600"/>
              </a:spcAft>
              <a:buFont typeface="Wingdings" pitchFamily="2" charset="2"/>
              <a:buChar char="Ø"/>
            </a:pPr>
            <a:r>
              <a:rPr lang="tr-TR" sz="1800" dirty="0" smtClean="0"/>
              <a:t> Patolojik </a:t>
            </a:r>
            <a:r>
              <a:rPr lang="tr-TR" sz="1800" dirty="0" err="1" smtClean="0"/>
              <a:t>agresyonlar</a:t>
            </a:r>
            <a:r>
              <a:rPr lang="tr-TR" sz="1800" dirty="0" smtClean="0"/>
              <a:t> merkezi sinir sisteminin bir hastalık veya travma sonucu etkilenmesiyle ortaya çıkar (</a:t>
            </a:r>
            <a:r>
              <a:rPr lang="tr-TR" sz="1800" dirty="0" err="1" smtClean="0"/>
              <a:t>hepatoensefalopati</a:t>
            </a:r>
            <a:r>
              <a:rPr lang="tr-TR" sz="1800" dirty="0" smtClean="0"/>
              <a:t>, </a:t>
            </a:r>
            <a:r>
              <a:rPr lang="tr-TR" sz="1800" dirty="0" err="1" smtClean="0"/>
              <a:t>psikomotorik</a:t>
            </a:r>
            <a:r>
              <a:rPr lang="tr-TR" sz="1800" dirty="0" smtClean="0"/>
              <a:t> epilepsi, </a:t>
            </a:r>
            <a:r>
              <a:rPr lang="tr-TR" sz="1800" dirty="0" err="1" smtClean="0"/>
              <a:t>idiyopatik</a:t>
            </a:r>
            <a:r>
              <a:rPr lang="tr-TR" sz="1800" dirty="0" smtClean="0"/>
              <a:t> </a:t>
            </a:r>
            <a:r>
              <a:rPr lang="tr-TR" sz="1800" dirty="0" err="1" smtClean="0"/>
              <a:t>agresyon</a:t>
            </a:r>
            <a:r>
              <a:rPr lang="tr-TR" sz="1800" dirty="0" smtClean="0"/>
              <a:t> gibi). Örneğin </a:t>
            </a:r>
            <a:r>
              <a:rPr lang="tr-TR" sz="1800" dirty="0" err="1" smtClean="0"/>
              <a:t>limbik</a:t>
            </a:r>
            <a:r>
              <a:rPr lang="tr-TR" sz="1800" dirty="0" smtClean="0"/>
              <a:t> epilepsi </a:t>
            </a:r>
            <a:r>
              <a:rPr lang="tr-TR" sz="1800" dirty="0" err="1" smtClean="0"/>
              <a:t>agresyon</a:t>
            </a:r>
            <a:r>
              <a:rPr lang="tr-TR" sz="1800" dirty="0" smtClean="0"/>
              <a:t> nöbetlerine yol açabilmektedir. Bu </a:t>
            </a:r>
            <a:r>
              <a:rPr lang="tr-TR" sz="1800" dirty="0" err="1" smtClean="0"/>
              <a:t>agesyon</a:t>
            </a:r>
            <a:r>
              <a:rPr lang="tr-TR" sz="1800" dirty="0" smtClean="0"/>
              <a:t> tipi uygun olmayan veya bozuk </a:t>
            </a:r>
            <a:r>
              <a:rPr lang="tr-TR" sz="1800" dirty="0" err="1" smtClean="0"/>
              <a:t>agresyon</a:t>
            </a:r>
            <a:r>
              <a:rPr lang="tr-TR" sz="1800" dirty="0" smtClean="0"/>
              <a:t> davranışlarına da sebep olabilir. Patolojik </a:t>
            </a:r>
            <a:r>
              <a:rPr lang="tr-TR" sz="1800" dirty="0" err="1" smtClean="0"/>
              <a:t>agresyon</a:t>
            </a:r>
            <a:r>
              <a:rPr lang="tr-TR" sz="1800" dirty="0" smtClean="0"/>
              <a:t> oldukça seyrek görülür. Tüm </a:t>
            </a:r>
            <a:r>
              <a:rPr lang="tr-TR" sz="1800" dirty="0" err="1" smtClean="0"/>
              <a:t>agresyon</a:t>
            </a:r>
            <a:r>
              <a:rPr lang="tr-TR" sz="1800" dirty="0" smtClean="0"/>
              <a:t> tipleri arasında görülme sıklığı %1 kadardır.</a:t>
            </a:r>
          </a:p>
        </p:txBody>
      </p:sp>
    </p:spTree>
    <p:extLst>
      <p:ext uri="{BB962C8B-B14F-4D97-AF65-F5344CB8AC3E}">
        <p14:creationId xmlns:p14="http://schemas.microsoft.com/office/powerpoint/2010/main" val="426581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11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205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5" name="Content Placeholder 2"/>
          <p:cNvSpPr txBox="1">
            <a:spLocks/>
          </p:cNvSpPr>
          <p:nvPr/>
        </p:nvSpPr>
        <p:spPr>
          <a:xfrm>
            <a:off x="428596" y="2492895"/>
            <a:ext cx="8143932" cy="3579311"/>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611560" y="1408708"/>
            <a:ext cx="7920880" cy="3816429"/>
          </a:xfrm>
          <a:prstGeom prst="rect">
            <a:avLst/>
          </a:prstGeom>
        </p:spPr>
        <p:txBody>
          <a:bodyPr wrap="square">
            <a:spAutoFit/>
          </a:bodyPr>
          <a:lstStyle/>
          <a:p>
            <a:pPr>
              <a:spcAft>
                <a:spcPts val="2400"/>
              </a:spcAft>
            </a:pPr>
            <a:r>
              <a:rPr lang="tr-TR" sz="2800" b="1" dirty="0" err="1" smtClean="0">
                <a:effectLst>
                  <a:outerShdw blurRad="38100" dist="38100" dir="2700000" algn="tl">
                    <a:srgbClr val="000000">
                      <a:alpha val="43137"/>
                    </a:srgbClr>
                  </a:outerShdw>
                </a:effectLst>
              </a:rPr>
              <a:t>Agresyon</a:t>
            </a:r>
            <a:endParaRPr lang="tr-TR" sz="2800" b="1" dirty="0" smtClean="0">
              <a:effectLst>
                <a:outerShdw blurRad="38100" dist="38100" dir="2700000" algn="tl">
                  <a:srgbClr val="000000">
                    <a:alpha val="43137"/>
                  </a:srgbClr>
                </a:outerShdw>
              </a:effectLst>
            </a:endParaRPr>
          </a:p>
          <a:p>
            <a:pPr>
              <a:spcAft>
                <a:spcPts val="2400"/>
              </a:spcAft>
              <a:buFont typeface="Wingdings" pitchFamily="2" charset="2"/>
              <a:buChar char="Ø"/>
            </a:pPr>
            <a:r>
              <a:rPr lang="tr-TR" b="1" dirty="0" smtClean="0"/>
              <a:t> Tanım:</a:t>
            </a:r>
            <a:r>
              <a:rPr lang="tr-TR" dirty="0" smtClean="0"/>
              <a:t> Karşı tarafa yönlendirilen ve tehdit veya zarar verme unsurlarını içeren her türlü davranışı kapsar</a:t>
            </a:r>
          </a:p>
          <a:p>
            <a:pPr>
              <a:spcAft>
                <a:spcPts val="1200"/>
              </a:spcAft>
              <a:buFont typeface="Wingdings" pitchFamily="2" charset="2"/>
              <a:buChar char="Ø"/>
            </a:pPr>
            <a:r>
              <a:rPr lang="tr-TR" dirty="0" smtClean="0"/>
              <a:t> Bir çok durum için </a:t>
            </a:r>
            <a:r>
              <a:rPr lang="tr-TR" b="1" dirty="0" smtClean="0"/>
              <a:t>normal</a:t>
            </a:r>
            <a:r>
              <a:rPr lang="tr-TR" dirty="0" smtClean="0"/>
              <a:t>,</a:t>
            </a:r>
          </a:p>
          <a:p>
            <a:pPr>
              <a:spcAft>
                <a:spcPts val="1200"/>
              </a:spcAft>
              <a:buFont typeface="Wingdings" pitchFamily="2" charset="2"/>
              <a:buChar char="Ø"/>
            </a:pPr>
            <a:r>
              <a:rPr lang="tr-TR" dirty="0" smtClean="0"/>
              <a:t> Bazı durumlarda </a:t>
            </a:r>
            <a:r>
              <a:rPr lang="tr-TR" b="1" dirty="0" smtClean="0"/>
              <a:t>anormal</a:t>
            </a:r>
            <a:r>
              <a:rPr lang="tr-TR" dirty="0" smtClean="0"/>
              <a:t>,</a:t>
            </a:r>
          </a:p>
          <a:p>
            <a:pPr>
              <a:spcAft>
                <a:spcPts val="1200"/>
              </a:spcAft>
              <a:buFont typeface="Wingdings" pitchFamily="2" charset="2"/>
              <a:buChar char="Ø"/>
            </a:pPr>
            <a:r>
              <a:rPr lang="tr-TR" dirty="0" smtClean="0"/>
              <a:t> Her durumda potansiyel tehlike içeren </a:t>
            </a:r>
          </a:p>
          <a:p>
            <a:pPr>
              <a:spcAft>
                <a:spcPts val="1200"/>
              </a:spcAft>
            </a:pPr>
            <a:r>
              <a:rPr lang="tr-TR" dirty="0" smtClean="0"/>
              <a:t>    bir durumdur!</a:t>
            </a:r>
            <a:endParaRPr lang="tr-TR" dirty="0"/>
          </a:p>
        </p:txBody>
      </p:sp>
      <p:pic>
        <p:nvPicPr>
          <p:cNvPr id="57346" name="Picture 2" descr="http://petsupplyfiles.com/imagefiles/petaggression/dog_aggression.jp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4048" y="2708920"/>
            <a:ext cx="3933825" cy="3933826"/>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5" name="Content Placeholder 2"/>
          <p:cNvSpPr txBox="1">
            <a:spLocks/>
          </p:cNvSpPr>
          <p:nvPr/>
        </p:nvSpPr>
        <p:spPr>
          <a:xfrm>
            <a:off x="428596" y="2492895"/>
            <a:ext cx="8143932" cy="3579311"/>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611560" y="1408708"/>
            <a:ext cx="7920880" cy="1200329"/>
          </a:xfrm>
          <a:prstGeom prst="rect">
            <a:avLst/>
          </a:prstGeom>
        </p:spPr>
        <p:txBody>
          <a:bodyPr wrap="square">
            <a:spAutoFit/>
          </a:bodyPr>
          <a:lstStyle/>
          <a:p>
            <a:pPr>
              <a:spcAft>
                <a:spcPts val="2400"/>
              </a:spcAft>
            </a:pPr>
            <a:r>
              <a:rPr lang="tr-TR" sz="2800" b="1" dirty="0" smtClean="0">
                <a:effectLst>
                  <a:outerShdw blurRad="38100" dist="38100" dir="2700000" algn="tl">
                    <a:srgbClr val="000000">
                      <a:alpha val="43137"/>
                    </a:srgbClr>
                  </a:outerShdw>
                </a:effectLst>
              </a:rPr>
              <a:t>Normal mi – Anormal mi?</a:t>
            </a:r>
          </a:p>
          <a:p>
            <a:pPr>
              <a:spcAft>
                <a:spcPts val="2400"/>
              </a:spcAft>
            </a:pPr>
            <a:endParaRPr lang="tr-TR" dirty="0"/>
          </a:p>
        </p:txBody>
      </p:sp>
      <p:graphicFrame>
        <p:nvGraphicFramePr>
          <p:cNvPr id="8" name="Content Placeholder 3"/>
          <p:cNvGraphicFramePr>
            <a:graphicFrameLocks/>
          </p:cNvGraphicFramePr>
          <p:nvPr>
            <p:extLst>
              <p:ext uri="{D42A27DB-BD31-4B8C-83A1-F6EECF244321}">
                <p14:modId xmlns:p14="http://schemas.microsoft.com/office/powerpoint/2010/main" val="2128154101"/>
              </p:ext>
            </p:extLst>
          </p:nvPr>
        </p:nvGraphicFramePr>
        <p:xfrm>
          <a:off x="827584" y="2489200"/>
          <a:ext cx="7809682" cy="353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http://t0.gstatic.com/images?q=tbn:ANd9GcTrKifNTQ2eedtj06PVwGFB8VIKupuxNDwMzaP7oSHTA4RhuxXiJq897Q">
            <a:hlinkClick r:id="rId8"/>
          </p:cNvPr>
          <p:cNvPicPr>
            <a:picLocks noChangeAspect="1" noChangeArrowheads="1"/>
          </p:cNvPicPr>
          <p:nvPr/>
        </p:nvPicPr>
        <p:blipFill>
          <a:blip r:embed="rId9" cstate="print"/>
          <a:srcRect/>
          <a:stretch>
            <a:fillRect/>
          </a:stretch>
        </p:blipFill>
        <p:spPr bwMode="auto">
          <a:xfrm>
            <a:off x="3812730" y="2636912"/>
            <a:ext cx="1728190" cy="1296144"/>
          </a:xfrm>
          <a:prstGeom prst="rect">
            <a:avLst/>
          </a:prstGeom>
          <a:noFill/>
        </p:spPr>
      </p:pic>
      <p:pic>
        <p:nvPicPr>
          <p:cNvPr id="10" name="Picture 6" descr="http://t3.gstatic.com/images?q=tbn:ANd9GcQ-xROpdjE7aUjV_x2tPiYXvaJINE6T1CwSSaFvJk0YRGQjOzGkxeN2JGQ">
            <a:hlinkClick r:id="rId10"/>
          </p:cNvPr>
          <p:cNvPicPr>
            <a:picLocks noChangeAspect="1" noChangeArrowheads="1"/>
          </p:cNvPicPr>
          <p:nvPr/>
        </p:nvPicPr>
        <p:blipFill>
          <a:blip r:embed="rId11" cstate="print"/>
          <a:srcRect/>
          <a:stretch>
            <a:fillRect/>
          </a:stretch>
        </p:blipFill>
        <p:spPr bwMode="auto">
          <a:xfrm>
            <a:off x="1436466" y="2636912"/>
            <a:ext cx="1471867" cy="1435969"/>
          </a:xfrm>
          <a:prstGeom prst="rect">
            <a:avLst/>
          </a:prstGeom>
          <a:noFill/>
        </p:spPr>
      </p:pic>
      <p:pic>
        <p:nvPicPr>
          <p:cNvPr id="11" name="Picture 4" descr="http://t3.gstatic.com/images?q=tbn:ANd9GcRZWZzYftnaAZgnpwX6aRwPXcNY3LueCxmcxXlhyjOndbtPK26uKDnyIw">
            <a:hlinkClick r:id="rId12"/>
          </p:cNvPr>
          <p:cNvPicPr>
            <a:picLocks noChangeAspect="1" noChangeArrowheads="1"/>
          </p:cNvPicPr>
          <p:nvPr/>
        </p:nvPicPr>
        <p:blipFill>
          <a:blip r:embed="rId13" cstate="print"/>
          <a:srcRect/>
          <a:stretch>
            <a:fillRect/>
          </a:stretch>
        </p:blipFill>
        <p:spPr bwMode="auto">
          <a:xfrm>
            <a:off x="6480086" y="2636912"/>
            <a:ext cx="1764322" cy="1497450"/>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2" name="11 Dikdörtgen"/>
          <p:cNvSpPr/>
          <p:nvPr/>
        </p:nvSpPr>
        <p:spPr>
          <a:xfrm>
            <a:off x="611560" y="1628800"/>
            <a:ext cx="7920880" cy="3370153"/>
          </a:xfrm>
          <a:prstGeom prst="rect">
            <a:avLst/>
          </a:prstGeom>
        </p:spPr>
        <p:txBody>
          <a:bodyPr wrap="square">
            <a:spAutoFit/>
          </a:bodyPr>
          <a:lstStyle/>
          <a:p>
            <a:pPr>
              <a:spcAft>
                <a:spcPts val="2400"/>
              </a:spcAft>
            </a:pPr>
            <a:r>
              <a:rPr lang="tr-TR" b="1" dirty="0" smtClean="0">
                <a:effectLst>
                  <a:outerShdw blurRad="38100" dist="38100" dir="2700000" algn="tl">
                    <a:srgbClr val="000000">
                      <a:alpha val="43137"/>
                    </a:srgbClr>
                  </a:outerShdw>
                </a:effectLst>
              </a:rPr>
              <a:t>Agresif davranış</a:t>
            </a:r>
          </a:p>
          <a:p>
            <a:pPr>
              <a:spcAft>
                <a:spcPts val="600"/>
              </a:spcAft>
              <a:buFont typeface="Wingdings" pitchFamily="2" charset="2"/>
              <a:buChar char="Ø"/>
            </a:pPr>
            <a:r>
              <a:rPr lang="tr-TR" dirty="0" smtClean="0"/>
              <a:t> Köpeğin normal davranış repertuarıdır</a:t>
            </a:r>
          </a:p>
          <a:p>
            <a:pPr>
              <a:spcAft>
                <a:spcPts val="600"/>
              </a:spcAft>
              <a:buFont typeface="Wingdings" pitchFamily="2" charset="2"/>
              <a:buChar char="Ø"/>
            </a:pPr>
            <a:r>
              <a:rPr lang="tr-TR" dirty="0" smtClean="0"/>
              <a:t> Değişik cevapları kapsar</a:t>
            </a:r>
          </a:p>
          <a:p>
            <a:pPr>
              <a:spcAft>
                <a:spcPts val="600"/>
              </a:spcAft>
              <a:buFont typeface="Wingdings" pitchFamily="2" charset="2"/>
              <a:buChar char="Ø"/>
            </a:pPr>
            <a:r>
              <a:rPr lang="tr-TR" dirty="0" smtClean="0"/>
              <a:t> Şartları değiştirmek için kullanılır</a:t>
            </a:r>
          </a:p>
          <a:p>
            <a:pPr>
              <a:spcAft>
                <a:spcPts val="600"/>
              </a:spcAft>
              <a:buFont typeface="Wingdings" pitchFamily="2" charset="2"/>
              <a:buChar char="Ø"/>
            </a:pPr>
            <a:r>
              <a:rPr lang="tr-TR" dirty="0" smtClean="0"/>
              <a:t> Farklı motivasyonlar mümkün </a:t>
            </a:r>
          </a:p>
          <a:p>
            <a:pPr>
              <a:spcAft>
                <a:spcPts val="600"/>
              </a:spcAft>
            </a:pPr>
            <a:r>
              <a:rPr lang="tr-TR" dirty="0" smtClean="0"/>
              <a:t>    (korku, </a:t>
            </a:r>
            <a:r>
              <a:rPr lang="tr-TR" dirty="0" err="1" smtClean="0"/>
              <a:t>anksiyete</a:t>
            </a:r>
            <a:r>
              <a:rPr lang="tr-TR" dirty="0" smtClean="0"/>
              <a:t>, kontrol, öğrenme)</a:t>
            </a:r>
          </a:p>
          <a:p>
            <a:endParaRPr lang="tr-TR" dirty="0"/>
          </a:p>
        </p:txBody>
      </p:sp>
      <p:pic>
        <p:nvPicPr>
          <p:cNvPr id="59394" name="Picture 2" descr="http://cdn.petcarerx.com/LPPE/images/articlethumbs/Dog-Aggression-Small.jpg">
            <a:hlinkClick r:id="rId3"/>
          </p:cNvPr>
          <p:cNvPicPr>
            <a:picLocks noChangeAspect="1" noChangeArrowheads="1"/>
          </p:cNvPicPr>
          <p:nvPr/>
        </p:nvPicPr>
        <p:blipFill>
          <a:blip r:embed="rId4" cstate="print">
            <a:clrChange>
              <a:clrFrom>
                <a:srgbClr val="FFFAF6"/>
              </a:clrFrom>
              <a:clrTo>
                <a:srgbClr val="FFFAF6">
                  <a:alpha val="0"/>
                </a:srgbClr>
              </a:clrTo>
            </a:clrChange>
          </a:blip>
          <a:srcRect/>
          <a:stretch>
            <a:fillRect/>
          </a:stretch>
        </p:blipFill>
        <p:spPr bwMode="auto">
          <a:xfrm>
            <a:off x="4815780" y="2636912"/>
            <a:ext cx="4076700" cy="4076701"/>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2" name="11 Dikdörtgen"/>
          <p:cNvSpPr/>
          <p:nvPr/>
        </p:nvSpPr>
        <p:spPr>
          <a:xfrm>
            <a:off x="611560" y="1628800"/>
            <a:ext cx="7920880" cy="4278094"/>
          </a:xfrm>
          <a:prstGeom prst="rect">
            <a:avLst/>
          </a:prstGeom>
        </p:spPr>
        <p:txBody>
          <a:bodyPr wrap="square">
            <a:spAutoFit/>
          </a:bodyPr>
          <a:lstStyle/>
          <a:p>
            <a:pPr>
              <a:spcAft>
                <a:spcPts val="2400"/>
              </a:spcAft>
            </a:pPr>
            <a:r>
              <a:rPr lang="tr-TR" b="1" dirty="0" smtClean="0">
                <a:effectLst>
                  <a:outerShdw blurRad="38100" dist="38100" dir="2700000" algn="tl">
                    <a:srgbClr val="000000">
                      <a:alpha val="43137"/>
                    </a:srgbClr>
                  </a:outerShdw>
                </a:effectLst>
              </a:rPr>
              <a:t>Önemli !</a:t>
            </a:r>
          </a:p>
          <a:p>
            <a:pPr>
              <a:spcAft>
                <a:spcPts val="1200"/>
              </a:spcAft>
              <a:buFont typeface="Wingdings" pitchFamily="2" charset="2"/>
              <a:buChar char="Ø"/>
            </a:pPr>
            <a:r>
              <a:rPr lang="tr-TR" dirty="0" smtClean="0"/>
              <a:t> </a:t>
            </a:r>
            <a:r>
              <a:rPr lang="tr-TR" dirty="0" err="1" smtClean="0"/>
              <a:t>Agresyon</a:t>
            </a:r>
            <a:r>
              <a:rPr lang="tr-TR" dirty="0" smtClean="0"/>
              <a:t> durduk yere sergilenmez!</a:t>
            </a:r>
          </a:p>
          <a:p>
            <a:pPr>
              <a:spcAft>
                <a:spcPts val="1200"/>
              </a:spcAft>
              <a:buFont typeface="Wingdings" pitchFamily="2" charset="2"/>
              <a:buChar char="Ø"/>
            </a:pPr>
            <a:r>
              <a:rPr lang="tr-TR" dirty="0" smtClean="0"/>
              <a:t> </a:t>
            </a:r>
            <a:r>
              <a:rPr lang="tr-TR" dirty="0" smtClean="0">
                <a:solidFill>
                  <a:srgbClr val="C00000"/>
                </a:solidFill>
              </a:rPr>
              <a:t>Stres önemli bir faktör</a:t>
            </a:r>
          </a:p>
          <a:p>
            <a:pPr>
              <a:spcAft>
                <a:spcPts val="1200"/>
              </a:spcAft>
              <a:buFont typeface="Wingdings" pitchFamily="2" charset="2"/>
              <a:buChar char="Ø"/>
            </a:pPr>
            <a:r>
              <a:rPr lang="tr-TR" dirty="0" smtClean="0"/>
              <a:t> İletişim halindeki bir partnerin varlığı gereklidir!</a:t>
            </a:r>
          </a:p>
          <a:p>
            <a:pPr>
              <a:spcAft>
                <a:spcPts val="1200"/>
              </a:spcAft>
              <a:buFont typeface="Wingdings" pitchFamily="2" charset="2"/>
              <a:buChar char="Ø"/>
            </a:pPr>
            <a:r>
              <a:rPr lang="tr-TR" dirty="0" smtClean="0"/>
              <a:t> Kendine güven ve boyun eğme </a:t>
            </a:r>
          </a:p>
          <a:p>
            <a:pPr>
              <a:spcAft>
                <a:spcPts val="1200"/>
              </a:spcAft>
            </a:pPr>
            <a:r>
              <a:rPr lang="tr-TR" dirty="0" smtClean="0"/>
              <a:t>    bileşenlerini gerektirir</a:t>
            </a:r>
          </a:p>
          <a:p>
            <a:pPr>
              <a:spcAft>
                <a:spcPts val="1200"/>
              </a:spcAft>
            </a:pPr>
            <a:r>
              <a:rPr lang="tr-TR" dirty="0" smtClean="0"/>
              <a:t>   (olayın büyümesini engellemek için)</a:t>
            </a:r>
          </a:p>
          <a:p>
            <a:endParaRPr lang="tr-TR" dirty="0"/>
          </a:p>
        </p:txBody>
      </p:sp>
      <p:pic>
        <p:nvPicPr>
          <p:cNvPr id="103426" name="Picture 2" descr="https://nodogaboutit.files.wordpress.com/2013/06/img_0536.jpg?w=300">
            <a:hlinkClick r:id="rId3"/>
          </p:cNvPr>
          <p:cNvPicPr>
            <a:picLocks noChangeAspect="1" noChangeArrowheads="1"/>
          </p:cNvPicPr>
          <p:nvPr/>
        </p:nvPicPr>
        <p:blipFill>
          <a:blip r:embed="rId4" cstate="print"/>
          <a:srcRect/>
          <a:stretch>
            <a:fillRect/>
          </a:stretch>
        </p:blipFill>
        <p:spPr bwMode="auto">
          <a:xfrm>
            <a:off x="5436096" y="4000078"/>
            <a:ext cx="2857500" cy="2381250"/>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2" name="11 Dikdörtgen"/>
          <p:cNvSpPr/>
          <p:nvPr/>
        </p:nvSpPr>
        <p:spPr>
          <a:xfrm>
            <a:off x="611560" y="1340768"/>
            <a:ext cx="7920880" cy="461665"/>
          </a:xfrm>
          <a:prstGeom prst="rect">
            <a:avLst/>
          </a:prstGeom>
        </p:spPr>
        <p:txBody>
          <a:bodyPr wrap="square">
            <a:spAutoFit/>
          </a:bodyPr>
          <a:lstStyle/>
          <a:p>
            <a:pPr>
              <a:spcAft>
                <a:spcPts val="2400"/>
              </a:spcAft>
            </a:pPr>
            <a:r>
              <a:rPr lang="tr-TR" b="1" dirty="0" err="1" smtClean="0">
                <a:effectLst>
                  <a:outerShdw blurRad="38100" dist="38100" dir="2700000" algn="tl">
                    <a:srgbClr val="000000">
                      <a:alpha val="43137"/>
                    </a:srgbClr>
                  </a:outerShdw>
                </a:effectLst>
              </a:rPr>
              <a:t>Agresyon</a:t>
            </a:r>
            <a:r>
              <a:rPr lang="tr-TR" b="1" dirty="0" smtClean="0">
                <a:effectLst>
                  <a:outerShdw blurRad="38100" dist="38100" dir="2700000" algn="tl">
                    <a:srgbClr val="000000">
                      <a:alpha val="43137"/>
                    </a:srgbClr>
                  </a:outerShdw>
                </a:effectLst>
              </a:rPr>
              <a:t> merdiveni</a:t>
            </a:r>
            <a:endParaRPr lang="tr-TR" dirty="0"/>
          </a:p>
        </p:txBody>
      </p:sp>
      <p:pic>
        <p:nvPicPr>
          <p:cNvPr id="105474" name="Picture 2" descr="http://www.pugworldtrip.com/en/assets/client/Blog/Verhalten/Escalation-ladder.png">
            <a:hlinkClick r:id="rId3"/>
          </p:cNvPr>
          <p:cNvPicPr>
            <a:picLocks noChangeAspect="1" noChangeArrowheads="1"/>
          </p:cNvPicPr>
          <p:nvPr/>
        </p:nvPicPr>
        <p:blipFill>
          <a:blip r:embed="rId4" cstate="print"/>
          <a:srcRect/>
          <a:stretch>
            <a:fillRect/>
          </a:stretch>
        </p:blipFill>
        <p:spPr bwMode="auto">
          <a:xfrm>
            <a:off x="107504" y="1628800"/>
            <a:ext cx="5063133" cy="4824536"/>
          </a:xfrm>
          <a:prstGeom prst="rect">
            <a:avLst/>
          </a:prstGeom>
          <a:noFill/>
        </p:spPr>
      </p:pic>
      <p:sp>
        <p:nvSpPr>
          <p:cNvPr id="8" name="Metin kutusu 3"/>
          <p:cNvSpPr txBox="1"/>
          <p:nvPr/>
        </p:nvSpPr>
        <p:spPr>
          <a:xfrm>
            <a:off x="5076056" y="1929021"/>
            <a:ext cx="1708617" cy="4524315"/>
          </a:xfrm>
          <a:prstGeom prst="rect">
            <a:avLst/>
          </a:prstGeom>
          <a:noFill/>
        </p:spPr>
        <p:txBody>
          <a:bodyPr wrap="square" rtlCol="0">
            <a:spAutoFit/>
          </a:bodyPr>
          <a:lstStyle/>
          <a:p>
            <a:pPr marL="285750" indent="-285750">
              <a:buFont typeface="Wingdings" pitchFamily="2" charset="2"/>
              <a:buChar char="ü"/>
            </a:pPr>
            <a:r>
              <a:rPr lang="tr-TR" sz="1600" dirty="0" smtClean="0"/>
              <a:t>Isırma</a:t>
            </a:r>
          </a:p>
          <a:p>
            <a:pPr marL="285750" indent="-285750">
              <a:buFont typeface="Wingdings" pitchFamily="2" charset="2"/>
              <a:buChar char="ü"/>
            </a:pPr>
            <a:r>
              <a:rPr lang="tr-TR" sz="1600" dirty="0" smtClean="0"/>
              <a:t>Kapma</a:t>
            </a:r>
          </a:p>
          <a:p>
            <a:pPr marL="285750" indent="-285750">
              <a:buFont typeface="Wingdings" pitchFamily="2" charset="2"/>
              <a:buChar char="ü"/>
            </a:pPr>
            <a:r>
              <a:rPr lang="tr-TR" sz="1600" dirty="0" smtClean="0"/>
              <a:t>Hırlama</a:t>
            </a:r>
          </a:p>
          <a:p>
            <a:pPr marL="285750" indent="-285750">
              <a:buFont typeface="Wingdings" pitchFamily="2" charset="2"/>
              <a:buChar char="ü"/>
            </a:pPr>
            <a:r>
              <a:rPr lang="tr-TR" sz="1600" dirty="0" smtClean="0"/>
              <a:t>Katı vücut ve bakış</a:t>
            </a:r>
          </a:p>
          <a:p>
            <a:pPr marL="285750" indent="-285750">
              <a:buFont typeface="Wingdings" pitchFamily="2" charset="2"/>
              <a:buChar char="ü"/>
            </a:pPr>
            <a:r>
              <a:rPr lang="tr-TR" sz="1600" dirty="0" smtClean="0"/>
              <a:t>Sırt üstü yere yatma</a:t>
            </a:r>
          </a:p>
          <a:p>
            <a:pPr marL="285750" indent="-285750">
              <a:buFont typeface="Wingdings" pitchFamily="2" charset="2"/>
              <a:buChar char="ü"/>
            </a:pPr>
            <a:r>
              <a:rPr lang="tr-TR" sz="1600" dirty="0" smtClean="0"/>
              <a:t>Kambur duruş, kuyruk bacak arasında</a:t>
            </a:r>
          </a:p>
          <a:p>
            <a:pPr marL="285750" indent="-285750">
              <a:buFont typeface="Wingdings" pitchFamily="2" charset="2"/>
              <a:buChar char="ü"/>
            </a:pPr>
            <a:r>
              <a:rPr lang="tr-TR" sz="1600" dirty="0" smtClean="0"/>
              <a:t>Uzaklaşma</a:t>
            </a:r>
          </a:p>
          <a:p>
            <a:pPr marL="285750" indent="-285750">
              <a:buFont typeface="Wingdings" pitchFamily="2" charset="2"/>
              <a:buChar char="ü"/>
            </a:pPr>
            <a:r>
              <a:rPr lang="tr-TR" sz="1600" dirty="0" smtClean="0"/>
              <a:t>Vücudu çevirme, oturma, pati kaldırma</a:t>
            </a:r>
            <a:endParaRPr lang="tr-TR" sz="1600" dirty="0"/>
          </a:p>
          <a:p>
            <a:pPr marL="285750" indent="-285750">
              <a:buFont typeface="Wingdings" pitchFamily="2" charset="2"/>
              <a:buChar char="ü"/>
            </a:pPr>
            <a:r>
              <a:rPr lang="tr-TR" sz="1600" dirty="0" smtClean="0"/>
              <a:t>Başı çevirme</a:t>
            </a:r>
          </a:p>
          <a:p>
            <a:pPr marL="285750" indent="-285750">
              <a:buFont typeface="Wingdings" pitchFamily="2" charset="2"/>
              <a:buChar char="ü"/>
            </a:pPr>
            <a:r>
              <a:rPr lang="tr-TR" sz="1600" dirty="0" smtClean="0"/>
              <a:t>Esneme, göz kırpıştırma, ağız çevresini yalama</a:t>
            </a:r>
          </a:p>
        </p:txBody>
      </p:sp>
      <p:pic>
        <p:nvPicPr>
          <p:cNvPr id="10" name="Picture 18" descr="http://4.bp.blogspot.com/_eJmHmpZO_Ls/TU4ivQa1mfI/AAAAAAAAAJk/M8YXViarvDc/s1600/Submissive-dog.jpg"/>
          <p:cNvPicPr>
            <a:picLocks noChangeAspect="1" noChangeArrowheads="1"/>
          </p:cNvPicPr>
          <p:nvPr/>
        </p:nvPicPr>
        <p:blipFill>
          <a:blip r:embed="rId5" cstate="print"/>
          <a:srcRect/>
          <a:stretch>
            <a:fillRect/>
          </a:stretch>
        </p:blipFill>
        <p:spPr bwMode="auto">
          <a:xfrm>
            <a:off x="6875116" y="3214686"/>
            <a:ext cx="1714480" cy="1142987"/>
          </a:xfrm>
          <a:prstGeom prst="rect">
            <a:avLst/>
          </a:prstGeom>
          <a:noFill/>
        </p:spPr>
      </p:pic>
      <p:pic>
        <p:nvPicPr>
          <p:cNvPr id="11" name="Picture 16" descr="http://kayesdogtrainingcourses.files.wordpress.com/2012/09/dogs-psych-several-signs-of-stress.png?w=560"/>
          <p:cNvPicPr>
            <a:picLocks noChangeAspect="1" noChangeArrowheads="1"/>
          </p:cNvPicPr>
          <p:nvPr/>
        </p:nvPicPr>
        <p:blipFill>
          <a:blip r:embed="rId6" cstate="print"/>
          <a:srcRect/>
          <a:stretch>
            <a:fillRect/>
          </a:stretch>
        </p:blipFill>
        <p:spPr bwMode="auto">
          <a:xfrm>
            <a:off x="6732240" y="4286256"/>
            <a:ext cx="2100253" cy="1336525"/>
          </a:xfrm>
          <a:prstGeom prst="rect">
            <a:avLst/>
          </a:prstGeom>
          <a:noFill/>
        </p:spPr>
      </p:pic>
      <p:pic>
        <p:nvPicPr>
          <p:cNvPr id="13" name="Picture 14" descr="http://1.bp.blogspot.com/_2UmnRiA2DMU/TKnG4xx-MDI/AAAAAAAAAdE/7tVcHi2iQuI/s1600/dog.jpg"/>
          <p:cNvPicPr>
            <a:picLocks noChangeAspect="1" noChangeArrowheads="1"/>
          </p:cNvPicPr>
          <p:nvPr/>
        </p:nvPicPr>
        <p:blipFill>
          <a:blip r:embed="rId7" cstate="print"/>
          <a:srcRect/>
          <a:stretch>
            <a:fillRect/>
          </a:stretch>
        </p:blipFill>
        <p:spPr bwMode="auto">
          <a:xfrm>
            <a:off x="7160868" y="5214950"/>
            <a:ext cx="1309680" cy="1309680"/>
          </a:xfrm>
          <a:prstGeom prst="rect">
            <a:avLst/>
          </a:prstGeom>
          <a:noFill/>
        </p:spPr>
      </p:pic>
      <p:pic>
        <p:nvPicPr>
          <p:cNvPr id="14" name="Picture 22" descr="http://www.thenaturaldogtrainer.com/wp-content/uploads/2010/12/Small-Dog-Growling-228x300.jpg"/>
          <p:cNvPicPr>
            <a:picLocks noChangeAspect="1" noChangeArrowheads="1"/>
          </p:cNvPicPr>
          <p:nvPr/>
        </p:nvPicPr>
        <p:blipFill>
          <a:blip r:embed="rId8" cstate="print"/>
          <a:srcRect/>
          <a:stretch>
            <a:fillRect/>
          </a:stretch>
        </p:blipFill>
        <p:spPr bwMode="auto">
          <a:xfrm>
            <a:off x="7160868" y="1714488"/>
            <a:ext cx="1140151" cy="1500198"/>
          </a:xfrm>
          <a:prstGeom prst="rect">
            <a:avLst/>
          </a:prstGeom>
          <a:noFill/>
        </p:spPr>
      </p:pic>
      <p:pic>
        <p:nvPicPr>
          <p:cNvPr id="15" name="Picture 32" descr="https://encrypted-tbn1.gstatic.com/images?q=tbn:ANd9GcQSrRegsKVm0-oeKa941yX1zEn2NgksW3-cXzViCtA_wtnYLIBp"/>
          <p:cNvPicPr>
            <a:picLocks noChangeAspect="1" noChangeArrowheads="1"/>
          </p:cNvPicPr>
          <p:nvPr/>
        </p:nvPicPr>
        <p:blipFill>
          <a:blip r:embed="rId9" cstate="print"/>
          <a:srcRect/>
          <a:stretch>
            <a:fillRect/>
          </a:stretch>
        </p:blipFill>
        <p:spPr bwMode="auto">
          <a:xfrm>
            <a:off x="6875116" y="500042"/>
            <a:ext cx="1562585" cy="1319232"/>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2" name="11 Dikdörtgen"/>
          <p:cNvSpPr/>
          <p:nvPr/>
        </p:nvSpPr>
        <p:spPr>
          <a:xfrm>
            <a:off x="611560" y="1628800"/>
            <a:ext cx="7920880" cy="461665"/>
          </a:xfrm>
          <a:prstGeom prst="rect">
            <a:avLst/>
          </a:prstGeom>
        </p:spPr>
        <p:txBody>
          <a:bodyPr wrap="square">
            <a:spAutoFit/>
          </a:bodyPr>
          <a:lstStyle/>
          <a:p>
            <a:pPr>
              <a:spcAft>
                <a:spcPts val="2400"/>
              </a:spcAft>
            </a:pPr>
            <a:r>
              <a:rPr lang="tr-TR" b="1" dirty="0" smtClean="0">
                <a:effectLst>
                  <a:outerShdw blurRad="38100" dist="38100" dir="2700000" algn="tl">
                    <a:srgbClr val="000000">
                      <a:alpha val="43137"/>
                    </a:srgbClr>
                  </a:outerShdw>
                </a:effectLst>
              </a:rPr>
              <a:t>Kaçınma davranışı</a:t>
            </a:r>
          </a:p>
        </p:txBody>
      </p:sp>
      <p:pic>
        <p:nvPicPr>
          <p:cNvPr id="7" name="Picture 4" descr="http://t2.gstatic.com/images?q=tbn:ANd9GcT5pYug-yGRpaNl3ArzFY9dpzVeOLDXJ9E6cRAmcTYZcDSLGFu3sf2IzA">
            <a:hlinkClick r:id="rId3"/>
          </p:cNvPr>
          <p:cNvPicPr>
            <a:picLocks noChangeAspect="1" noChangeArrowheads="1"/>
          </p:cNvPicPr>
          <p:nvPr/>
        </p:nvPicPr>
        <p:blipFill>
          <a:blip r:embed="rId4" cstate="print"/>
          <a:srcRect/>
          <a:stretch>
            <a:fillRect/>
          </a:stretch>
        </p:blipFill>
        <p:spPr bwMode="auto">
          <a:xfrm>
            <a:off x="6572264" y="2204864"/>
            <a:ext cx="2214578" cy="1476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http://t0.gstatic.com/images?q=tbn:ANd9GcSZ-cnHxDnLoJJRA7iyPKg7OrLSeczHTI1YQxuyQ-TQlQK_hp4tXaQXEGE">
            <a:hlinkClick r:id="rId5"/>
          </p:cNvPr>
          <p:cNvPicPr>
            <a:picLocks noChangeAspect="1" noChangeArrowheads="1"/>
          </p:cNvPicPr>
          <p:nvPr/>
        </p:nvPicPr>
        <p:blipFill>
          <a:blip r:embed="rId6" cstate="print"/>
          <a:srcRect/>
          <a:stretch>
            <a:fillRect/>
          </a:stretch>
        </p:blipFill>
        <p:spPr bwMode="auto">
          <a:xfrm>
            <a:off x="6429388" y="3861048"/>
            <a:ext cx="2357454" cy="1772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Content Placeholder 3"/>
          <p:cNvGraphicFramePr>
            <a:graphicFrameLocks/>
          </p:cNvGraphicFramePr>
          <p:nvPr>
            <p:extLst>
              <p:ext uri="{D42A27DB-BD31-4B8C-83A1-F6EECF244321}">
                <p14:modId xmlns:p14="http://schemas.microsoft.com/office/powerpoint/2010/main" val="2272357764"/>
              </p:ext>
            </p:extLst>
          </p:nvPr>
        </p:nvGraphicFramePr>
        <p:xfrm>
          <a:off x="611560" y="2372463"/>
          <a:ext cx="6329378" cy="31146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a:t>
            </a:r>
          </a:p>
        </p:txBody>
      </p:sp>
      <p:sp>
        <p:nvSpPr>
          <p:cNvPr id="19" name="18 Metin kutusu"/>
          <p:cNvSpPr txBox="1"/>
          <p:nvPr/>
        </p:nvSpPr>
        <p:spPr>
          <a:xfrm>
            <a:off x="539552" y="1556792"/>
            <a:ext cx="8136904" cy="5001369"/>
          </a:xfrm>
          <a:prstGeom prst="rect">
            <a:avLst/>
          </a:prstGeom>
          <a:noFill/>
        </p:spPr>
        <p:txBody>
          <a:bodyPr wrap="square" rtlCol="0">
            <a:spAutoFit/>
          </a:bodyPr>
          <a:lstStyle/>
          <a:p>
            <a:pPr>
              <a:spcAft>
                <a:spcPts val="2400"/>
              </a:spcAft>
            </a:pPr>
            <a:r>
              <a:rPr lang="tr-TR" dirty="0" smtClean="0"/>
              <a:t>Fransızca </a:t>
            </a:r>
            <a:r>
              <a:rPr lang="tr-TR" i="1" dirty="0" err="1" smtClean="0"/>
              <a:t>agression</a:t>
            </a:r>
            <a:r>
              <a:rPr lang="tr-TR" dirty="0" smtClean="0"/>
              <a:t> "</a:t>
            </a:r>
            <a:r>
              <a:rPr lang="tr-TR" i="1" u="sng" dirty="0" smtClean="0"/>
              <a:t>saldırı, saldırganlık</a:t>
            </a:r>
            <a:r>
              <a:rPr lang="tr-TR" dirty="0" smtClean="0"/>
              <a:t>" anlamına gelir. Fransızca sözcük Latince aynı anlama gelen “</a:t>
            </a:r>
            <a:r>
              <a:rPr lang="tr-TR" i="1" u="sng" dirty="0" err="1" smtClean="0"/>
              <a:t>agressio</a:t>
            </a:r>
            <a:r>
              <a:rPr lang="tr-TR" i="1" dirty="0" smtClean="0"/>
              <a:t>” </a:t>
            </a:r>
            <a:r>
              <a:rPr lang="tr-TR" dirty="0" smtClean="0"/>
              <a:t>sözcüğünden alıntıdır. Bu sözcük Latince </a:t>
            </a:r>
            <a:r>
              <a:rPr lang="tr-TR" i="1" dirty="0" err="1" smtClean="0"/>
              <a:t>aggredi</a:t>
            </a:r>
            <a:r>
              <a:rPr lang="tr-TR" i="1" dirty="0" smtClean="0"/>
              <a:t>, </a:t>
            </a:r>
            <a:r>
              <a:rPr lang="tr-TR" i="1" dirty="0" err="1" smtClean="0"/>
              <a:t>aggress</a:t>
            </a:r>
            <a:r>
              <a:rPr lang="tr-TR" i="1" dirty="0" smtClean="0"/>
              <a:t>-</a:t>
            </a:r>
            <a:r>
              <a:rPr lang="tr-TR" dirty="0" smtClean="0"/>
              <a:t> "</a:t>
            </a:r>
            <a:r>
              <a:rPr lang="tr-TR" i="1" u="sng" dirty="0" smtClean="0"/>
              <a:t>üstüne yürümek</a:t>
            </a:r>
            <a:r>
              <a:rPr lang="tr-TR" dirty="0" smtClean="0"/>
              <a:t>" fiilinden “</a:t>
            </a:r>
            <a:r>
              <a:rPr lang="tr-TR" i="1" u="sng" dirty="0" smtClean="0"/>
              <a:t>+ </a:t>
            </a:r>
            <a:r>
              <a:rPr lang="tr-TR" i="1" u="sng" dirty="0" err="1" smtClean="0"/>
              <a:t>tion</a:t>
            </a:r>
            <a:r>
              <a:rPr lang="tr-TR" i="1" u="sng" dirty="0" smtClean="0"/>
              <a:t>” </a:t>
            </a:r>
            <a:r>
              <a:rPr lang="tr-TR" dirty="0" smtClean="0"/>
              <a:t>sonekiyle türetilmiştir. </a:t>
            </a:r>
          </a:p>
          <a:p>
            <a:pPr>
              <a:spcAft>
                <a:spcPts val="1200"/>
              </a:spcAft>
            </a:pPr>
            <a:r>
              <a:rPr lang="tr-TR" dirty="0" err="1" smtClean="0"/>
              <a:t>Agresyon</a:t>
            </a:r>
            <a:r>
              <a:rPr lang="tr-TR" dirty="0" smtClean="0"/>
              <a:t> basit bir fenomen olmayıp hayvan yaşamında önemli işlevleri olan bir davranış şeklidir.</a:t>
            </a:r>
          </a:p>
          <a:p>
            <a:pPr lvl="1">
              <a:spcAft>
                <a:spcPts val="1200"/>
              </a:spcAft>
              <a:buFont typeface="Wingdings" pitchFamily="2" charset="2"/>
              <a:buChar char="Ø"/>
            </a:pPr>
            <a:r>
              <a:rPr lang="tr-TR" dirty="0" smtClean="0"/>
              <a:t>Beslenme</a:t>
            </a:r>
          </a:p>
          <a:p>
            <a:pPr lvl="1">
              <a:spcAft>
                <a:spcPts val="600"/>
              </a:spcAft>
              <a:buFont typeface="Wingdings" pitchFamily="2" charset="2"/>
              <a:buChar char="Ø"/>
            </a:pPr>
            <a:r>
              <a:rPr lang="tr-TR" dirty="0" smtClean="0"/>
              <a:t>Eş edinme</a:t>
            </a:r>
          </a:p>
          <a:p>
            <a:pPr lvl="1">
              <a:spcAft>
                <a:spcPts val="1200"/>
              </a:spcAft>
              <a:buFont typeface="Wingdings" pitchFamily="2" charset="2"/>
              <a:buChar char="Ø"/>
            </a:pPr>
            <a:r>
              <a:rPr lang="tr-TR" dirty="0" smtClean="0"/>
              <a:t>Sosyal hiyerarşide yer edinme (Taşların yerine oturması)</a:t>
            </a:r>
          </a:p>
          <a:p>
            <a:pPr>
              <a:spcAft>
                <a:spcPts val="1200"/>
              </a:spcAft>
            </a:pPr>
            <a:r>
              <a:rPr lang="tr-TR" sz="1600" dirty="0" smtClean="0"/>
              <a:t>Veteriner hekim için önemli olan </a:t>
            </a:r>
            <a:r>
              <a:rPr lang="tr-TR" sz="1600" dirty="0" err="1" smtClean="0"/>
              <a:t>agresyonu</a:t>
            </a:r>
            <a:r>
              <a:rPr lang="tr-TR" sz="1600" dirty="0" smtClean="0"/>
              <a:t> ortadan kaldırmak değil, </a:t>
            </a:r>
            <a:r>
              <a:rPr lang="tr-TR" sz="1600" dirty="0" err="1" smtClean="0"/>
              <a:t>agresyonun</a:t>
            </a:r>
            <a:r>
              <a:rPr lang="tr-TR" sz="1600" dirty="0" smtClean="0"/>
              <a:t> tipini belirlemek ve etkili şekilde problemi kontrol altına almaktır. Örneğin erkek kedinin kısırlaştırılması diğer kedilere karşı </a:t>
            </a:r>
            <a:r>
              <a:rPr lang="tr-TR" sz="1600" dirty="0" err="1" smtClean="0"/>
              <a:t>agresyonu</a:t>
            </a:r>
            <a:r>
              <a:rPr lang="tr-TR" sz="1600" dirty="0" smtClean="0"/>
              <a:t> durdurabilir, ancak avlanma davranışı üzerine pek etki etmez.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2" name="11 Dikdörtgen"/>
          <p:cNvSpPr/>
          <p:nvPr/>
        </p:nvSpPr>
        <p:spPr>
          <a:xfrm>
            <a:off x="611560" y="1628800"/>
            <a:ext cx="7920880" cy="461665"/>
          </a:xfrm>
          <a:prstGeom prst="rect">
            <a:avLst/>
          </a:prstGeom>
        </p:spPr>
        <p:txBody>
          <a:bodyPr wrap="square">
            <a:spAutoFit/>
          </a:bodyPr>
          <a:lstStyle/>
          <a:p>
            <a:pPr>
              <a:spcAft>
                <a:spcPts val="2400"/>
              </a:spcAft>
            </a:pPr>
            <a:r>
              <a:rPr lang="tr-TR" b="1" dirty="0" smtClean="0">
                <a:effectLst>
                  <a:outerShdw blurRad="38100" dist="38100" dir="2700000" algn="tl">
                    <a:srgbClr val="000000">
                      <a:alpha val="43137"/>
                    </a:srgbClr>
                  </a:outerShdw>
                </a:effectLst>
              </a:rPr>
              <a:t>Kavga et veya kaç!</a:t>
            </a:r>
          </a:p>
        </p:txBody>
      </p:sp>
      <p:pic>
        <p:nvPicPr>
          <p:cNvPr id="10" name="Picture 2"/>
          <p:cNvPicPr>
            <a:picLocks noChangeAspect="1" noChangeArrowheads="1"/>
          </p:cNvPicPr>
          <p:nvPr/>
        </p:nvPicPr>
        <p:blipFill>
          <a:blip r:embed="rId3" cstate="print"/>
          <a:srcRect/>
          <a:stretch>
            <a:fillRect/>
          </a:stretch>
        </p:blipFill>
        <p:spPr bwMode="auto">
          <a:xfrm>
            <a:off x="323528" y="2564904"/>
            <a:ext cx="8591150"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2" name="11 Dikdörtgen"/>
          <p:cNvSpPr/>
          <p:nvPr/>
        </p:nvSpPr>
        <p:spPr>
          <a:xfrm>
            <a:off x="611560" y="1484784"/>
            <a:ext cx="7920880" cy="461665"/>
          </a:xfrm>
          <a:prstGeom prst="rect">
            <a:avLst/>
          </a:prstGeom>
        </p:spPr>
        <p:txBody>
          <a:bodyPr wrap="square">
            <a:spAutoFit/>
          </a:bodyPr>
          <a:lstStyle/>
          <a:p>
            <a:pPr>
              <a:spcAft>
                <a:spcPts val="2400"/>
              </a:spcAft>
            </a:pPr>
            <a:r>
              <a:rPr lang="tr-TR" b="1" dirty="0" smtClean="0">
                <a:effectLst>
                  <a:outerShdw blurRad="38100" dist="38100" dir="2700000" algn="tl">
                    <a:srgbClr val="000000">
                      <a:alpha val="43137"/>
                    </a:srgbClr>
                  </a:outerShdw>
                </a:effectLst>
              </a:rPr>
              <a:t>Vücut dili</a:t>
            </a:r>
          </a:p>
        </p:txBody>
      </p:sp>
      <p:pic>
        <p:nvPicPr>
          <p:cNvPr id="8" name="Picture 13" descr="C:\Users\Yasi\Downloads\rel do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9703" y="1857860"/>
            <a:ext cx="3226673" cy="2147204"/>
          </a:xfrm>
          <a:prstGeom prst="rect">
            <a:avLst/>
          </a:prstGeom>
          <a:noFill/>
        </p:spPr>
      </p:pic>
      <p:pic>
        <p:nvPicPr>
          <p:cNvPr id="9" name="Picture 11" descr="C:\Users\Yasi\Downloads\conf dog.jpg"/>
          <p:cNvPicPr>
            <a:picLocks noChangeAspect="1" noChangeArrowheads="1"/>
          </p:cNvPicPr>
          <p:nvPr/>
        </p:nvPicPr>
        <p:blipFill>
          <a:blip r:embed="rId4" cstate="print"/>
          <a:srcRect/>
          <a:stretch>
            <a:fillRect/>
          </a:stretch>
        </p:blipFill>
        <p:spPr bwMode="auto">
          <a:xfrm>
            <a:off x="1256311" y="2184587"/>
            <a:ext cx="2883641" cy="2159947"/>
          </a:xfrm>
          <a:prstGeom prst="rect">
            <a:avLst/>
          </a:prstGeom>
          <a:noFill/>
        </p:spPr>
      </p:pic>
      <p:pic>
        <p:nvPicPr>
          <p:cNvPr id="10" name="Picture 12" descr="C:\Users\Yasi\Downloads\fearful dog.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52120" y="4581128"/>
            <a:ext cx="2088232" cy="2088232"/>
          </a:xfrm>
          <a:prstGeom prst="rect">
            <a:avLst/>
          </a:prstGeom>
          <a:noFill/>
        </p:spPr>
      </p:pic>
      <p:pic>
        <p:nvPicPr>
          <p:cNvPr id="11" name="Picture 17" descr="C:\Users\Yasi\Downloads\submissive dog.jpg"/>
          <p:cNvPicPr>
            <a:picLocks noChangeAspect="1" noChangeArrowheads="1"/>
          </p:cNvPicPr>
          <p:nvPr/>
        </p:nvPicPr>
        <p:blipFill>
          <a:blip r:embed="rId6" cstate="print"/>
          <a:srcRect/>
          <a:stretch>
            <a:fillRect/>
          </a:stretch>
        </p:blipFill>
        <p:spPr bwMode="auto">
          <a:xfrm>
            <a:off x="1259631" y="4426805"/>
            <a:ext cx="2897793" cy="2170547"/>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13" name="Content Placeholder 2"/>
          <p:cNvSpPr txBox="1">
            <a:spLocks/>
          </p:cNvSpPr>
          <p:nvPr/>
        </p:nvSpPr>
        <p:spPr>
          <a:xfrm>
            <a:off x="460374" y="1772816"/>
            <a:ext cx="8183591" cy="4156514"/>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2400" b="1" i="0" u="none" strike="noStrike" kern="0" cap="none" spc="0" normalizeH="0" baseline="0" noProof="0" dirty="0" smtClean="0">
                <a:ln>
                  <a:noFill/>
                </a:ln>
                <a:solidFill>
                  <a:schemeClr val="tx1"/>
                </a:solidFill>
                <a:effectLst/>
                <a:uLnTx/>
                <a:uFillTx/>
                <a:latin typeface="+mn-lt"/>
                <a:ea typeface="+mn-ea"/>
                <a:cs typeface="+mn-cs"/>
              </a:rPr>
              <a:t>Savunma amaçlı:</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tr-TR" sz="2400" b="1" i="0" u="none" strike="noStrike" kern="0" cap="none" spc="0" normalizeH="0" baseline="0" noProof="0" dirty="0" smtClean="0">
                <a:ln>
                  <a:noFill/>
                </a:ln>
                <a:solidFill>
                  <a:schemeClr val="tx1"/>
                </a:solidFill>
                <a:effectLst/>
                <a:uLnTx/>
                <a:uFillTx/>
                <a:latin typeface="+mn-lt"/>
                <a:ea typeface="+mn-ea"/>
                <a:cs typeface="+mn-cs"/>
              </a:rPr>
              <a:t>Amaç: </a:t>
            </a:r>
            <a:r>
              <a:rPr kumimoji="0" lang="tr-TR" sz="2400" b="0" i="0" u="none" strike="noStrike" kern="0" cap="none" spc="0" normalizeH="0" baseline="0" noProof="0" dirty="0" smtClean="0">
                <a:ln>
                  <a:noFill/>
                </a:ln>
                <a:solidFill>
                  <a:schemeClr val="tx1"/>
                </a:solidFill>
                <a:effectLst/>
                <a:uLnTx/>
                <a:uFillTx/>
                <a:latin typeface="+mn-lt"/>
                <a:ea typeface="+mn-ea"/>
                <a:cs typeface="+mn-cs"/>
              </a:rPr>
              <a:t>Algılanan tehdide karşı savunma isteği</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Korku kaynaklı </a:t>
            </a:r>
            <a:r>
              <a:rPr kumimoji="0" lang="tr-TR" sz="2400" b="0" i="0" u="none" strike="noStrike" kern="0" cap="none" spc="0" normalizeH="0" baseline="0" noProof="0" dirty="0" err="1" smtClean="0">
                <a:ln>
                  <a:noFill/>
                </a:ln>
                <a:solidFill>
                  <a:schemeClr val="tx1"/>
                </a:solidFill>
                <a:effectLst/>
                <a:uLnTx/>
                <a:uFillTx/>
                <a:latin typeface="+mn-lt"/>
                <a:ea typeface="+mn-ea"/>
                <a:cs typeface="+mn-cs"/>
              </a:rPr>
              <a:t>agresyon</a:t>
            </a: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Ağrı nedenli </a:t>
            </a:r>
            <a:r>
              <a:rPr kumimoji="0" lang="tr-TR" sz="2400" b="0" i="0" u="none" strike="noStrike" kern="0" cap="none" spc="0" normalizeH="0" baseline="0" noProof="0" dirty="0" err="1" smtClean="0">
                <a:ln>
                  <a:noFill/>
                </a:ln>
                <a:solidFill>
                  <a:schemeClr val="tx1"/>
                </a:solidFill>
                <a:effectLst/>
                <a:uLnTx/>
                <a:uFillTx/>
                <a:latin typeface="+mn-lt"/>
                <a:ea typeface="+mn-ea"/>
                <a:cs typeface="+mn-cs"/>
              </a:rPr>
              <a:t>agresyon</a:t>
            </a: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Alan koruma </a:t>
            </a:r>
            <a:r>
              <a:rPr kumimoji="0" lang="tr-TR" sz="2400" b="0" i="0" u="none" strike="noStrike" kern="0" cap="none" spc="0" normalizeH="0" baseline="0" noProof="0" dirty="0" err="1" smtClean="0">
                <a:ln>
                  <a:noFill/>
                </a:ln>
                <a:solidFill>
                  <a:schemeClr val="tx1"/>
                </a:solidFill>
                <a:effectLst/>
                <a:uLnTx/>
                <a:uFillTx/>
                <a:latin typeface="+mn-lt"/>
                <a:ea typeface="+mn-ea"/>
                <a:cs typeface="+mn-cs"/>
              </a:rPr>
              <a:t>agresyonu</a:t>
            </a: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tr-TR" sz="2400" b="0" i="0" u="none" strike="noStrike" kern="0" cap="none" spc="0" normalizeH="0" baseline="0" noProof="0" dirty="0" err="1" smtClean="0">
                <a:ln>
                  <a:noFill/>
                </a:ln>
                <a:solidFill>
                  <a:schemeClr val="tx1"/>
                </a:solidFill>
                <a:effectLst/>
                <a:uLnTx/>
                <a:uFillTx/>
                <a:latin typeface="+mn-lt"/>
                <a:ea typeface="+mn-ea"/>
                <a:cs typeface="+mn-cs"/>
              </a:rPr>
              <a:t>Maternal</a:t>
            </a:r>
            <a:r>
              <a:rPr kumimoji="0" lang="tr-TR" sz="2400" b="0" i="0" u="none" strike="noStrike" kern="0" cap="none" spc="0" normalizeH="0" baseline="0" noProof="0" dirty="0" smtClean="0">
                <a:ln>
                  <a:noFill/>
                </a:ln>
                <a:solidFill>
                  <a:schemeClr val="tx1"/>
                </a:solidFill>
                <a:effectLst/>
                <a:uLnTx/>
                <a:uFillTx/>
                <a:latin typeface="+mn-lt"/>
                <a:ea typeface="+mn-ea"/>
                <a:cs typeface="+mn-cs"/>
              </a:rPr>
              <a:t> </a:t>
            </a:r>
            <a:r>
              <a:rPr kumimoji="0" lang="tr-TR" sz="2400" b="0" i="0" u="none" strike="noStrike" kern="0" cap="none" spc="0" normalizeH="0" baseline="0" noProof="0" dirty="0" err="1" smtClean="0">
                <a:ln>
                  <a:noFill/>
                </a:ln>
                <a:solidFill>
                  <a:schemeClr val="tx1"/>
                </a:solidFill>
                <a:effectLst/>
                <a:uLnTx/>
                <a:uFillTx/>
                <a:latin typeface="+mn-lt"/>
                <a:ea typeface="+mn-ea"/>
                <a:cs typeface="+mn-cs"/>
              </a:rPr>
              <a:t>agresyon</a:t>
            </a: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a:ln>
                <a:noFill/>
              </a:ln>
              <a:solidFill>
                <a:schemeClr val="tx1"/>
              </a:solidFill>
              <a:effectLst/>
              <a:uLnTx/>
              <a:uFillTx/>
              <a:latin typeface="+mn-lt"/>
              <a:ea typeface="+mn-ea"/>
              <a:cs typeface="+mn-cs"/>
            </a:endParaRPr>
          </a:p>
        </p:txBody>
      </p:sp>
      <p:pic>
        <p:nvPicPr>
          <p:cNvPr id="14" name="Picture 5" descr="C:\Users\Yasi\Downloads\def dog.jpg"/>
          <p:cNvPicPr>
            <a:picLocks noChangeAspect="1" noChangeArrowheads="1"/>
          </p:cNvPicPr>
          <p:nvPr/>
        </p:nvPicPr>
        <p:blipFill>
          <a:blip r:embed="rId3" cstate="print"/>
          <a:srcRect/>
          <a:stretch>
            <a:fillRect/>
          </a:stretch>
        </p:blipFill>
        <p:spPr bwMode="auto">
          <a:xfrm>
            <a:off x="4139952" y="3645024"/>
            <a:ext cx="3571900" cy="2053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6" name="Content Placeholder 2"/>
          <p:cNvSpPr txBox="1">
            <a:spLocks/>
          </p:cNvSpPr>
          <p:nvPr/>
        </p:nvSpPr>
        <p:spPr>
          <a:xfrm>
            <a:off x="534908" y="1988840"/>
            <a:ext cx="4829180" cy="3888432"/>
          </a:xfrm>
          <a:prstGeom prst="rect">
            <a:avLst/>
          </a:prstGeom>
        </p:spPr>
        <p:txBody>
          <a:bodyPr>
            <a:normAutofit/>
          </a:bodyPr>
          <a:lstStyle/>
          <a:p>
            <a:pPr marL="342900" marR="0" lvl="0" indent="-342900" algn="l" defTabSz="914400" rtl="0" eaLnBrk="1" fontAlgn="base" latinLnBrk="0" hangingPunct="1">
              <a:lnSpc>
                <a:spcPct val="100000"/>
              </a:lnSpc>
              <a:spcBef>
                <a:spcPts val="0"/>
              </a:spcBef>
              <a:spcAft>
                <a:spcPts val="1200"/>
              </a:spcAft>
              <a:buClrTx/>
              <a:buSzTx/>
              <a:buFontTx/>
              <a:buNone/>
              <a:tabLst/>
              <a:defRPr/>
            </a:pPr>
            <a:r>
              <a:rPr kumimoji="0" lang="tr-TR"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Saldırı amaçlı:</a:t>
            </a:r>
          </a:p>
          <a:p>
            <a:pPr marL="0" marR="0" lvl="0" indent="0" algn="just" defTabSz="914400" rtl="0" eaLnBrk="1" fontAlgn="base" latinLnBrk="0" hangingPunct="1">
              <a:lnSpc>
                <a:spcPct val="100000"/>
              </a:lnSpc>
              <a:spcBef>
                <a:spcPts val="0"/>
              </a:spcBef>
              <a:spcAft>
                <a:spcPts val="1200"/>
              </a:spcAft>
              <a:buClr>
                <a:srgbClr val="FFCC00"/>
              </a:buClr>
              <a:buSzTx/>
              <a:buFontTx/>
              <a:buNone/>
              <a:tabLst/>
              <a:defRPr/>
            </a:pPr>
            <a:r>
              <a:rPr kumimoji="0" lang="tr-TR" b="1" i="0" u="none" strike="noStrike" kern="0" cap="none" spc="0" normalizeH="0" baseline="0" noProof="0" dirty="0" smtClean="0">
                <a:ln>
                  <a:noFill/>
                </a:ln>
                <a:solidFill>
                  <a:schemeClr val="tx1"/>
                </a:solidFill>
                <a:effectLst/>
                <a:uLnTx/>
                <a:uFillTx/>
                <a:latin typeface="+mn-lt"/>
                <a:ea typeface="+mn-ea"/>
                <a:cs typeface="+mn-cs"/>
              </a:rPr>
              <a:t>Amaç: </a:t>
            </a:r>
            <a:r>
              <a:rPr kumimoji="0" lang="tr-TR" b="0" i="0" u="none" strike="noStrike" kern="0" cap="none" spc="0" normalizeH="0" baseline="0" noProof="0" dirty="0" smtClean="0">
                <a:ln>
                  <a:noFill/>
                </a:ln>
                <a:solidFill>
                  <a:schemeClr val="tx1"/>
                </a:solidFill>
                <a:effectLst/>
                <a:uLnTx/>
                <a:uFillTx/>
                <a:latin typeface="+mn-lt"/>
                <a:ea typeface="+mn-ea"/>
                <a:cs typeface="+mn-cs"/>
              </a:rPr>
              <a:t>Kaynakların elde edilmesi ve sürekli bir kontrolün garanti altına alınması </a:t>
            </a:r>
          </a:p>
          <a:p>
            <a:pPr marL="342900" marR="0" lvl="0" indent="-342900" algn="l" defTabSz="914400" rtl="0" eaLnBrk="1" fontAlgn="base" latinLnBrk="0" hangingPunct="1">
              <a:lnSpc>
                <a:spcPct val="100000"/>
              </a:lnSpc>
              <a:spcBef>
                <a:spcPts val="0"/>
              </a:spcBef>
              <a:spcAft>
                <a:spcPts val="1200"/>
              </a:spcAft>
              <a:buClrTx/>
              <a:buSzTx/>
              <a:buFont typeface="Wingdings" pitchFamily="2" charset="2"/>
              <a:buChar char="Ø"/>
              <a:tabLst/>
              <a:defRPr/>
            </a:pPr>
            <a:r>
              <a:rPr kumimoji="0" lang="tr-TR" b="0" i="0" u="none" strike="noStrike" kern="0" cap="none" spc="0" normalizeH="0" baseline="0" noProof="0" dirty="0" smtClean="0">
                <a:ln>
                  <a:noFill/>
                </a:ln>
                <a:solidFill>
                  <a:schemeClr val="tx1"/>
                </a:solidFill>
                <a:effectLst/>
                <a:uLnTx/>
                <a:uFillTx/>
                <a:latin typeface="+mn-lt"/>
                <a:ea typeface="+mn-ea"/>
                <a:cs typeface="+mn-cs"/>
              </a:rPr>
              <a:t>Statü ilişkili </a:t>
            </a:r>
            <a:r>
              <a:rPr kumimoji="0" lang="tr-TR" b="0" i="0" u="none" strike="noStrike" kern="0" cap="none" spc="0" normalizeH="0" baseline="0" noProof="0" dirty="0" err="1" smtClean="0">
                <a:ln>
                  <a:noFill/>
                </a:ln>
                <a:solidFill>
                  <a:schemeClr val="tx1"/>
                </a:solidFill>
                <a:effectLst/>
                <a:uLnTx/>
                <a:uFillTx/>
                <a:latin typeface="+mn-lt"/>
                <a:ea typeface="+mn-ea"/>
                <a:cs typeface="+mn-cs"/>
              </a:rPr>
              <a:t>agresyon</a:t>
            </a:r>
            <a:endParaRPr kumimoji="0" lang="tr-TR"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0"/>
              </a:spcBef>
              <a:spcAft>
                <a:spcPts val="1200"/>
              </a:spcAft>
              <a:buClrTx/>
              <a:buSzTx/>
              <a:buFont typeface="Wingdings" pitchFamily="2" charset="2"/>
              <a:buChar char="Ø"/>
              <a:tabLst/>
              <a:defRPr/>
            </a:pPr>
            <a:r>
              <a:rPr kumimoji="0" lang="tr-TR" b="0" i="0" u="none" strike="noStrike" kern="0" cap="none" spc="0" normalizeH="0" baseline="0" noProof="0" dirty="0" smtClean="0">
                <a:ln>
                  <a:noFill/>
                </a:ln>
                <a:solidFill>
                  <a:schemeClr val="tx1"/>
                </a:solidFill>
                <a:effectLst/>
                <a:uLnTx/>
                <a:uFillTx/>
                <a:latin typeface="+mn-lt"/>
                <a:ea typeface="+mn-ea"/>
                <a:cs typeface="+mn-cs"/>
              </a:rPr>
              <a:t>Erkekler arası </a:t>
            </a:r>
            <a:r>
              <a:rPr kumimoji="0" lang="tr-TR" b="0" i="0" u="none" strike="noStrike" kern="0" cap="none" spc="0" normalizeH="0" baseline="0" noProof="0" dirty="0" err="1" smtClean="0">
                <a:ln>
                  <a:noFill/>
                </a:ln>
                <a:solidFill>
                  <a:schemeClr val="tx1"/>
                </a:solidFill>
                <a:effectLst/>
                <a:uLnTx/>
                <a:uFillTx/>
                <a:latin typeface="+mn-lt"/>
                <a:ea typeface="+mn-ea"/>
                <a:cs typeface="+mn-cs"/>
              </a:rPr>
              <a:t>agresyon</a:t>
            </a:r>
            <a:endParaRPr kumimoji="0" lang="tr-TR"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0"/>
              </a:spcBef>
              <a:spcAft>
                <a:spcPts val="1200"/>
              </a:spcAft>
              <a:buClrTx/>
              <a:buSzTx/>
              <a:buFont typeface="Wingdings" pitchFamily="2" charset="2"/>
              <a:buChar char="Ø"/>
              <a:tabLst/>
              <a:defRPr/>
            </a:pPr>
            <a:r>
              <a:rPr kumimoji="0" lang="tr-TR" b="0" i="0" u="none" strike="noStrike" kern="0" cap="none" spc="0" normalizeH="0" baseline="0" noProof="0" dirty="0" smtClean="0">
                <a:ln>
                  <a:noFill/>
                </a:ln>
                <a:solidFill>
                  <a:schemeClr val="tx1"/>
                </a:solidFill>
                <a:effectLst/>
                <a:uLnTx/>
                <a:uFillTx/>
                <a:latin typeface="+mn-lt"/>
                <a:ea typeface="+mn-ea"/>
                <a:cs typeface="+mn-cs"/>
              </a:rPr>
              <a:t>Dişiler arası </a:t>
            </a:r>
            <a:r>
              <a:rPr kumimoji="0" lang="tr-TR" b="0" i="0" u="none" strike="noStrike" kern="0" cap="none" spc="0" normalizeH="0" baseline="0" noProof="0" dirty="0" err="1" smtClean="0">
                <a:ln>
                  <a:noFill/>
                </a:ln>
                <a:solidFill>
                  <a:schemeClr val="tx1"/>
                </a:solidFill>
                <a:effectLst/>
                <a:uLnTx/>
                <a:uFillTx/>
                <a:latin typeface="+mn-lt"/>
                <a:ea typeface="+mn-ea"/>
                <a:cs typeface="+mn-cs"/>
              </a:rPr>
              <a:t>agresyon</a:t>
            </a:r>
            <a:endParaRPr kumimoji="0" lang="tr-TR"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0"/>
              </a:spcBef>
              <a:spcAft>
                <a:spcPts val="1200"/>
              </a:spcAft>
              <a:buClrTx/>
              <a:buSzTx/>
              <a:buFont typeface="Wingdings" pitchFamily="2" charset="2"/>
              <a:buChar char="Ø"/>
              <a:tabLst/>
              <a:defRPr/>
            </a:pPr>
            <a:r>
              <a:rPr kumimoji="0" lang="tr-TR" b="0" i="0" u="none" strike="noStrike" kern="0" cap="none" spc="0" normalizeH="0" baseline="0" noProof="0" dirty="0" smtClean="0">
                <a:ln>
                  <a:noFill/>
                </a:ln>
                <a:solidFill>
                  <a:schemeClr val="tx1"/>
                </a:solidFill>
                <a:effectLst/>
                <a:uLnTx/>
                <a:uFillTx/>
                <a:latin typeface="+mn-lt"/>
                <a:ea typeface="+mn-ea"/>
                <a:cs typeface="+mn-cs"/>
              </a:rPr>
              <a:t>Av güdülü </a:t>
            </a:r>
            <a:r>
              <a:rPr kumimoji="0" lang="tr-TR" b="0" i="0" u="none" strike="noStrike" kern="0" cap="none" spc="0" normalizeH="0" baseline="0" noProof="0" dirty="0" err="1" smtClean="0">
                <a:ln>
                  <a:noFill/>
                </a:ln>
                <a:solidFill>
                  <a:schemeClr val="tx1"/>
                </a:solidFill>
                <a:effectLst/>
                <a:uLnTx/>
                <a:uFillTx/>
                <a:latin typeface="+mn-lt"/>
                <a:ea typeface="+mn-ea"/>
                <a:cs typeface="+mn-cs"/>
              </a:rPr>
              <a:t>agresyon</a:t>
            </a:r>
            <a:endParaRPr kumimoji="0" lang="tr-TR" b="0" i="0" u="none" strike="noStrike" kern="0" cap="none" spc="0" normalizeH="0" baseline="0" noProof="0" dirty="0">
              <a:ln>
                <a:noFill/>
              </a:ln>
              <a:solidFill>
                <a:schemeClr val="tx1"/>
              </a:solidFill>
              <a:effectLst/>
              <a:uLnTx/>
              <a:uFillTx/>
              <a:latin typeface="+mn-lt"/>
              <a:ea typeface="+mn-ea"/>
              <a:cs typeface="+mn-cs"/>
            </a:endParaRPr>
          </a:p>
        </p:txBody>
      </p:sp>
      <p:pic>
        <p:nvPicPr>
          <p:cNvPr id="107524" name="Picture 4" descr="http://www.gooddogdc.com/art_aggressivedog.jp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0152" y="1916832"/>
            <a:ext cx="2821956" cy="3767311"/>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6" name="Content Placeholder 2"/>
          <p:cNvSpPr txBox="1">
            <a:spLocks/>
          </p:cNvSpPr>
          <p:nvPr/>
        </p:nvSpPr>
        <p:spPr>
          <a:xfrm>
            <a:off x="534908" y="1556792"/>
            <a:ext cx="4829180" cy="3888432"/>
          </a:xfrm>
          <a:prstGeom prst="rect">
            <a:avLst/>
          </a:prstGeom>
        </p:spPr>
        <p:txBody>
          <a:bodyPr>
            <a:normAutofit/>
          </a:bodyPr>
          <a:lstStyle/>
          <a:p>
            <a:pPr marL="342900" marR="0" lvl="0" indent="-342900" algn="l" defTabSz="914400" rtl="0" eaLnBrk="1" fontAlgn="base" latinLnBrk="0" hangingPunct="1">
              <a:lnSpc>
                <a:spcPct val="100000"/>
              </a:lnSpc>
              <a:spcBef>
                <a:spcPts val="0"/>
              </a:spcBef>
              <a:spcAft>
                <a:spcPts val="1200"/>
              </a:spcAft>
              <a:buClrTx/>
              <a:buSzTx/>
              <a:buFontTx/>
              <a:buNone/>
              <a:tabLst/>
              <a:defRPr/>
            </a:pPr>
            <a:r>
              <a:rPr kumimoji="0" lang="tr-TR"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İnsan gözüyle</a:t>
            </a:r>
          </a:p>
          <a:p>
            <a:pPr marL="342900" marR="0" lvl="0" indent="-342900" algn="l" defTabSz="914400" rtl="0" eaLnBrk="1" fontAlgn="base" latinLnBrk="0" hangingPunct="1">
              <a:lnSpc>
                <a:spcPct val="100000"/>
              </a:lnSpc>
              <a:spcBef>
                <a:spcPts val="0"/>
              </a:spcBef>
              <a:spcAft>
                <a:spcPts val="1200"/>
              </a:spcAft>
              <a:buClrTx/>
              <a:buSzTx/>
              <a:buFontTx/>
              <a:buNone/>
              <a:tabLst/>
              <a:defRPr/>
            </a:pPr>
            <a:r>
              <a:rPr lang="tr-TR" kern="0" dirty="0" smtClean="0">
                <a:effectLst>
                  <a:outerShdw blurRad="38100" dist="38100" dir="2700000" algn="tl">
                    <a:srgbClr val="000000">
                      <a:alpha val="43137"/>
                    </a:srgbClr>
                  </a:outerShdw>
                </a:effectLst>
                <a:latin typeface="+mn-lt"/>
              </a:rPr>
              <a:t>Köpeğim agresif çünkü:</a:t>
            </a:r>
            <a:endParaRPr kumimoji="0" lang="tr-TR" i="0" u="none" strike="noStrike" kern="0" cap="none" spc="0" normalizeH="0" baseline="0" noProof="0" dirty="0">
              <a:ln>
                <a:noFill/>
              </a:ln>
              <a:solidFill>
                <a:schemeClr val="tx1"/>
              </a:solidFill>
              <a:uLnTx/>
              <a:uFillTx/>
              <a:latin typeface="+mn-lt"/>
              <a:ea typeface="+mn-ea"/>
              <a:cs typeface="+mn-cs"/>
            </a:endParaRPr>
          </a:p>
        </p:txBody>
      </p:sp>
      <p:graphicFrame>
        <p:nvGraphicFramePr>
          <p:cNvPr id="7" name="Diagram 3"/>
          <p:cNvGraphicFramePr/>
          <p:nvPr>
            <p:extLst>
              <p:ext uri="{D42A27DB-BD31-4B8C-83A1-F6EECF244321}">
                <p14:modId xmlns:p14="http://schemas.microsoft.com/office/powerpoint/2010/main" val="3568472508"/>
              </p:ext>
            </p:extLst>
          </p:nvPr>
        </p:nvGraphicFramePr>
        <p:xfrm>
          <a:off x="1289842" y="1916832"/>
          <a:ext cx="428628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owchart: Process 5"/>
          <p:cNvSpPr/>
          <p:nvPr/>
        </p:nvSpPr>
        <p:spPr>
          <a:xfrm>
            <a:off x="6170996" y="2858935"/>
            <a:ext cx="1857388" cy="12144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CEZA</a:t>
            </a:r>
            <a:endParaRPr lang="tr-TR" sz="4000" dirty="0"/>
          </a:p>
        </p:txBody>
      </p:sp>
      <p:pic>
        <p:nvPicPr>
          <p:cNvPr id="119810" name="Picture 2" descr="http://www.blogcdn.com/www.pawnation.com/media/2011/02/dog-growl-345kgs21811.jpg">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02299" y="4365104"/>
            <a:ext cx="3286125" cy="2466975"/>
          </a:xfrm>
          <a:prstGeom prst="rect">
            <a:avLst/>
          </a:prstGeom>
          <a:noFill/>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6" name="Content Placeholder 2"/>
          <p:cNvSpPr txBox="1">
            <a:spLocks/>
          </p:cNvSpPr>
          <p:nvPr/>
        </p:nvSpPr>
        <p:spPr>
          <a:xfrm>
            <a:off x="534908" y="1556792"/>
            <a:ext cx="4829180" cy="3888432"/>
          </a:xfrm>
          <a:prstGeom prst="rect">
            <a:avLst/>
          </a:prstGeom>
        </p:spPr>
        <p:txBody>
          <a:bodyPr>
            <a:normAutofit/>
          </a:bodyPr>
          <a:lstStyle/>
          <a:p>
            <a:pPr marL="342900" marR="0" lvl="0" indent="-342900" algn="l" defTabSz="914400" rtl="0" eaLnBrk="1" fontAlgn="base" latinLnBrk="0" hangingPunct="1">
              <a:lnSpc>
                <a:spcPct val="100000"/>
              </a:lnSpc>
              <a:spcBef>
                <a:spcPts val="0"/>
              </a:spcBef>
              <a:spcAft>
                <a:spcPts val="1200"/>
              </a:spcAft>
              <a:buClrTx/>
              <a:buSzTx/>
              <a:buFontTx/>
              <a:buNone/>
              <a:tabLst/>
              <a:defRPr/>
            </a:pPr>
            <a:r>
              <a:rPr lang="tr-TR" b="1" kern="0" dirty="0" smtClean="0">
                <a:effectLst>
                  <a:outerShdw blurRad="38100" dist="38100" dir="2700000" algn="tl">
                    <a:srgbClr val="000000">
                      <a:alpha val="43137"/>
                    </a:srgbClr>
                  </a:outerShdw>
                </a:effectLst>
                <a:latin typeface="+mn-lt"/>
              </a:rPr>
              <a:t>Köpek</a:t>
            </a:r>
            <a:r>
              <a:rPr kumimoji="0" lang="tr-TR"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gözüyle</a:t>
            </a:r>
          </a:p>
        </p:txBody>
      </p:sp>
      <p:graphicFrame>
        <p:nvGraphicFramePr>
          <p:cNvPr id="9" name="Diagram 4"/>
          <p:cNvGraphicFramePr/>
          <p:nvPr>
            <p:extLst>
              <p:ext uri="{D42A27DB-BD31-4B8C-83A1-F6EECF244321}">
                <p14:modId xmlns:p14="http://schemas.microsoft.com/office/powerpoint/2010/main" val="4129144802"/>
              </p:ext>
            </p:extLst>
          </p:nvPr>
        </p:nvGraphicFramePr>
        <p:xfrm>
          <a:off x="323528" y="2204864"/>
          <a:ext cx="4000528"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owchart: Process 6"/>
          <p:cNvSpPr/>
          <p:nvPr/>
        </p:nvSpPr>
        <p:spPr>
          <a:xfrm>
            <a:off x="4735843" y="2699427"/>
            <a:ext cx="2786082" cy="164307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Durumdan hoşnut değilim. Bu durumu değiştirmem gerekiyor.</a:t>
            </a:r>
            <a:endParaRPr lang="tr-TR" dirty="0"/>
          </a:p>
        </p:txBody>
      </p:sp>
      <p:pic>
        <p:nvPicPr>
          <p:cNvPr id="11" name="Picture 2" descr="http://t3.gstatic.com/images?q=tbn:ANd9GcSED_jSWQ8Qk0JBZIuI5IYbpKXCQOYiTXB26WrtGdwlvmvyt7ICsjqy7vo">
            <a:hlinkClick r:id="rId8"/>
          </p:cNvPr>
          <p:cNvPicPr>
            <a:picLocks noChangeAspect="1" noChangeArrowheads="1"/>
          </p:cNvPicPr>
          <p:nvPr/>
        </p:nvPicPr>
        <p:blipFill>
          <a:blip r:embed="rId9" cstate="print"/>
          <a:srcRect/>
          <a:stretch>
            <a:fillRect/>
          </a:stretch>
        </p:blipFill>
        <p:spPr bwMode="auto">
          <a:xfrm>
            <a:off x="4737106" y="4509120"/>
            <a:ext cx="2643206" cy="1982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6" name="Content Placeholder 2"/>
          <p:cNvSpPr txBox="1">
            <a:spLocks/>
          </p:cNvSpPr>
          <p:nvPr/>
        </p:nvSpPr>
        <p:spPr>
          <a:xfrm>
            <a:off x="534908" y="1556792"/>
            <a:ext cx="4829180" cy="3888432"/>
          </a:xfrm>
          <a:prstGeom prst="rect">
            <a:avLst/>
          </a:prstGeom>
        </p:spPr>
        <p:txBody>
          <a:bodyPr>
            <a:normAutofit/>
          </a:bodyPr>
          <a:lstStyle/>
          <a:p>
            <a:pPr marL="342900" marR="0" lvl="0" indent="-342900" algn="l" defTabSz="914400" rtl="0" eaLnBrk="1" fontAlgn="base" latinLnBrk="0" hangingPunct="1">
              <a:lnSpc>
                <a:spcPct val="100000"/>
              </a:lnSpc>
              <a:spcBef>
                <a:spcPts val="0"/>
              </a:spcBef>
              <a:spcAft>
                <a:spcPts val="1200"/>
              </a:spcAft>
              <a:buClrTx/>
              <a:buSzTx/>
              <a:buFontTx/>
              <a:buNone/>
              <a:tabLst/>
              <a:defRPr/>
            </a:pPr>
            <a:r>
              <a:rPr lang="tr-TR" b="1" kern="0" dirty="0" smtClean="0">
                <a:effectLst>
                  <a:outerShdw blurRad="38100" dist="38100" dir="2700000" algn="tl">
                    <a:srgbClr val="000000">
                      <a:alpha val="43137"/>
                    </a:srgbClr>
                  </a:outerShdw>
                </a:effectLst>
                <a:latin typeface="+mn-lt"/>
              </a:rPr>
              <a:t>Ceza ?</a:t>
            </a:r>
            <a:endParaRPr kumimoji="0" lang="tr-TR"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8" name="Content Placeholder 2"/>
          <p:cNvSpPr txBox="1">
            <a:spLocks/>
          </p:cNvSpPr>
          <p:nvPr/>
        </p:nvSpPr>
        <p:spPr>
          <a:xfrm>
            <a:off x="866440" y="2348881"/>
            <a:ext cx="7882023" cy="3312367"/>
          </a:xfrm>
          <a:prstGeom prst="rect">
            <a:avLst/>
          </a:prstGeom>
        </p:spPr>
        <p:txBody>
          <a:bodyPr>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Altta yatan motivasyon hala mevcut</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Kontrol ve öngörü eksikliği-devamlı değil</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Yatıştırma sinyalleri işe yaramıyor</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		</a:t>
            </a:r>
            <a:r>
              <a:rPr kumimoji="0" lang="tr-TR" sz="5400" b="1" i="0" u="sng" strike="noStrike" kern="0" cap="none" spc="0" normalizeH="0" baseline="0" noProof="0" dirty="0" smtClean="0">
                <a:ln>
                  <a:noFill/>
                </a:ln>
                <a:solidFill>
                  <a:srgbClr val="C00000"/>
                </a:solidFill>
                <a:effectLst/>
                <a:uLnTx/>
                <a:uFillTx/>
                <a:latin typeface="+mn-lt"/>
                <a:ea typeface="+mn-ea"/>
                <a:cs typeface="+mn-cs"/>
              </a:rPr>
              <a:t>Stres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Down Arrow 3"/>
          <p:cNvSpPr/>
          <p:nvPr/>
        </p:nvSpPr>
        <p:spPr>
          <a:xfrm>
            <a:off x="2411760" y="3717032"/>
            <a:ext cx="449197" cy="892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descr="http://t2.gstatic.com/images?q=tbn:ANd9GcTOQgsZR16EuOI9GbiTWXoiJKt6WsjfLS6YAu7Taea7JsGzGTDGiXMon5o">
            <a:hlinkClick r:id="rId3"/>
          </p:cNvPr>
          <p:cNvPicPr>
            <a:picLocks noChangeAspect="1" noChangeArrowheads="1"/>
          </p:cNvPicPr>
          <p:nvPr/>
        </p:nvPicPr>
        <p:blipFill>
          <a:blip r:embed="rId4" cstate="print"/>
          <a:srcRect/>
          <a:stretch>
            <a:fillRect/>
          </a:stretch>
        </p:blipFill>
        <p:spPr bwMode="auto">
          <a:xfrm>
            <a:off x="4716016" y="3933056"/>
            <a:ext cx="2418675" cy="2284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868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98662"/>
              </p:ext>
            </p:extLst>
          </p:nvPr>
        </p:nvGraphicFramePr>
        <p:xfrm>
          <a:off x="866774" y="2204864"/>
          <a:ext cx="795369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7"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
        <p:nvSpPr>
          <p:cNvPr id="8" name="Content Placeholder 2"/>
          <p:cNvSpPr txBox="1">
            <a:spLocks/>
          </p:cNvSpPr>
          <p:nvPr/>
        </p:nvSpPr>
        <p:spPr>
          <a:xfrm>
            <a:off x="899592" y="1484784"/>
            <a:ext cx="4829180" cy="576064"/>
          </a:xfrm>
          <a:prstGeom prst="rect">
            <a:avLst/>
          </a:prstGeom>
        </p:spPr>
        <p:txBody>
          <a:bodyPr>
            <a:normAutofit/>
          </a:bodyPr>
          <a:lstStyle/>
          <a:p>
            <a:pPr marL="342900" marR="0" lvl="0" indent="-342900" algn="l" defTabSz="914400" rtl="0" eaLnBrk="1" fontAlgn="base" latinLnBrk="0" hangingPunct="1">
              <a:lnSpc>
                <a:spcPct val="100000"/>
              </a:lnSpc>
              <a:spcBef>
                <a:spcPts val="0"/>
              </a:spcBef>
              <a:spcAft>
                <a:spcPts val="1200"/>
              </a:spcAft>
              <a:buClrTx/>
              <a:buSzTx/>
              <a:buFontTx/>
              <a:buNone/>
              <a:tabLst/>
              <a:defRPr/>
            </a:pPr>
            <a:r>
              <a:rPr kumimoji="0" lang="tr-TR"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Hırlama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5544616" cy="3384376"/>
          </a:xfrm>
        </p:spPr>
        <p:txBody>
          <a:bodyPr>
            <a:normAutofit fontScale="92500" lnSpcReduction="20000"/>
          </a:bodyPr>
          <a:lstStyle/>
          <a:p>
            <a:pPr>
              <a:spcBef>
                <a:spcPts val="0"/>
              </a:spcBef>
              <a:spcAft>
                <a:spcPts val="1200"/>
              </a:spcAft>
            </a:pPr>
            <a:r>
              <a:rPr lang="tr-TR" sz="2400" b="1" dirty="0" smtClean="0">
                <a:effectLst>
                  <a:outerShdw blurRad="38100" dist="38100" dir="2700000" algn="tl">
                    <a:srgbClr val="000000">
                      <a:alpha val="43137"/>
                    </a:srgbClr>
                  </a:outerShdw>
                </a:effectLst>
              </a:rPr>
              <a:t>Kafa karıştıran durumlar:</a:t>
            </a:r>
          </a:p>
          <a:p>
            <a:pPr>
              <a:spcAft>
                <a:spcPts val="1200"/>
              </a:spcAft>
              <a:buFont typeface="Wingdings" pitchFamily="2" charset="2"/>
              <a:buChar char="Ø"/>
            </a:pPr>
            <a:r>
              <a:rPr lang="tr-TR" sz="2400" b="1" dirty="0" smtClean="0"/>
              <a:t>Kaynaklar/Yemek: </a:t>
            </a:r>
            <a:r>
              <a:rPr lang="tr-TR" sz="2400" dirty="0" smtClean="0"/>
              <a:t>“Yemek yemezsen ölürsün.</a:t>
            </a:r>
          </a:p>
          <a:p>
            <a:pPr>
              <a:spcAft>
                <a:spcPts val="1200"/>
              </a:spcAft>
            </a:pPr>
            <a:r>
              <a:rPr lang="tr-TR" sz="2400" dirty="0" smtClean="0"/>
              <a:t>     Ölürsen üreyemezsin” – hayatın amacı</a:t>
            </a:r>
          </a:p>
          <a:p>
            <a:pPr>
              <a:spcAft>
                <a:spcPts val="1200"/>
              </a:spcAft>
              <a:buFont typeface="Wingdings" pitchFamily="2" charset="2"/>
              <a:buChar char="Ø"/>
            </a:pPr>
            <a:r>
              <a:rPr lang="tr-TR" sz="2400" b="1" dirty="0" smtClean="0"/>
              <a:t>Oyuncak: </a:t>
            </a:r>
            <a:r>
              <a:rPr lang="tr-TR" sz="2400" dirty="0" smtClean="0"/>
              <a:t>“Sahipsem benimdir!” – köpek</a:t>
            </a:r>
          </a:p>
          <a:p>
            <a:pPr>
              <a:spcAft>
                <a:spcPts val="1200"/>
              </a:spcAft>
            </a:pPr>
            <a:r>
              <a:rPr lang="tr-TR" sz="2400" dirty="0" smtClean="0"/>
              <a:t>     literatüründe paylaşmak yoktur</a:t>
            </a:r>
          </a:p>
          <a:p>
            <a:pPr>
              <a:spcAft>
                <a:spcPts val="1200"/>
              </a:spcAft>
              <a:buFont typeface="Wingdings" pitchFamily="2" charset="2"/>
              <a:buChar char="Ø"/>
            </a:pPr>
            <a:r>
              <a:rPr lang="tr-TR" sz="2400" b="1" dirty="0" smtClean="0"/>
              <a:t>Alan mülkiyeti: </a:t>
            </a:r>
            <a:r>
              <a:rPr lang="tr-TR" sz="2400" dirty="0" smtClean="0"/>
              <a:t>“Yabancılar tehlikeli olabilir!”</a:t>
            </a:r>
          </a:p>
          <a:p>
            <a:pPr>
              <a:spcAft>
                <a:spcPts val="1200"/>
              </a:spcAft>
              <a:buFont typeface="Wingdings" pitchFamily="2" charset="2"/>
              <a:buChar char="Ø"/>
            </a:pPr>
            <a:r>
              <a:rPr lang="tr-TR" sz="2400" b="1" dirty="0" smtClean="0"/>
              <a:t>Tehditler:</a:t>
            </a:r>
            <a:r>
              <a:rPr lang="tr-TR" sz="2400" dirty="0" smtClean="0"/>
              <a:t> “İnsanların sağı sollu belli olmaz!”</a:t>
            </a:r>
            <a:endParaRPr lang="tr-TR" sz="2400" dirty="0"/>
          </a:p>
        </p:txBody>
      </p:sp>
      <p:sp>
        <p:nvSpPr>
          <p:cNvPr id="6"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7"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pic>
        <p:nvPicPr>
          <p:cNvPr id="69634" name="Picture 2" descr="http://www.australianpetbrands.com.au/generated/images/aggression_w800_h600_fit.pn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46717" y="2924944"/>
            <a:ext cx="5089779" cy="380620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7704856" cy="4392488"/>
          </a:xfrm>
        </p:spPr>
        <p:txBody>
          <a:bodyPr>
            <a:normAutofit fontScale="92500" lnSpcReduction="10000"/>
          </a:bodyPr>
          <a:lstStyle/>
          <a:p>
            <a:pPr>
              <a:spcBef>
                <a:spcPts val="0"/>
              </a:spcBef>
              <a:spcAft>
                <a:spcPts val="1200"/>
              </a:spcAft>
            </a:pPr>
            <a:r>
              <a:rPr lang="tr-TR" b="1" dirty="0" smtClean="0">
                <a:effectLst>
                  <a:outerShdw blurRad="38100" dist="38100" dir="2700000" algn="tl">
                    <a:srgbClr val="000000">
                      <a:alpha val="43137"/>
                    </a:srgbClr>
                  </a:outerShdw>
                </a:effectLst>
              </a:rPr>
              <a:t>Tedavi:</a:t>
            </a:r>
          </a:p>
          <a:p>
            <a:pPr>
              <a:spcBef>
                <a:spcPts val="0"/>
              </a:spcBef>
              <a:spcAft>
                <a:spcPts val="1200"/>
              </a:spcAft>
            </a:pPr>
            <a:r>
              <a:rPr lang="tr-TR" sz="2000" b="1" u="sng" dirty="0" smtClean="0"/>
              <a:t>Amaç: sergilenme olasılığının minimize edilmesi!</a:t>
            </a:r>
          </a:p>
          <a:p>
            <a:pPr>
              <a:spcBef>
                <a:spcPts val="0"/>
              </a:spcBef>
              <a:spcAft>
                <a:spcPts val="1200"/>
              </a:spcAft>
              <a:buNone/>
            </a:pPr>
            <a:endParaRPr lang="tr-TR" sz="2000" b="1" dirty="0" smtClean="0"/>
          </a:p>
          <a:p>
            <a:pPr>
              <a:spcBef>
                <a:spcPts val="0"/>
              </a:spcBef>
              <a:spcAft>
                <a:spcPts val="1200"/>
              </a:spcAft>
              <a:buFont typeface="Wingdings" pitchFamily="2" charset="2"/>
              <a:buChar char="ü"/>
            </a:pPr>
            <a:r>
              <a:rPr lang="tr-TR" sz="2000" dirty="0" smtClean="0"/>
              <a:t>Problemden kaçın!</a:t>
            </a:r>
          </a:p>
          <a:p>
            <a:pPr>
              <a:spcBef>
                <a:spcPts val="0"/>
              </a:spcBef>
              <a:spcAft>
                <a:spcPts val="1200"/>
              </a:spcAft>
              <a:buFont typeface="Wingdings" pitchFamily="2" charset="2"/>
              <a:buChar char="ü"/>
            </a:pPr>
            <a:r>
              <a:rPr lang="tr-TR" sz="2000" dirty="0" smtClean="0"/>
              <a:t>Agresyon işaretlerini öğret!</a:t>
            </a:r>
          </a:p>
          <a:p>
            <a:pPr>
              <a:spcBef>
                <a:spcPts val="0"/>
              </a:spcBef>
              <a:spcAft>
                <a:spcPts val="1200"/>
              </a:spcAft>
              <a:buFont typeface="Wingdings" pitchFamily="2" charset="2"/>
              <a:buChar char="ü"/>
            </a:pPr>
            <a:r>
              <a:rPr lang="tr-TR" sz="2000" dirty="0" smtClean="0"/>
              <a:t>Agresyonu tetikleyen objeleri uzaklaştır!</a:t>
            </a:r>
          </a:p>
          <a:p>
            <a:pPr>
              <a:spcBef>
                <a:spcPts val="0"/>
              </a:spcBef>
              <a:spcAft>
                <a:spcPts val="1200"/>
              </a:spcAft>
            </a:pPr>
            <a:endParaRPr lang="tr-TR" sz="2000" dirty="0"/>
          </a:p>
          <a:p>
            <a:pPr>
              <a:spcBef>
                <a:spcPts val="0"/>
              </a:spcBef>
              <a:spcAft>
                <a:spcPts val="1200"/>
              </a:spcAft>
            </a:pPr>
            <a:endParaRPr lang="tr-TR" sz="2000" dirty="0" smtClean="0"/>
          </a:p>
          <a:p>
            <a:pPr>
              <a:spcBef>
                <a:spcPts val="0"/>
              </a:spcBef>
              <a:spcAft>
                <a:spcPts val="1200"/>
              </a:spcAft>
              <a:buFont typeface="Wingdings" pitchFamily="2" charset="2"/>
              <a:buChar char="Ø"/>
            </a:pPr>
            <a:r>
              <a:rPr lang="tr-TR" sz="2000" dirty="0" smtClean="0"/>
              <a:t>Yeni olayları engelle !</a:t>
            </a:r>
          </a:p>
          <a:p>
            <a:pPr>
              <a:spcBef>
                <a:spcPts val="0"/>
              </a:spcBef>
              <a:spcAft>
                <a:spcPts val="1200"/>
              </a:spcAft>
              <a:buFont typeface="Wingdings" pitchFamily="2" charset="2"/>
              <a:buChar char="Ø"/>
            </a:pPr>
            <a:r>
              <a:rPr lang="tr-TR" sz="2000" dirty="0" smtClean="0"/>
              <a:t>Agresyonu pekiştirebilecek öğrenme süreçlerini durdur !</a:t>
            </a:r>
          </a:p>
          <a:p>
            <a:pPr>
              <a:spcBef>
                <a:spcPts val="0"/>
              </a:spcBef>
              <a:spcAft>
                <a:spcPts val="1200"/>
              </a:spcAft>
            </a:pPr>
            <a:endParaRPr lang="tr-TR" sz="2000" dirty="0"/>
          </a:p>
        </p:txBody>
      </p:sp>
      <p:sp>
        <p:nvSpPr>
          <p:cNvPr id="4" name="Down Arrow 3"/>
          <p:cNvSpPr/>
          <p:nvPr/>
        </p:nvSpPr>
        <p:spPr>
          <a:xfrm>
            <a:off x="1763688" y="4077072"/>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866" name="Picture 2" descr="http://t0.gstatic.com/images?q=tbn:ANd9GcQ5Loe6k01OY4Y3e_Ex8mAhpfLDSNB2JVFOZxXcN0mtYWwsjOcxCuO-jQ">
            <a:hlinkClick r:id="rId3"/>
          </p:cNvPr>
          <p:cNvPicPr>
            <a:picLocks noChangeAspect="1" noChangeArrowheads="1"/>
          </p:cNvPicPr>
          <p:nvPr/>
        </p:nvPicPr>
        <p:blipFill>
          <a:blip r:embed="rId4" cstate="print"/>
          <a:srcRect/>
          <a:stretch>
            <a:fillRect/>
          </a:stretch>
        </p:blipFill>
        <p:spPr bwMode="auto">
          <a:xfrm>
            <a:off x="6372200" y="2348880"/>
            <a:ext cx="1571636" cy="1571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68" name="Picture 4" descr="http://t1.gstatic.com/images?q=tbn:ANd9GcR1equcEepvfDNbf2vO9OMFSjTq9ZilKrRahxZrzutxZ9JUUtIZu2MFb3c">
            <a:hlinkClick r:id="rId5"/>
          </p:cNvPr>
          <p:cNvPicPr>
            <a:picLocks noChangeAspect="1" noChangeArrowheads="1"/>
          </p:cNvPicPr>
          <p:nvPr/>
        </p:nvPicPr>
        <p:blipFill>
          <a:blip r:embed="rId6" cstate="print"/>
          <a:srcRect/>
          <a:stretch>
            <a:fillRect/>
          </a:stretch>
        </p:blipFill>
        <p:spPr bwMode="auto">
          <a:xfrm>
            <a:off x="6372200" y="4509120"/>
            <a:ext cx="1571636" cy="1196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9"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268760"/>
            <a:ext cx="8208912" cy="5247590"/>
          </a:xfrm>
          <a:prstGeom prst="rect">
            <a:avLst/>
          </a:prstGeom>
          <a:noFill/>
        </p:spPr>
        <p:txBody>
          <a:bodyPr wrap="square" rtlCol="0">
            <a:spAutoFit/>
          </a:bodyPr>
          <a:lstStyle/>
          <a:p>
            <a:pPr>
              <a:spcAft>
                <a:spcPts val="1200"/>
              </a:spcAft>
            </a:pPr>
            <a:r>
              <a:rPr lang="tr-TR" sz="1800" b="1" dirty="0" smtClean="0">
                <a:effectLst>
                  <a:outerShdw blurRad="38100" dist="38100" dir="2700000" algn="tl">
                    <a:srgbClr val="000000">
                      <a:alpha val="43137"/>
                    </a:srgbClr>
                  </a:outerShdw>
                </a:effectLst>
              </a:rPr>
              <a:t>1. Sosyal veya statü </a:t>
            </a:r>
            <a:r>
              <a:rPr lang="tr-TR" sz="1800" b="1" dirty="0">
                <a:effectLst>
                  <a:outerShdw blurRad="38100" dist="38100" dir="2700000" algn="tl">
                    <a:srgbClr val="000000">
                      <a:alpha val="43137"/>
                    </a:srgbClr>
                  </a:outerShdw>
                </a:effectLst>
              </a:rPr>
              <a:t>i</a:t>
            </a:r>
            <a:r>
              <a:rPr lang="tr-TR" sz="1800" b="1" dirty="0" smtClean="0">
                <a:effectLst>
                  <a:outerShdw blurRad="38100" dist="38100" dir="2700000" algn="tl">
                    <a:srgbClr val="000000">
                      <a:alpha val="43137"/>
                    </a:srgbClr>
                  </a:outerShdw>
                </a:effectLst>
              </a:rPr>
              <a:t>lişkili </a:t>
            </a:r>
            <a:r>
              <a:rPr lang="tr-TR" sz="1800" b="1" dirty="0" err="1" smtClean="0">
                <a:effectLst>
                  <a:outerShdw blurRad="38100" dist="38100" dir="2700000" algn="tl">
                    <a:srgbClr val="000000">
                      <a:alpha val="43137"/>
                    </a:srgbClr>
                  </a:outerShdw>
                </a:effectLst>
              </a:rPr>
              <a:t>agresyon</a:t>
            </a:r>
            <a:r>
              <a:rPr lang="tr-TR" sz="1800" b="1" dirty="0" smtClean="0">
                <a:effectLst>
                  <a:outerShdw blurRad="38100" dist="38100" dir="2700000" algn="tl">
                    <a:srgbClr val="000000">
                      <a:alpha val="43137"/>
                    </a:srgbClr>
                  </a:outerShdw>
                </a:effectLst>
              </a:rPr>
              <a:t>:</a:t>
            </a:r>
          </a:p>
          <a:p>
            <a:pPr>
              <a:spcAft>
                <a:spcPts val="600"/>
              </a:spcAft>
              <a:buFont typeface="Wingdings" pitchFamily="2" charset="2"/>
              <a:buChar char="Ø"/>
            </a:pPr>
            <a:r>
              <a:rPr lang="tr-TR" sz="1800" dirty="0" smtClean="0"/>
              <a:t> Sosyal bir grupta bireylerin birbirleri üzerine üstünlük kurmaları, yani hiyerarşik bir yapının oluşmasına hizmet eder. Hiyerarşi A bireyinin B bireyinin hak ve özgürlüklerini sınırlandırması ve B bireyinin de bu durumu kabullenmesiyle ortaya çıkar. Biyolojide buna dominant hiyerarşi denir. İnsan psikolojisinde </a:t>
            </a:r>
            <a:r>
              <a:rPr lang="tr-TR" sz="1800" dirty="0" err="1" smtClean="0"/>
              <a:t>dominatlık</a:t>
            </a:r>
            <a:r>
              <a:rPr lang="tr-TR" sz="1800" dirty="0" smtClean="0"/>
              <a:t>, bir bireyin diğer birey veya bireylerin davranışlarına hükmetmesi ve kontrol altına alması olarak tanımlanır. Statüsel </a:t>
            </a:r>
            <a:r>
              <a:rPr lang="tr-TR" sz="1800" dirty="0" err="1" smtClean="0"/>
              <a:t>agresyon</a:t>
            </a:r>
            <a:r>
              <a:rPr lang="tr-TR" sz="1800" dirty="0" smtClean="0"/>
              <a:t>:</a:t>
            </a:r>
          </a:p>
          <a:p>
            <a:pPr>
              <a:spcAft>
                <a:spcPts val="1200"/>
              </a:spcAft>
              <a:buFont typeface="Wingdings" pitchFamily="2" charset="2"/>
              <a:buChar char="Ø"/>
            </a:pPr>
            <a:r>
              <a:rPr lang="tr-TR" sz="1800" dirty="0" smtClean="0"/>
              <a:t>Grup halinde yaşayan hayvanlar arasında gözlenir</a:t>
            </a:r>
          </a:p>
          <a:p>
            <a:pPr>
              <a:spcAft>
                <a:spcPts val="1200"/>
              </a:spcAft>
              <a:buFont typeface="Wingdings" pitchFamily="2" charset="2"/>
              <a:buChar char="Ø"/>
            </a:pPr>
            <a:r>
              <a:rPr lang="tr-TR" sz="1800" dirty="0" smtClean="0"/>
              <a:t> Bireysel pozisyonunu optimize etmeye yöneliktir </a:t>
            </a:r>
          </a:p>
          <a:p>
            <a:pPr>
              <a:spcAft>
                <a:spcPts val="1200"/>
              </a:spcAft>
              <a:buFont typeface="Wingdings" pitchFamily="2" charset="2"/>
              <a:buChar char="Ø"/>
            </a:pPr>
            <a:r>
              <a:rPr lang="tr-TR" sz="1800" dirty="0" smtClean="0"/>
              <a:t> Sosyal hiyerarşilinin kurulmasına hizmet eder</a:t>
            </a:r>
          </a:p>
          <a:p>
            <a:pPr lvl="1">
              <a:spcAft>
                <a:spcPts val="1200"/>
              </a:spcAft>
              <a:buFont typeface="Wingdings" pitchFamily="2" charset="2"/>
              <a:buChar char="Ø"/>
            </a:pPr>
            <a:r>
              <a:rPr lang="tr-TR" sz="1800" dirty="0" smtClean="0"/>
              <a:t> </a:t>
            </a:r>
            <a:r>
              <a:rPr lang="el-GR" sz="1800" dirty="0" smtClean="0"/>
              <a:t>α</a:t>
            </a:r>
            <a:r>
              <a:rPr lang="tr-TR" sz="1800" dirty="0" smtClean="0"/>
              <a:t>, β ve daha alt pozisyonda bulunan bireylerinin olduğu bir düzen oluşur</a:t>
            </a:r>
          </a:p>
          <a:p>
            <a:pPr lvl="1">
              <a:spcAft>
                <a:spcPts val="1200"/>
              </a:spcAft>
              <a:buFont typeface="Wingdings" pitchFamily="2" charset="2"/>
              <a:buChar char="Ø"/>
            </a:pPr>
            <a:r>
              <a:rPr lang="tr-TR" sz="1800" dirty="0" smtClean="0"/>
              <a:t> Üst rütbeli hayvanın sadece bakışı veya tehdit davranışı bile şiddetli kavgaları önler (ritüelsel </a:t>
            </a:r>
            <a:r>
              <a:rPr lang="tr-TR" sz="1800" dirty="0" err="1" smtClean="0"/>
              <a:t>agresyon</a:t>
            </a:r>
            <a:r>
              <a:rPr lang="tr-TR" sz="1800" dirty="0" smtClean="0"/>
              <a:t>)</a:t>
            </a:r>
          </a:p>
          <a:p>
            <a:pPr>
              <a:spcAft>
                <a:spcPts val="1200"/>
              </a:spcAft>
              <a:buFont typeface="Wingdings" pitchFamily="2" charset="2"/>
              <a:buChar char="Ø"/>
            </a:pPr>
            <a:r>
              <a:rPr lang="tr-TR" sz="1800" dirty="0" smtClean="0"/>
              <a:t> Sosyal dominantlık kurulmasını gerektiren etmenler besin, dinlenme yeri, eş, tehdit sinyalleri içeren davranış veya meydan okumalar olabilir. </a:t>
            </a:r>
            <a:r>
              <a:rPr lang="tr-TR" sz="1800" dirty="0" err="1" smtClean="0"/>
              <a:t>Kastre</a:t>
            </a:r>
            <a:r>
              <a:rPr lang="tr-TR" sz="1800" dirty="0" smtClean="0"/>
              <a:t> edilmemiş erkek ve </a:t>
            </a:r>
            <a:r>
              <a:rPr lang="tr-TR" sz="1800" dirty="0" err="1" smtClean="0"/>
              <a:t>kastre</a:t>
            </a:r>
            <a:r>
              <a:rPr lang="tr-TR" sz="1800" dirty="0" smtClean="0"/>
              <a:t> edilmiş dişi köpeklerde sıklıkla görülebilir.</a:t>
            </a:r>
          </a:p>
        </p:txBody>
      </p:sp>
    </p:spTree>
    <p:extLst>
      <p:ext uri="{BB962C8B-B14F-4D97-AF65-F5344CB8AC3E}">
        <p14:creationId xmlns:p14="http://schemas.microsoft.com/office/powerpoint/2010/main" val="4220295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88840"/>
            <a:ext cx="7776864" cy="4104456"/>
          </a:xfrm>
        </p:spPr>
        <p:txBody>
          <a:bodyPr>
            <a:noAutofit/>
          </a:bodyPr>
          <a:lstStyle/>
          <a:p>
            <a:pPr algn="just">
              <a:lnSpc>
                <a:spcPct val="150000"/>
              </a:lnSpc>
              <a:spcBef>
                <a:spcPts val="0"/>
              </a:spcBef>
              <a:spcAft>
                <a:spcPts val="2400"/>
              </a:spcAft>
              <a:buClr>
                <a:srgbClr val="FFCC00"/>
              </a:buClr>
              <a:defRPr/>
            </a:pPr>
            <a:r>
              <a:rPr lang="tr-TR" b="1" dirty="0" smtClean="0">
                <a:effectLst>
                  <a:outerShdw blurRad="38100" dist="38100" dir="2700000" algn="tl">
                    <a:srgbClr val="000000">
                      <a:alpha val="43137"/>
                    </a:srgbClr>
                  </a:outerShdw>
                </a:effectLst>
              </a:rPr>
              <a:t>Tedavi:</a:t>
            </a:r>
          </a:p>
          <a:p>
            <a:pPr algn="just">
              <a:lnSpc>
                <a:spcPct val="150000"/>
              </a:lnSpc>
              <a:spcBef>
                <a:spcPts val="0"/>
              </a:spcBef>
              <a:spcAft>
                <a:spcPts val="2400"/>
              </a:spcAft>
              <a:buClr>
                <a:srgbClr val="FFCC00"/>
              </a:buClr>
              <a:defRPr/>
            </a:pPr>
            <a:r>
              <a:rPr lang="tr-TR" b="1" dirty="0" smtClean="0"/>
              <a:t>Davranış terapisinin vazgeçilmezleri:</a:t>
            </a:r>
          </a:p>
          <a:p>
            <a:pPr algn="just">
              <a:lnSpc>
                <a:spcPct val="150000"/>
              </a:lnSpc>
              <a:spcBef>
                <a:spcPts val="0"/>
              </a:spcBef>
              <a:spcAft>
                <a:spcPts val="2400"/>
              </a:spcAft>
              <a:buClr>
                <a:srgbClr val="FFCC00"/>
              </a:buClr>
              <a:buFont typeface="Wingdings" pitchFamily="2" charset="2"/>
              <a:buChar char="Ø"/>
              <a:defRPr/>
            </a:pPr>
            <a:r>
              <a:rPr lang="tr-TR" dirty="0" smtClean="0"/>
              <a:t>Sistematik duyarsızlaştırma</a:t>
            </a:r>
          </a:p>
          <a:p>
            <a:pPr algn="just">
              <a:lnSpc>
                <a:spcPct val="150000"/>
              </a:lnSpc>
              <a:spcBef>
                <a:spcPts val="0"/>
              </a:spcBef>
              <a:spcAft>
                <a:spcPts val="2400"/>
              </a:spcAft>
              <a:buClr>
                <a:srgbClr val="FFCC00"/>
              </a:buClr>
              <a:buFont typeface="Wingdings" pitchFamily="2" charset="2"/>
              <a:buChar char="Ø"/>
              <a:defRPr/>
            </a:pPr>
            <a:r>
              <a:rPr lang="tr-TR" dirty="0" smtClean="0"/>
              <a:t>Karşıt koşullandırma </a:t>
            </a:r>
          </a:p>
          <a:p>
            <a:pPr algn="just">
              <a:lnSpc>
                <a:spcPct val="150000"/>
              </a:lnSpc>
              <a:spcBef>
                <a:spcPts val="0"/>
              </a:spcBef>
              <a:spcAft>
                <a:spcPts val="2400"/>
              </a:spcAft>
              <a:buClr>
                <a:srgbClr val="FFCC00"/>
              </a:buClr>
              <a:buFont typeface="Wingdings" pitchFamily="2" charset="2"/>
              <a:buChar char="Ø"/>
              <a:defRPr/>
            </a:pPr>
            <a:r>
              <a:rPr lang="tr-TR" dirty="0" smtClean="0"/>
              <a:t>Uyarana yeni cevap oluşturma</a:t>
            </a:r>
          </a:p>
          <a:p>
            <a:pPr>
              <a:spcBef>
                <a:spcPts val="0"/>
              </a:spcBef>
              <a:spcAft>
                <a:spcPts val="2400"/>
              </a:spcAft>
              <a:buFont typeface="Wingdings" pitchFamily="2" charset="2"/>
              <a:buChar char="Ø"/>
            </a:pPr>
            <a:endParaRPr lang="tr-TR" dirty="0"/>
          </a:p>
        </p:txBody>
      </p:sp>
      <p:pic>
        <p:nvPicPr>
          <p:cNvPr id="34818" name="Picture 2" descr="http://t1.gstatic.com/images?q=tbn:ANd9GcRA0a1uZXjTV2z2nWZqFMPvVu-GcGGqwUtaO0vdtOfnQNEbb0nIQY1Ig7A">
            <a:hlinkClick r:id="rId3"/>
          </p:cNvPr>
          <p:cNvPicPr>
            <a:picLocks noChangeAspect="1" noChangeArrowheads="1"/>
          </p:cNvPicPr>
          <p:nvPr/>
        </p:nvPicPr>
        <p:blipFill>
          <a:blip r:embed="rId4" cstate="print"/>
          <a:srcRect/>
          <a:stretch>
            <a:fillRect/>
          </a:stretch>
        </p:blipFill>
        <p:spPr bwMode="auto">
          <a:xfrm>
            <a:off x="5364088" y="3703821"/>
            <a:ext cx="2208296" cy="2101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7"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00808"/>
            <a:ext cx="8329642" cy="3744416"/>
          </a:xfrm>
        </p:spPr>
        <p:txBody>
          <a:bodyPr/>
          <a:lstStyle/>
          <a:p>
            <a:pPr>
              <a:spcBef>
                <a:spcPts val="0"/>
              </a:spcBef>
              <a:spcAft>
                <a:spcPts val="1800"/>
              </a:spcAft>
            </a:pPr>
            <a:r>
              <a:rPr lang="tr-TR" b="1" dirty="0" smtClean="0">
                <a:effectLst>
                  <a:outerShdw blurRad="38100" dist="38100" dir="2700000" algn="tl">
                    <a:srgbClr val="000000">
                      <a:alpha val="43137"/>
                    </a:srgbClr>
                  </a:outerShdw>
                </a:effectLst>
              </a:rPr>
              <a:t>Hatalı düşünceler:</a:t>
            </a:r>
          </a:p>
          <a:p>
            <a:pPr>
              <a:spcBef>
                <a:spcPts val="0"/>
              </a:spcBef>
              <a:spcAft>
                <a:spcPts val="1800"/>
              </a:spcAft>
              <a:buFont typeface="Wingdings" pitchFamily="2" charset="2"/>
              <a:buChar char="Ø"/>
            </a:pPr>
            <a:r>
              <a:rPr lang="tr-TR" dirty="0" smtClean="0"/>
              <a:t>Köpeğim kasti yapmadı !</a:t>
            </a:r>
          </a:p>
          <a:p>
            <a:pPr>
              <a:spcBef>
                <a:spcPts val="0"/>
              </a:spcBef>
              <a:spcAft>
                <a:spcPts val="1800"/>
              </a:spcAft>
              <a:buFont typeface="Wingdings" pitchFamily="2" charset="2"/>
              <a:buChar char="Ø"/>
            </a:pPr>
            <a:r>
              <a:rPr lang="tr-TR" dirty="0" smtClean="0"/>
              <a:t>Köpeğim dominant !</a:t>
            </a:r>
          </a:p>
          <a:p>
            <a:pPr>
              <a:spcBef>
                <a:spcPts val="0"/>
              </a:spcBef>
              <a:spcAft>
                <a:spcPts val="1800"/>
              </a:spcAft>
              <a:buFont typeface="Wingdings" pitchFamily="2" charset="2"/>
              <a:buChar char="Ø"/>
            </a:pPr>
            <a:r>
              <a:rPr lang="tr-TR" dirty="0" smtClean="0"/>
              <a:t>Köpeğimin önünden bir şey alırken sesini çıkarmamalı !</a:t>
            </a:r>
          </a:p>
          <a:p>
            <a:pPr>
              <a:spcBef>
                <a:spcPts val="0"/>
              </a:spcBef>
              <a:spcAft>
                <a:spcPts val="1800"/>
              </a:spcAft>
              <a:buFont typeface="Wingdings" pitchFamily="2" charset="2"/>
              <a:buChar char="Ø"/>
            </a:pPr>
            <a:r>
              <a:rPr lang="tr-TR" dirty="0" smtClean="0"/>
              <a:t>Köpek agresif doğar, sonradan olmaz !</a:t>
            </a:r>
          </a:p>
          <a:p>
            <a:pPr>
              <a:spcBef>
                <a:spcPts val="0"/>
              </a:spcBef>
              <a:spcAft>
                <a:spcPts val="1800"/>
              </a:spcAft>
              <a:buFont typeface="Wingdings" pitchFamily="2" charset="2"/>
              <a:buChar char="Ø"/>
            </a:pPr>
            <a:r>
              <a:rPr lang="tr-TR" dirty="0" smtClean="0"/>
              <a:t>Agresyon ırka spesifiktir !</a:t>
            </a:r>
          </a:p>
          <a:p>
            <a:pPr>
              <a:spcBef>
                <a:spcPts val="0"/>
              </a:spcBef>
              <a:spcAft>
                <a:spcPts val="1800"/>
              </a:spcAft>
            </a:pPr>
            <a:endParaRPr lang="tr-TR" dirty="0"/>
          </a:p>
        </p:txBody>
      </p:sp>
      <p:sp>
        <p:nvSpPr>
          <p:cNvPr id="6"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7"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pic>
        <p:nvPicPr>
          <p:cNvPr id="63490" name="Picture 2" descr="http://www.daytondogtrainer.com/wp-content/uploads/2014/07/American-Pitbull-Terrier.pn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06988" y="2708920"/>
            <a:ext cx="2857500" cy="3810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files.brothersoft.com/d/dear-dog-and-red-rose_192244-1600x900.jpg">
            <a:hlinkClick r:id="rId3"/>
          </p:cNvPr>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a:off x="3707904" y="3789040"/>
            <a:ext cx="5256584" cy="2955394"/>
          </a:xfrm>
          <a:prstGeom prst="rect">
            <a:avLst/>
          </a:prstGeom>
          <a:noFill/>
        </p:spPr>
      </p:pic>
      <p:sp>
        <p:nvSpPr>
          <p:cNvPr id="3" name="Content Placeholder 2"/>
          <p:cNvSpPr>
            <a:spLocks noGrp="1"/>
          </p:cNvSpPr>
          <p:nvPr>
            <p:ph idx="1"/>
          </p:nvPr>
        </p:nvSpPr>
        <p:spPr>
          <a:xfrm>
            <a:off x="251520" y="1268761"/>
            <a:ext cx="8568952" cy="2880319"/>
          </a:xfrm>
        </p:spPr>
        <p:txBody>
          <a:bodyPr>
            <a:normAutofit fontScale="92500"/>
          </a:bodyPr>
          <a:lstStyle/>
          <a:p>
            <a:pPr>
              <a:spcBef>
                <a:spcPts val="0"/>
              </a:spcBef>
              <a:spcAft>
                <a:spcPts val="2400"/>
              </a:spcAft>
            </a:pPr>
            <a:r>
              <a:rPr lang="tr-TR" b="1" dirty="0" smtClean="0">
                <a:effectLst>
                  <a:outerShdw blurRad="38100" dist="38100" dir="2700000" algn="tl">
                    <a:srgbClr val="000000">
                      <a:alpha val="43137"/>
                    </a:srgbClr>
                  </a:outerShdw>
                </a:effectLst>
              </a:rPr>
              <a:t>Son söz:</a:t>
            </a:r>
          </a:p>
          <a:p>
            <a:pPr>
              <a:spcBef>
                <a:spcPts val="0"/>
              </a:spcBef>
              <a:spcAft>
                <a:spcPts val="1800"/>
              </a:spcAft>
            </a:pPr>
            <a:r>
              <a:rPr lang="tr-TR" dirty="0" smtClean="0"/>
              <a:t>Köpeklerle doğru iletişimi ve korku/agresyona ilişkin vücut dili ve davranışları öğret!</a:t>
            </a:r>
          </a:p>
          <a:p>
            <a:pPr>
              <a:spcBef>
                <a:spcPts val="0"/>
              </a:spcBef>
              <a:spcAft>
                <a:spcPts val="1800"/>
              </a:spcAft>
            </a:pPr>
            <a:r>
              <a:rPr lang="tr-TR" dirty="0" smtClean="0"/>
              <a:t>“</a:t>
            </a:r>
            <a:r>
              <a:rPr lang="tr-TR" u="sng" dirty="0" smtClean="0"/>
              <a:t>Kıskançlık</a:t>
            </a:r>
            <a:r>
              <a:rPr lang="tr-TR" dirty="0" smtClean="0"/>
              <a:t>, </a:t>
            </a:r>
            <a:r>
              <a:rPr lang="tr-TR" u="sng" dirty="0" smtClean="0"/>
              <a:t>dalga geçme</a:t>
            </a:r>
            <a:r>
              <a:rPr lang="tr-TR" dirty="0" smtClean="0"/>
              <a:t>, </a:t>
            </a:r>
            <a:r>
              <a:rPr lang="tr-TR" u="sng" dirty="0" smtClean="0"/>
              <a:t>sinir etmeye çalışma</a:t>
            </a:r>
            <a:r>
              <a:rPr lang="tr-TR" dirty="0" smtClean="0"/>
              <a:t>” gibi etiketlerden kaçın!</a:t>
            </a:r>
          </a:p>
          <a:p>
            <a:pPr>
              <a:spcBef>
                <a:spcPts val="0"/>
              </a:spcBef>
              <a:spcAft>
                <a:spcPts val="1800"/>
              </a:spcAft>
            </a:pPr>
            <a:r>
              <a:rPr lang="tr-TR" dirty="0" smtClean="0"/>
              <a:t>Ceza, tehdit, üzerine gitme vb. tehlikeyi arttırır!</a:t>
            </a:r>
          </a:p>
          <a:p>
            <a:pPr>
              <a:spcBef>
                <a:spcPts val="0"/>
              </a:spcBef>
              <a:spcAft>
                <a:spcPts val="1800"/>
              </a:spcAft>
            </a:pPr>
            <a:r>
              <a:rPr lang="tr-TR" dirty="0" smtClean="0"/>
              <a:t>Hayvan sahiplerine </a:t>
            </a:r>
            <a:r>
              <a:rPr lang="tr-TR" dirty="0" err="1" smtClean="0"/>
              <a:t>agresyonun</a:t>
            </a:r>
            <a:r>
              <a:rPr lang="tr-TR" dirty="0" smtClean="0"/>
              <a:t> tam bir tedavisinin olmadığını açıkla!</a:t>
            </a:r>
            <a:endParaRPr lang="tr-TR" dirty="0"/>
          </a:p>
        </p:txBody>
      </p:sp>
      <p:sp>
        <p:nvSpPr>
          <p:cNvPr id="6"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7"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Köpeklerde agresyon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340768"/>
            <a:ext cx="8136904" cy="4493538"/>
          </a:xfrm>
          <a:prstGeom prst="rect">
            <a:avLst/>
          </a:prstGeom>
          <a:noFill/>
        </p:spPr>
        <p:txBody>
          <a:bodyPr wrap="square" rtlCol="0">
            <a:spAutoFit/>
          </a:bodyPr>
          <a:lstStyle/>
          <a:p>
            <a:pPr>
              <a:spcAft>
                <a:spcPts val="2400"/>
              </a:spcAft>
            </a:pPr>
            <a:r>
              <a:rPr lang="tr-TR" b="1" dirty="0" smtClean="0">
                <a:effectLst>
                  <a:outerShdw blurRad="38100" dist="38100" dir="2700000" algn="tl">
                    <a:srgbClr val="000000">
                      <a:alpha val="43137"/>
                    </a:srgbClr>
                  </a:outerShdw>
                </a:effectLst>
              </a:rPr>
              <a:t>1. Sosyal veya statü </a:t>
            </a:r>
            <a:r>
              <a:rPr lang="tr-TR" b="1" dirty="0">
                <a:effectLst>
                  <a:outerShdw blurRad="38100" dist="38100" dir="2700000" algn="tl">
                    <a:srgbClr val="000000">
                      <a:alpha val="43137"/>
                    </a:srgbClr>
                  </a:outerShdw>
                </a:effectLst>
              </a:rPr>
              <a:t>i</a:t>
            </a:r>
            <a:r>
              <a:rPr lang="tr-TR" b="1" dirty="0" smtClean="0">
                <a:effectLst>
                  <a:outerShdw blurRad="38100" dist="38100" dir="2700000" algn="tl">
                    <a:srgbClr val="000000">
                      <a:alpha val="43137"/>
                    </a:srgbClr>
                  </a:outerShdw>
                </a:effectLst>
              </a:rPr>
              <a:t>lişkili </a:t>
            </a:r>
            <a:r>
              <a:rPr lang="tr-TR" b="1" dirty="0" err="1" smtClean="0">
                <a:effectLst>
                  <a:outerShdw blurRad="38100" dist="38100" dir="2700000" algn="tl">
                    <a:srgbClr val="000000">
                      <a:alpha val="43137"/>
                    </a:srgbClr>
                  </a:outerShdw>
                </a:effectLst>
              </a:rPr>
              <a:t>agresyon</a:t>
            </a:r>
            <a:r>
              <a:rPr lang="tr-TR"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dirty="0" smtClean="0"/>
              <a:t> Sosyal bir grupta bir bireyin pozisyonunu dört etmen belirler:</a:t>
            </a:r>
          </a:p>
          <a:p>
            <a:pPr marL="1257300" lvl="2" indent="-342900">
              <a:spcAft>
                <a:spcPts val="1200"/>
              </a:spcAft>
              <a:buFont typeface="Wingdings" panose="05000000000000000000" pitchFamily="2" charset="2"/>
              <a:buChar char="ü"/>
            </a:pPr>
            <a:r>
              <a:rPr lang="tr-TR" dirty="0" smtClean="0"/>
              <a:t> Sınırlı bir kaynağı kullanma önceliği</a:t>
            </a:r>
          </a:p>
          <a:p>
            <a:pPr marL="1257300" lvl="2" indent="-342900">
              <a:spcAft>
                <a:spcPts val="1200"/>
              </a:spcAft>
              <a:buFont typeface="Wingdings" panose="05000000000000000000" pitchFamily="2" charset="2"/>
              <a:buChar char="ü"/>
            </a:pPr>
            <a:r>
              <a:rPr lang="tr-TR" dirty="0" smtClean="0"/>
              <a:t> Diğer bireylerle karşı karşıya gelmekten kaçınma</a:t>
            </a:r>
          </a:p>
          <a:p>
            <a:pPr marL="1257300" lvl="2" indent="-342900">
              <a:spcAft>
                <a:spcPts val="1200"/>
              </a:spcAft>
              <a:buFont typeface="Wingdings" panose="05000000000000000000" pitchFamily="2" charset="2"/>
              <a:buChar char="ü"/>
            </a:pPr>
            <a:r>
              <a:rPr lang="tr-TR" dirty="0" smtClean="0"/>
              <a:t> Diğer bireyleri bastırabilme</a:t>
            </a:r>
          </a:p>
          <a:p>
            <a:pPr marL="1257300" lvl="2" indent="-342900">
              <a:spcAft>
                <a:spcPts val="1200"/>
              </a:spcAft>
              <a:buFont typeface="Wingdings" panose="05000000000000000000" pitchFamily="2" charset="2"/>
              <a:buChar char="ü"/>
            </a:pPr>
            <a:r>
              <a:rPr lang="tr-TR" dirty="0" smtClean="0"/>
              <a:t> </a:t>
            </a:r>
            <a:r>
              <a:rPr lang="tr-TR" dirty="0" err="1" smtClean="0"/>
              <a:t>Agonistik</a:t>
            </a:r>
            <a:r>
              <a:rPr lang="tr-TR" dirty="0" smtClean="0"/>
              <a:t> karşılaşmalarda başarılı olma</a:t>
            </a:r>
          </a:p>
          <a:p>
            <a:pPr marL="342900" indent="-342900">
              <a:spcAft>
                <a:spcPts val="1200"/>
              </a:spcAft>
              <a:buFont typeface="Wingdings" panose="05000000000000000000" pitchFamily="2" charset="2"/>
              <a:buChar char="Ø"/>
            </a:pPr>
            <a:r>
              <a:rPr lang="tr-TR" dirty="0" smtClean="0"/>
              <a:t>Son madde çoğunlukla yanlış anlaşılmaktadır. Her zaman en agresif birey en rütbeli demek değildir. Bunun en iyi örneği kurt sürülerinde görülebilir. Yüksek rütbeli kurtlar daha az </a:t>
            </a:r>
            <a:r>
              <a:rPr lang="tr-TR" dirty="0" err="1" smtClean="0"/>
              <a:t>agonistik</a:t>
            </a:r>
            <a:r>
              <a:rPr lang="tr-TR" dirty="0"/>
              <a:t> </a:t>
            </a:r>
            <a:r>
              <a:rPr lang="tr-TR" dirty="0" smtClean="0"/>
              <a:t>olaylara karışır!!!</a:t>
            </a:r>
          </a:p>
        </p:txBody>
      </p:sp>
    </p:spTree>
    <p:extLst>
      <p:ext uri="{BB962C8B-B14F-4D97-AF65-F5344CB8AC3E}">
        <p14:creationId xmlns:p14="http://schemas.microsoft.com/office/powerpoint/2010/main" val="3983505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340768"/>
            <a:ext cx="8136904" cy="5247590"/>
          </a:xfrm>
          <a:prstGeom prst="rect">
            <a:avLst/>
          </a:prstGeom>
          <a:noFill/>
        </p:spPr>
        <p:txBody>
          <a:bodyPr wrap="square" rtlCol="0">
            <a:spAutoFit/>
          </a:bodyPr>
          <a:lstStyle/>
          <a:p>
            <a:pPr>
              <a:spcAft>
                <a:spcPts val="2400"/>
              </a:spcAft>
            </a:pPr>
            <a:r>
              <a:rPr lang="tr-TR" sz="2000" b="1" dirty="0" smtClean="0">
                <a:effectLst>
                  <a:outerShdw blurRad="38100" dist="38100" dir="2700000" algn="tl">
                    <a:srgbClr val="000000">
                      <a:alpha val="43137"/>
                    </a:srgbClr>
                  </a:outerShdw>
                </a:effectLst>
              </a:rPr>
              <a:t>1. Sosyal veya statü ilişkili </a:t>
            </a:r>
            <a:r>
              <a:rPr lang="tr-TR" sz="2000" b="1" dirty="0" err="1" smtClean="0">
                <a:effectLst>
                  <a:outerShdw blurRad="38100" dist="38100" dir="2700000" algn="tl">
                    <a:srgbClr val="000000">
                      <a:alpha val="43137"/>
                    </a:srgbClr>
                  </a:outerShdw>
                </a:effectLst>
              </a:rPr>
              <a:t>agresyon</a:t>
            </a:r>
            <a:r>
              <a:rPr lang="tr-TR" sz="2000"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sz="2000" dirty="0" smtClean="0"/>
              <a:t> Bir bireyin grup içindeki pozisyonu veya dominantlığı «</a:t>
            </a:r>
            <a:r>
              <a:rPr lang="tr-TR" sz="2000" i="1" dirty="0" smtClean="0"/>
              <a:t>Kaynakları Elde Etme Potansiyeli (KEP) = Resource Holding </a:t>
            </a:r>
            <a:r>
              <a:rPr lang="tr-TR" sz="2000" i="1" dirty="0" err="1" smtClean="0"/>
              <a:t>Potential</a:t>
            </a:r>
            <a:r>
              <a:rPr lang="tr-TR" sz="2000" dirty="0" smtClean="0"/>
              <a:t>» ile ilgilidir. Bir hayvan ne kadar çok kaynağı kendi kontrolünde tutuyorsa sosyal hiyerarşide o kadar üst pozisyonda yer alır.</a:t>
            </a:r>
          </a:p>
          <a:p>
            <a:pPr>
              <a:spcAft>
                <a:spcPts val="1200"/>
              </a:spcAft>
              <a:buFont typeface="Wingdings" pitchFamily="2" charset="2"/>
              <a:buChar char="Ø"/>
            </a:pPr>
            <a:r>
              <a:rPr lang="tr-TR" sz="2000" dirty="0"/>
              <a:t> </a:t>
            </a:r>
            <a:r>
              <a:rPr lang="tr-TR" sz="2000" dirty="0" smtClean="0"/>
              <a:t>	</a:t>
            </a:r>
            <a:r>
              <a:rPr lang="tr-TR" sz="2000" u="sng" dirty="0" smtClean="0"/>
              <a:t>KEP + Kar</a:t>
            </a:r>
          </a:p>
          <a:p>
            <a:pPr>
              <a:spcAft>
                <a:spcPts val="1200"/>
              </a:spcAft>
            </a:pPr>
            <a:r>
              <a:rPr lang="tr-TR" sz="2000" dirty="0"/>
              <a:t>	</a:t>
            </a:r>
            <a:r>
              <a:rPr lang="tr-TR" sz="2000" dirty="0" smtClean="0"/>
              <a:t>     Zarar</a:t>
            </a:r>
          </a:p>
          <a:p>
            <a:pPr marL="342900" indent="-342900">
              <a:spcAft>
                <a:spcPts val="600"/>
              </a:spcAft>
              <a:buFont typeface="Wingdings" panose="05000000000000000000" pitchFamily="2" charset="2"/>
              <a:buChar char="Ø"/>
            </a:pPr>
            <a:r>
              <a:rPr lang="tr-TR" sz="2000" dirty="0" err="1" smtClean="0"/>
              <a:t>Appleby</a:t>
            </a:r>
            <a:r>
              <a:rPr lang="tr-TR" sz="2000" dirty="0" smtClean="0"/>
              <a:t> (2004)’ün formülüne göre yüksek puana </a:t>
            </a:r>
          </a:p>
          <a:p>
            <a:pPr marL="342900" indent="-342900">
              <a:spcAft>
                <a:spcPts val="600"/>
              </a:spcAft>
            </a:pPr>
            <a:r>
              <a:rPr lang="tr-TR" sz="2000" dirty="0" smtClean="0"/>
              <a:t>     sahip hayvanlar daha üst rütbelidir. Buna göre de </a:t>
            </a:r>
          </a:p>
          <a:p>
            <a:pPr marL="342900" indent="-342900">
              <a:spcAft>
                <a:spcPts val="600"/>
              </a:spcAft>
            </a:pPr>
            <a:r>
              <a:rPr lang="tr-TR" sz="2000" dirty="0" smtClean="0"/>
              <a:t>     hayvanlar arasında dominantlık ve </a:t>
            </a:r>
            <a:r>
              <a:rPr lang="tr-TR" sz="2000" dirty="0" err="1" smtClean="0"/>
              <a:t>submisyon</a:t>
            </a:r>
            <a:r>
              <a:rPr lang="tr-TR" sz="2000" dirty="0" smtClean="0"/>
              <a:t> </a:t>
            </a:r>
          </a:p>
          <a:p>
            <a:pPr>
              <a:spcAft>
                <a:spcPts val="600"/>
              </a:spcAft>
            </a:pPr>
            <a:r>
              <a:rPr lang="tr-TR" sz="2000" dirty="0" smtClean="0"/>
              <a:t>    (boyun eğme) ilişkileri şekillenir. Köpek mamalarına </a:t>
            </a:r>
            <a:r>
              <a:rPr lang="tr-TR" sz="2000" dirty="0" err="1" smtClean="0"/>
              <a:t>triptofan</a:t>
            </a:r>
            <a:r>
              <a:rPr lang="tr-TR" sz="2000" dirty="0" smtClean="0"/>
              <a:t> ilavesi statüsel   </a:t>
            </a:r>
          </a:p>
          <a:p>
            <a:pPr>
              <a:spcAft>
                <a:spcPts val="600"/>
              </a:spcAft>
            </a:pPr>
            <a:r>
              <a:rPr lang="tr-TR" sz="2000" dirty="0" smtClean="0"/>
              <a:t>    </a:t>
            </a:r>
            <a:r>
              <a:rPr lang="tr-TR" sz="2000" dirty="0" err="1" smtClean="0"/>
              <a:t>agresyonu</a:t>
            </a:r>
            <a:r>
              <a:rPr lang="tr-TR" sz="2000" dirty="0" smtClean="0"/>
              <a:t> azaltır. Mamanın protein miktarı ise bu </a:t>
            </a:r>
            <a:r>
              <a:rPr lang="tr-TR" sz="2000" dirty="0" err="1" smtClean="0"/>
              <a:t>agresyon</a:t>
            </a:r>
            <a:r>
              <a:rPr lang="tr-TR" sz="2000" dirty="0" smtClean="0"/>
              <a:t> tipinde etkili değildir.</a:t>
            </a:r>
          </a:p>
          <a:p>
            <a:pPr>
              <a:spcAft>
                <a:spcPts val="600"/>
              </a:spcAft>
            </a:pPr>
            <a:r>
              <a:rPr lang="tr-TR" sz="2000" dirty="0" smtClean="0"/>
              <a:t>    Köpek sahipleri çoğu zaman korku ve statüsel </a:t>
            </a:r>
            <a:r>
              <a:rPr lang="tr-TR" sz="2000" dirty="0" err="1" smtClean="0"/>
              <a:t>agresyonu</a:t>
            </a:r>
            <a:r>
              <a:rPr lang="tr-TR" sz="2000" dirty="0" smtClean="0"/>
              <a:t> birbiriyle karıştırır.</a:t>
            </a:r>
          </a:p>
        </p:txBody>
      </p:sp>
      <p:pic>
        <p:nvPicPr>
          <p:cNvPr id="5" name="Picture 2" descr="http://www.poochprofessor.com/images/appease.jpg">
            <a:hlinkClick r:id="rId2"/>
          </p:cNvPr>
          <p:cNvPicPr>
            <a:picLocks noChangeAspect="1" noChangeArrowheads="1"/>
          </p:cNvPicPr>
          <p:nvPr/>
        </p:nvPicPr>
        <p:blipFill>
          <a:blip r:embed="rId3" cstate="print"/>
          <a:srcRect/>
          <a:stretch>
            <a:fillRect/>
          </a:stretch>
        </p:blipFill>
        <p:spPr bwMode="auto">
          <a:xfrm>
            <a:off x="5585834" y="3068960"/>
            <a:ext cx="2946606" cy="2310140"/>
          </a:xfrm>
          <a:prstGeom prst="rect">
            <a:avLst/>
          </a:prstGeom>
          <a:noFill/>
        </p:spPr>
      </p:pic>
    </p:spTree>
    <p:extLst>
      <p:ext uri="{BB962C8B-B14F-4D97-AF65-F5344CB8AC3E}">
        <p14:creationId xmlns:p14="http://schemas.microsoft.com/office/powerpoint/2010/main" val="1377506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268760"/>
            <a:ext cx="8136904" cy="1815882"/>
          </a:xfrm>
          <a:prstGeom prst="rect">
            <a:avLst/>
          </a:prstGeom>
          <a:noFill/>
        </p:spPr>
        <p:txBody>
          <a:bodyPr wrap="square" rtlCol="0">
            <a:spAutoFit/>
          </a:bodyPr>
          <a:lstStyle/>
          <a:p>
            <a:pPr>
              <a:spcAft>
                <a:spcPts val="1200"/>
              </a:spcAft>
            </a:pPr>
            <a:r>
              <a:rPr lang="tr-TR" b="1" dirty="0" smtClean="0">
                <a:effectLst>
                  <a:outerShdw blurRad="38100" dist="38100" dir="2700000" algn="tl">
                    <a:srgbClr val="000000">
                      <a:alpha val="43137"/>
                    </a:srgbClr>
                  </a:outerShdw>
                </a:effectLst>
              </a:rPr>
              <a:t>2. Bölge </a:t>
            </a:r>
            <a:r>
              <a:rPr lang="tr-TR" b="1" dirty="0" err="1" smtClean="0">
                <a:effectLst>
                  <a:outerShdw blurRad="38100" dist="38100" dir="2700000" algn="tl">
                    <a:srgbClr val="000000">
                      <a:alpha val="43137"/>
                    </a:srgbClr>
                  </a:outerShdw>
                </a:effectLst>
              </a:rPr>
              <a:t>agresyonu</a:t>
            </a:r>
            <a:r>
              <a:rPr lang="tr-TR"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dirty="0" smtClean="0"/>
              <a:t> </a:t>
            </a:r>
            <a:r>
              <a:rPr lang="tr-TR" sz="1800" dirty="0" smtClean="0"/>
              <a:t>Diğer bireyleri belirli bir bölgeden uzak tutmayı amaçlar. Kendi türüne veya insanlara (</a:t>
            </a:r>
            <a:r>
              <a:rPr lang="tr-TR" sz="1800" dirty="0" err="1" smtClean="0"/>
              <a:t>örn</a:t>
            </a:r>
            <a:r>
              <a:rPr lang="tr-TR" sz="1800" dirty="0" smtClean="0"/>
              <a:t> postacı veya kargocuya) karşı sergilenebilir. </a:t>
            </a:r>
            <a:r>
              <a:rPr lang="tr-TR" sz="1800" dirty="0" err="1" smtClean="0"/>
              <a:t>Teritoryum</a:t>
            </a:r>
            <a:r>
              <a:rPr lang="tr-TR" sz="1800" dirty="0" smtClean="0"/>
              <a:t> (bölge, yaşam alanı) bir hayvan veya hayvan grubunun diğerlerine karşı dominant olduğu bölgeyi ifade eder. Bu coğrafi bir alan olabildiği gibi bir insan da olabilir ve hayvan </a:t>
            </a:r>
            <a:r>
              <a:rPr lang="tr-TR" sz="1800" dirty="0" err="1" smtClean="0"/>
              <a:t>teritoryumunu</a:t>
            </a:r>
            <a:r>
              <a:rPr lang="tr-TR" sz="1800" dirty="0" smtClean="0"/>
              <a:t> savunur. </a:t>
            </a:r>
          </a:p>
        </p:txBody>
      </p:sp>
      <p:pic>
        <p:nvPicPr>
          <p:cNvPr id="5" name="HERO CAT SAVES CHILD FROM DOG BRUTAL ATTACK - HD.mp4">
            <a:hlinkClick r:id="" action="ppaction://media"/>
          </p:cNvPr>
          <p:cNvPicPr>
            <a:picLocks noRot="1" noChangeAspect="1"/>
          </p:cNvPicPr>
          <p:nvPr>
            <a:videoFile r:link="rId1"/>
          </p:nvPr>
        </p:nvPicPr>
        <p:blipFill>
          <a:blip r:embed="rId3" cstate="print"/>
          <a:stretch>
            <a:fillRect/>
          </a:stretch>
        </p:blipFill>
        <p:spPr>
          <a:xfrm>
            <a:off x="1500336" y="3284984"/>
            <a:ext cx="6096000" cy="3429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60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205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4785926"/>
          </a:xfrm>
          <a:prstGeom prst="rect">
            <a:avLst/>
          </a:prstGeom>
          <a:noFill/>
        </p:spPr>
        <p:txBody>
          <a:bodyPr wrap="square" rtlCol="0">
            <a:spAutoFit/>
          </a:bodyPr>
          <a:lstStyle/>
          <a:p>
            <a:pPr>
              <a:spcAft>
                <a:spcPts val="2400"/>
              </a:spcAft>
            </a:pPr>
            <a:r>
              <a:rPr lang="tr-TR" sz="2000" b="1" dirty="0" smtClean="0">
                <a:effectLst>
                  <a:outerShdw blurRad="38100" dist="38100" dir="2700000" algn="tl">
                    <a:srgbClr val="000000">
                      <a:alpha val="43137"/>
                    </a:srgbClr>
                  </a:outerShdw>
                </a:effectLst>
              </a:rPr>
              <a:t>2. Bölge </a:t>
            </a:r>
            <a:r>
              <a:rPr lang="tr-TR" sz="2000" b="1" dirty="0" err="1" smtClean="0">
                <a:effectLst>
                  <a:outerShdw blurRad="38100" dist="38100" dir="2700000" algn="tl">
                    <a:srgbClr val="000000">
                      <a:alpha val="43137"/>
                    </a:srgbClr>
                  </a:outerShdw>
                </a:effectLst>
              </a:rPr>
              <a:t>agresyonu</a:t>
            </a:r>
            <a:r>
              <a:rPr lang="tr-TR" sz="2000"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sz="2000" dirty="0" smtClean="0"/>
              <a:t> </a:t>
            </a:r>
            <a:r>
              <a:rPr lang="tr-TR" sz="2000" dirty="0" err="1" smtClean="0"/>
              <a:t>Hormonel</a:t>
            </a:r>
            <a:r>
              <a:rPr lang="tr-TR" sz="2000" dirty="0" smtClean="0"/>
              <a:t> </a:t>
            </a:r>
            <a:r>
              <a:rPr lang="tr-TR" sz="2000" dirty="0" err="1" smtClean="0"/>
              <a:t>agresyonda</a:t>
            </a:r>
            <a:r>
              <a:rPr lang="tr-TR" sz="2000" dirty="0" smtClean="0"/>
              <a:t> olduğu gibi ergenliğe ulaşan hayvanlarda gözlenir. Bölge </a:t>
            </a:r>
            <a:r>
              <a:rPr lang="tr-TR" sz="2000" dirty="0" err="1" smtClean="0"/>
              <a:t>agresyonu</a:t>
            </a:r>
            <a:r>
              <a:rPr lang="tr-TR" sz="2000" dirty="0" smtClean="0"/>
              <a:t> yaşam alanındaki kaynakları savunma yanında bölgeye giren yabancının taşıdığı özelliklere göre de değişir. Örneğin sadece belirli bireylere (insan yada hayvan) karşı yapılabilir.</a:t>
            </a:r>
          </a:p>
          <a:p>
            <a:pPr>
              <a:spcAft>
                <a:spcPts val="1200"/>
              </a:spcAft>
              <a:buFont typeface="Wingdings" pitchFamily="2" charset="2"/>
              <a:buChar char="Ø"/>
            </a:pPr>
            <a:r>
              <a:rPr lang="tr-TR" sz="2000" dirty="0" smtClean="0"/>
              <a:t> Bu </a:t>
            </a:r>
            <a:r>
              <a:rPr lang="tr-TR" sz="2000" dirty="0" err="1" smtClean="0"/>
              <a:t>agresyon</a:t>
            </a:r>
            <a:r>
              <a:rPr lang="tr-TR" sz="2000" dirty="0" smtClean="0"/>
              <a:t> çeşidinde genetik faktörlerde belirleyicidir. Bazı çaban köpeği ve bekçi köpeği ırklarında daha bariz göze çarpar. Bazen de köpekler özellikle bu </a:t>
            </a:r>
            <a:r>
              <a:rPr lang="tr-TR" sz="2000" dirty="0" err="1" smtClean="0"/>
              <a:t>agresyon</a:t>
            </a:r>
            <a:r>
              <a:rPr lang="tr-TR" sz="2000" dirty="0" smtClean="0"/>
              <a:t> yönünde özel olarak yetiştirilir. </a:t>
            </a:r>
          </a:p>
          <a:p>
            <a:pPr>
              <a:spcAft>
                <a:spcPts val="600"/>
              </a:spcAft>
              <a:buFont typeface="Wingdings" pitchFamily="2" charset="2"/>
              <a:buChar char="Ø"/>
            </a:pPr>
            <a:r>
              <a:rPr lang="tr-TR" sz="2000" dirty="0" smtClean="0"/>
              <a:t> Bölge </a:t>
            </a:r>
            <a:r>
              <a:rPr lang="tr-TR" sz="2000" dirty="0" err="1" smtClean="0"/>
              <a:t>agresyonu</a:t>
            </a:r>
            <a:r>
              <a:rPr lang="tr-TR" sz="2000" dirty="0" smtClean="0"/>
              <a:t> köpeklerde mizaç, yavruyken yabancı insanlarla yeterince karşılaşmama, hareketlerinin sınırlandırılmış olması gibi faktörlerden etkilenir. </a:t>
            </a:r>
          </a:p>
          <a:p>
            <a:pPr>
              <a:spcAft>
                <a:spcPts val="600"/>
              </a:spcAft>
              <a:buFont typeface="Wingdings" pitchFamily="2" charset="2"/>
              <a:buChar char="Ø"/>
            </a:pPr>
            <a:r>
              <a:rPr lang="tr-TR" sz="2000" dirty="0" smtClean="0"/>
              <a:t> Köpekler üzerinde yapılan araştırmalarda proteince fakir ama </a:t>
            </a:r>
            <a:r>
              <a:rPr lang="tr-TR" sz="2000" dirty="0" err="1" smtClean="0"/>
              <a:t>triptofan</a:t>
            </a:r>
            <a:r>
              <a:rPr lang="tr-TR" sz="2000" dirty="0" smtClean="0"/>
              <a:t> aminoasidi bakımından zengin beslemenin bölge </a:t>
            </a:r>
            <a:r>
              <a:rPr lang="tr-TR" sz="2000" dirty="0" err="1" smtClean="0"/>
              <a:t>agresyonunu</a:t>
            </a:r>
            <a:r>
              <a:rPr lang="tr-TR" sz="2000" dirty="0" smtClean="0"/>
              <a:t> azalttığını göstermiştir (beyinde </a:t>
            </a:r>
            <a:r>
              <a:rPr lang="tr-TR" sz="2000" dirty="0" err="1" smtClean="0"/>
              <a:t>seratonin</a:t>
            </a:r>
            <a:r>
              <a:rPr lang="tr-TR" sz="2000" dirty="0" smtClean="0"/>
              <a:t> artması nedeniyle).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79388" y="404813"/>
            <a:ext cx="6659562" cy="576262"/>
          </a:xfrm>
          <a:prstGeom prst="roundRect">
            <a:avLst>
              <a:gd name="adj" fmla="val 50000"/>
            </a:avLst>
          </a:prstGeom>
          <a:gradFill rotWithShape="1">
            <a:gsLst>
              <a:gs pos="0">
                <a:srgbClr val="345A3E"/>
              </a:gs>
              <a:gs pos="100000">
                <a:srgbClr val="182A1D">
                  <a:alpha val="0"/>
                </a:srgbClr>
              </a:gs>
            </a:gsLst>
            <a:lin ang="0" scaled="1"/>
          </a:gradFill>
          <a:ln w="9525">
            <a:noFill/>
            <a:round/>
            <a:headEnd/>
            <a:tailEnd/>
          </a:ln>
        </p:spPr>
        <p:txBody>
          <a:bodyPr wrap="none" anchor="ctr"/>
          <a:lstStyle/>
          <a:p>
            <a:endParaRPr lang="tr-TR"/>
          </a:p>
        </p:txBody>
      </p:sp>
      <p:sp>
        <p:nvSpPr>
          <p:cNvPr id="5123" name="Rectangle 4"/>
          <p:cNvSpPr>
            <a:spLocks noGrp="1" noChangeArrowheads="1"/>
          </p:cNvSpPr>
          <p:nvPr>
            <p:ph type="title"/>
          </p:nvPr>
        </p:nvSpPr>
        <p:spPr>
          <a:xfrm>
            <a:off x="457200" y="390525"/>
            <a:ext cx="8229600" cy="590550"/>
          </a:xfrm>
        </p:spPr>
        <p:txBody>
          <a:bodyPr/>
          <a:lstStyle/>
          <a:p>
            <a:pPr eaLnBrk="1" hangingPunct="1"/>
            <a:r>
              <a:rPr lang="tr-TR" noProof="1" smtClean="0">
                <a:latin typeface="Berlin Sans FB Demi" pitchFamily="34" charset="0"/>
              </a:rPr>
              <a:t>Agresyonun Sınıflandırılması</a:t>
            </a:r>
          </a:p>
        </p:txBody>
      </p:sp>
      <p:sp>
        <p:nvSpPr>
          <p:cNvPr id="19" name="18 Metin kutusu"/>
          <p:cNvSpPr txBox="1"/>
          <p:nvPr/>
        </p:nvSpPr>
        <p:spPr>
          <a:xfrm>
            <a:off x="539552" y="1412776"/>
            <a:ext cx="8136904" cy="5139869"/>
          </a:xfrm>
          <a:prstGeom prst="rect">
            <a:avLst/>
          </a:prstGeom>
          <a:noFill/>
        </p:spPr>
        <p:txBody>
          <a:bodyPr wrap="square" rtlCol="0">
            <a:spAutoFit/>
          </a:bodyPr>
          <a:lstStyle/>
          <a:p>
            <a:pPr>
              <a:spcAft>
                <a:spcPts val="2400"/>
              </a:spcAft>
            </a:pPr>
            <a:r>
              <a:rPr lang="tr-TR" b="1" dirty="0" smtClean="0">
                <a:effectLst>
                  <a:outerShdw blurRad="38100" dist="38100" dir="2700000" algn="tl">
                    <a:srgbClr val="000000">
                      <a:alpha val="43137"/>
                    </a:srgbClr>
                  </a:outerShdw>
                </a:effectLst>
              </a:rPr>
              <a:t>3. Ağrı ile ilişkili </a:t>
            </a:r>
            <a:r>
              <a:rPr lang="tr-TR" b="1" dirty="0" err="1" smtClean="0">
                <a:effectLst>
                  <a:outerShdw blurRad="38100" dist="38100" dir="2700000" algn="tl">
                    <a:srgbClr val="000000">
                      <a:alpha val="43137"/>
                    </a:srgbClr>
                  </a:outerShdw>
                </a:effectLst>
              </a:rPr>
              <a:t>agresyon</a:t>
            </a:r>
            <a:r>
              <a:rPr lang="tr-TR" b="1" dirty="0" smtClean="0">
                <a:effectLst>
                  <a:outerShdw blurRad="38100" dist="38100" dir="2700000" algn="tl">
                    <a:srgbClr val="000000">
                      <a:alpha val="43137"/>
                    </a:srgbClr>
                  </a:outerShdw>
                </a:effectLst>
              </a:rPr>
              <a:t>:</a:t>
            </a:r>
          </a:p>
          <a:p>
            <a:pPr>
              <a:spcAft>
                <a:spcPts val="1200"/>
              </a:spcAft>
              <a:buFont typeface="Wingdings" pitchFamily="2" charset="2"/>
              <a:buChar char="Ø"/>
            </a:pPr>
            <a:r>
              <a:rPr lang="tr-TR" dirty="0" smtClean="0"/>
              <a:t> Doğrudan ağrı nedeniyle veya ağrı duyacağı kaygısıyla yapılır. Bu </a:t>
            </a:r>
            <a:r>
              <a:rPr lang="tr-TR" dirty="0" err="1" smtClean="0"/>
              <a:t>agresyonun</a:t>
            </a:r>
            <a:r>
              <a:rPr lang="tr-TR" dirty="0" smtClean="0"/>
              <a:t> işlevi ağrı kaynağını ortadan kaldırıp ağrıyı azaltmaktır. Bacağı kırılan bir hayvan hissettiği ağrının kırıktan mı yoksa kırığı tedavi eden hekimin uygulamasından mı ayrımını yapamaz. Birçok türdeki savunma reaksiyonu ağrı kaynaklı saldırı davranışıdır.</a:t>
            </a:r>
          </a:p>
          <a:p>
            <a:pPr>
              <a:spcAft>
                <a:spcPts val="1200"/>
              </a:spcAft>
              <a:buFont typeface="Wingdings" pitchFamily="2" charset="2"/>
              <a:buChar char="Ø"/>
            </a:pPr>
            <a:r>
              <a:rPr lang="tr-TR" dirty="0" smtClean="0"/>
              <a:t>Veteriner hekimler ağrı kaynaklı agresif davranışlara her zaman hazırlıklı olmalıdır. Birçok tür veya birey uysal olsa da ağrı nedeniyle ısırabilir veya tekme atar. </a:t>
            </a:r>
          </a:p>
          <a:p>
            <a:pPr>
              <a:spcAft>
                <a:spcPts val="1200"/>
              </a:spcAft>
              <a:buFont typeface="Wingdings" pitchFamily="2" charset="2"/>
              <a:buChar char="Ø"/>
            </a:pPr>
            <a:r>
              <a:rPr lang="tr-TR" dirty="0" smtClean="0"/>
              <a:t>Ağrı nedenli </a:t>
            </a:r>
            <a:r>
              <a:rPr lang="tr-TR" dirty="0" err="1" smtClean="0"/>
              <a:t>agresyonda</a:t>
            </a:r>
            <a:r>
              <a:rPr lang="tr-TR" dirty="0" smtClean="0"/>
              <a:t> anatomik bölge önemlidir. Örneğin, yüzünde yarası olan bir hayvan sırtında yarası olana kıyasla daha agresif olabilir (yüz bölgesinde daha çok acı-ağrı reseptörü vardır)   </a:t>
            </a:r>
          </a:p>
        </p:txBody>
      </p:sp>
    </p:spTree>
    <p:extLst>
      <p:ext uri="{BB962C8B-B14F-4D97-AF65-F5344CB8AC3E}">
        <p14:creationId xmlns:p14="http://schemas.microsoft.com/office/powerpoint/2010/main" val="35594112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Right)">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theme/theme1.xml><?xml version="1.0" encoding="utf-8"?>
<a:theme xmlns:a="http://schemas.openxmlformats.org/drawingml/2006/main" name="Agresyon ve Sosyal Yapı">
  <a:themeElements>
    <a:clrScheme name="m62-dots 13">
      <a:dk1>
        <a:srgbClr val="003300"/>
      </a:dk1>
      <a:lt1>
        <a:srgbClr val="FFFFFF"/>
      </a:lt1>
      <a:dk2>
        <a:srgbClr val="FFFFFF"/>
      </a:dk2>
      <a:lt2>
        <a:srgbClr val="808080"/>
      </a:lt2>
      <a:accent1>
        <a:srgbClr val="239BA6"/>
      </a:accent1>
      <a:accent2>
        <a:srgbClr val="1F5126"/>
      </a:accent2>
      <a:accent3>
        <a:srgbClr val="FFFFFF"/>
      </a:accent3>
      <a:accent4>
        <a:srgbClr val="002A00"/>
      </a:accent4>
      <a:accent5>
        <a:srgbClr val="ACCBD0"/>
      </a:accent5>
      <a:accent6>
        <a:srgbClr val="1B4921"/>
      </a:accent6>
      <a:hlink>
        <a:srgbClr val="559085"/>
      </a:hlink>
      <a:folHlink>
        <a:srgbClr val="99CC00"/>
      </a:folHlink>
    </a:clrScheme>
    <a:fontScheme name="m62-dots">
      <a:majorFont>
        <a:latin typeface="Arial Narrow"/>
        <a:ea typeface=""/>
        <a:cs typeface=""/>
      </a:majorFont>
      <a:minorFont>
        <a:latin typeface="Arial Narrow"/>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do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do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do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do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do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do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do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do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do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do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do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do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dots 13">
        <a:dk1>
          <a:srgbClr val="003300"/>
        </a:dk1>
        <a:lt1>
          <a:srgbClr val="FFFFFF"/>
        </a:lt1>
        <a:dk2>
          <a:srgbClr val="FFFFFF"/>
        </a:dk2>
        <a:lt2>
          <a:srgbClr val="808080"/>
        </a:lt2>
        <a:accent1>
          <a:srgbClr val="239BA6"/>
        </a:accent1>
        <a:accent2>
          <a:srgbClr val="1F5126"/>
        </a:accent2>
        <a:accent3>
          <a:srgbClr val="FFFFFF"/>
        </a:accent3>
        <a:accent4>
          <a:srgbClr val="002A00"/>
        </a:accent4>
        <a:accent5>
          <a:srgbClr val="ACCBD0"/>
        </a:accent5>
        <a:accent6>
          <a:srgbClr val="1B4921"/>
        </a:accent6>
        <a:hlink>
          <a:srgbClr val="559085"/>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Agresyon ve Sosyal Yapı</Template>
  <TotalTime>1257</TotalTime>
  <Words>2527</Words>
  <Application>Microsoft Office PowerPoint</Application>
  <PresentationFormat>Ekran Gösterisi (4:3)</PresentationFormat>
  <Paragraphs>273</Paragraphs>
  <Slides>42</Slides>
  <Notes>19</Notes>
  <HiddenSlides>0</HiddenSlides>
  <MMClips>5</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42</vt:i4>
      </vt:variant>
    </vt:vector>
  </HeadingPairs>
  <TitlesOfParts>
    <vt:vector size="51" baseType="lpstr">
      <vt:lpstr>Aharoni</vt:lpstr>
      <vt:lpstr>Arial</vt:lpstr>
      <vt:lpstr>Arial Narrow</vt:lpstr>
      <vt:lpstr>Berlin Sans FB</vt:lpstr>
      <vt:lpstr>Berlin Sans FB Demi</vt:lpstr>
      <vt:lpstr>Neo Sans</vt:lpstr>
      <vt:lpstr>Wingdings</vt:lpstr>
      <vt:lpstr>Agresyon ve Sosyal Yapı</vt:lpstr>
      <vt:lpstr>1_It’s not the design of your template</vt:lpstr>
      <vt:lpstr>Agresyon ve Sosyal Yapı </vt:lpstr>
      <vt:lpstr>Sosyal Yapı</vt:lpstr>
      <vt:lpstr>Agresyon</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Sınıflandırılması</vt:lpstr>
      <vt:lpstr>Agresyonun biyolojik temelleri</vt:lpstr>
      <vt:lpstr>Agresyonun biyolojik temelleri</vt:lpstr>
      <vt:lpstr>Agresyonun biyolojik temelleri</vt:lpstr>
      <vt:lpstr>Agresyonun biyolojik temelleri</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lpstr>Köpeklerde agresyon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Agresyon ve Sosyal Yapı</dc:title>
  <dc:creator>Hakan Öztürk</dc:creator>
  <cp:lastModifiedBy>AA</cp:lastModifiedBy>
  <cp:revision>81</cp:revision>
  <dcterms:created xsi:type="dcterms:W3CDTF">2015-04-30T11:20:34Z</dcterms:created>
  <dcterms:modified xsi:type="dcterms:W3CDTF">2017-02-27T06:15:19Z</dcterms:modified>
</cp:coreProperties>
</file>