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74" r:id="rId1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ge sakiyan" userId="b6bebe72cd1ac83e" providerId="LiveId" clId="{DFDBFAC8-727F-0440-8512-B7C46BDCE9F9}"/>
    <pc:docChg chg="modSld">
      <pc:chgData name="özge sakiyan" userId="b6bebe72cd1ac83e" providerId="LiveId" clId="{DFDBFAC8-727F-0440-8512-B7C46BDCE9F9}" dt="2021-02-26T11:22:17.192" v="10" actId="20577"/>
      <pc:docMkLst>
        <pc:docMk/>
      </pc:docMkLst>
      <pc:sldChg chg="modSp">
        <pc:chgData name="özge sakiyan" userId="b6bebe72cd1ac83e" providerId="LiveId" clId="{DFDBFAC8-727F-0440-8512-B7C46BDCE9F9}" dt="2021-02-26T11:22:17.192" v="10" actId="20577"/>
        <pc:sldMkLst>
          <pc:docMk/>
          <pc:sldMk cId="4218681406" sldId="282"/>
        </pc:sldMkLst>
        <pc:spChg chg="mod">
          <ac:chgData name="özge sakiyan" userId="b6bebe72cd1ac83e" providerId="LiveId" clId="{DFDBFAC8-727F-0440-8512-B7C46BDCE9F9}" dt="2021-02-26T11:22:17.192" v="10" actId="20577"/>
          <ac:spMkLst>
            <pc:docMk/>
            <pc:sldMk cId="4218681406" sldId="28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" dirty="0" smtClean="0"/>
              <a:t>Fat analysis</a:t>
            </a:r>
            <a:endParaRPr lang="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045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/>
              <a:t>Assoc Prof. ÖZGE ŞAKIYAN DEMİRKOL</a:t>
            </a:r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r>
              <a:rPr lang="tr" sz="1200" dirty="0" smtClean="0"/>
              <a:t>29.03.2021</a:t>
            </a:r>
            <a:endParaRPr lang="tr" sz="12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27131" y="3860321"/>
            <a:ext cx="3840480" cy="406879"/>
          </a:xfrm>
        </p:spPr>
        <p:txBody>
          <a:bodyPr>
            <a:noAutofit/>
          </a:bodyPr>
          <a:lstStyle/>
          <a:p>
            <a:r>
              <a:rPr lang="tr-TR" sz="2000" dirty="0" err="1"/>
              <a:t>Thanks</a:t>
            </a:r>
            <a:r>
              <a:rPr lang="tr-TR" sz="2000" dirty="0"/>
              <a:t>!!!!</a:t>
            </a:r>
          </a:p>
          <a:p>
            <a:endParaRPr lang="tr-TR" sz="2000" dirty="0"/>
          </a:p>
          <a:p>
            <a:r>
              <a:rPr lang="tr-TR" sz="2000" dirty="0"/>
              <a:t>osakiyan@ankara.edu.tr</a:t>
            </a:r>
          </a:p>
        </p:txBody>
      </p:sp>
    </p:spTree>
    <p:extLst>
      <p:ext uri="{BB962C8B-B14F-4D97-AF65-F5344CB8AC3E}">
        <p14:creationId xmlns:p14="http://schemas.microsoft.com/office/powerpoint/2010/main" val="2652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480291"/>
            <a:ext cx="10058400" cy="55014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Lipids, proteins, and carbohydrates constitute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principal </a:t>
            </a:r>
            <a:r>
              <a:rPr lang="en-US" dirty="0"/>
              <a:t>structural components of foods. </a:t>
            </a:r>
            <a:endParaRPr lang="tr-TR" dirty="0" smtClean="0"/>
          </a:p>
          <a:p>
            <a:r>
              <a:rPr lang="en-US" dirty="0" smtClean="0"/>
              <a:t>Lipids </a:t>
            </a:r>
            <a:r>
              <a:rPr lang="en-US" dirty="0"/>
              <a:t>are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group </a:t>
            </a:r>
            <a:r>
              <a:rPr lang="en-US" dirty="0"/>
              <a:t>of substances that, in general, are soluble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ether</a:t>
            </a:r>
            <a:r>
              <a:rPr lang="en-US" dirty="0"/>
              <a:t>, chloroform, or other organic solvents but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sparingly </a:t>
            </a:r>
            <a:r>
              <a:rPr lang="en-US" dirty="0"/>
              <a:t>soluble in water. However, there exists </a:t>
            </a:r>
            <a:r>
              <a:rPr lang="en-US" dirty="0" smtClean="0"/>
              <a:t>no</a:t>
            </a:r>
            <a:r>
              <a:rPr lang="tr-TR" dirty="0" smtClean="0"/>
              <a:t> </a:t>
            </a:r>
            <a:r>
              <a:rPr lang="en-US" dirty="0" smtClean="0"/>
              <a:t>clear </a:t>
            </a:r>
            <a:r>
              <a:rPr lang="en-US" dirty="0"/>
              <a:t>scientific definition of a </a:t>
            </a:r>
            <a:r>
              <a:rPr lang="en-US" dirty="0" smtClean="0"/>
              <a:t>lipid</a:t>
            </a:r>
            <a:r>
              <a:rPr lang="tr-TR" dirty="0" smtClean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terms</a:t>
            </a:r>
            <a:r>
              <a:rPr lang="tr-TR" dirty="0"/>
              <a:t> </a:t>
            </a:r>
            <a:r>
              <a:rPr lang="tr-TR" dirty="0" err="1"/>
              <a:t>lipids</a:t>
            </a:r>
            <a:r>
              <a:rPr lang="tr-TR" dirty="0"/>
              <a:t>, </a:t>
            </a:r>
            <a:r>
              <a:rPr lang="tr-TR" dirty="0" err="1" smtClean="0"/>
              <a:t>fats</a:t>
            </a:r>
            <a:r>
              <a:rPr lang="tr-TR" dirty="0" smtClean="0"/>
              <a:t>, </a:t>
            </a:r>
            <a:r>
              <a:rPr lang="en-US" dirty="0" smtClean="0"/>
              <a:t>and </a:t>
            </a:r>
            <a:r>
              <a:rPr lang="en-US" dirty="0"/>
              <a:t>oils are often used interchangeably.</a:t>
            </a:r>
          </a:p>
          <a:p>
            <a:r>
              <a:rPr lang="en-US" dirty="0"/>
              <a:t>The term “lipid” commonly refers to the </a:t>
            </a:r>
            <a:r>
              <a:rPr lang="en-US" dirty="0" smtClean="0"/>
              <a:t>broad,</a:t>
            </a:r>
            <a:r>
              <a:rPr lang="tr-TR" dirty="0" smtClean="0"/>
              <a:t> </a:t>
            </a:r>
            <a:r>
              <a:rPr lang="en-US" dirty="0" smtClean="0"/>
              <a:t>total </a:t>
            </a:r>
            <a:r>
              <a:rPr lang="en-US" dirty="0"/>
              <a:t>collection of food molecules that meet the </a:t>
            </a:r>
            <a:r>
              <a:rPr lang="en-US" dirty="0" smtClean="0"/>
              <a:t>definition</a:t>
            </a:r>
            <a:r>
              <a:rPr lang="tr-TR" dirty="0" smtClean="0"/>
              <a:t> </a:t>
            </a:r>
            <a:r>
              <a:rPr lang="en-US" dirty="0" smtClean="0"/>
              <a:t>previously </a:t>
            </a:r>
            <a:r>
              <a:rPr lang="en-US" dirty="0"/>
              <a:t>stated. Fats generally refer to those </a:t>
            </a:r>
            <a:r>
              <a:rPr lang="en-US" dirty="0" smtClean="0"/>
              <a:t>lipids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are solid at room temperature, and </a:t>
            </a:r>
            <a:r>
              <a:rPr lang="en-US" dirty="0" smtClean="0"/>
              <a:t>oils</a:t>
            </a:r>
            <a:r>
              <a:rPr lang="tr-TR" dirty="0" smtClean="0"/>
              <a:t> </a:t>
            </a:r>
            <a:r>
              <a:rPr lang="en-US" dirty="0" smtClean="0"/>
              <a:t>generally </a:t>
            </a:r>
            <a:r>
              <a:rPr lang="en-US" dirty="0"/>
              <a:t>refer to those lipids that are liquid at </a:t>
            </a:r>
            <a:r>
              <a:rPr lang="en-US" dirty="0" smtClean="0"/>
              <a:t>room</a:t>
            </a:r>
            <a:r>
              <a:rPr lang="tr-TR" dirty="0" smtClean="0"/>
              <a:t> </a:t>
            </a:r>
            <a:r>
              <a:rPr lang="tr-TR" dirty="0" err="1" smtClean="0"/>
              <a:t>temperature</a:t>
            </a:r>
            <a:r>
              <a:rPr lang="tr-TR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9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General </a:t>
            </a:r>
            <a:r>
              <a:rPr lang="tr-TR" dirty="0" err="1" smtClean="0"/>
              <a:t>classification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1752600"/>
            <a:ext cx="7727804" cy="42291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 smtClean="0"/>
              <a:t>Simple </a:t>
            </a:r>
            <a:r>
              <a:rPr lang="en-US" b="1" dirty="0"/>
              <a:t>lipids: </a:t>
            </a:r>
            <a:r>
              <a:rPr lang="en-US" dirty="0"/>
              <a:t>ester of fatty acids with </a:t>
            </a:r>
            <a:r>
              <a:rPr lang="en-US" dirty="0" smtClean="0"/>
              <a:t>alcohol</a:t>
            </a:r>
            <a:r>
              <a:rPr lang="tr-TR" dirty="0" smtClean="0"/>
              <a:t> (</a:t>
            </a:r>
            <a:r>
              <a:rPr lang="tr-TR" dirty="0" err="1" smtClean="0"/>
              <a:t>i.e</a:t>
            </a:r>
            <a:r>
              <a:rPr lang="tr-TR" dirty="0"/>
              <a:t>., </a:t>
            </a:r>
            <a:r>
              <a:rPr lang="tr-TR" dirty="0" err="1"/>
              <a:t>fats</a:t>
            </a:r>
            <a:r>
              <a:rPr lang="tr-TR" dirty="0"/>
              <a:t>, </a:t>
            </a:r>
            <a:r>
              <a:rPr lang="tr-TR" dirty="0" err="1"/>
              <a:t>waxes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Compound lipids: </a:t>
            </a:r>
            <a:r>
              <a:rPr lang="en-US" dirty="0"/>
              <a:t>compounds </a:t>
            </a:r>
            <a:r>
              <a:rPr lang="en-US" dirty="0" smtClean="0"/>
              <a:t>containing</a:t>
            </a:r>
            <a:r>
              <a:rPr lang="tr-TR" dirty="0" smtClean="0"/>
              <a:t> </a:t>
            </a:r>
            <a:r>
              <a:rPr lang="en-US" dirty="0" smtClean="0"/>
              <a:t>groups </a:t>
            </a:r>
            <a:r>
              <a:rPr lang="en-US" dirty="0"/>
              <a:t>in addition to an ester of a fatty </a:t>
            </a:r>
            <a:r>
              <a:rPr lang="en-US" dirty="0" smtClean="0"/>
              <a:t>acid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an alcohol (i.e., phospholipids, </a:t>
            </a:r>
            <a:r>
              <a:rPr lang="en-US" dirty="0" err="1" smtClean="0"/>
              <a:t>cerebrosides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sphingolipids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Derived lipids: </a:t>
            </a:r>
            <a:r>
              <a:rPr lang="en-US" dirty="0"/>
              <a:t>substances derived from </a:t>
            </a:r>
            <a:r>
              <a:rPr lang="en-US" dirty="0" smtClean="0"/>
              <a:t>neutral</a:t>
            </a:r>
            <a:r>
              <a:rPr lang="tr-TR" dirty="0" smtClean="0"/>
              <a:t> </a:t>
            </a:r>
            <a:r>
              <a:rPr lang="en-US" dirty="0" smtClean="0"/>
              <a:t>lipids </a:t>
            </a:r>
            <a:r>
              <a:rPr lang="en-US" dirty="0"/>
              <a:t>or compound lipids (e.g., fatty </a:t>
            </a:r>
            <a:r>
              <a:rPr lang="en-US" dirty="0" smtClean="0"/>
              <a:t>acids,</a:t>
            </a:r>
            <a:r>
              <a:rPr lang="tr-TR" dirty="0" smtClean="0"/>
              <a:t> </a:t>
            </a:r>
            <a:r>
              <a:rPr lang="en-US" dirty="0" smtClean="0"/>
              <a:t>long-chain </a:t>
            </a:r>
            <a:r>
              <a:rPr lang="en-US" dirty="0"/>
              <a:t>alcohols, sterols, fat-soluble </a:t>
            </a:r>
            <a:r>
              <a:rPr lang="en-US" dirty="0" smtClean="0"/>
              <a:t>vitamins,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hydrocarbons</a:t>
            </a:r>
            <a:r>
              <a:rPr lang="tr-TR" dirty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032" y="304800"/>
            <a:ext cx="2247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5760" y="2352964"/>
            <a:ext cx="10058400" cy="422910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An </a:t>
            </a:r>
            <a:r>
              <a:rPr lang="tr-TR" dirty="0" err="1"/>
              <a:t>accurate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precise</a:t>
            </a:r>
            <a:r>
              <a:rPr lang="tr-TR" dirty="0"/>
              <a:t> </a:t>
            </a:r>
            <a:r>
              <a:rPr lang="tr-TR" dirty="0" err="1"/>
              <a:t>quantitative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qualitative</a:t>
            </a:r>
            <a:r>
              <a:rPr lang="tr-TR" dirty="0"/>
              <a:t> </a:t>
            </a:r>
            <a:r>
              <a:rPr lang="en-US" dirty="0" smtClean="0"/>
              <a:t>analysis </a:t>
            </a:r>
            <a:r>
              <a:rPr lang="en-US" dirty="0"/>
              <a:t>of lipids in foods is </a:t>
            </a:r>
            <a:r>
              <a:rPr lang="en-US" dirty="0" smtClean="0"/>
              <a:t>important</a:t>
            </a:r>
            <a:r>
              <a:rPr lang="tr-TR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accurate</a:t>
            </a:r>
            <a:r>
              <a:rPr lang="tr-TR" dirty="0" smtClean="0"/>
              <a:t> </a:t>
            </a:r>
            <a:r>
              <a:rPr lang="en-US" dirty="0" smtClean="0"/>
              <a:t>nutritional </a:t>
            </a:r>
            <a:r>
              <a:rPr lang="en-US" dirty="0"/>
              <a:t>labeling, </a:t>
            </a:r>
            <a:endParaRPr lang="tr-TR" dirty="0" smtClean="0"/>
          </a:p>
          <a:p>
            <a:r>
              <a:rPr lang="en-US" dirty="0" smtClean="0"/>
              <a:t>to </a:t>
            </a:r>
            <a:r>
              <a:rPr lang="en-US" dirty="0"/>
              <a:t>determine whether the </a:t>
            </a:r>
            <a:r>
              <a:rPr lang="en-US" dirty="0" smtClean="0"/>
              <a:t>food</a:t>
            </a:r>
            <a:r>
              <a:rPr lang="tr-TR" dirty="0" smtClean="0"/>
              <a:t> </a:t>
            </a:r>
            <a:r>
              <a:rPr lang="en-US" dirty="0" smtClean="0"/>
              <a:t>meets </a:t>
            </a:r>
            <a:r>
              <a:rPr lang="en-US" dirty="0"/>
              <a:t>the standard of identity, </a:t>
            </a:r>
            <a:endParaRPr lang="tr-TR" dirty="0" smtClean="0"/>
          </a:p>
          <a:p>
            <a:r>
              <a:rPr lang="en-US" dirty="0" smtClean="0"/>
              <a:t>to </a:t>
            </a:r>
            <a:r>
              <a:rPr lang="en-US" dirty="0"/>
              <a:t>ensure that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product</a:t>
            </a:r>
            <a:r>
              <a:rPr lang="tr-TR" dirty="0" smtClean="0"/>
              <a:t> </a:t>
            </a:r>
            <a:r>
              <a:rPr lang="tr-TR" dirty="0" err="1"/>
              <a:t>meets</a:t>
            </a:r>
            <a:r>
              <a:rPr lang="tr-TR" dirty="0"/>
              <a:t> </a:t>
            </a:r>
            <a:r>
              <a:rPr lang="tr-TR" dirty="0" err="1" smtClean="0"/>
              <a:t>manufacturing</a:t>
            </a:r>
            <a:r>
              <a:rPr lang="tr-TR" dirty="0"/>
              <a:t> </a:t>
            </a:r>
            <a:r>
              <a:rPr lang="tr-TR" dirty="0" err="1" smtClean="0"/>
              <a:t>specifications</a:t>
            </a:r>
            <a:r>
              <a:rPr lang="tr-TR" dirty="0"/>
              <a:t>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importance</a:t>
            </a:r>
            <a:r>
              <a:rPr lang="tr-TR" dirty="0" smtClean="0"/>
              <a:t> of </a:t>
            </a:r>
            <a:r>
              <a:rPr lang="tr-TR" dirty="0" err="1" smtClean="0"/>
              <a:t>analysis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87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Fat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Solvent</a:t>
            </a:r>
            <a:r>
              <a:rPr lang="tr-TR" dirty="0" smtClean="0"/>
              <a:t> </a:t>
            </a:r>
            <a:r>
              <a:rPr lang="tr-TR" dirty="0" err="1" smtClean="0"/>
              <a:t>extraction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r>
              <a:rPr lang="tr-TR" dirty="0" err="1" smtClean="0"/>
              <a:t>Nonsolvent</a:t>
            </a:r>
            <a:r>
              <a:rPr lang="tr-TR" dirty="0" smtClean="0"/>
              <a:t> </a:t>
            </a:r>
            <a:r>
              <a:rPr lang="tr-TR" dirty="0" err="1" smtClean="0"/>
              <a:t>wet</a:t>
            </a:r>
            <a:r>
              <a:rPr lang="tr-TR" dirty="0" smtClean="0"/>
              <a:t> </a:t>
            </a:r>
            <a:r>
              <a:rPr lang="tr-TR" dirty="0" err="1" smtClean="0"/>
              <a:t>extraction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r>
              <a:rPr lang="tr-TR" dirty="0" err="1" smtClean="0"/>
              <a:t>Instrumental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5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principle</a:t>
            </a:r>
            <a:r>
              <a:rPr lang="tr-TR" dirty="0" smtClean="0"/>
              <a:t> of </a:t>
            </a:r>
            <a:r>
              <a:rPr lang="tr-TR" dirty="0" err="1" smtClean="0"/>
              <a:t>extraction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separation</a:t>
            </a:r>
            <a:r>
              <a:rPr lang="tr-TR" dirty="0" smtClean="0"/>
              <a:t> of </a:t>
            </a:r>
            <a:r>
              <a:rPr lang="tr-TR" dirty="0" err="1" smtClean="0"/>
              <a:t>components</a:t>
            </a:r>
            <a:r>
              <a:rPr lang="tr-TR" dirty="0" smtClean="0"/>
              <a:t> (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fats</a:t>
            </a:r>
            <a:r>
              <a:rPr lang="tr-TR" dirty="0" smtClean="0"/>
              <a:t>)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solid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liquid</a:t>
            </a:r>
            <a:r>
              <a:rPr lang="tr-TR" dirty="0" smtClean="0"/>
              <a:t> </a:t>
            </a:r>
            <a:r>
              <a:rPr lang="tr-TR" dirty="0" err="1" smtClean="0"/>
              <a:t>phase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convenient</a:t>
            </a:r>
            <a:r>
              <a:rPr lang="tr-TR" dirty="0" smtClean="0"/>
              <a:t> </a:t>
            </a:r>
            <a:r>
              <a:rPr lang="tr-TR" dirty="0" err="1" smtClean="0"/>
              <a:t>solvent</a:t>
            </a:r>
            <a:r>
              <a:rPr lang="tr-TR" dirty="0" smtClean="0"/>
              <a:t> </a:t>
            </a:r>
            <a:r>
              <a:rPr lang="tr-TR" dirty="0" err="1" smtClean="0"/>
              <a:t>depending</a:t>
            </a:r>
            <a:r>
              <a:rPr lang="tr-TR" dirty="0" smtClean="0"/>
              <a:t> on </a:t>
            </a:r>
            <a:r>
              <a:rPr lang="tr-TR" dirty="0" err="1" smtClean="0"/>
              <a:t>solubility</a:t>
            </a:r>
            <a:r>
              <a:rPr lang="tr-TR" dirty="0" smtClean="0"/>
              <a:t> </a:t>
            </a:r>
            <a:r>
              <a:rPr lang="tr-TR" dirty="0" err="1" smtClean="0"/>
              <a:t>difference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23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-6362"/>
            <a:ext cx="9972243" cy="68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08" y="0"/>
            <a:ext cx="10245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 </a:t>
            </a:r>
            <a:r>
              <a:rPr lang="tr-TR" dirty="0" err="1" smtClean="0"/>
              <a:t>affecting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</a:t>
            </a:r>
            <a:r>
              <a:rPr lang="tr-TR" dirty="0" err="1" smtClean="0"/>
              <a:t>duration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endParaRPr lang="tr-TR" dirty="0" smtClean="0"/>
          </a:p>
          <a:p>
            <a:pPr lvl="1"/>
            <a:r>
              <a:rPr lang="tr-TR" dirty="0" err="1"/>
              <a:t>Particle</a:t>
            </a:r>
            <a:r>
              <a:rPr lang="tr-TR" dirty="0"/>
              <a:t> size</a:t>
            </a:r>
          </a:p>
          <a:p>
            <a:pPr lvl="1"/>
            <a:r>
              <a:rPr lang="tr-TR" dirty="0" err="1"/>
              <a:t>Mass</a:t>
            </a:r>
            <a:r>
              <a:rPr lang="tr-TR" dirty="0"/>
              <a:t> transfer </a:t>
            </a:r>
            <a:r>
              <a:rPr lang="tr-TR" dirty="0" err="1" smtClean="0"/>
              <a:t>area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solvents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circulation</a:t>
            </a:r>
            <a:r>
              <a:rPr lang="tr-TR" dirty="0" smtClean="0"/>
              <a:t> </a:t>
            </a:r>
            <a:r>
              <a:rPr lang="tr-TR" dirty="0" err="1" smtClean="0"/>
              <a:t>velocity</a:t>
            </a:r>
            <a:endParaRPr lang="tr-TR" dirty="0" smtClean="0"/>
          </a:p>
          <a:p>
            <a:r>
              <a:rPr lang="tr-TR" dirty="0" smtClean="0"/>
              <a:t>Solid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solvent</a:t>
            </a:r>
            <a:r>
              <a:rPr lang="tr-TR" dirty="0" smtClean="0"/>
              <a:t> </a:t>
            </a:r>
            <a:r>
              <a:rPr lang="tr-TR" smtClean="0"/>
              <a:t>ratio</a:t>
            </a:r>
            <a:endParaRPr lang="tr-TR" dirty="0" smtClean="0"/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208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2610</TotalTime>
  <Words>319</Words>
  <Application>Microsoft Office PowerPoint</Application>
  <PresentationFormat>Geniş ekran</PresentationFormat>
  <Paragraphs>40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Doğa Çizimi 16x9</vt:lpstr>
      <vt:lpstr>Fat analysis</vt:lpstr>
      <vt:lpstr>PowerPoint Sunusu</vt:lpstr>
      <vt:lpstr>General classification</vt:lpstr>
      <vt:lpstr>The importance of analysis</vt:lpstr>
      <vt:lpstr>Fat analysis methods</vt:lpstr>
      <vt:lpstr>The principle of extraction method</vt:lpstr>
      <vt:lpstr>PowerPoint Sunusu</vt:lpstr>
      <vt:lpstr>PowerPoint Sunusu</vt:lpstr>
      <vt:lpstr>The factors affecting analysis duration: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SÜRECİ</dc:title>
  <dc:creator>Dell</dc:creator>
  <cp:lastModifiedBy>Ozge Sakiyan Demirkol</cp:lastModifiedBy>
  <cp:revision>115</cp:revision>
  <dcterms:created xsi:type="dcterms:W3CDTF">2020-12-24T16:23:35Z</dcterms:created>
  <dcterms:modified xsi:type="dcterms:W3CDTF">2021-03-28T18:06:38Z</dcterms:modified>
</cp:coreProperties>
</file>