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F8A66-BFCF-4753-9037-DBA3F9A1B6D0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8BCBE-C17C-4102-8F8C-620D59F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33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81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02A2C55-2439-4368-BCB6-F0F83A1EFADA}" type="slidenum">
              <a:rPr lang="tr-TR" altLang="tr-TR" sz="1200" smtClean="0"/>
              <a:pPr/>
              <a:t>3</a:t>
            </a:fld>
            <a:endParaRPr lang="tr-TR" altLang="tr-TR" sz="1200" smtClean="0"/>
          </a:p>
        </p:txBody>
      </p:sp>
    </p:spTree>
    <p:extLst>
      <p:ext uri="{BB962C8B-B14F-4D97-AF65-F5344CB8AC3E}">
        <p14:creationId xmlns:p14="http://schemas.microsoft.com/office/powerpoint/2010/main" val="395222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5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16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5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27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30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12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08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8702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74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0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67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9ED3-C931-46E8-95C3-5577483EE01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F137-C807-480F-AEE8-07AF281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77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Microsoft_Excel_Grafi_i1.xls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70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Chart 7"/>
          <p:cNvGraphicFramePr>
            <a:graphicFrameLocks/>
          </p:cNvGraphicFramePr>
          <p:nvPr/>
        </p:nvGraphicFramePr>
        <p:xfrm>
          <a:off x="2424114" y="441325"/>
          <a:ext cx="7862887" cy="586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Çizelge" r:id="rId4" imgW="7864522" imgH="5864860" progId="Excel.Chart.8">
                  <p:embed/>
                </p:oleObj>
              </mc:Choice>
              <mc:Fallback>
                <p:oleObj name="Çizelge" r:id="rId4" imgW="7864522" imgH="586486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441325"/>
                        <a:ext cx="7862887" cy="586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1847851" y="6165850"/>
            <a:ext cx="2016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Arial" panose="020B0604020202020204" pitchFamily="34" charset="0"/>
              </a:rPr>
              <a:t>Kaynak: TUİK, 2016</a:t>
            </a:r>
          </a:p>
        </p:txBody>
      </p:sp>
    </p:spTree>
    <p:extLst>
      <p:ext uri="{BB962C8B-B14F-4D97-AF65-F5344CB8AC3E}">
        <p14:creationId xmlns:p14="http://schemas.microsoft.com/office/powerpoint/2010/main" val="2505302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 Tablo"/>
          <p:cNvGraphicFramePr>
            <a:graphicFrameLocks noGrp="1"/>
          </p:cNvGraphicFramePr>
          <p:nvPr/>
        </p:nvGraphicFramePr>
        <p:xfrm>
          <a:off x="2135189" y="1052514"/>
          <a:ext cx="7273925" cy="5227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479"/>
                <a:gridCol w="1895111"/>
                <a:gridCol w="3020335"/>
              </a:tblGrid>
              <a:tr h="281970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BİTKİ ADI</a:t>
                      </a:r>
                      <a:endParaRPr lang="tr-T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EKİM</a:t>
                      </a:r>
                      <a:r>
                        <a:rPr lang="tr-TR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ALANI (ha)</a:t>
                      </a:r>
                      <a:endParaRPr lang="tr-T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ÜRETİM(ton) (yeşil ot)</a:t>
                      </a:r>
                      <a:endParaRPr lang="tr-T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KORUNGA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191.403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1.655.985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BURÇAK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tr-TR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3.925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24.849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 rowSpan="2"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MISIR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12.582</a:t>
                      </a:r>
                    </a:p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410.541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235.405(hasıl)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 vMerge="1"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19.684.599 (silaj)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HAYVAN PANCARI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2.424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114.165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YEM ŞALGAMI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6.800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329.970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BUĞDAY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14.618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92.610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ARPA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3.378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46.649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ÇAVDAR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0.765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6.411</a:t>
                      </a:r>
                      <a:endParaRPr lang="tr-T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BEZELYE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1.112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3.125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FİĞ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493.076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624.044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ÜÇGÜL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0.405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2.378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YONCA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662.045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13.949.958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YULAF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82.589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1.180.294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SORGUM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1.680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59.019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TRİTİKALE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7.658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90.529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MÜRDÜMÜK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19.573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138.554</a:t>
                      </a:r>
                    </a:p>
                  </a:txBody>
                  <a:tcPr marL="68607" marR="68607" marT="34299" marB="34299"/>
                </a:tc>
              </a:tr>
              <a:tr h="239441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İTALYAN ÇİMİ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1.520</a:t>
                      </a: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58.046</a:t>
                      </a:r>
                    </a:p>
                  </a:txBody>
                  <a:tcPr marL="68607" marR="68607" marT="34299" marB="34299"/>
                </a:tc>
              </a:tr>
              <a:tr h="635730">
                <a:tc>
                  <a:txBody>
                    <a:bodyPr/>
                    <a:lstStyle/>
                    <a:p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TOPLAM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tr-TR" sz="1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1.915.300</a:t>
                      </a:r>
                      <a:r>
                        <a:rPr lang="tr-TR" sz="1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</a:p>
                    <a:p>
                      <a:pPr algn="ctr"/>
                      <a:r>
                        <a:rPr lang="tr-T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(Tarla tarımı yapılan alanların %12.’si)</a:t>
                      </a:r>
                    </a:p>
                    <a:p>
                      <a:pPr algn="ctr"/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38.296.590</a:t>
                      </a:r>
                      <a:endParaRPr lang="tr-TR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607" marR="68607" marT="34299" marB="34299"/>
                </a:tc>
              </a:tr>
            </a:tbl>
          </a:graphicData>
        </a:graphic>
      </p:graphicFrame>
      <p:sp>
        <p:nvSpPr>
          <p:cNvPr id="12" name="2 Dikdörtgen"/>
          <p:cNvSpPr/>
          <p:nvPr/>
        </p:nvSpPr>
        <p:spPr>
          <a:xfrm>
            <a:off x="2640014" y="404814"/>
            <a:ext cx="6624637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Türkiye’ de 2015 Yılında Yetiştirilen Yem Bitkileri </a:t>
            </a:r>
          </a:p>
        </p:txBody>
      </p:sp>
      <p:sp>
        <p:nvSpPr>
          <p:cNvPr id="7255" name="Rectangle 3"/>
          <p:cNvSpPr>
            <a:spLocks noChangeArrowheads="1"/>
          </p:cNvSpPr>
          <p:nvPr/>
        </p:nvSpPr>
        <p:spPr bwMode="auto">
          <a:xfrm>
            <a:off x="1847850" y="6237289"/>
            <a:ext cx="1784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>
                <a:latin typeface="Arial" panose="020B0604020202020204" pitchFamily="34" charset="0"/>
              </a:rPr>
              <a:t>Kaynak: TUİK, 2016</a:t>
            </a:r>
          </a:p>
        </p:txBody>
      </p:sp>
    </p:spTree>
    <p:extLst>
      <p:ext uri="{BB962C8B-B14F-4D97-AF65-F5344CB8AC3E}">
        <p14:creationId xmlns:p14="http://schemas.microsoft.com/office/powerpoint/2010/main" val="1714320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260350"/>
            <a:ext cx="7951788" cy="8651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Türkiye’ de 2009-2015 Yılları Arasında Yem Bitkileri Ekim Alanlarındaki Değişmeler (Alan-Üretim)</a:t>
            </a:r>
            <a:endParaRPr lang="tr-TR" sz="2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19288" y="1125539"/>
          <a:ext cx="8424862" cy="5343525"/>
        </p:xfrm>
        <a:graphic>
          <a:graphicData uri="http://schemas.openxmlformats.org/drawingml/2006/table">
            <a:tbl>
              <a:tblPr/>
              <a:tblGrid>
                <a:gridCol w="715338"/>
                <a:gridCol w="667488"/>
                <a:gridCol w="921355"/>
                <a:gridCol w="778114"/>
                <a:gridCol w="767985"/>
                <a:gridCol w="667488"/>
                <a:gridCol w="738931"/>
                <a:gridCol w="719913"/>
                <a:gridCol w="864088"/>
                <a:gridCol w="537519"/>
                <a:gridCol w="1046643"/>
              </a:tblGrid>
              <a:tr h="3966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Ürünler</a:t>
                      </a:r>
                      <a:endParaRPr kumimoji="0" lang="tr-TR" alt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</a:t>
                      </a:r>
                      <a:endParaRPr kumimoji="0" lang="tr-TR" alt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Fiğ</a:t>
                      </a:r>
                      <a:endParaRPr kumimoji="0" lang="tr-TR" alt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Korunga</a:t>
                      </a:r>
                      <a:endParaRPr kumimoji="0" lang="tr-TR" alt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Silajlık Mısır</a:t>
                      </a:r>
                      <a:endParaRPr kumimoji="0" lang="tr-TR" alt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Diğer</a:t>
                      </a: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Toplam</a:t>
                      </a: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051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Yıllar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 (ha)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Üretim (ton)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 (ha)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Üretim (ton)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 (ha)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Üretim (ton)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 (ha)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Üretim (ton)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 (ha)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Toplam Alanları (ha)</a:t>
                      </a: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</a:tr>
              <a:tr h="3435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569.295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5.784.808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469.552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2.343.538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150.892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943.000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274.003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11.099.653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74.259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1.538.000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568.810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11.676.115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428.840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4.018.984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157.081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1.508.930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293.733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12.446.450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60.543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1.522.000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558.552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12.076.159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475.475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4.442.017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153.644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1.571.606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312.794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13.294.380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54.597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1.555.000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674.183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11.536.328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569.425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4.245.417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196.334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1.459.570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354.088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14.956.457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169.349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1.963.000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628.641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12.616.178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499.043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4.492.466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191.439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1.630.572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402.716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17.835.115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163.487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1.886.000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kumimoji="0" lang="tr-TR" altLang="tr-T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692.305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13.432.968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290.904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2.682.995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194.908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1.646.256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401.591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18.563.390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163.575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1.743.000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</a:tr>
              <a:tr h="4208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662.045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13.949.958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493.076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2.721.246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191.403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1.655.985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410.541</a:t>
                      </a: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19.684.599</a:t>
                      </a: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157.135</a:t>
                      </a: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1.700.000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F6"/>
                    </a:solidFill>
                  </a:tcPr>
                </a:tc>
              </a:tr>
              <a:tr h="147301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2015 yılı Toplam Yem Bitkileri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1.915.300(ha)38.377.000 (ton)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15.738.000 </a:t>
                      </a:r>
                      <a:r>
                        <a:rPr kumimoji="0" lang="tr-TR" altLang="tr-TR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ha’lık</a:t>
                      </a:r>
                      <a:r>
                        <a:rPr kumimoji="0" lang="tr-TR" altLang="tr-T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tarla tarımı yapılan alanın  % 12.2’sinde yem bitkileri yer almaktadır.</a:t>
                      </a: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9" marR="5143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EC"/>
                    </a:solidFill>
                  </a:tcPr>
                </a:tc>
              </a:tr>
            </a:tbl>
          </a:graphicData>
        </a:graphic>
      </p:graphicFrame>
      <p:sp>
        <p:nvSpPr>
          <p:cNvPr id="9348" name="Rectangle 4"/>
          <p:cNvSpPr>
            <a:spLocks noChangeArrowheads="1"/>
          </p:cNvSpPr>
          <p:nvPr/>
        </p:nvSpPr>
        <p:spPr bwMode="auto">
          <a:xfrm>
            <a:off x="1703389" y="6469064"/>
            <a:ext cx="1557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>
                <a:latin typeface="Arial" panose="020B0604020202020204" pitchFamily="34" charset="0"/>
              </a:rPr>
              <a:t>Kaynak: TUİK, 2016</a:t>
            </a:r>
          </a:p>
        </p:txBody>
      </p:sp>
    </p:spTree>
    <p:extLst>
      <p:ext uri="{BB962C8B-B14F-4D97-AF65-F5344CB8AC3E}">
        <p14:creationId xmlns:p14="http://schemas.microsoft.com/office/powerpoint/2010/main" val="6614054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09800" y="404813"/>
            <a:ext cx="7772400" cy="863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Yem bitkileri desteklemeleri kapsamında yıllar itibariyle çiftçi sayısı, ödeme miktarı ve ürün bazında yem bitkileri ekiliş alanları </a:t>
            </a:r>
            <a:r>
              <a:rPr lang="tr-TR" sz="2000" b="1" dirty="0">
                <a:solidFill>
                  <a:srgbClr val="1F497D"/>
                </a:solidFill>
              </a:rPr>
              <a:t/>
            </a:r>
            <a:br>
              <a:rPr lang="tr-TR" sz="2000" b="1" dirty="0">
                <a:solidFill>
                  <a:srgbClr val="1F497D"/>
                </a:solidFill>
              </a:rPr>
            </a:b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992314" y="1557338"/>
          <a:ext cx="7989887" cy="4684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5392"/>
                <a:gridCol w="652628"/>
                <a:gridCol w="593282"/>
                <a:gridCol w="715392"/>
                <a:gridCol w="715392"/>
                <a:gridCol w="763621"/>
                <a:gridCol w="763621"/>
                <a:gridCol w="771659"/>
                <a:gridCol w="771659"/>
                <a:gridCol w="763621"/>
                <a:gridCol w="763621"/>
              </a:tblGrid>
              <a:tr h="2538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Yıllar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Çiftçi Sayısı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Destekleme Tutarı (Milyon TL)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 Bitkileri (ha)</a:t>
                      </a:r>
                      <a:endParaRPr lang="tr-T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494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Korunga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Fiğ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Diğer Tek Yıllık Yem Bitkileri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Yapay Çayır Mera 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Silajlık Mısır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Diğer Tek Yıllık Silaj Yapımı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Ekim Alanı Toplamı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51.383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31.934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6.543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96.296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11.085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69.987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215.853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189.277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252,9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51.084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28.377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291.596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32.075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156.706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4.316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564.278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195.322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292,8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56.176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30.233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288.010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31.680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189.897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6.329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602.610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192.407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303,9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53.944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28.649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265.136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20.910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230.251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7.133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608.217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195.234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328,1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58.440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27.233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269.407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20.849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253.312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8.115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637.609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181.829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336,9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50.247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29.578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264.273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21.190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221.213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6.016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592.952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3532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157.204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343,0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38.658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22.794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223.647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20.874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216.609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3.885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527.732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  <a:tr h="120890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  <a:endParaRPr lang="tr-TR" sz="1100" b="1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2.817.351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4.112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874.803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335.881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3.978.342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491.609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3.382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2.451.938</a:t>
                      </a:r>
                      <a:endParaRPr lang="tr-TR" sz="1100" b="1" i="0" u="none" strike="noStrike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52.510</a:t>
                      </a:r>
                      <a:endParaRPr lang="tr-TR" sz="1100" b="1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8.190.414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42" marR="6142" marT="6143" marB="0" anchor="ctr"/>
                </a:tc>
              </a:tr>
            </a:tbl>
          </a:graphicData>
        </a:graphic>
      </p:graphicFrame>
      <p:sp>
        <p:nvSpPr>
          <p:cNvPr id="10367" name="Dikdörtgen 4"/>
          <p:cNvSpPr>
            <a:spLocks noChangeArrowheads="1"/>
          </p:cNvSpPr>
          <p:nvPr/>
        </p:nvSpPr>
        <p:spPr bwMode="auto">
          <a:xfrm>
            <a:off x="1774825" y="6438901"/>
            <a:ext cx="4572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900">
                <a:latin typeface="Arial" panose="020B0604020202020204" pitchFamily="34" charset="0"/>
              </a:rPr>
              <a:t>Kaynak: Gıda Tarım ve Hayvancılık Bakanlığı (2016)</a:t>
            </a:r>
          </a:p>
        </p:txBody>
      </p:sp>
    </p:spTree>
    <p:extLst>
      <p:ext uri="{BB962C8B-B14F-4D97-AF65-F5344CB8AC3E}">
        <p14:creationId xmlns:p14="http://schemas.microsoft.com/office/powerpoint/2010/main" val="20326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09800" y="115889"/>
            <a:ext cx="7772400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800" b="1" dirty="0"/>
              <a:t/>
            </a:r>
            <a:br>
              <a:rPr lang="tr-TR" sz="2800" b="1" dirty="0"/>
            </a:br>
            <a:r>
              <a:rPr lang="tr-TR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Yıllar İtibarı ile Ortalama Yem Bitkisi Desteklemeleri (TL/dekar)</a:t>
            </a:r>
            <a:endParaRPr lang="tr-TR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135188" y="1196976"/>
          <a:ext cx="7772400" cy="4710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6071"/>
                <a:gridCol w="755791"/>
                <a:gridCol w="755791"/>
                <a:gridCol w="755791"/>
                <a:gridCol w="755791"/>
                <a:gridCol w="755791"/>
                <a:gridCol w="755791"/>
                <a:gridCol w="755791"/>
                <a:gridCol w="755791"/>
              </a:tblGrid>
              <a:tr h="3008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 BİTKİLERİ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 </a:t>
                      </a:r>
                      <a:endParaRPr lang="tr-TR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41" marR="7241" marT="7241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0954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tr-TR" sz="11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 (sulu)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 (kuru)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Korunga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 Yıllık Yem Bitkileri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Silajlık Tek Yıllık Yem Bitkileri 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Silajlık Mısır (sulu)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Silajlık Mısır (kuru)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  <a:tr h="4749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Yapay Çayır Mera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41" marR="7241" marT="7241" marB="0" anchor="ctr"/>
                </a:tc>
              </a:tr>
            </a:tbl>
          </a:graphicData>
        </a:graphic>
      </p:graphicFrame>
      <p:sp>
        <p:nvSpPr>
          <p:cNvPr id="11371" name="Dikdörtgen 4"/>
          <p:cNvSpPr>
            <a:spLocks noChangeArrowheads="1"/>
          </p:cNvSpPr>
          <p:nvPr/>
        </p:nvSpPr>
        <p:spPr bwMode="auto">
          <a:xfrm>
            <a:off x="1919288" y="6453189"/>
            <a:ext cx="457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100">
                <a:latin typeface="Arial" panose="020B0604020202020204" pitchFamily="34" charset="0"/>
              </a:rPr>
              <a:t>Kaynak: Gıda Tarım ve Hayvancılık Bakanlığı (2016)</a:t>
            </a:r>
          </a:p>
        </p:txBody>
      </p:sp>
    </p:spTree>
    <p:extLst>
      <p:ext uri="{BB962C8B-B14F-4D97-AF65-F5344CB8AC3E}">
        <p14:creationId xmlns:p14="http://schemas.microsoft.com/office/powerpoint/2010/main" val="161749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Office PowerPoint</Application>
  <PresentationFormat>Geniş ekran</PresentationFormat>
  <Paragraphs>350</Paragraphs>
  <Slides>6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Times New Roman</vt:lpstr>
      <vt:lpstr>Office Teması</vt:lpstr>
      <vt:lpstr>Microsoft Excel Grafiği</vt:lpstr>
      <vt:lpstr>PowerPoint Sunusu</vt:lpstr>
      <vt:lpstr>PowerPoint Sunusu</vt:lpstr>
      <vt:lpstr>PowerPoint Sunusu</vt:lpstr>
      <vt:lpstr>Türkiye’ de 2009-2015 Yılları Arasında Yem Bitkileri Ekim Alanlarındaki Değişmeler (Alan-Üretim)</vt:lpstr>
      <vt:lpstr>Yem bitkileri desteklemeleri kapsamında yıllar itibariyle çiftçi sayısı, ödeme miktarı ve ürün bazında yem bitkileri ekiliş alanları  </vt:lpstr>
      <vt:lpstr> Yıllar İtibarı ile Ortalama Yem Bitkisi Desteklemeleri (TL/dekar)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Suzan Altınok</dc:creator>
  <cp:lastModifiedBy>Suzan Altınok</cp:lastModifiedBy>
  <cp:revision>1</cp:revision>
  <dcterms:created xsi:type="dcterms:W3CDTF">2017-12-01T09:31:15Z</dcterms:created>
  <dcterms:modified xsi:type="dcterms:W3CDTF">2017-12-01T09:31:28Z</dcterms:modified>
</cp:coreProperties>
</file>