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90" r:id="rId2"/>
    <p:sldId id="258" r:id="rId3"/>
    <p:sldId id="259" r:id="rId4"/>
    <p:sldId id="294" r:id="rId5"/>
    <p:sldId id="261" r:id="rId6"/>
    <p:sldId id="262" r:id="rId7"/>
    <p:sldId id="263" r:id="rId8"/>
    <p:sldId id="264" r:id="rId9"/>
    <p:sldId id="265" r:id="rId10"/>
    <p:sldId id="266" r:id="rId11"/>
    <p:sldId id="267" r:id="rId12"/>
    <p:sldId id="268" r:id="rId13"/>
    <p:sldId id="269" r:id="rId14"/>
    <p:sldId id="270" r:id="rId15"/>
    <p:sldId id="272" r:id="rId16"/>
    <p:sldId id="295" r:id="rId17"/>
    <p:sldId id="274" r:id="rId18"/>
    <p:sldId id="296" r:id="rId19"/>
    <p:sldId id="277" r:id="rId20"/>
    <p:sldId id="278" r:id="rId21"/>
    <p:sldId id="279"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98" d="100"/>
          <a:sy n="98" d="100"/>
        </p:scale>
        <p:origin x="-276"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BC76A3A0-C03C-46AF-9F50-11932B0A0314}" type="datetimeFigureOut">
              <a:rPr lang="tr-TR" smtClean="0"/>
              <a:pPr/>
              <a:t>13.02.2018</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5747FA6D-425A-4D05-B8EB-01D8076A104F}"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BC76A3A0-C03C-46AF-9F50-11932B0A0314}" type="datetimeFigureOut">
              <a:rPr lang="tr-TR" smtClean="0"/>
              <a:pPr/>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747FA6D-425A-4D05-B8EB-01D8076A104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BC76A3A0-C03C-46AF-9F50-11932B0A0314}" type="datetimeFigureOut">
              <a:rPr lang="tr-TR" smtClean="0"/>
              <a:pPr/>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747FA6D-425A-4D05-B8EB-01D8076A104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BC76A3A0-C03C-46AF-9F50-11932B0A0314}" type="datetimeFigureOut">
              <a:rPr lang="tr-TR" smtClean="0"/>
              <a:pPr/>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747FA6D-425A-4D05-B8EB-01D8076A104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BC76A3A0-C03C-46AF-9F50-11932B0A0314}" type="datetimeFigureOut">
              <a:rPr lang="tr-TR" smtClean="0"/>
              <a:pPr/>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747FA6D-425A-4D05-B8EB-01D8076A104F}"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BC76A3A0-C03C-46AF-9F50-11932B0A0314}" type="datetimeFigureOut">
              <a:rPr lang="tr-TR" smtClean="0"/>
              <a:pPr/>
              <a:t>13.02.2018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747FA6D-425A-4D05-B8EB-01D8076A104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BC76A3A0-C03C-46AF-9F50-11932B0A0314}" type="datetimeFigureOut">
              <a:rPr lang="tr-TR" smtClean="0"/>
              <a:pPr/>
              <a:t>13.02.2018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747FA6D-425A-4D05-B8EB-01D8076A104F}"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BC76A3A0-C03C-46AF-9F50-11932B0A0314}" type="datetimeFigureOut">
              <a:rPr lang="tr-TR" smtClean="0"/>
              <a:pPr/>
              <a:t>13.02.2018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747FA6D-425A-4D05-B8EB-01D8076A104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76A3A0-C03C-46AF-9F50-11932B0A0314}" type="datetimeFigureOut">
              <a:rPr lang="tr-TR" smtClean="0"/>
              <a:pPr/>
              <a:t>13.02.2018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747FA6D-425A-4D05-B8EB-01D8076A104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BC76A3A0-C03C-46AF-9F50-11932B0A0314}" type="datetimeFigureOut">
              <a:rPr lang="tr-TR" smtClean="0"/>
              <a:pPr/>
              <a:t>13.02.2018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747FA6D-425A-4D05-B8EB-01D8076A104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BC76A3A0-C03C-46AF-9F50-11932B0A0314}" type="datetimeFigureOut">
              <a:rPr lang="tr-TR" smtClean="0"/>
              <a:pPr/>
              <a:t>13.02.2018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5747FA6D-425A-4D05-B8EB-01D8076A104F}"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C76A3A0-C03C-46AF-9F50-11932B0A0314}" type="datetimeFigureOut">
              <a:rPr lang="tr-TR" smtClean="0"/>
              <a:pPr/>
              <a:t>13.02.2018</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747FA6D-425A-4D05-B8EB-01D8076A104F}"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13447" y="714356"/>
            <a:ext cx="8229600" cy="3125778"/>
          </a:xfrm>
        </p:spPr>
        <p:txBody>
          <a:bodyPr>
            <a:normAutofit fontScale="90000"/>
          </a:bodyPr>
          <a:lstStyle/>
          <a:p>
            <a:pPr indent="0" algn="ctr" eaLnBrk="1" fontAlgn="auto" hangingPunct="1">
              <a:spcAft>
                <a:spcPts val="0"/>
              </a:spcAft>
              <a:defRPr/>
            </a:pP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ZTM321 </a:t>
            </a:r>
            <a:b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b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MAKİNE ELEMANLARI </a:t>
            </a:r>
            <a:b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b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
            </a:r>
            <a:b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b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5.hafta</a:t>
            </a:r>
            <a:endParaRPr lang="tr-TR" dirty="0">
              <a:solidFill>
                <a:schemeClr val="tx2">
                  <a:tint val="100000"/>
                  <a:shade val="90000"/>
                  <a:satMod val="250000"/>
                  <a:alpha val="100000"/>
                </a:schemeClr>
              </a:solidFill>
              <a:effectLst>
                <a:outerShdw blurRad="38100" dist="38100" dir="2700000" algn="tl">
                  <a:srgbClr val="000000">
                    <a:alpha val="43137"/>
                  </a:srgbClr>
                </a:outerShdw>
              </a:effectLst>
            </a:endParaRPr>
          </a:p>
        </p:txBody>
      </p:sp>
      <p:sp>
        <p:nvSpPr>
          <p:cNvPr id="50179" name="Rectangle 3"/>
          <p:cNvSpPr>
            <a:spLocks noGrp="1" noChangeArrowheads="1"/>
          </p:cNvSpPr>
          <p:nvPr>
            <p:ph type="subTitle" idx="1"/>
          </p:nvPr>
        </p:nvSpPr>
        <p:spPr>
          <a:xfrm>
            <a:off x="1857356" y="4286256"/>
            <a:ext cx="5334000" cy="1752600"/>
          </a:xfrm>
        </p:spPr>
        <p:txBody>
          <a:bodyPr/>
          <a:lstStyle/>
          <a:p>
            <a:pPr algn="l" eaLnBrk="1" hangingPunct="1">
              <a:spcBef>
                <a:spcPct val="0"/>
              </a:spcBef>
            </a:pPr>
            <a:endParaRPr lang="tr-TR" sz="3000" dirty="0" smtClean="0"/>
          </a:p>
          <a:p>
            <a:pPr eaLnBrk="1" hangingPunct="1">
              <a:spcBef>
                <a:spcPct val="0"/>
              </a:spcBef>
            </a:pPr>
            <a:r>
              <a:rPr lang="tr-TR" sz="3000" dirty="0" smtClean="0"/>
              <a:t>Prof. Dr. Ramazan ÖZTÜRK</a:t>
            </a:r>
          </a:p>
          <a:p>
            <a:pPr algn="l" eaLnBrk="1" hangingPunct="1">
              <a:spcBef>
                <a:spcPct val="0"/>
              </a:spcBef>
            </a:pPr>
            <a:endParaRPr lang="tr-TR" dirty="0" smtClean="0"/>
          </a:p>
        </p:txBody>
      </p:sp>
      <p:sp>
        <p:nvSpPr>
          <p:cNvPr id="6" name="Rectangle 10"/>
          <p:cNvSpPr>
            <a:spLocks noGrp="1" noChangeArrowheads="1"/>
          </p:cNvSpPr>
          <p:nvPr>
            <p:ph type="sldNum" sz="quarter" idx="12"/>
          </p:nvPr>
        </p:nvSpPr>
        <p:spPr/>
        <p:txBody>
          <a:bodyPr/>
          <a:lstStyle/>
          <a:p>
            <a:pPr>
              <a:defRPr/>
            </a:pPr>
            <a:fld id="{8AA78AA4-A817-45CB-9250-D1581B4C0EAA}" type="slidenum">
              <a:rPr lang="tr-TR"/>
              <a:pPr>
                <a:defRPr/>
              </a:pPr>
              <a:t>1</a:t>
            </a:fld>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3"/>
          <p:cNvSpPr>
            <a:spLocks noGrp="1" noChangeArrowheads="1"/>
          </p:cNvSpPr>
          <p:nvPr>
            <p:ph idx="1"/>
          </p:nvPr>
        </p:nvSpPr>
        <p:spPr>
          <a:xfrm>
            <a:off x="533400" y="1340767"/>
            <a:ext cx="8153400" cy="3888457"/>
          </a:xfrm>
        </p:spPr>
        <p:txBody>
          <a:bodyPr/>
          <a:lstStyle/>
          <a:p>
            <a:pPr marL="0" indent="0" eaLnBrk="1" hangingPunct="1">
              <a:lnSpc>
                <a:spcPct val="80000"/>
              </a:lnSpc>
              <a:buNone/>
            </a:pPr>
            <a:r>
              <a:rPr lang="tr-TR" sz="2000" b="1" dirty="0" err="1" smtClean="0"/>
              <a:t>b.Elastik</a:t>
            </a:r>
            <a:r>
              <a:rPr lang="tr-TR" sz="2000" b="1" dirty="0" smtClean="0"/>
              <a:t> Sınırı </a:t>
            </a:r>
            <a:r>
              <a:rPr lang="tr-TR" sz="2000" dirty="0" smtClean="0"/>
              <a:t>(</a:t>
            </a:r>
            <a:r>
              <a:rPr lang="tr-TR" sz="2000" b="1" dirty="0" smtClean="0"/>
              <a:t>σ </a:t>
            </a:r>
            <a:r>
              <a:rPr lang="tr-TR" sz="2000" b="1" baseline="-25000" dirty="0" smtClean="0"/>
              <a:t>E</a:t>
            </a:r>
            <a:r>
              <a:rPr lang="tr-TR" sz="2000" dirty="0" smtClean="0"/>
              <a:t>)</a:t>
            </a:r>
            <a:r>
              <a:rPr lang="tr-TR" sz="2000" b="1" dirty="0" smtClean="0"/>
              <a:t> :</a:t>
            </a:r>
            <a:r>
              <a:rPr lang="tr-TR" sz="2000" dirty="0" smtClean="0"/>
              <a:t> Malzemenin elastik özelliğinin devam ettiği gerilme sınırıdır. Yük kalktığında malzeme tekrar eski boyuna, döner. Çelik malzemede bu sınır orantı sınırında çok yakındır.</a:t>
            </a:r>
          </a:p>
          <a:p>
            <a:pPr eaLnBrk="1" hangingPunct="1">
              <a:lnSpc>
                <a:spcPct val="80000"/>
              </a:lnSpc>
            </a:pPr>
            <a:endParaRPr lang="tr-TR" sz="2000" b="1" dirty="0" smtClean="0"/>
          </a:p>
          <a:p>
            <a:pPr marL="0" indent="0" eaLnBrk="1" hangingPunct="1">
              <a:lnSpc>
                <a:spcPct val="80000"/>
              </a:lnSpc>
              <a:buNone/>
            </a:pPr>
            <a:r>
              <a:rPr lang="tr-TR" sz="2000" b="1" dirty="0" err="1" smtClean="0"/>
              <a:t>c.Akma</a:t>
            </a:r>
            <a:r>
              <a:rPr lang="tr-TR" sz="2000" b="1" dirty="0" smtClean="0"/>
              <a:t> Sınırı (σ </a:t>
            </a:r>
            <a:r>
              <a:rPr lang="tr-TR" sz="2000" b="1" baseline="-25000" dirty="0" smtClean="0"/>
              <a:t>AK</a:t>
            </a:r>
            <a:r>
              <a:rPr lang="tr-TR" sz="2000" b="1" dirty="0" smtClean="0"/>
              <a:t>) :</a:t>
            </a:r>
            <a:r>
              <a:rPr lang="tr-TR" sz="2000" dirty="0" smtClean="0"/>
              <a:t> Plastik (kalıcı) şekil değiştirmelerin %0,2 değerine ulaştığı gerilme sınırıdır. Bu gerilme değerine ulaşıldığında malzeme içinde önemli değişiklikler ve akmalar olur.</a:t>
            </a:r>
          </a:p>
          <a:p>
            <a:pPr eaLnBrk="1" hangingPunct="1">
              <a:lnSpc>
                <a:spcPct val="80000"/>
              </a:lnSpc>
            </a:pPr>
            <a:endParaRPr lang="tr-TR" sz="2000" b="1" dirty="0" smtClean="0"/>
          </a:p>
          <a:p>
            <a:pPr marL="0" indent="0" eaLnBrk="1" hangingPunct="1">
              <a:lnSpc>
                <a:spcPct val="80000"/>
              </a:lnSpc>
              <a:buNone/>
            </a:pPr>
            <a:r>
              <a:rPr lang="tr-TR" sz="2000" b="1" dirty="0" err="1" smtClean="0"/>
              <a:t>d.Kopma</a:t>
            </a:r>
            <a:r>
              <a:rPr lang="tr-TR" sz="2000" b="1" dirty="0" smtClean="0"/>
              <a:t> Sınırı (σ </a:t>
            </a:r>
            <a:r>
              <a:rPr lang="tr-TR" sz="2000" b="1" baseline="-25000" dirty="0" smtClean="0"/>
              <a:t>K</a:t>
            </a:r>
            <a:r>
              <a:rPr lang="tr-TR" sz="2000" b="1" dirty="0" smtClean="0"/>
              <a:t>):</a:t>
            </a:r>
            <a:r>
              <a:rPr lang="tr-TR" sz="2000" dirty="0" smtClean="0"/>
              <a:t> Malzeme kopmadan önce ulaşılan en büyük gerilme değeridir. Bu değere erişildiğinde, zorlanmaya gerek kalmadan enine büzülmeler hızla artar ve çubuk kopar .Şekilde kalın çizgi ilen gösterilen diyagramın elde edilmesinde, kuvvetler başlangıçtaki kesit alanına (</a:t>
            </a:r>
            <a:r>
              <a:rPr lang="tr-TR" sz="2000" dirty="0" err="1" smtClean="0"/>
              <a:t>A</a:t>
            </a:r>
            <a:r>
              <a:rPr lang="tr-TR" sz="2000" baseline="-25000" dirty="0" err="1" smtClean="0"/>
              <a:t>o</a:t>
            </a:r>
            <a:r>
              <a:rPr lang="tr-TR" sz="2000" dirty="0" smtClean="0"/>
              <a:t>) bölünmüştür. Kuvvetlerin gerçek kesit alanına bölünmesi ile  σ </a:t>
            </a:r>
            <a:r>
              <a:rPr lang="tr-TR" sz="2000" baseline="-25000" dirty="0" smtClean="0"/>
              <a:t>e</a:t>
            </a:r>
            <a:r>
              <a:rPr lang="tr-TR" sz="2000" dirty="0" smtClean="0"/>
              <a:t> ile gösterilen gerçek diyagram elde edilir. </a:t>
            </a:r>
          </a:p>
        </p:txBody>
      </p:sp>
      <p:sp>
        <p:nvSpPr>
          <p:cNvPr id="5" name="5 Slayt Numarası Yer Tutucusu"/>
          <p:cNvSpPr>
            <a:spLocks noGrp="1"/>
          </p:cNvSpPr>
          <p:nvPr>
            <p:ph type="sldNum" sz="quarter" idx="12"/>
          </p:nvPr>
        </p:nvSpPr>
        <p:spPr/>
        <p:txBody>
          <a:bodyPr/>
          <a:lstStyle/>
          <a:p>
            <a:pPr>
              <a:defRPr/>
            </a:pPr>
            <a:fld id="{F09D205C-88B0-4790-9A71-AEF891EBED74}" type="slidenum">
              <a:rPr lang="tr-TR"/>
              <a:pPr>
                <a:defRPr/>
              </a:pPr>
              <a:t>10</a:t>
            </a:fld>
            <a:endParaRPr lang="tr-TR"/>
          </a:p>
        </p:txBody>
      </p:sp>
    </p:spTree>
    <p:extLst>
      <p:ext uri="{BB962C8B-B14F-4D97-AF65-F5344CB8AC3E}">
        <p14:creationId xmlns="" xmlns:p14="http://schemas.microsoft.com/office/powerpoint/2010/main" val="871827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3"/>
          <p:cNvSpPr>
            <a:spLocks noGrp="1" noChangeArrowheads="1"/>
          </p:cNvSpPr>
          <p:nvPr>
            <p:ph idx="1"/>
          </p:nvPr>
        </p:nvSpPr>
        <p:spPr>
          <a:xfrm>
            <a:off x="457200" y="1844675"/>
            <a:ext cx="8229600" cy="3744565"/>
          </a:xfrm>
        </p:spPr>
        <p:txBody>
          <a:bodyPr/>
          <a:lstStyle/>
          <a:p>
            <a:pPr marL="0" indent="0" eaLnBrk="1" hangingPunct="1">
              <a:lnSpc>
                <a:spcPct val="80000"/>
              </a:lnSpc>
              <a:buNone/>
            </a:pPr>
            <a:r>
              <a:rPr lang="tr-TR" sz="2000" dirty="0" smtClean="0"/>
              <a:t>Deney çubuğu basma, kesme, eğilme ve burulma deneylerine tabi tutulunca farklı akma ve kopma sınırı değerlerine ulaşılır. Böylece akma ve kopma sınırı; Çeki için σ </a:t>
            </a:r>
            <a:r>
              <a:rPr lang="tr-TR" sz="2000" baseline="-25000" dirty="0" smtClean="0"/>
              <a:t>AK</a:t>
            </a:r>
            <a:r>
              <a:rPr lang="tr-TR" sz="2000" dirty="0" smtClean="0"/>
              <a:t>, σ </a:t>
            </a:r>
            <a:r>
              <a:rPr lang="tr-TR" sz="2000" baseline="-25000" dirty="0" smtClean="0"/>
              <a:t>K</a:t>
            </a:r>
            <a:r>
              <a:rPr lang="tr-TR" sz="2000" dirty="0" smtClean="0"/>
              <a:t>; bası için σ </a:t>
            </a:r>
            <a:r>
              <a:rPr lang="tr-TR" sz="2000" baseline="-25000" dirty="0" err="1" smtClean="0"/>
              <a:t>bAK</a:t>
            </a:r>
            <a:r>
              <a:rPr lang="tr-TR" sz="2000" dirty="0" smtClean="0"/>
              <a:t>; σ </a:t>
            </a:r>
            <a:r>
              <a:rPr lang="tr-TR" sz="2000" baseline="-25000" dirty="0" err="1" smtClean="0"/>
              <a:t>bK</a:t>
            </a:r>
            <a:r>
              <a:rPr lang="tr-TR" sz="2000" dirty="0" smtClean="0"/>
              <a:t>; kesme için </a:t>
            </a:r>
            <a:r>
              <a:rPr lang="tr-TR" sz="2000" dirty="0" err="1" smtClean="0"/>
              <a:t>τ</a:t>
            </a:r>
            <a:r>
              <a:rPr lang="tr-TR" sz="2000" baseline="-25000" dirty="0" err="1" smtClean="0"/>
              <a:t>mAK</a:t>
            </a:r>
            <a:r>
              <a:rPr lang="tr-TR" sz="2000" dirty="0" smtClean="0"/>
              <a:t>, </a:t>
            </a:r>
            <a:r>
              <a:rPr lang="tr-TR" sz="2000" dirty="0" err="1" smtClean="0"/>
              <a:t>τ</a:t>
            </a:r>
            <a:r>
              <a:rPr lang="tr-TR" sz="2000" baseline="-25000" dirty="0" err="1" smtClean="0"/>
              <a:t>mK</a:t>
            </a:r>
            <a:r>
              <a:rPr lang="tr-TR" sz="2000" dirty="0" smtClean="0"/>
              <a:t>; Eğilme için σ </a:t>
            </a:r>
            <a:r>
              <a:rPr lang="tr-TR" sz="2000" dirty="0" err="1" smtClean="0"/>
              <a:t>e</a:t>
            </a:r>
            <a:r>
              <a:rPr lang="tr-TR" sz="2000" baseline="-25000" dirty="0" err="1" smtClean="0"/>
              <a:t>AK</a:t>
            </a:r>
            <a:r>
              <a:rPr lang="tr-TR" sz="2000" dirty="0" smtClean="0"/>
              <a:t>, σ </a:t>
            </a:r>
            <a:r>
              <a:rPr lang="tr-TR" sz="2000" baseline="-25000" dirty="0" err="1" smtClean="0"/>
              <a:t>eAK</a:t>
            </a:r>
            <a:r>
              <a:rPr lang="tr-TR" sz="2000" dirty="0" smtClean="0"/>
              <a:t>, σ </a:t>
            </a:r>
            <a:r>
              <a:rPr lang="tr-TR" sz="2000" baseline="-25000" dirty="0" smtClean="0"/>
              <a:t>ek</a:t>
            </a:r>
            <a:r>
              <a:rPr lang="tr-TR" sz="2000" dirty="0" smtClean="0"/>
              <a:t> ve burulma için </a:t>
            </a:r>
            <a:r>
              <a:rPr lang="tr-TR" sz="2000" dirty="0" err="1" smtClean="0"/>
              <a:t>τ</a:t>
            </a:r>
            <a:r>
              <a:rPr lang="tr-TR" sz="2000" baseline="-25000" dirty="0" err="1" smtClean="0"/>
              <a:t>AK</a:t>
            </a:r>
            <a:r>
              <a:rPr lang="tr-TR" sz="2000" dirty="0" smtClean="0"/>
              <a:t>, </a:t>
            </a:r>
            <a:r>
              <a:rPr lang="tr-TR" sz="2000" dirty="0" err="1" smtClean="0"/>
              <a:t>τ</a:t>
            </a:r>
            <a:r>
              <a:rPr lang="tr-TR" sz="2000" baseline="-25000" dirty="0" err="1" smtClean="0"/>
              <a:t>K</a:t>
            </a:r>
            <a:r>
              <a:rPr lang="tr-TR" sz="2000" dirty="0" smtClean="0"/>
              <a:t> değerleri ile gösterilir.</a:t>
            </a:r>
          </a:p>
          <a:p>
            <a:pPr eaLnBrk="1" hangingPunct="1">
              <a:lnSpc>
                <a:spcPct val="80000"/>
              </a:lnSpc>
            </a:pPr>
            <a:endParaRPr lang="tr-TR" sz="2000" dirty="0" smtClean="0"/>
          </a:p>
          <a:p>
            <a:pPr marL="0" indent="0" eaLnBrk="1" hangingPunct="1">
              <a:lnSpc>
                <a:spcPct val="80000"/>
              </a:lnSpc>
              <a:buNone/>
            </a:pPr>
            <a:r>
              <a:rPr lang="tr-TR" sz="2000" dirty="0" smtClean="0"/>
              <a:t>Uygulamada, genellikle malzemelerin çekme deneyi sonuçları verilmekte ve diğer değerler bundan çıkarılmaya çalışılmaktadır. Kaynak kitapta Cetvel A.2.4’ de DIN standardına göre bazı malzemelerin çelme için akma ve kopma sınırları verilmiştir. Çizelge A.2.5’ de ise DIN ve SAE çeliklerinin karşılıkları gösterilmiştir. Pratikte basma ve eğilme zorlanmalarına çekme sınır değerleri çelikler için aynen alınır. </a:t>
            </a:r>
          </a:p>
        </p:txBody>
      </p:sp>
      <p:sp>
        <p:nvSpPr>
          <p:cNvPr id="5" name="5 Slayt Numarası Yer Tutucusu"/>
          <p:cNvSpPr>
            <a:spLocks noGrp="1"/>
          </p:cNvSpPr>
          <p:nvPr>
            <p:ph type="sldNum" sz="quarter" idx="12"/>
          </p:nvPr>
        </p:nvSpPr>
        <p:spPr/>
        <p:txBody>
          <a:bodyPr/>
          <a:lstStyle/>
          <a:p>
            <a:pPr>
              <a:defRPr/>
            </a:pPr>
            <a:fld id="{F9E1FA48-8BEC-46AD-B85E-F2A1ED7F72FF}" type="slidenum">
              <a:rPr lang="tr-TR"/>
              <a:pPr>
                <a:defRPr/>
              </a:pPr>
              <a:t>11</a:t>
            </a:fld>
            <a:endParaRPr lang="tr-TR"/>
          </a:p>
        </p:txBody>
      </p:sp>
    </p:spTree>
    <p:extLst>
      <p:ext uri="{BB962C8B-B14F-4D97-AF65-F5344CB8AC3E}">
        <p14:creationId xmlns="" xmlns:p14="http://schemas.microsoft.com/office/powerpoint/2010/main" val="3472586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3"/>
          <p:cNvSpPr>
            <a:spLocks noGrp="1" noChangeArrowheads="1"/>
          </p:cNvSpPr>
          <p:nvPr>
            <p:ph idx="1"/>
          </p:nvPr>
        </p:nvSpPr>
        <p:spPr>
          <a:xfrm>
            <a:off x="457200" y="2366963"/>
            <a:ext cx="8229600" cy="2862262"/>
          </a:xfrm>
        </p:spPr>
        <p:txBody>
          <a:bodyPr>
            <a:normAutofit fontScale="92500" lnSpcReduction="20000"/>
          </a:bodyPr>
          <a:lstStyle/>
          <a:p>
            <a:pPr marL="0" indent="0" eaLnBrk="1" hangingPunct="1">
              <a:buNone/>
            </a:pPr>
            <a:r>
              <a:rPr lang="tr-TR" sz="2000" dirty="0" smtClean="0"/>
              <a:t>Burulma zorlanmalarında (Enerji varsayımı); </a:t>
            </a:r>
          </a:p>
          <a:p>
            <a:pPr eaLnBrk="1" hangingPunct="1">
              <a:buFont typeface="Wingdings" pitchFamily="2" charset="2"/>
              <a:buNone/>
            </a:pPr>
            <a:endParaRPr lang="tr-TR" sz="2000" dirty="0" smtClean="0"/>
          </a:p>
          <a:p>
            <a:pPr marL="0" indent="0" eaLnBrk="1" hangingPunct="1">
              <a:buNone/>
            </a:pPr>
            <a:r>
              <a:rPr lang="tr-TR" sz="2000" dirty="0" smtClean="0"/>
              <a:t>τ</a:t>
            </a:r>
            <a:r>
              <a:rPr lang="tr-TR" sz="2000" baseline="-25000" dirty="0" smtClean="0"/>
              <a:t>AK</a:t>
            </a:r>
            <a:r>
              <a:rPr lang="tr-TR" sz="2000" dirty="0" smtClean="0"/>
              <a:t>=0,577 </a:t>
            </a:r>
            <a:r>
              <a:rPr lang="tr-TR" sz="2000" dirty="0" smtClean="0">
                <a:latin typeface="Arial" charset="0"/>
              </a:rPr>
              <a:t>.</a:t>
            </a:r>
            <a:r>
              <a:rPr lang="tr-TR" sz="2000" dirty="0" smtClean="0"/>
              <a:t>σ</a:t>
            </a:r>
            <a:r>
              <a:rPr lang="tr-TR" sz="2000" baseline="-25000" dirty="0" smtClean="0"/>
              <a:t>AK</a:t>
            </a:r>
            <a:r>
              <a:rPr lang="tr-TR" sz="2000" dirty="0" smtClean="0"/>
              <a:t> ve τ </a:t>
            </a:r>
            <a:r>
              <a:rPr lang="tr-TR" sz="2000" baseline="-25000" dirty="0" smtClean="0"/>
              <a:t>k</a:t>
            </a:r>
            <a:r>
              <a:rPr lang="tr-TR" sz="2000" dirty="0" smtClean="0"/>
              <a:t>=0,577</a:t>
            </a:r>
            <a:r>
              <a:rPr lang="tr-TR" sz="2000" dirty="0" smtClean="0">
                <a:latin typeface="Arial" charset="0"/>
              </a:rPr>
              <a:t>.</a:t>
            </a:r>
            <a:r>
              <a:rPr lang="tr-TR" sz="2000" dirty="0" err="1" smtClean="0"/>
              <a:t>σ</a:t>
            </a:r>
            <a:r>
              <a:rPr lang="tr-TR" sz="2000" baseline="-25000" dirty="0" err="1" smtClean="0"/>
              <a:t>k</a:t>
            </a:r>
            <a:endParaRPr lang="tr-TR" sz="2000" dirty="0" smtClean="0"/>
          </a:p>
          <a:p>
            <a:pPr eaLnBrk="1" hangingPunct="1"/>
            <a:endParaRPr lang="tr-TR" sz="2000" dirty="0" smtClean="0"/>
          </a:p>
          <a:p>
            <a:pPr eaLnBrk="1" hangingPunct="1">
              <a:buFont typeface="Wingdings" pitchFamily="2" charset="2"/>
              <a:buNone/>
            </a:pPr>
            <a:r>
              <a:rPr lang="tr-TR" sz="2000" dirty="0" smtClean="0"/>
              <a:t>      olarak kabul edilir. Basma değeri dökme demir için </a:t>
            </a:r>
            <a:endParaRPr lang="tr-TR" sz="2000" dirty="0" smtClean="0">
              <a:latin typeface="Arial" charset="0"/>
            </a:endParaRPr>
          </a:p>
          <a:p>
            <a:pPr eaLnBrk="1" hangingPunct="1">
              <a:buFont typeface="Wingdings" pitchFamily="2" charset="2"/>
              <a:buNone/>
            </a:pPr>
            <a:endParaRPr lang="tr-TR" sz="2000" dirty="0" smtClean="0">
              <a:latin typeface="Arial" charset="0"/>
            </a:endParaRPr>
          </a:p>
          <a:p>
            <a:pPr marL="0" indent="0" eaLnBrk="1" hangingPunct="1">
              <a:buNone/>
            </a:pPr>
            <a:r>
              <a:rPr lang="tr-TR" sz="2000" dirty="0" err="1" smtClean="0"/>
              <a:t>σ</a:t>
            </a:r>
            <a:r>
              <a:rPr lang="tr-TR" sz="2000" baseline="-25000" dirty="0" err="1" smtClean="0"/>
              <a:t>bk</a:t>
            </a:r>
            <a:r>
              <a:rPr lang="tr-TR" sz="2000" dirty="0" smtClean="0"/>
              <a:t>=2,5</a:t>
            </a:r>
            <a:r>
              <a:rPr lang="tr-TR" sz="2000" dirty="0" smtClean="0">
                <a:latin typeface="Arial" charset="0"/>
              </a:rPr>
              <a:t>.</a:t>
            </a:r>
            <a:r>
              <a:rPr lang="tr-TR" sz="2000" dirty="0" smtClean="0"/>
              <a:t>σ</a:t>
            </a:r>
            <a:r>
              <a:rPr lang="tr-TR" sz="2000" baseline="-25000" dirty="0" smtClean="0"/>
              <a:t>K</a:t>
            </a:r>
            <a:r>
              <a:rPr lang="tr-TR" sz="2000" dirty="0" smtClean="0"/>
              <a:t>	</a:t>
            </a:r>
            <a:endParaRPr lang="tr-TR" sz="2000" dirty="0" smtClean="0">
              <a:latin typeface="Arial" charset="0"/>
            </a:endParaRPr>
          </a:p>
          <a:p>
            <a:pPr eaLnBrk="1" hangingPunct="1"/>
            <a:endParaRPr lang="tr-TR" sz="2000" dirty="0" smtClean="0">
              <a:latin typeface="Arial" charset="0"/>
            </a:endParaRPr>
          </a:p>
          <a:p>
            <a:pPr eaLnBrk="1" hangingPunct="1">
              <a:buFont typeface="Wingdings" pitchFamily="2" charset="2"/>
              <a:buNone/>
            </a:pPr>
            <a:r>
              <a:rPr lang="tr-TR" sz="2000" dirty="0" smtClean="0"/>
              <a:t>     alınmaktadır.</a:t>
            </a:r>
          </a:p>
        </p:txBody>
      </p:sp>
      <p:sp>
        <p:nvSpPr>
          <p:cNvPr id="5" name="5 Slayt Numarası Yer Tutucusu"/>
          <p:cNvSpPr>
            <a:spLocks noGrp="1"/>
          </p:cNvSpPr>
          <p:nvPr>
            <p:ph type="sldNum" sz="quarter" idx="12"/>
          </p:nvPr>
        </p:nvSpPr>
        <p:spPr/>
        <p:txBody>
          <a:bodyPr/>
          <a:lstStyle/>
          <a:p>
            <a:pPr>
              <a:defRPr/>
            </a:pPr>
            <a:fld id="{1A328EC6-901E-4E86-9C5F-B63D287B34D6}" type="slidenum">
              <a:rPr lang="tr-TR"/>
              <a:pPr>
                <a:defRPr/>
              </a:pPr>
              <a:t>12</a:t>
            </a:fld>
            <a:endParaRPr lang="tr-TR"/>
          </a:p>
        </p:txBody>
      </p:sp>
    </p:spTree>
    <p:extLst>
      <p:ext uri="{BB962C8B-B14F-4D97-AF65-F5344CB8AC3E}">
        <p14:creationId xmlns="" xmlns:p14="http://schemas.microsoft.com/office/powerpoint/2010/main" val="39738433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3"/>
          <p:cNvSpPr>
            <a:spLocks noGrp="1" noChangeArrowheads="1"/>
          </p:cNvSpPr>
          <p:nvPr>
            <p:ph idx="1"/>
          </p:nvPr>
        </p:nvSpPr>
        <p:spPr>
          <a:xfrm>
            <a:off x="457200" y="2078038"/>
            <a:ext cx="8229600" cy="3295650"/>
          </a:xfrm>
        </p:spPr>
        <p:txBody>
          <a:bodyPr>
            <a:normAutofit/>
          </a:bodyPr>
          <a:lstStyle/>
          <a:p>
            <a:pPr marL="0" indent="0" eaLnBrk="1" hangingPunct="1">
              <a:lnSpc>
                <a:spcPct val="80000"/>
              </a:lnSpc>
              <a:buNone/>
            </a:pPr>
            <a:r>
              <a:rPr lang="tr-TR" sz="2000" dirty="0" smtClean="0"/>
              <a:t>Malzemenin statik zorlanmalardaki dayanım sınırı </a:t>
            </a:r>
            <a:r>
              <a:rPr lang="tr-TR" sz="2000" dirty="0" err="1" smtClean="0"/>
              <a:t>sünek</a:t>
            </a:r>
            <a:r>
              <a:rPr lang="tr-TR" sz="2000" dirty="0" smtClean="0"/>
              <a:t> ve gevrek olmalarına bağlı olmaktadır. </a:t>
            </a:r>
            <a:r>
              <a:rPr lang="tr-TR" sz="2000" dirty="0" err="1" smtClean="0"/>
              <a:t>Sünek</a:t>
            </a:r>
            <a:r>
              <a:rPr lang="tr-TR" sz="2000" dirty="0" smtClean="0"/>
              <a:t> malzemede akma sınırı aşılmamalıdır. Bu nedenle, statik mukavemet sınırı, </a:t>
            </a:r>
            <a:r>
              <a:rPr lang="tr-TR" sz="2000" dirty="0" err="1" smtClean="0"/>
              <a:t>sünek</a:t>
            </a:r>
            <a:r>
              <a:rPr lang="tr-TR" sz="2000" dirty="0" smtClean="0"/>
              <a:t> malzemelerde;</a:t>
            </a:r>
          </a:p>
          <a:p>
            <a:pPr eaLnBrk="1" hangingPunct="1">
              <a:lnSpc>
                <a:spcPct val="80000"/>
              </a:lnSpc>
            </a:pPr>
            <a:endParaRPr lang="tr-TR" sz="2000" dirty="0" smtClean="0"/>
          </a:p>
          <a:p>
            <a:pPr eaLnBrk="1" hangingPunct="1">
              <a:lnSpc>
                <a:spcPct val="80000"/>
              </a:lnSpc>
              <a:buFont typeface="Wingdings 2" pitchFamily="18" charset="2"/>
              <a:buNone/>
            </a:pPr>
            <a:r>
              <a:rPr lang="tr-TR" sz="2000" dirty="0" smtClean="0">
                <a:latin typeface="Arial" charset="0"/>
              </a:rPr>
              <a:t>    </a:t>
            </a:r>
            <a:r>
              <a:rPr lang="tr-TR" sz="2000" dirty="0" smtClean="0"/>
              <a:t>σ*= σ</a:t>
            </a:r>
            <a:r>
              <a:rPr lang="tr-TR" sz="2000" baseline="-25000" dirty="0" smtClean="0"/>
              <a:t>AK</a:t>
            </a:r>
            <a:r>
              <a:rPr lang="tr-TR" sz="2000" dirty="0" smtClean="0"/>
              <a:t> ve τ*= τ</a:t>
            </a:r>
            <a:r>
              <a:rPr lang="tr-TR" sz="2000" baseline="-25000" dirty="0" smtClean="0"/>
              <a:t>AK</a:t>
            </a:r>
            <a:r>
              <a:rPr lang="tr-TR" sz="2000" dirty="0" smtClean="0"/>
              <a:t>	</a:t>
            </a:r>
          </a:p>
          <a:p>
            <a:pPr eaLnBrk="1" hangingPunct="1">
              <a:lnSpc>
                <a:spcPct val="80000"/>
              </a:lnSpc>
            </a:pPr>
            <a:endParaRPr lang="tr-TR" sz="2000" dirty="0" smtClean="0"/>
          </a:p>
          <a:p>
            <a:pPr eaLnBrk="1" hangingPunct="1">
              <a:lnSpc>
                <a:spcPct val="80000"/>
              </a:lnSpc>
              <a:buFont typeface="Wingdings" pitchFamily="2" charset="2"/>
              <a:buNone/>
            </a:pPr>
            <a:r>
              <a:rPr lang="tr-TR" sz="2000" dirty="0" smtClean="0"/>
              <a:t>     ve gevrek gevrek malzemelerde</a:t>
            </a:r>
          </a:p>
          <a:p>
            <a:pPr eaLnBrk="1" hangingPunct="1">
              <a:lnSpc>
                <a:spcPct val="80000"/>
              </a:lnSpc>
            </a:pPr>
            <a:endParaRPr lang="tr-TR" sz="2000" dirty="0" smtClean="0"/>
          </a:p>
          <a:p>
            <a:pPr eaLnBrk="1" hangingPunct="1">
              <a:lnSpc>
                <a:spcPct val="80000"/>
              </a:lnSpc>
              <a:buFont typeface="Wingdings 2" pitchFamily="18" charset="2"/>
              <a:buNone/>
            </a:pPr>
            <a:r>
              <a:rPr lang="tr-TR" sz="2000" dirty="0" smtClean="0">
                <a:latin typeface="Arial" charset="0"/>
              </a:rPr>
              <a:t>    </a:t>
            </a:r>
            <a:r>
              <a:rPr lang="tr-TR" sz="2000" dirty="0" smtClean="0"/>
              <a:t>σ*= σ</a:t>
            </a:r>
            <a:r>
              <a:rPr lang="tr-TR" sz="2000" baseline="-25000" dirty="0" smtClean="0"/>
              <a:t>K</a:t>
            </a:r>
            <a:r>
              <a:rPr lang="tr-TR" sz="2000" dirty="0" smtClean="0"/>
              <a:t> ve τ*= τ</a:t>
            </a:r>
            <a:r>
              <a:rPr lang="tr-TR" sz="2000" baseline="-25000" dirty="0" smtClean="0"/>
              <a:t>K</a:t>
            </a:r>
            <a:r>
              <a:rPr lang="tr-TR" sz="2000" dirty="0" smtClean="0"/>
              <a:t>   	</a:t>
            </a:r>
          </a:p>
          <a:p>
            <a:pPr eaLnBrk="1" hangingPunct="1">
              <a:lnSpc>
                <a:spcPct val="80000"/>
              </a:lnSpc>
            </a:pPr>
            <a:endParaRPr lang="tr-TR" sz="2000" dirty="0" smtClean="0"/>
          </a:p>
          <a:p>
            <a:pPr eaLnBrk="1" hangingPunct="1">
              <a:lnSpc>
                <a:spcPct val="80000"/>
              </a:lnSpc>
              <a:buFont typeface="Wingdings" pitchFamily="2" charset="2"/>
              <a:buNone/>
            </a:pPr>
            <a:r>
              <a:rPr lang="tr-TR" sz="2000" dirty="0" smtClean="0"/>
              <a:t>     olarak alınır.</a:t>
            </a:r>
          </a:p>
        </p:txBody>
      </p:sp>
      <p:sp>
        <p:nvSpPr>
          <p:cNvPr id="5" name="5 Slayt Numarası Yer Tutucusu"/>
          <p:cNvSpPr>
            <a:spLocks noGrp="1"/>
          </p:cNvSpPr>
          <p:nvPr>
            <p:ph type="sldNum" sz="quarter" idx="12"/>
          </p:nvPr>
        </p:nvSpPr>
        <p:spPr/>
        <p:txBody>
          <a:bodyPr/>
          <a:lstStyle/>
          <a:p>
            <a:pPr>
              <a:defRPr/>
            </a:pPr>
            <a:fld id="{8091764C-93FD-4851-8D88-8B1A7065E12E}" type="slidenum">
              <a:rPr lang="tr-TR"/>
              <a:pPr>
                <a:defRPr/>
              </a:pPr>
              <a:t>13</a:t>
            </a:fld>
            <a:endParaRPr lang="tr-TR"/>
          </a:p>
        </p:txBody>
      </p:sp>
    </p:spTree>
    <p:extLst>
      <p:ext uri="{BB962C8B-B14F-4D97-AF65-F5344CB8AC3E}">
        <p14:creationId xmlns="" xmlns:p14="http://schemas.microsoft.com/office/powerpoint/2010/main" val="121688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3"/>
          <p:cNvSpPr>
            <a:spLocks noGrp="1" noChangeArrowheads="1"/>
          </p:cNvSpPr>
          <p:nvPr>
            <p:ph idx="1"/>
          </p:nvPr>
        </p:nvSpPr>
        <p:spPr>
          <a:xfrm>
            <a:off x="457200" y="2205038"/>
            <a:ext cx="8229600" cy="2359025"/>
          </a:xfrm>
        </p:spPr>
        <p:txBody>
          <a:bodyPr/>
          <a:lstStyle/>
          <a:p>
            <a:pPr marL="0" indent="0" eaLnBrk="1" hangingPunct="1">
              <a:lnSpc>
                <a:spcPct val="80000"/>
              </a:lnSpc>
              <a:buNone/>
            </a:pPr>
            <a:r>
              <a:rPr lang="tr-TR" sz="2000" b="1" dirty="0" smtClean="0"/>
              <a:t>Yorulma Olayı ve Yorulma Mukavemet Sınırı:</a:t>
            </a:r>
            <a:r>
              <a:rPr lang="tr-TR" sz="2000" dirty="0" smtClean="0"/>
              <a:t> Genellikle makine elemanları değişken yüklerle zorlanırlar. Bazen yük statik olmasına karşın, gerilme değişken olabilir örneğin dönü harekatı yapan bir mil F kuvvetinin etkisi altında eğilmeye zorlanırken üst ipçikler basıya ve alttakiler çekiye çalışır. Milin dönmesi durumunda ipçikler yer değiştirir ve gerilmeleri de çeki-bası arasında yer değiştirir. Yanı mil tam değişken bölgede zorlanmış olur. </a:t>
            </a:r>
          </a:p>
        </p:txBody>
      </p:sp>
      <p:sp>
        <p:nvSpPr>
          <p:cNvPr id="5" name="5 Slayt Numarası Yer Tutucusu"/>
          <p:cNvSpPr>
            <a:spLocks noGrp="1"/>
          </p:cNvSpPr>
          <p:nvPr>
            <p:ph type="sldNum" sz="quarter" idx="12"/>
          </p:nvPr>
        </p:nvSpPr>
        <p:spPr/>
        <p:txBody>
          <a:bodyPr/>
          <a:lstStyle/>
          <a:p>
            <a:pPr>
              <a:defRPr/>
            </a:pPr>
            <a:fld id="{9B09ECEC-4AC4-476A-8951-161973D2935E}" type="slidenum">
              <a:rPr lang="tr-TR"/>
              <a:pPr>
                <a:defRPr/>
              </a:pPr>
              <a:t>14</a:t>
            </a:fld>
            <a:endParaRPr lang="tr-TR"/>
          </a:p>
        </p:txBody>
      </p:sp>
    </p:spTree>
    <p:extLst>
      <p:ext uri="{BB962C8B-B14F-4D97-AF65-F5344CB8AC3E}">
        <p14:creationId xmlns="" xmlns:p14="http://schemas.microsoft.com/office/powerpoint/2010/main" val="3275289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3"/>
          <p:cNvSpPr>
            <a:spLocks noGrp="1" noChangeArrowheads="1"/>
          </p:cNvSpPr>
          <p:nvPr>
            <p:ph idx="1"/>
          </p:nvPr>
        </p:nvSpPr>
        <p:spPr>
          <a:xfrm>
            <a:off x="457200" y="1628800"/>
            <a:ext cx="8229600" cy="2863825"/>
          </a:xfrm>
        </p:spPr>
        <p:txBody>
          <a:bodyPr/>
          <a:lstStyle/>
          <a:p>
            <a:pPr marL="0" indent="0" eaLnBrk="1" hangingPunct="1">
              <a:lnSpc>
                <a:spcPct val="80000"/>
              </a:lnSpc>
              <a:buNone/>
            </a:pPr>
            <a:r>
              <a:rPr lang="tr-TR" sz="2000" dirty="0" smtClean="0"/>
              <a:t>Değişken zorlanma etkisindeki makine elamanlarında, gerilmenin maksimum değeri yerine, genlik ve </a:t>
            </a:r>
            <a:r>
              <a:rPr lang="tr-TR" sz="2000" dirty="0" err="1" smtClean="0"/>
              <a:t>peryodik</a:t>
            </a:r>
            <a:r>
              <a:rPr lang="tr-TR" sz="2000" dirty="0" smtClean="0"/>
              <a:t> değişim önemli olmaktadır. </a:t>
            </a:r>
            <a:r>
              <a:rPr lang="tr-TR" sz="2000" dirty="0" err="1" smtClean="0"/>
              <a:t>Peryodik</a:t>
            </a:r>
            <a:r>
              <a:rPr lang="tr-TR" sz="2000" dirty="0" smtClean="0"/>
              <a:t> olarak değişim gerilme, malzemenin iç bünyesinde yorulmalara, bu etki ile çatlakların oluşmasına ve bir süre sonra malzemenin kopmasına neden olur. Malzemenin kopmasına neden olan değişikliklere yorulma ve geçen süreye de ömür denilmektedir. Genellikle ömür N ile gösterilen yük değişim sayısı ile ifade edilir.</a:t>
            </a:r>
          </a:p>
        </p:txBody>
      </p:sp>
      <p:sp>
        <p:nvSpPr>
          <p:cNvPr id="5" name="5 Slayt Numarası Yer Tutucusu"/>
          <p:cNvSpPr>
            <a:spLocks noGrp="1"/>
          </p:cNvSpPr>
          <p:nvPr>
            <p:ph type="sldNum" sz="quarter" idx="12"/>
          </p:nvPr>
        </p:nvSpPr>
        <p:spPr/>
        <p:txBody>
          <a:bodyPr/>
          <a:lstStyle/>
          <a:p>
            <a:pPr>
              <a:defRPr/>
            </a:pPr>
            <a:fld id="{8EC4656C-717E-4B80-AD63-179F0F533987}" type="slidenum">
              <a:rPr lang="tr-TR"/>
              <a:pPr>
                <a:defRPr/>
              </a:pPr>
              <a:t>15</a:t>
            </a:fld>
            <a:endParaRPr lang="tr-TR"/>
          </a:p>
        </p:txBody>
      </p:sp>
    </p:spTree>
    <p:extLst>
      <p:ext uri="{BB962C8B-B14F-4D97-AF65-F5344CB8AC3E}">
        <p14:creationId xmlns="" xmlns:p14="http://schemas.microsoft.com/office/powerpoint/2010/main" val="1902402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İlgili resim"/>
          <p:cNvPicPr>
            <a:picLocks noGrp="1"/>
          </p:cNvPicPr>
          <p:nvPr>
            <p:ph idx="1"/>
          </p:nvPr>
        </p:nvPicPr>
        <p:blipFill>
          <a:blip r:embed="rId2"/>
          <a:srcRect/>
          <a:stretch>
            <a:fillRect/>
          </a:stretch>
        </p:blipFill>
        <p:spPr bwMode="auto">
          <a:xfrm>
            <a:off x="1571604" y="1285860"/>
            <a:ext cx="6143668" cy="3714776"/>
          </a:xfrm>
          <a:prstGeom prst="rect">
            <a:avLst/>
          </a:prstGeom>
          <a:noFill/>
          <a:ln w="9525">
            <a:noFill/>
            <a:miter lim="800000"/>
            <a:headEnd/>
            <a:tailEnd/>
          </a:ln>
        </p:spPr>
      </p:pic>
      <p:sp>
        <p:nvSpPr>
          <p:cNvPr id="5" name="4 Dikdörtgen"/>
          <p:cNvSpPr/>
          <p:nvPr/>
        </p:nvSpPr>
        <p:spPr>
          <a:xfrm>
            <a:off x="357158" y="5214950"/>
            <a:ext cx="8643998" cy="369332"/>
          </a:xfrm>
          <a:prstGeom prst="rect">
            <a:avLst/>
          </a:prstGeom>
        </p:spPr>
        <p:txBody>
          <a:bodyPr wrap="square">
            <a:spAutoFit/>
          </a:bodyPr>
          <a:lstStyle/>
          <a:p>
            <a:r>
              <a:rPr lang="tr-TR" dirty="0" smtClean="0"/>
              <a:t>http://www.</a:t>
            </a:r>
            <a:r>
              <a:rPr lang="tr-TR" dirty="0" err="1" smtClean="0"/>
              <a:t>serdarkorkut</a:t>
            </a:r>
            <a:r>
              <a:rPr lang="tr-TR" dirty="0" smtClean="0"/>
              <a:t>.com/2017/07/19/</a:t>
            </a:r>
            <a:r>
              <a:rPr lang="tr-TR" dirty="0" err="1" smtClean="0"/>
              <a:t>centikli</a:t>
            </a:r>
            <a:r>
              <a:rPr lang="tr-TR" dirty="0" smtClean="0"/>
              <a:t>-</a:t>
            </a:r>
            <a:r>
              <a:rPr lang="tr-TR" dirty="0" err="1" smtClean="0"/>
              <a:t>tasarimlarda</a:t>
            </a:r>
            <a:r>
              <a:rPr lang="tr-TR" dirty="0" smtClean="0"/>
              <a:t>-yorulma-analizi/</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3"/>
          <p:cNvSpPr>
            <a:spLocks noGrp="1" noChangeArrowheads="1"/>
          </p:cNvSpPr>
          <p:nvPr>
            <p:ph idx="1"/>
          </p:nvPr>
        </p:nvSpPr>
        <p:spPr>
          <a:xfrm>
            <a:off x="457200" y="1933575"/>
            <a:ext cx="8229600" cy="3295650"/>
          </a:xfrm>
        </p:spPr>
        <p:txBody>
          <a:bodyPr/>
          <a:lstStyle/>
          <a:p>
            <a:pPr marL="0" indent="0" eaLnBrk="1" hangingPunct="1">
              <a:lnSpc>
                <a:spcPct val="90000"/>
              </a:lnSpc>
              <a:buNone/>
            </a:pPr>
            <a:r>
              <a:rPr lang="tr-TR" sz="2000" dirty="0" smtClean="0"/>
              <a:t>Değişken zorlanma ile yorulan malzemede, daha önce mevcut olan çok küçük boşluk, pürüzlülük </a:t>
            </a:r>
            <a:r>
              <a:rPr lang="tr-TR" sz="2000" dirty="0" err="1" smtClean="0"/>
              <a:t>v.s</a:t>
            </a:r>
            <a:r>
              <a:rPr lang="tr-TR" sz="2000" dirty="0" smtClean="0"/>
              <a:t>. çok küçük kılcal çatlağın oluşmasına neden olur. Bundan sonra bu bölgede kuvvet akış çizgileri yoğunlaşacağından çatlak, yüklenmelerle hızla büyür ve kesit yükü taşıyamaz duruma düşünce de aniden kopar.</a:t>
            </a:r>
          </a:p>
          <a:p>
            <a:pPr eaLnBrk="1" hangingPunct="1">
              <a:lnSpc>
                <a:spcPct val="90000"/>
              </a:lnSpc>
            </a:pPr>
            <a:endParaRPr lang="tr-TR" sz="2000" dirty="0" smtClean="0"/>
          </a:p>
          <a:p>
            <a:pPr marL="0" indent="0" eaLnBrk="1" hangingPunct="1">
              <a:lnSpc>
                <a:spcPct val="90000"/>
              </a:lnSpc>
              <a:buNone/>
            </a:pPr>
            <a:r>
              <a:rPr lang="tr-TR" sz="2000" dirty="0" smtClean="0"/>
              <a:t>Elemanın bu kopuncaya kadar geçen yüklenme sayısı N onun ömrü olmaktadır. Daha sonra başka bir deney çubuğu ile biraz daha küçük gerilme genliği ile deney yapılırsa N biraz daha artar. Deneye devam edilirse Şekil deki eğriler elde edilir. </a:t>
            </a:r>
          </a:p>
        </p:txBody>
      </p:sp>
      <p:sp>
        <p:nvSpPr>
          <p:cNvPr id="5" name="5 Slayt Numarası Yer Tutucusu"/>
          <p:cNvSpPr>
            <a:spLocks noGrp="1"/>
          </p:cNvSpPr>
          <p:nvPr>
            <p:ph type="sldNum" sz="quarter" idx="12"/>
          </p:nvPr>
        </p:nvSpPr>
        <p:spPr/>
        <p:txBody>
          <a:bodyPr/>
          <a:lstStyle/>
          <a:p>
            <a:pPr>
              <a:defRPr/>
            </a:pPr>
            <a:fld id="{74B4D6D7-0EE4-4D64-8A8B-B3F2E36DC6B7}" type="slidenum">
              <a:rPr lang="tr-TR"/>
              <a:pPr>
                <a:defRPr/>
              </a:pPr>
              <a:t>17</a:t>
            </a:fld>
            <a:endParaRPr lang="tr-TR"/>
          </a:p>
        </p:txBody>
      </p:sp>
    </p:spTree>
    <p:extLst>
      <p:ext uri="{BB962C8B-B14F-4D97-AF65-F5344CB8AC3E}">
        <p14:creationId xmlns="" xmlns:p14="http://schemas.microsoft.com/office/powerpoint/2010/main" val="40786071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wohler curve ile ilgili görsel sonucu"/>
          <p:cNvPicPr>
            <a:picLocks noGrp="1"/>
          </p:cNvPicPr>
          <p:nvPr>
            <p:ph idx="1"/>
          </p:nvPr>
        </p:nvPicPr>
        <p:blipFill>
          <a:blip r:embed="rId2"/>
          <a:srcRect/>
          <a:stretch>
            <a:fillRect/>
          </a:stretch>
        </p:blipFill>
        <p:spPr bwMode="auto">
          <a:xfrm>
            <a:off x="1357290" y="1571612"/>
            <a:ext cx="6429420" cy="3624267"/>
          </a:xfrm>
          <a:prstGeom prst="rect">
            <a:avLst/>
          </a:prstGeom>
          <a:noFill/>
          <a:ln w="9525">
            <a:noFill/>
            <a:miter lim="800000"/>
            <a:headEnd/>
            <a:tailEnd/>
          </a:ln>
        </p:spPr>
      </p:pic>
      <p:sp>
        <p:nvSpPr>
          <p:cNvPr id="5" name="4 Dikdörtgen"/>
          <p:cNvSpPr/>
          <p:nvPr/>
        </p:nvSpPr>
        <p:spPr>
          <a:xfrm>
            <a:off x="1071538" y="5214950"/>
            <a:ext cx="6929486" cy="369332"/>
          </a:xfrm>
          <a:prstGeom prst="rect">
            <a:avLst/>
          </a:prstGeom>
        </p:spPr>
        <p:txBody>
          <a:bodyPr wrap="square">
            <a:spAutoFit/>
          </a:bodyPr>
          <a:lstStyle/>
          <a:p>
            <a:r>
              <a:rPr lang="tr-TR" dirty="0" smtClean="0"/>
              <a:t>http://www.</a:t>
            </a:r>
            <a:r>
              <a:rPr lang="tr-TR" dirty="0" err="1" smtClean="0"/>
              <a:t>appliedultrasonics</a:t>
            </a:r>
            <a:r>
              <a:rPr lang="tr-TR" dirty="0" smtClean="0"/>
              <a:t>.</a:t>
            </a:r>
            <a:r>
              <a:rPr lang="tr-TR" dirty="0" err="1" smtClean="0"/>
              <a:t>nl</a:t>
            </a:r>
            <a:r>
              <a:rPr lang="tr-TR" dirty="0" smtClean="0"/>
              <a:t>/</a:t>
            </a:r>
            <a:r>
              <a:rPr lang="tr-TR" dirty="0" err="1" smtClean="0"/>
              <a:t>content</a:t>
            </a:r>
            <a:r>
              <a:rPr lang="tr-TR" dirty="0" smtClean="0"/>
              <a:t>.</a:t>
            </a:r>
            <a:r>
              <a:rPr lang="tr-TR" dirty="0" err="1" smtClean="0"/>
              <a:t>asp</a:t>
            </a:r>
            <a:r>
              <a:rPr lang="tr-TR" dirty="0" smtClean="0"/>
              <a:t>?</a:t>
            </a:r>
            <a:r>
              <a:rPr lang="tr-TR" dirty="0" err="1" smtClean="0"/>
              <a:t>id</a:t>
            </a:r>
            <a:r>
              <a:rPr lang="tr-TR" dirty="0" smtClean="0"/>
              <a:t>=50&amp;md=5&amp;</a:t>
            </a:r>
            <a:r>
              <a:rPr lang="tr-TR" dirty="0" err="1" smtClean="0"/>
              <a:t>sd</a:t>
            </a:r>
            <a:r>
              <a:rPr lang="tr-TR" dirty="0" smtClean="0"/>
              <a:t>=64</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3"/>
          <p:cNvSpPr>
            <a:spLocks noGrp="1" noChangeArrowheads="1"/>
          </p:cNvSpPr>
          <p:nvPr>
            <p:ph idx="1"/>
          </p:nvPr>
        </p:nvSpPr>
        <p:spPr>
          <a:xfrm>
            <a:off x="457200" y="1989138"/>
            <a:ext cx="8229600" cy="2790825"/>
          </a:xfrm>
        </p:spPr>
        <p:txBody>
          <a:bodyPr/>
          <a:lstStyle/>
          <a:p>
            <a:pPr marL="0" indent="0" eaLnBrk="1" hangingPunct="1">
              <a:lnSpc>
                <a:spcPct val="80000"/>
              </a:lnSpc>
              <a:buNone/>
            </a:pPr>
            <a:r>
              <a:rPr lang="tr-TR" sz="2000" dirty="0" err="1" smtClean="0"/>
              <a:t>Wohler</a:t>
            </a:r>
            <a:r>
              <a:rPr lang="tr-TR" sz="2000" dirty="0" smtClean="0"/>
              <a:t> </a:t>
            </a:r>
            <a:r>
              <a:rPr lang="tr-TR" sz="2000" dirty="0" err="1" smtClean="0"/>
              <a:t>diyaramı</a:t>
            </a:r>
            <a:r>
              <a:rPr lang="tr-TR" sz="2000" dirty="0" smtClean="0"/>
              <a:t> incelendiğinde aşağıdaki sonuçlar ortaya çıkar:</a:t>
            </a:r>
          </a:p>
          <a:p>
            <a:pPr eaLnBrk="1" hangingPunct="1">
              <a:lnSpc>
                <a:spcPct val="80000"/>
              </a:lnSpc>
            </a:pPr>
            <a:endParaRPr lang="tr-TR" sz="2000" dirty="0" smtClean="0"/>
          </a:p>
          <a:p>
            <a:pPr marL="0" indent="0" eaLnBrk="1" hangingPunct="1">
              <a:lnSpc>
                <a:spcPct val="80000"/>
              </a:lnSpc>
              <a:buNone/>
            </a:pPr>
            <a:r>
              <a:rPr lang="tr-TR" sz="2000" b="1" dirty="0" err="1" smtClean="0"/>
              <a:t>a.</a:t>
            </a:r>
            <a:r>
              <a:rPr lang="tr-TR" sz="2000" dirty="0" err="1" smtClean="0"/>
              <a:t>Eğrinin</a:t>
            </a:r>
            <a:r>
              <a:rPr lang="tr-TR" sz="2000" dirty="0" smtClean="0"/>
              <a:t> eğik kısmındaki mukavemet değerlerine zaman mukavemeti (</a:t>
            </a:r>
            <a:r>
              <a:rPr lang="tr-TR" sz="2000" dirty="0" err="1" smtClean="0"/>
              <a:t>σ</a:t>
            </a:r>
            <a:r>
              <a:rPr lang="tr-TR" sz="2000" baseline="-25000" dirty="0" err="1" smtClean="0"/>
              <a:t>DN</a:t>
            </a:r>
            <a:r>
              <a:rPr lang="tr-TR" sz="2000" dirty="0" smtClean="0"/>
              <a:t>) ve düz kısmındaki mukavemet değerlerine de sürekli mukavemet (</a:t>
            </a:r>
            <a:r>
              <a:rPr lang="tr-TR" sz="2000" dirty="0" err="1" smtClean="0"/>
              <a:t>σ</a:t>
            </a:r>
            <a:r>
              <a:rPr lang="tr-TR" sz="2000" baseline="-25000" dirty="0" err="1" smtClean="0"/>
              <a:t>D</a:t>
            </a:r>
            <a:r>
              <a:rPr lang="tr-TR" sz="2000" dirty="0" smtClean="0"/>
              <a:t>) denilmektedir.</a:t>
            </a:r>
          </a:p>
          <a:p>
            <a:pPr eaLnBrk="1" hangingPunct="1">
              <a:lnSpc>
                <a:spcPct val="80000"/>
              </a:lnSpc>
            </a:pPr>
            <a:endParaRPr lang="tr-TR" sz="2000" dirty="0" smtClean="0"/>
          </a:p>
          <a:p>
            <a:pPr marL="0" indent="0" eaLnBrk="1" hangingPunct="1">
              <a:lnSpc>
                <a:spcPct val="80000"/>
              </a:lnSpc>
              <a:buNone/>
            </a:pPr>
            <a:r>
              <a:rPr lang="tr-TR" sz="2000" b="1" dirty="0" err="1" smtClean="0"/>
              <a:t>b.</a:t>
            </a:r>
            <a:r>
              <a:rPr lang="tr-TR" sz="2000" dirty="0" err="1" smtClean="0"/>
              <a:t>Gerilme</a:t>
            </a:r>
            <a:r>
              <a:rPr lang="tr-TR" sz="2000" dirty="0" smtClean="0"/>
              <a:t> genliği sayısı arttıkça, gerilme genliği değeri (</a:t>
            </a:r>
            <a:r>
              <a:rPr lang="tr-TR" sz="2000" dirty="0" err="1" smtClean="0"/>
              <a:t>σ</a:t>
            </a:r>
            <a:r>
              <a:rPr lang="tr-TR" sz="2000" baseline="-25000" dirty="0" err="1" smtClean="0"/>
              <a:t>g</a:t>
            </a:r>
            <a:r>
              <a:rPr lang="tr-TR" sz="2000" dirty="0" smtClean="0"/>
              <a:t>) azalır. Malzemenin hiç kopmaksızın yüklenebileceği genlik değeri (</a:t>
            </a:r>
            <a:r>
              <a:rPr lang="tr-TR" sz="2000" dirty="0" err="1" smtClean="0"/>
              <a:t>σ</a:t>
            </a:r>
            <a:r>
              <a:rPr lang="tr-TR" sz="2000" baseline="-25000" dirty="0" err="1" smtClean="0"/>
              <a:t>D</a:t>
            </a:r>
            <a:r>
              <a:rPr lang="tr-TR" sz="2000" dirty="0" smtClean="0"/>
              <a:t>) ve yükleme sayısı N</a:t>
            </a:r>
            <a:r>
              <a:rPr lang="tr-TR" sz="2000" baseline="-25000" dirty="0" smtClean="0"/>
              <a:t>o</a:t>
            </a:r>
            <a:r>
              <a:rPr lang="tr-TR" sz="2000" dirty="0" smtClean="0"/>
              <a:t> </a:t>
            </a:r>
            <a:r>
              <a:rPr lang="tr-TR" sz="2000" dirty="0" err="1" smtClean="0"/>
              <a:t>dır</a:t>
            </a:r>
            <a:r>
              <a:rPr lang="tr-TR" sz="2000" dirty="0" smtClean="0"/>
              <a:t>. Bu sınır çeliklerde 106…107 arasında değişir.</a:t>
            </a:r>
          </a:p>
        </p:txBody>
      </p:sp>
      <p:sp>
        <p:nvSpPr>
          <p:cNvPr id="5" name="5 Slayt Numarası Yer Tutucusu"/>
          <p:cNvSpPr>
            <a:spLocks noGrp="1"/>
          </p:cNvSpPr>
          <p:nvPr>
            <p:ph type="sldNum" sz="quarter" idx="12"/>
          </p:nvPr>
        </p:nvSpPr>
        <p:spPr/>
        <p:txBody>
          <a:bodyPr/>
          <a:lstStyle/>
          <a:p>
            <a:pPr>
              <a:defRPr/>
            </a:pPr>
            <a:fld id="{6290A623-24B7-4298-BA11-CD9FB70D6834}" type="slidenum">
              <a:rPr lang="tr-TR"/>
              <a:pPr>
                <a:defRPr/>
              </a:pPr>
              <a:t>19</a:t>
            </a:fld>
            <a:endParaRPr lang="tr-TR"/>
          </a:p>
        </p:txBody>
      </p:sp>
    </p:spTree>
    <p:extLst>
      <p:ext uri="{BB962C8B-B14F-4D97-AF65-F5344CB8AC3E}">
        <p14:creationId xmlns="" xmlns:p14="http://schemas.microsoft.com/office/powerpoint/2010/main" val="1572735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611560" y="980728"/>
            <a:ext cx="8229600" cy="1143000"/>
          </a:xfrm>
        </p:spPr>
        <p:txBody>
          <a:bodyPr/>
          <a:lstStyle/>
          <a:p>
            <a:pPr marL="54864" indent="0" eaLnBrk="1" fontAlgn="auto" hangingPunct="1">
              <a:spcAft>
                <a:spcPts val="0"/>
              </a:spcAft>
              <a:defRPr/>
            </a:pPr>
            <a:r>
              <a:rPr lang="tr-TR" b="1" dirty="0">
                <a:solidFill>
                  <a:schemeClr val="tx2">
                    <a:tint val="100000"/>
                    <a:shade val="90000"/>
                    <a:satMod val="250000"/>
                    <a:alpha val="100000"/>
                  </a:schemeClr>
                </a:solidFill>
              </a:rPr>
              <a:t>Mukavemet Sınırları</a:t>
            </a:r>
            <a:r>
              <a:rPr lang="tr-TR" dirty="0">
                <a:solidFill>
                  <a:schemeClr val="tx2">
                    <a:tint val="100000"/>
                    <a:shade val="90000"/>
                    <a:satMod val="250000"/>
                    <a:alpha val="100000"/>
                  </a:schemeClr>
                </a:solidFill>
              </a:rPr>
              <a:t> </a:t>
            </a:r>
          </a:p>
        </p:txBody>
      </p:sp>
      <p:sp>
        <p:nvSpPr>
          <p:cNvPr id="89091" name="Rectangle 3"/>
          <p:cNvSpPr>
            <a:spLocks noGrp="1" noChangeArrowheads="1"/>
          </p:cNvSpPr>
          <p:nvPr>
            <p:ph idx="1"/>
          </p:nvPr>
        </p:nvSpPr>
        <p:spPr>
          <a:xfrm>
            <a:off x="457200" y="2511425"/>
            <a:ext cx="8229600" cy="2862263"/>
          </a:xfrm>
        </p:spPr>
        <p:txBody>
          <a:bodyPr/>
          <a:lstStyle/>
          <a:p>
            <a:pPr marL="0" indent="0" eaLnBrk="1" hangingPunct="1">
              <a:buNone/>
            </a:pPr>
            <a:r>
              <a:rPr lang="tr-TR" sz="2000" dirty="0" smtClean="0"/>
              <a:t>Malzemenin mukavemet sınırı, o malzemenin kapsamına neden olan gerilmenin değeridir. </a:t>
            </a:r>
          </a:p>
          <a:p>
            <a:pPr eaLnBrk="1" hangingPunct="1"/>
            <a:endParaRPr lang="tr-TR" sz="2000" dirty="0" smtClean="0"/>
          </a:p>
          <a:p>
            <a:pPr marL="0" indent="0" eaLnBrk="1" hangingPunct="1">
              <a:buNone/>
            </a:pPr>
            <a:r>
              <a:rPr lang="tr-TR" sz="2000" dirty="0" smtClean="0"/>
              <a:t>Uygulamada malzemelerde statik kopma ve yorulma kopması olarak iki tip kopma görülür. </a:t>
            </a:r>
          </a:p>
          <a:p>
            <a:pPr eaLnBrk="1" hangingPunct="1"/>
            <a:endParaRPr lang="tr-TR" sz="2000" dirty="0" smtClean="0"/>
          </a:p>
          <a:p>
            <a:pPr marL="0" indent="0" eaLnBrk="1" hangingPunct="1">
              <a:buNone/>
            </a:pPr>
            <a:r>
              <a:rPr lang="tr-TR" sz="2000" dirty="0" smtClean="0"/>
              <a:t>Dolayısıyla ile mukavemet sınırları da, statik mukavemet sınırı ve yorulma mukavemet sınırı olmaktadır. </a:t>
            </a:r>
          </a:p>
        </p:txBody>
      </p:sp>
      <p:sp>
        <p:nvSpPr>
          <p:cNvPr id="6" name="5 Slayt Numarası Yer Tutucusu"/>
          <p:cNvSpPr>
            <a:spLocks noGrp="1"/>
          </p:cNvSpPr>
          <p:nvPr>
            <p:ph type="sldNum" sz="quarter" idx="12"/>
          </p:nvPr>
        </p:nvSpPr>
        <p:spPr/>
        <p:txBody>
          <a:bodyPr/>
          <a:lstStyle/>
          <a:p>
            <a:pPr>
              <a:defRPr/>
            </a:pPr>
            <a:fld id="{4D0C89D3-2AE3-49F1-8A83-3FE33233ABFF}" type="slidenum">
              <a:rPr lang="tr-TR"/>
              <a:pPr>
                <a:defRPr/>
              </a:pPr>
              <a:t>2</a:t>
            </a:fld>
            <a:endParaRPr lang="tr-TR"/>
          </a:p>
        </p:txBody>
      </p:sp>
    </p:spTree>
    <p:extLst>
      <p:ext uri="{BB962C8B-B14F-4D97-AF65-F5344CB8AC3E}">
        <p14:creationId xmlns="" xmlns:p14="http://schemas.microsoft.com/office/powerpoint/2010/main" val="35750843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3"/>
          <p:cNvSpPr>
            <a:spLocks noGrp="1" noChangeArrowheads="1"/>
          </p:cNvSpPr>
          <p:nvPr>
            <p:ph idx="1"/>
          </p:nvPr>
        </p:nvSpPr>
        <p:spPr>
          <a:xfrm>
            <a:off x="457200" y="2349500"/>
            <a:ext cx="8229600" cy="2359025"/>
          </a:xfrm>
        </p:spPr>
        <p:txBody>
          <a:bodyPr/>
          <a:lstStyle/>
          <a:p>
            <a:pPr marL="0" indent="0" eaLnBrk="1" hangingPunct="1">
              <a:buNone/>
            </a:pPr>
            <a:r>
              <a:rPr lang="tr-TR" sz="2000" dirty="0" smtClean="0"/>
              <a:t>Tam değişken zorlanmalarda, malzemenin mukavemet değeri;</a:t>
            </a:r>
          </a:p>
          <a:p>
            <a:pPr eaLnBrk="1" hangingPunct="1"/>
            <a:endParaRPr lang="tr-TR" sz="2000" dirty="0" smtClean="0"/>
          </a:p>
          <a:p>
            <a:pPr marL="0" indent="0" eaLnBrk="1" hangingPunct="1">
              <a:buNone/>
            </a:pPr>
            <a:r>
              <a:rPr lang="tr-TR" sz="2000" dirty="0" smtClean="0"/>
              <a:t>Sonsuz ömür (N</a:t>
            </a:r>
            <a:r>
              <a:rPr lang="tr-TR" sz="2000" u="sng" dirty="0" smtClean="0"/>
              <a:t>&gt;</a:t>
            </a:r>
            <a:r>
              <a:rPr lang="tr-TR" sz="2000" dirty="0" smtClean="0"/>
              <a:t>N</a:t>
            </a:r>
            <a:r>
              <a:rPr lang="tr-TR" sz="2000" baseline="-25000" dirty="0" smtClean="0"/>
              <a:t>o</a:t>
            </a:r>
            <a:r>
              <a:rPr lang="tr-TR" sz="2000" dirty="0" smtClean="0"/>
              <a:t>) için; </a:t>
            </a:r>
            <a:r>
              <a:rPr lang="tr-TR" sz="2000" dirty="0" err="1" smtClean="0"/>
              <a:t>σ</a:t>
            </a:r>
            <a:r>
              <a:rPr lang="tr-TR" sz="2000" baseline="-25000" dirty="0" err="1" smtClean="0"/>
              <a:t>D</a:t>
            </a:r>
            <a:r>
              <a:rPr lang="tr-TR" sz="2000" dirty="0" smtClean="0"/>
              <a:t> (sürekli mukavemet sınırı)</a:t>
            </a:r>
          </a:p>
          <a:p>
            <a:pPr eaLnBrk="1" hangingPunct="1"/>
            <a:endParaRPr lang="tr-TR" sz="2000" dirty="0" smtClean="0"/>
          </a:p>
          <a:p>
            <a:pPr marL="0" indent="0" eaLnBrk="1" hangingPunct="1">
              <a:buNone/>
            </a:pPr>
            <a:r>
              <a:rPr lang="tr-TR" sz="2000" dirty="0" smtClean="0"/>
              <a:t>Sonlu ömür (N&lt;No) için; </a:t>
            </a:r>
            <a:r>
              <a:rPr lang="tr-TR" sz="2000" dirty="0" err="1" smtClean="0"/>
              <a:t>σD</a:t>
            </a:r>
            <a:r>
              <a:rPr lang="tr-TR" sz="2000" baseline="-25000" dirty="0" err="1" smtClean="0"/>
              <a:t>N</a:t>
            </a:r>
            <a:r>
              <a:rPr lang="tr-TR" sz="2000" dirty="0" smtClean="0"/>
              <a:t> (zamana bağlı mukavemet sınırı) göz önüne alınır.</a:t>
            </a:r>
          </a:p>
        </p:txBody>
      </p:sp>
      <p:sp>
        <p:nvSpPr>
          <p:cNvPr id="5" name="5 Slayt Numarası Yer Tutucusu"/>
          <p:cNvSpPr>
            <a:spLocks noGrp="1"/>
          </p:cNvSpPr>
          <p:nvPr>
            <p:ph type="sldNum" sz="quarter" idx="12"/>
          </p:nvPr>
        </p:nvSpPr>
        <p:spPr/>
        <p:txBody>
          <a:bodyPr/>
          <a:lstStyle/>
          <a:p>
            <a:pPr>
              <a:defRPr/>
            </a:pPr>
            <a:fld id="{9104AD06-6B5B-4161-83C7-D9847B50C5C0}" type="slidenum">
              <a:rPr lang="tr-TR"/>
              <a:pPr>
                <a:defRPr/>
              </a:pPr>
              <a:t>20</a:t>
            </a:fld>
            <a:endParaRPr lang="tr-TR"/>
          </a:p>
        </p:txBody>
      </p:sp>
    </p:spTree>
    <p:extLst>
      <p:ext uri="{BB962C8B-B14F-4D97-AF65-F5344CB8AC3E}">
        <p14:creationId xmlns="" xmlns:p14="http://schemas.microsoft.com/office/powerpoint/2010/main" val="27894839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467544" y="548680"/>
            <a:ext cx="8229600" cy="1143000"/>
          </a:xfrm>
        </p:spPr>
        <p:txBody>
          <a:bodyPr/>
          <a:lstStyle/>
          <a:p>
            <a:pPr marL="54864" indent="0" eaLnBrk="1" fontAlgn="auto" hangingPunct="1">
              <a:spcAft>
                <a:spcPts val="0"/>
              </a:spcAft>
              <a:defRPr/>
            </a:pPr>
            <a:r>
              <a:rPr lang="tr-TR" sz="2200" dirty="0">
                <a:solidFill>
                  <a:schemeClr val="tx1"/>
                </a:solidFill>
              </a:rPr>
              <a:t>Malzemelerin sürekli mukavemet sınırları kopma mukavemetlerine bağlı olup aşağıda verilen bağıntılarla hesaplanmaktadır:</a:t>
            </a:r>
          </a:p>
        </p:txBody>
      </p:sp>
      <p:sp>
        <p:nvSpPr>
          <p:cNvPr id="110595" name="Rectangle 3"/>
          <p:cNvSpPr>
            <a:spLocks noGrp="1" noChangeArrowheads="1"/>
          </p:cNvSpPr>
          <p:nvPr>
            <p:ph idx="1"/>
          </p:nvPr>
        </p:nvSpPr>
        <p:spPr>
          <a:xfrm>
            <a:off x="457200" y="1989138"/>
            <a:ext cx="8229600" cy="3744118"/>
          </a:xfrm>
        </p:spPr>
        <p:txBody>
          <a:bodyPr>
            <a:normAutofit/>
          </a:bodyPr>
          <a:lstStyle/>
          <a:p>
            <a:pPr eaLnBrk="1" hangingPunct="1">
              <a:lnSpc>
                <a:spcPct val="80000"/>
              </a:lnSpc>
              <a:buFont typeface="Wingdings 2" pitchFamily="18" charset="2"/>
              <a:buNone/>
            </a:pPr>
            <a:r>
              <a:rPr lang="tr-TR" sz="2000" b="1" dirty="0" smtClean="0">
                <a:latin typeface="Arial" charset="0"/>
              </a:rPr>
              <a:t>            </a:t>
            </a:r>
            <a:r>
              <a:rPr lang="tr-TR" sz="2000" b="1" dirty="0" smtClean="0"/>
              <a:t>ÇELİK MALZEMEDEN YAPILAN ELEMANLARDA:</a:t>
            </a:r>
          </a:p>
          <a:p>
            <a:pPr marL="0" indent="0" eaLnBrk="1" hangingPunct="1">
              <a:lnSpc>
                <a:spcPct val="80000"/>
              </a:lnSpc>
              <a:buNone/>
            </a:pPr>
            <a:r>
              <a:rPr lang="tr-TR" sz="2000" dirty="0" smtClean="0"/>
              <a:t>	Eğilme zorlanmaları için:</a:t>
            </a:r>
          </a:p>
          <a:p>
            <a:pPr eaLnBrk="1" hangingPunct="1">
              <a:lnSpc>
                <a:spcPct val="80000"/>
              </a:lnSpc>
            </a:pPr>
            <a:endParaRPr lang="tr-TR" sz="2000" dirty="0" smtClean="0"/>
          </a:p>
          <a:p>
            <a:pPr marL="0" indent="0" eaLnBrk="1" hangingPunct="1">
              <a:lnSpc>
                <a:spcPct val="80000"/>
              </a:lnSpc>
              <a:buNone/>
            </a:pPr>
            <a:r>
              <a:rPr lang="tr-TR" sz="2000" dirty="0" err="1" smtClean="0"/>
              <a:t>σ</a:t>
            </a:r>
            <a:r>
              <a:rPr lang="tr-TR" sz="2000" baseline="-25000" dirty="0" err="1" smtClean="0"/>
              <a:t>K</a:t>
            </a:r>
            <a:r>
              <a:rPr lang="tr-TR" sz="2000" u="sng" dirty="0" smtClean="0"/>
              <a:t>&lt;</a:t>
            </a:r>
            <a:r>
              <a:rPr lang="tr-TR" sz="2000" dirty="0" smtClean="0"/>
              <a:t>140 </a:t>
            </a:r>
            <a:r>
              <a:rPr lang="tr-TR" sz="2000" dirty="0" err="1" smtClean="0"/>
              <a:t>daN</a:t>
            </a:r>
            <a:r>
              <a:rPr lang="tr-TR" sz="2000" dirty="0" smtClean="0"/>
              <a:t>/mm</a:t>
            </a:r>
            <a:r>
              <a:rPr lang="tr-TR" sz="2000" baseline="30000" dirty="0" smtClean="0"/>
              <a:t>2</a:t>
            </a:r>
            <a:r>
              <a:rPr lang="tr-TR" sz="2000" dirty="0" smtClean="0"/>
              <a:t> olan çeliklerde:         </a:t>
            </a:r>
            <a:r>
              <a:rPr lang="tr-TR" sz="2000" dirty="0" err="1" smtClean="0"/>
              <a:t>σ</a:t>
            </a:r>
            <a:r>
              <a:rPr lang="tr-TR" sz="2000" baseline="-25000" dirty="0" err="1" smtClean="0"/>
              <a:t>D</a:t>
            </a:r>
            <a:r>
              <a:rPr lang="tr-TR" sz="2000" dirty="0" smtClean="0"/>
              <a:t>=0,5 </a:t>
            </a:r>
            <a:r>
              <a:rPr lang="tr-TR" sz="2000" dirty="0" err="1" smtClean="0"/>
              <a:t>σ</a:t>
            </a:r>
            <a:r>
              <a:rPr lang="tr-TR" sz="2000" baseline="-25000" dirty="0" err="1" smtClean="0"/>
              <a:t>K</a:t>
            </a:r>
            <a:endParaRPr lang="tr-TR" sz="2000" baseline="-25000" dirty="0" smtClean="0">
              <a:latin typeface="Arial" charset="0"/>
            </a:endParaRPr>
          </a:p>
          <a:p>
            <a:pPr eaLnBrk="1" hangingPunct="1">
              <a:lnSpc>
                <a:spcPct val="80000"/>
              </a:lnSpc>
            </a:pPr>
            <a:endParaRPr lang="tr-TR" sz="2000" baseline="-25000" dirty="0" smtClean="0">
              <a:latin typeface="Arial" charset="0"/>
            </a:endParaRPr>
          </a:p>
          <a:p>
            <a:pPr marL="0" indent="0" eaLnBrk="1" hangingPunct="1">
              <a:lnSpc>
                <a:spcPct val="80000"/>
              </a:lnSpc>
              <a:buNone/>
            </a:pPr>
            <a:r>
              <a:rPr lang="tr-TR" sz="2000" dirty="0" err="1" smtClean="0"/>
              <a:t>σK</a:t>
            </a:r>
            <a:r>
              <a:rPr lang="tr-TR" sz="2000" dirty="0" smtClean="0"/>
              <a:t>&lt;140 </a:t>
            </a:r>
            <a:r>
              <a:rPr lang="tr-TR" sz="2000" dirty="0" err="1" smtClean="0"/>
              <a:t>daN</a:t>
            </a:r>
            <a:r>
              <a:rPr lang="tr-TR" sz="2000" dirty="0" smtClean="0"/>
              <a:t>/mm2 olan çeliklerde:	</a:t>
            </a:r>
          </a:p>
          <a:p>
            <a:pPr marL="0" indent="0" eaLnBrk="1" hangingPunct="1">
              <a:lnSpc>
                <a:spcPct val="80000"/>
              </a:lnSpc>
              <a:buNone/>
            </a:pPr>
            <a:r>
              <a:rPr lang="tr-TR" sz="2000" dirty="0" smtClean="0"/>
              <a:t>	</a:t>
            </a:r>
          </a:p>
          <a:p>
            <a:pPr eaLnBrk="1" hangingPunct="1">
              <a:lnSpc>
                <a:spcPct val="80000"/>
              </a:lnSpc>
              <a:buFont typeface="Wingdings 2" pitchFamily="18" charset="2"/>
              <a:buNone/>
            </a:pPr>
            <a:r>
              <a:rPr lang="tr-TR" sz="2000" dirty="0" smtClean="0">
                <a:latin typeface="Arial" charset="0"/>
              </a:rPr>
              <a:t>      </a:t>
            </a:r>
            <a:r>
              <a:rPr lang="tr-TR" sz="2000" dirty="0" smtClean="0"/>
              <a:t>	Çekme-Basma (ek </a:t>
            </a:r>
            <a:r>
              <a:rPr lang="tr-TR" sz="2000" dirty="0" err="1" smtClean="0"/>
              <a:t>senel</a:t>
            </a:r>
            <a:r>
              <a:rPr lang="tr-TR" sz="2000" dirty="0" smtClean="0"/>
              <a:t>) zorlanmaları için:</a:t>
            </a:r>
          </a:p>
          <a:p>
            <a:pPr eaLnBrk="1" hangingPunct="1">
              <a:lnSpc>
                <a:spcPct val="80000"/>
              </a:lnSpc>
            </a:pPr>
            <a:endParaRPr lang="tr-TR" sz="2000" dirty="0" smtClean="0"/>
          </a:p>
          <a:p>
            <a:pPr marL="0" indent="0" eaLnBrk="1" hangingPunct="1">
              <a:lnSpc>
                <a:spcPct val="80000"/>
              </a:lnSpc>
              <a:buNone/>
            </a:pPr>
            <a:r>
              <a:rPr lang="tr-TR" sz="2000" dirty="0" err="1" smtClean="0"/>
              <a:t>σK</a:t>
            </a:r>
            <a:r>
              <a:rPr lang="tr-TR" sz="2000" u="sng" dirty="0" smtClean="0"/>
              <a:t>&lt;</a:t>
            </a:r>
            <a:r>
              <a:rPr lang="tr-TR" sz="2000" dirty="0" smtClean="0"/>
              <a:t>140 </a:t>
            </a:r>
            <a:r>
              <a:rPr lang="tr-TR" sz="2000" dirty="0" err="1" smtClean="0"/>
              <a:t>daN</a:t>
            </a:r>
            <a:r>
              <a:rPr lang="tr-TR" sz="2000" dirty="0" smtClean="0"/>
              <a:t>/mm</a:t>
            </a:r>
            <a:r>
              <a:rPr lang="tr-TR" sz="2000" baseline="30000" dirty="0" smtClean="0"/>
              <a:t>2</a:t>
            </a:r>
            <a:r>
              <a:rPr lang="tr-TR" sz="2000" dirty="0" smtClean="0"/>
              <a:t> olan çeliklerde:	</a:t>
            </a:r>
            <a:r>
              <a:rPr lang="tr-TR" sz="2000" dirty="0" err="1" smtClean="0"/>
              <a:t>σ</a:t>
            </a:r>
            <a:r>
              <a:rPr lang="tr-TR" sz="2000" baseline="-25000" dirty="0" err="1" smtClean="0"/>
              <a:t>ÇD</a:t>
            </a:r>
            <a:r>
              <a:rPr lang="tr-TR" sz="2000" dirty="0" smtClean="0"/>
              <a:t>=0,40 </a:t>
            </a:r>
            <a:r>
              <a:rPr lang="tr-TR" sz="2000" dirty="0" err="1" smtClean="0"/>
              <a:t>σ</a:t>
            </a:r>
            <a:r>
              <a:rPr lang="tr-TR" sz="2000" baseline="-25000" dirty="0" err="1" smtClean="0"/>
              <a:t>K</a:t>
            </a:r>
            <a:endParaRPr lang="tr-TR" sz="2000" baseline="-25000" dirty="0" smtClean="0">
              <a:latin typeface="Arial" charset="0"/>
            </a:endParaRPr>
          </a:p>
          <a:p>
            <a:pPr eaLnBrk="1" hangingPunct="1">
              <a:lnSpc>
                <a:spcPct val="80000"/>
              </a:lnSpc>
            </a:pPr>
            <a:endParaRPr lang="tr-TR" sz="2000" baseline="-25000" dirty="0" smtClean="0">
              <a:latin typeface="Arial" charset="0"/>
            </a:endParaRPr>
          </a:p>
          <a:p>
            <a:pPr marL="0" indent="0" eaLnBrk="1" hangingPunct="1">
              <a:lnSpc>
                <a:spcPct val="80000"/>
              </a:lnSpc>
              <a:buNone/>
            </a:pPr>
            <a:r>
              <a:rPr lang="tr-TR" sz="2000" dirty="0" err="1" smtClean="0"/>
              <a:t>σK</a:t>
            </a:r>
            <a:r>
              <a:rPr lang="tr-TR" sz="2000" dirty="0" smtClean="0"/>
              <a:t>&gt;140 </a:t>
            </a:r>
            <a:r>
              <a:rPr lang="tr-TR" sz="2000" dirty="0" err="1" smtClean="0"/>
              <a:t>daN</a:t>
            </a:r>
            <a:r>
              <a:rPr lang="tr-TR" sz="2000" dirty="0" smtClean="0"/>
              <a:t>/mm</a:t>
            </a:r>
            <a:r>
              <a:rPr lang="tr-TR" sz="2000" baseline="30000" dirty="0" smtClean="0"/>
              <a:t>2</a:t>
            </a:r>
            <a:r>
              <a:rPr lang="tr-TR" sz="2000" dirty="0" smtClean="0"/>
              <a:t> olan çeliklerde: </a:t>
            </a:r>
          </a:p>
        </p:txBody>
      </p:sp>
      <p:sp>
        <p:nvSpPr>
          <p:cNvPr id="6" name="5 Slayt Numarası Yer Tutucusu"/>
          <p:cNvSpPr>
            <a:spLocks noGrp="1"/>
          </p:cNvSpPr>
          <p:nvPr>
            <p:ph type="sldNum" sz="quarter" idx="12"/>
          </p:nvPr>
        </p:nvSpPr>
        <p:spPr/>
        <p:txBody>
          <a:bodyPr/>
          <a:lstStyle/>
          <a:p>
            <a:pPr>
              <a:defRPr/>
            </a:pPr>
            <a:fld id="{1238DF29-55D5-4553-95C1-E9F4EE497B62}" type="slidenum">
              <a:rPr lang="tr-TR"/>
              <a:pPr>
                <a:defRPr/>
              </a:pPr>
              <a:t>21</a:t>
            </a:fld>
            <a:endParaRPr lang="tr-TR"/>
          </a:p>
        </p:txBody>
      </p:sp>
    </p:spTree>
    <p:extLst>
      <p:ext uri="{BB962C8B-B14F-4D97-AF65-F5344CB8AC3E}">
        <p14:creationId xmlns="" xmlns:p14="http://schemas.microsoft.com/office/powerpoint/2010/main" val="3591732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457200" y="253536"/>
            <a:ext cx="8229600" cy="1143000"/>
          </a:xfrm>
        </p:spPr>
        <p:txBody>
          <a:bodyPr>
            <a:normAutofit fontScale="90000"/>
          </a:bodyPr>
          <a:lstStyle/>
          <a:p>
            <a:pPr marL="54864" indent="0" eaLnBrk="1" fontAlgn="auto" hangingPunct="1">
              <a:spcAft>
                <a:spcPts val="0"/>
              </a:spcAft>
              <a:defRPr/>
            </a:pPr>
            <a:r>
              <a:rPr lang="tr-TR" sz="4000" b="1">
                <a:solidFill>
                  <a:schemeClr val="tx2">
                    <a:tint val="100000"/>
                    <a:shade val="90000"/>
                    <a:satMod val="250000"/>
                    <a:alpha val="100000"/>
                  </a:schemeClr>
                </a:solidFill>
              </a:rPr>
              <a:t>Statik Kopma, Statik Mukavemet Sınırı:</a:t>
            </a:r>
            <a:r>
              <a:rPr lang="tr-TR" sz="4000">
                <a:solidFill>
                  <a:schemeClr val="tx2">
                    <a:tint val="100000"/>
                    <a:shade val="90000"/>
                    <a:satMod val="250000"/>
                    <a:alpha val="100000"/>
                  </a:schemeClr>
                </a:solidFill>
              </a:rPr>
              <a:t> </a:t>
            </a:r>
          </a:p>
        </p:txBody>
      </p:sp>
      <p:sp>
        <p:nvSpPr>
          <p:cNvPr id="90115" name="Rectangle 3"/>
          <p:cNvSpPr>
            <a:spLocks noGrp="1" noChangeArrowheads="1"/>
          </p:cNvSpPr>
          <p:nvPr>
            <p:ph idx="1"/>
          </p:nvPr>
        </p:nvSpPr>
        <p:spPr>
          <a:xfrm>
            <a:off x="533400" y="1973263"/>
            <a:ext cx="8153400" cy="3760787"/>
          </a:xfrm>
        </p:spPr>
        <p:txBody>
          <a:bodyPr>
            <a:normAutofit lnSpcReduction="10000"/>
          </a:bodyPr>
          <a:lstStyle/>
          <a:p>
            <a:pPr marL="0" indent="0" eaLnBrk="1" hangingPunct="1">
              <a:lnSpc>
                <a:spcPct val="90000"/>
              </a:lnSpc>
              <a:buNone/>
            </a:pPr>
            <a:r>
              <a:rPr lang="tr-TR" sz="2000" dirty="0" smtClean="0"/>
              <a:t>Statik zorlanmanın etkisi altında meydana gelen kopmaya statik kopma denir</a:t>
            </a:r>
          </a:p>
          <a:p>
            <a:pPr eaLnBrk="1" hangingPunct="1">
              <a:lnSpc>
                <a:spcPct val="90000"/>
              </a:lnSpc>
            </a:pPr>
            <a:endParaRPr lang="tr-TR" sz="2000" dirty="0" smtClean="0"/>
          </a:p>
          <a:p>
            <a:pPr marL="0" indent="0" eaLnBrk="1" hangingPunct="1">
              <a:lnSpc>
                <a:spcPct val="90000"/>
              </a:lnSpc>
              <a:buNone/>
            </a:pPr>
            <a:r>
              <a:rPr lang="tr-TR" sz="2000" dirty="0" smtClean="0"/>
              <a:t>Malzemenin gevrek ya da </a:t>
            </a:r>
            <a:r>
              <a:rPr lang="tr-TR" sz="2000" dirty="0" err="1" smtClean="0"/>
              <a:t>sünek</a:t>
            </a:r>
            <a:r>
              <a:rPr lang="tr-TR" sz="2000" dirty="0" smtClean="0"/>
              <a:t> olma özelliğine bağlı olarak iki şekilde gerçekleşir. </a:t>
            </a:r>
          </a:p>
          <a:p>
            <a:pPr eaLnBrk="1" hangingPunct="1">
              <a:lnSpc>
                <a:spcPct val="90000"/>
              </a:lnSpc>
            </a:pPr>
            <a:endParaRPr lang="tr-TR" sz="2000" dirty="0" smtClean="0"/>
          </a:p>
          <a:p>
            <a:pPr marL="0" indent="0" eaLnBrk="1" hangingPunct="1">
              <a:lnSpc>
                <a:spcPct val="90000"/>
              </a:lnSpc>
              <a:buNone/>
            </a:pPr>
            <a:r>
              <a:rPr lang="tr-TR" sz="2000" dirty="0" smtClean="0"/>
              <a:t>Gevrek malzemelerde (dökme demir, yüksek karbonlu çelikler) kopma sınırına kadar malzeme fazla plastik şekil değiştirmez ve kopma gerilmesine erişilince malzeme kopar</a:t>
            </a:r>
          </a:p>
          <a:p>
            <a:pPr eaLnBrk="1" hangingPunct="1">
              <a:lnSpc>
                <a:spcPct val="90000"/>
              </a:lnSpc>
            </a:pPr>
            <a:endParaRPr lang="tr-TR" sz="2000" dirty="0" smtClean="0"/>
          </a:p>
          <a:p>
            <a:pPr marL="0" indent="0" eaLnBrk="1" hangingPunct="1">
              <a:lnSpc>
                <a:spcPct val="90000"/>
              </a:lnSpc>
              <a:buNone/>
            </a:pPr>
            <a:r>
              <a:rPr lang="tr-TR" sz="2000" dirty="0" err="1" smtClean="0"/>
              <a:t>Sünek</a:t>
            </a:r>
            <a:r>
              <a:rPr lang="tr-TR" sz="2000" dirty="0" smtClean="0"/>
              <a:t> malzemelerde kopmadan önce malzeme önemli plastik şekil değiştirmeye uğrar, boy uzar, kesit daralır ve kopma gerilmesine erişildiğinde, malzeme kopar</a:t>
            </a:r>
          </a:p>
        </p:txBody>
      </p:sp>
      <p:sp>
        <p:nvSpPr>
          <p:cNvPr id="6" name="5 Slayt Numarası Yer Tutucusu"/>
          <p:cNvSpPr>
            <a:spLocks noGrp="1"/>
          </p:cNvSpPr>
          <p:nvPr>
            <p:ph type="sldNum" sz="quarter" idx="12"/>
          </p:nvPr>
        </p:nvSpPr>
        <p:spPr/>
        <p:txBody>
          <a:bodyPr/>
          <a:lstStyle/>
          <a:p>
            <a:pPr>
              <a:defRPr/>
            </a:pPr>
            <a:fld id="{DD3A4D62-90A6-499B-AB3A-0470376EEC71}" type="slidenum">
              <a:rPr lang="tr-TR"/>
              <a:pPr>
                <a:defRPr/>
              </a:pPr>
              <a:t>3</a:t>
            </a:fld>
            <a:endParaRPr lang="tr-TR"/>
          </a:p>
        </p:txBody>
      </p:sp>
    </p:spTree>
    <p:extLst>
      <p:ext uri="{BB962C8B-B14F-4D97-AF65-F5344CB8AC3E}">
        <p14:creationId xmlns="" xmlns:p14="http://schemas.microsoft.com/office/powerpoint/2010/main" val="1670281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statik kopma eğrisi ile ilgili görsel sonucu"/>
          <p:cNvPicPr>
            <a:picLocks noGrp="1"/>
          </p:cNvPicPr>
          <p:nvPr>
            <p:ph idx="1"/>
          </p:nvPr>
        </p:nvPicPr>
        <p:blipFill>
          <a:blip r:embed="rId2"/>
          <a:srcRect l="6895" t="8057" r="7936" b="13270"/>
          <a:stretch>
            <a:fillRect/>
          </a:stretch>
        </p:blipFill>
        <p:spPr bwMode="auto">
          <a:xfrm>
            <a:off x="1214414" y="1071546"/>
            <a:ext cx="6335828" cy="4286279"/>
          </a:xfrm>
          <a:prstGeom prst="rect">
            <a:avLst/>
          </a:prstGeom>
          <a:noFill/>
          <a:ln w="9525">
            <a:noFill/>
            <a:miter lim="800000"/>
            <a:headEnd/>
            <a:tailEnd/>
          </a:ln>
        </p:spPr>
      </p:pic>
      <p:sp>
        <p:nvSpPr>
          <p:cNvPr id="5" name="4 Dikdörtgen"/>
          <p:cNvSpPr/>
          <p:nvPr/>
        </p:nvSpPr>
        <p:spPr>
          <a:xfrm>
            <a:off x="2500298" y="5572140"/>
            <a:ext cx="4081567" cy="369332"/>
          </a:xfrm>
          <a:prstGeom prst="rect">
            <a:avLst/>
          </a:prstGeom>
        </p:spPr>
        <p:txBody>
          <a:bodyPr wrap="none">
            <a:spAutoFit/>
          </a:bodyPr>
          <a:lstStyle/>
          <a:p>
            <a:r>
              <a:rPr lang="tr-TR" dirty="0" smtClean="0"/>
              <a:t>http://slideplayer.biz.tr/slide/2966829/</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3"/>
          <p:cNvSpPr>
            <a:spLocks noGrp="1" noChangeArrowheads="1"/>
          </p:cNvSpPr>
          <p:nvPr>
            <p:ph idx="1"/>
          </p:nvPr>
        </p:nvSpPr>
        <p:spPr>
          <a:xfrm>
            <a:off x="533400" y="1052736"/>
            <a:ext cx="8153400" cy="5329014"/>
          </a:xfrm>
        </p:spPr>
        <p:txBody>
          <a:bodyPr>
            <a:normAutofit/>
          </a:bodyPr>
          <a:lstStyle/>
          <a:p>
            <a:pPr eaLnBrk="1" hangingPunct="1">
              <a:lnSpc>
                <a:spcPct val="80000"/>
              </a:lnSpc>
            </a:pPr>
            <a:r>
              <a:rPr lang="tr-TR" sz="2000" dirty="0" smtClean="0"/>
              <a:t>Malzemelerin statik mukavemet sınırı çekme deneyleri ile saptanır. Bu deneylerde standart boyutlara sahip çubuklar deney aparatlarında çekilerek koparılır .Deney sırasında çekme kuvveti ve malzemenin uzaması ölçülerek, gerilme σ, uzama  </a:t>
            </a:r>
            <a:r>
              <a:rPr lang="tr-TR" sz="2000" dirty="0" err="1" smtClean="0"/>
              <a:t>Δl</a:t>
            </a:r>
            <a:r>
              <a:rPr lang="tr-TR" sz="2000" dirty="0" smtClean="0"/>
              <a:t> ve uzama oranı ε aşağıdaki bağıntılarla hesaplanır:</a:t>
            </a:r>
          </a:p>
          <a:p>
            <a:pPr eaLnBrk="1" hangingPunct="1">
              <a:lnSpc>
                <a:spcPct val="80000"/>
              </a:lnSpc>
            </a:pPr>
            <a:endParaRPr lang="tr-TR" sz="2000" dirty="0" smtClean="0"/>
          </a:p>
          <a:p>
            <a:pPr eaLnBrk="1" hangingPunct="1">
              <a:lnSpc>
                <a:spcPct val="80000"/>
              </a:lnSpc>
              <a:buFont typeface="Wingdings 2" pitchFamily="18" charset="2"/>
              <a:buNone/>
            </a:pPr>
            <a:r>
              <a:rPr lang="tr-TR" sz="2000" dirty="0" smtClean="0"/>
              <a:t>	σ =F/A ; </a:t>
            </a:r>
            <a:r>
              <a:rPr lang="tr-TR" sz="2000" dirty="0" err="1" smtClean="0"/>
              <a:t>Δl</a:t>
            </a:r>
            <a:r>
              <a:rPr lang="tr-TR" sz="2000" dirty="0" smtClean="0"/>
              <a:t>=L-</a:t>
            </a:r>
            <a:r>
              <a:rPr lang="tr-TR" sz="2000" dirty="0" err="1" smtClean="0"/>
              <a:t>L</a:t>
            </a:r>
            <a:r>
              <a:rPr lang="tr-TR" sz="2000" baseline="-25000" dirty="0" err="1" smtClean="0"/>
              <a:t>o</a:t>
            </a:r>
            <a:r>
              <a:rPr lang="tr-TR" sz="2000" dirty="0" smtClean="0"/>
              <a:t>  ; ε=ΔL/</a:t>
            </a:r>
            <a:r>
              <a:rPr lang="tr-TR" sz="2000" dirty="0" err="1" smtClean="0"/>
              <a:t>L</a:t>
            </a:r>
            <a:r>
              <a:rPr lang="tr-TR" sz="2000" baseline="-25000" dirty="0" err="1" smtClean="0"/>
              <a:t>o</a:t>
            </a:r>
            <a:r>
              <a:rPr lang="tr-TR" sz="2000" dirty="0" smtClean="0"/>
              <a:t> </a:t>
            </a:r>
          </a:p>
          <a:p>
            <a:pPr eaLnBrk="1" hangingPunct="1">
              <a:lnSpc>
                <a:spcPct val="80000"/>
              </a:lnSpc>
            </a:pPr>
            <a:endParaRPr lang="tr-TR" sz="2000" dirty="0" smtClean="0"/>
          </a:p>
          <a:p>
            <a:pPr eaLnBrk="1" hangingPunct="1">
              <a:lnSpc>
                <a:spcPct val="80000"/>
              </a:lnSpc>
              <a:buFont typeface="Wingdings 2" pitchFamily="18" charset="2"/>
              <a:buNone/>
            </a:pPr>
            <a:r>
              <a:rPr lang="tr-TR" sz="2000" dirty="0" smtClean="0">
                <a:latin typeface="Arial" charset="0"/>
              </a:rPr>
              <a:t>    </a:t>
            </a:r>
            <a:r>
              <a:rPr lang="tr-TR" sz="2000" dirty="0" smtClean="0"/>
              <a:t>Bu bağıntılarda;</a:t>
            </a:r>
          </a:p>
          <a:p>
            <a:pPr eaLnBrk="1" hangingPunct="1">
              <a:lnSpc>
                <a:spcPct val="80000"/>
              </a:lnSpc>
            </a:pPr>
            <a:endParaRPr lang="tr-TR" sz="2000" dirty="0" smtClean="0"/>
          </a:p>
          <a:p>
            <a:pPr eaLnBrk="1" hangingPunct="1">
              <a:lnSpc>
                <a:spcPct val="80000"/>
              </a:lnSpc>
            </a:pPr>
            <a:r>
              <a:rPr lang="tr-TR" sz="2000" dirty="0" smtClean="0"/>
              <a:t>σ: Malzemede meydana gelen gerilme (N/mm</a:t>
            </a:r>
            <a:r>
              <a:rPr lang="tr-TR" sz="2000" baseline="30000" dirty="0" smtClean="0"/>
              <a:t>2</a:t>
            </a:r>
            <a:r>
              <a:rPr lang="tr-TR" sz="2000" dirty="0" smtClean="0"/>
              <a:t>),</a:t>
            </a:r>
            <a:endParaRPr lang="tr-TR" sz="2000" dirty="0" smtClean="0">
              <a:latin typeface="Arial" charset="0"/>
            </a:endParaRPr>
          </a:p>
          <a:p>
            <a:pPr eaLnBrk="1" hangingPunct="1">
              <a:lnSpc>
                <a:spcPct val="80000"/>
              </a:lnSpc>
            </a:pPr>
            <a:r>
              <a:rPr lang="tr-TR" sz="2000" dirty="0" smtClean="0"/>
              <a:t>F: Malzemeye uygulanan kuvvet (N),</a:t>
            </a:r>
            <a:endParaRPr lang="tr-TR" sz="2000" dirty="0" smtClean="0">
              <a:latin typeface="Arial" charset="0"/>
            </a:endParaRPr>
          </a:p>
          <a:p>
            <a:pPr eaLnBrk="1" hangingPunct="1">
              <a:lnSpc>
                <a:spcPct val="80000"/>
              </a:lnSpc>
            </a:pPr>
            <a:r>
              <a:rPr lang="tr-TR" sz="2000" dirty="0" smtClean="0"/>
              <a:t>A: Malzemenin başlangıcındaki kesiti (mm</a:t>
            </a:r>
            <a:r>
              <a:rPr lang="tr-TR" sz="2000" baseline="30000" dirty="0" smtClean="0"/>
              <a:t>2</a:t>
            </a:r>
            <a:r>
              <a:rPr lang="tr-TR" sz="2000" dirty="0" smtClean="0"/>
              <a:t>),</a:t>
            </a:r>
            <a:endParaRPr lang="tr-TR" sz="2000" dirty="0" smtClean="0">
              <a:latin typeface="Arial" charset="0"/>
            </a:endParaRPr>
          </a:p>
          <a:p>
            <a:pPr eaLnBrk="1" hangingPunct="1">
              <a:lnSpc>
                <a:spcPct val="80000"/>
              </a:lnSpc>
            </a:pPr>
            <a:r>
              <a:rPr lang="tr-TR" sz="2000" dirty="0" err="1" smtClean="0"/>
              <a:t>L</a:t>
            </a:r>
            <a:r>
              <a:rPr lang="tr-TR" sz="2000" baseline="-25000" dirty="0" err="1" smtClean="0"/>
              <a:t>o</a:t>
            </a:r>
            <a:r>
              <a:rPr lang="tr-TR" sz="2000" dirty="0" smtClean="0"/>
              <a:t>: Malzemenin deneye başlarken boyu (mm),</a:t>
            </a:r>
            <a:endParaRPr lang="tr-TR" sz="2000" dirty="0" smtClean="0">
              <a:latin typeface="Arial" charset="0"/>
            </a:endParaRPr>
          </a:p>
          <a:p>
            <a:pPr eaLnBrk="1" hangingPunct="1">
              <a:lnSpc>
                <a:spcPct val="80000"/>
              </a:lnSpc>
            </a:pPr>
            <a:r>
              <a:rPr lang="tr-TR" sz="2000" dirty="0" smtClean="0"/>
              <a:t>L: Malzemenin o andaki boyu (mm),</a:t>
            </a:r>
            <a:endParaRPr lang="tr-TR" sz="2000" dirty="0" smtClean="0">
              <a:latin typeface="Arial" charset="0"/>
            </a:endParaRPr>
          </a:p>
          <a:p>
            <a:pPr eaLnBrk="1" hangingPunct="1">
              <a:lnSpc>
                <a:spcPct val="80000"/>
              </a:lnSpc>
            </a:pPr>
            <a:r>
              <a:rPr lang="tr-TR" sz="2000" dirty="0" err="1" smtClean="0"/>
              <a:t>Δl</a:t>
            </a:r>
            <a:r>
              <a:rPr lang="tr-TR" sz="2000" dirty="0" smtClean="0"/>
              <a:t>: Uzama (mm),</a:t>
            </a:r>
            <a:endParaRPr lang="tr-TR" sz="2000" dirty="0" smtClean="0">
              <a:latin typeface="Arial" charset="0"/>
            </a:endParaRPr>
          </a:p>
          <a:p>
            <a:pPr eaLnBrk="1" hangingPunct="1">
              <a:lnSpc>
                <a:spcPct val="80000"/>
              </a:lnSpc>
            </a:pPr>
            <a:r>
              <a:rPr lang="tr-TR" sz="2000" dirty="0" smtClean="0"/>
              <a:t>ε: Uzama oranı (birim uzama) </a:t>
            </a:r>
            <a:r>
              <a:rPr lang="tr-TR" sz="2000" dirty="0" err="1" smtClean="0"/>
              <a:t>dır</a:t>
            </a:r>
            <a:r>
              <a:rPr lang="tr-TR" sz="2000" dirty="0" smtClean="0"/>
              <a:t>.</a:t>
            </a:r>
          </a:p>
        </p:txBody>
      </p:sp>
      <p:sp>
        <p:nvSpPr>
          <p:cNvPr id="5" name="5 Slayt Numarası Yer Tutucusu"/>
          <p:cNvSpPr>
            <a:spLocks noGrp="1"/>
          </p:cNvSpPr>
          <p:nvPr>
            <p:ph type="sldNum" sz="quarter" idx="12"/>
          </p:nvPr>
        </p:nvSpPr>
        <p:spPr/>
        <p:txBody>
          <a:bodyPr/>
          <a:lstStyle/>
          <a:p>
            <a:pPr>
              <a:defRPr/>
            </a:pPr>
            <a:fld id="{566F4D47-D78B-4E98-81DA-1BEF728B6B8E}" type="slidenum">
              <a:rPr lang="tr-TR"/>
              <a:pPr>
                <a:defRPr/>
              </a:pPr>
              <a:t>5</a:t>
            </a:fld>
            <a:endParaRPr lang="tr-TR"/>
          </a:p>
        </p:txBody>
      </p:sp>
    </p:spTree>
    <p:extLst>
      <p:ext uri="{BB962C8B-B14F-4D97-AF65-F5344CB8AC3E}">
        <p14:creationId xmlns="" xmlns:p14="http://schemas.microsoft.com/office/powerpoint/2010/main" val="3381236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3"/>
          <p:cNvSpPr>
            <a:spLocks noGrp="1" noChangeArrowheads="1"/>
          </p:cNvSpPr>
          <p:nvPr>
            <p:ph idx="1"/>
          </p:nvPr>
        </p:nvSpPr>
        <p:spPr>
          <a:xfrm>
            <a:off x="457200" y="2295525"/>
            <a:ext cx="8229600" cy="2070100"/>
          </a:xfrm>
        </p:spPr>
        <p:txBody>
          <a:bodyPr/>
          <a:lstStyle/>
          <a:p>
            <a:pPr marL="0" indent="0" eaLnBrk="1" hangingPunct="1">
              <a:buNone/>
            </a:pPr>
            <a:r>
              <a:rPr lang="tr-TR" sz="2000" dirty="0" smtClean="0"/>
              <a:t>Deney sonuçları, apsise uzama oranı ve ordinata gerilmeler verilerek bir diyagram haline getirilerek </a:t>
            </a:r>
            <a:r>
              <a:rPr lang="tr-TR" sz="2000" dirty="0" err="1" smtClean="0"/>
              <a:t>Hooke</a:t>
            </a:r>
            <a:r>
              <a:rPr lang="tr-TR" sz="2000" dirty="0" smtClean="0"/>
              <a:t> diyagramı elde edilir.</a:t>
            </a:r>
          </a:p>
          <a:p>
            <a:pPr eaLnBrk="1" hangingPunct="1"/>
            <a:endParaRPr lang="tr-TR" sz="2000" dirty="0" smtClean="0"/>
          </a:p>
          <a:p>
            <a:pPr marL="0" indent="0" eaLnBrk="1" hangingPunct="1">
              <a:buNone/>
            </a:pPr>
            <a:r>
              <a:rPr lang="tr-TR" sz="2000" dirty="0" smtClean="0"/>
              <a:t>Bu diyagram göz önüne alınarak malzemenin önemli mekanik özellikleri aşağıdaki gibi verilebilir. </a:t>
            </a:r>
          </a:p>
        </p:txBody>
      </p:sp>
      <p:sp>
        <p:nvSpPr>
          <p:cNvPr id="5" name="5 Slayt Numarası Yer Tutucusu"/>
          <p:cNvSpPr>
            <a:spLocks noGrp="1"/>
          </p:cNvSpPr>
          <p:nvPr>
            <p:ph type="sldNum" sz="quarter" idx="12"/>
          </p:nvPr>
        </p:nvSpPr>
        <p:spPr/>
        <p:txBody>
          <a:bodyPr/>
          <a:lstStyle/>
          <a:p>
            <a:pPr>
              <a:defRPr/>
            </a:pPr>
            <a:fld id="{12A8CA14-5D95-4C26-AFF4-2ECE453A8CD1}" type="slidenum">
              <a:rPr lang="tr-TR"/>
              <a:pPr>
                <a:defRPr/>
              </a:pPr>
              <a:t>6</a:t>
            </a:fld>
            <a:endParaRPr lang="tr-TR"/>
          </a:p>
        </p:txBody>
      </p:sp>
    </p:spTree>
    <p:extLst>
      <p:ext uri="{BB962C8B-B14F-4D97-AF65-F5344CB8AC3E}">
        <p14:creationId xmlns="" xmlns:p14="http://schemas.microsoft.com/office/powerpoint/2010/main" val="2633499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3"/>
          <p:cNvSpPr>
            <a:spLocks noGrp="1" noChangeArrowheads="1"/>
          </p:cNvSpPr>
          <p:nvPr>
            <p:ph idx="1"/>
          </p:nvPr>
        </p:nvSpPr>
        <p:spPr>
          <a:xfrm>
            <a:off x="457200" y="2133600"/>
            <a:ext cx="8229600" cy="2430463"/>
          </a:xfrm>
        </p:spPr>
        <p:txBody>
          <a:bodyPr>
            <a:normAutofit lnSpcReduction="10000"/>
          </a:bodyPr>
          <a:lstStyle/>
          <a:p>
            <a:pPr marL="0" indent="0" eaLnBrk="1" hangingPunct="1">
              <a:buNone/>
            </a:pPr>
            <a:r>
              <a:rPr lang="tr-TR" sz="2000" b="1" dirty="0" smtClean="0"/>
              <a:t>a. Orantı Sınırı (</a:t>
            </a:r>
            <a:r>
              <a:rPr lang="tr-TR" sz="2000" b="1" dirty="0" err="1" smtClean="0"/>
              <a:t>σ</a:t>
            </a:r>
            <a:r>
              <a:rPr lang="tr-TR" sz="2000" b="1" baseline="-25000" dirty="0" err="1" smtClean="0"/>
              <a:t>P</a:t>
            </a:r>
            <a:r>
              <a:rPr lang="tr-TR" sz="2000" b="1" dirty="0" smtClean="0"/>
              <a:t>):</a:t>
            </a:r>
            <a:r>
              <a:rPr lang="tr-TR" sz="2000" dirty="0" smtClean="0"/>
              <a:t> Bu sınıra kadar zorlanan malzemede gerilme ile uzama arasında sabit bir oran olup, bu;</a:t>
            </a:r>
          </a:p>
          <a:p>
            <a:pPr eaLnBrk="1" hangingPunct="1">
              <a:buFont typeface="Wingdings" pitchFamily="2" charset="2"/>
              <a:buNone/>
            </a:pPr>
            <a:r>
              <a:rPr lang="tr-TR" sz="2000" dirty="0" smtClean="0"/>
              <a:t>			</a:t>
            </a:r>
          </a:p>
          <a:p>
            <a:pPr eaLnBrk="1" hangingPunct="1">
              <a:buFont typeface="Wingdings 2" pitchFamily="18" charset="2"/>
              <a:buNone/>
            </a:pPr>
            <a:r>
              <a:rPr lang="tr-TR" sz="2000" dirty="0" smtClean="0"/>
              <a:t>       σ =E.ε</a:t>
            </a:r>
          </a:p>
          <a:p>
            <a:pPr eaLnBrk="1" hangingPunct="1"/>
            <a:endParaRPr lang="tr-TR" sz="2000" dirty="0" smtClean="0"/>
          </a:p>
          <a:p>
            <a:pPr eaLnBrk="1" hangingPunct="1">
              <a:buFont typeface="Wingdings 2" pitchFamily="18" charset="2"/>
              <a:buNone/>
            </a:pPr>
            <a:r>
              <a:rPr lang="tr-TR" sz="2000" dirty="0" smtClean="0">
                <a:latin typeface="Arial" charset="0"/>
              </a:rPr>
              <a:t>    </a:t>
            </a:r>
            <a:r>
              <a:rPr lang="tr-TR" sz="2000" dirty="0" smtClean="0"/>
              <a:t>bağıntısı ile ifade edilir. Burada, E malzemenin elastikiyet (veya </a:t>
            </a:r>
            <a:r>
              <a:rPr lang="tr-TR" sz="2000" dirty="0" err="1" smtClean="0"/>
              <a:t>Young</a:t>
            </a:r>
            <a:r>
              <a:rPr lang="tr-TR" sz="2000" dirty="0" smtClean="0"/>
              <a:t>) modülüdür.</a:t>
            </a:r>
          </a:p>
        </p:txBody>
      </p:sp>
      <p:sp>
        <p:nvSpPr>
          <p:cNvPr id="5" name="5 Slayt Numarası Yer Tutucusu"/>
          <p:cNvSpPr>
            <a:spLocks noGrp="1"/>
          </p:cNvSpPr>
          <p:nvPr>
            <p:ph type="sldNum" sz="quarter" idx="12"/>
          </p:nvPr>
        </p:nvSpPr>
        <p:spPr/>
        <p:txBody>
          <a:bodyPr/>
          <a:lstStyle/>
          <a:p>
            <a:pPr>
              <a:defRPr/>
            </a:pPr>
            <a:fld id="{D2528310-9093-4EF0-8DCD-6AD3F8EA19E6}" type="slidenum">
              <a:rPr lang="tr-TR"/>
              <a:pPr>
                <a:defRPr/>
              </a:pPr>
              <a:t>7</a:t>
            </a:fld>
            <a:endParaRPr lang="tr-TR"/>
          </a:p>
        </p:txBody>
      </p:sp>
    </p:spTree>
    <p:extLst>
      <p:ext uri="{BB962C8B-B14F-4D97-AF65-F5344CB8AC3E}">
        <p14:creationId xmlns="" xmlns:p14="http://schemas.microsoft.com/office/powerpoint/2010/main" val="2168229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3"/>
          <p:cNvSpPr>
            <a:spLocks noGrp="1" noChangeArrowheads="1"/>
          </p:cNvSpPr>
          <p:nvPr>
            <p:ph idx="1"/>
          </p:nvPr>
        </p:nvSpPr>
        <p:spPr>
          <a:xfrm>
            <a:off x="457200" y="1916113"/>
            <a:ext cx="8229600" cy="3151187"/>
          </a:xfrm>
        </p:spPr>
        <p:txBody>
          <a:bodyPr>
            <a:normAutofit lnSpcReduction="10000"/>
          </a:bodyPr>
          <a:lstStyle/>
          <a:p>
            <a:pPr marL="0" indent="0" eaLnBrk="1" hangingPunct="1">
              <a:lnSpc>
                <a:spcPct val="80000"/>
              </a:lnSpc>
              <a:buNone/>
            </a:pPr>
            <a:r>
              <a:rPr lang="tr-TR" sz="2000" dirty="0" smtClean="0"/>
              <a:t>Çapın küçülme oranı “büzülme oranı” ile ifade edilmekte ve değeri;</a:t>
            </a:r>
          </a:p>
          <a:p>
            <a:pPr eaLnBrk="1" hangingPunct="1">
              <a:lnSpc>
                <a:spcPct val="80000"/>
              </a:lnSpc>
            </a:pPr>
            <a:endParaRPr lang="tr-TR" sz="2000" dirty="0" smtClean="0"/>
          </a:p>
          <a:p>
            <a:pPr eaLnBrk="1" hangingPunct="1">
              <a:lnSpc>
                <a:spcPct val="80000"/>
              </a:lnSpc>
              <a:buFont typeface="Wingdings 2" pitchFamily="18" charset="2"/>
              <a:buNone/>
            </a:pPr>
            <a:r>
              <a:rPr lang="tr-TR" sz="2000" dirty="0" smtClean="0"/>
              <a:t>	</a:t>
            </a:r>
            <a:r>
              <a:rPr lang="tr-TR" sz="2000" dirty="0" err="1" smtClean="0"/>
              <a:t>ε</a:t>
            </a:r>
            <a:r>
              <a:rPr lang="tr-TR" sz="2000" baseline="-25000" dirty="0" err="1" smtClean="0"/>
              <a:t>r</a:t>
            </a:r>
            <a:r>
              <a:rPr lang="tr-TR" sz="2000" dirty="0" smtClean="0"/>
              <a:t>=(d</a:t>
            </a:r>
            <a:r>
              <a:rPr lang="tr-TR" sz="2000" baseline="-25000" dirty="0" smtClean="0"/>
              <a:t>o</a:t>
            </a:r>
            <a:r>
              <a:rPr lang="tr-TR" sz="2000" dirty="0" smtClean="0"/>
              <a:t>-d)/d</a:t>
            </a:r>
            <a:r>
              <a:rPr lang="tr-TR" sz="2000" baseline="-25000" dirty="0" smtClean="0"/>
              <a:t>o</a:t>
            </a:r>
            <a:r>
              <a:rPr lang="tr-TR" sz="2000" dirty="0" smtClean="0"/>
              <a:t>= </a:t>
            </a:r>
            <a:r>
              <a:rPr lang="tr-TR" sz="2000" dirty="0" err="1" smtClean="0"/>
              <a:t>Δd</a:t>
            </a:r>
            <a:r>
              <a:rPr lang="tr-TR" sz="2000" dirty="0" smtClean="0"/>
              <a:t>/d</a:t>
            </a:r>
            <a:r>
              <a:rPr lang="tr-TR" sz="2000" baseline="-25000" dirty="0" smtClean="0"/>
              <a:t>o</a:t>
            </a:r>
            <a:r>
              <a:rPr lang="tr-TR" sz="2000" dirty="0" smtClean="0"/>
              <a:t>	</a:t>
            </a:r>
          </a:p>
          <a:p>
            <a:pPr eaLnBrk="1" hangingPunct="1">
              <a:lnSpc>
                <a:spcPct val="80000"/>
              </a:lnSpc>
            </a:pPr>
            <a:endParaRPr lang="tr-TR" sz="2000" dirty="0" smtClean="0"/>
          </a:p>
          <a:p>
            <a:pPr eaLnBrk="1" hangingPunct="1">
              <a:lnSpc>
                <a:spcPct val="80000"/>
              </a:lnSpc>
              <a:buFont typeface="Wingdings 2" pitchFamily="18" charset="2"/>
              <a:buNone/>
            </a:pPr>
            <a:r>
              <a:rPr lang="tr-TR" sz="2000" dirty="0" smtClean="0">
                <a:latin typeface="Arial" charset="0"/>
              </a:rPr>
              <a:t>    </a:t>
            </a:r>
            <a:r>
              <a:rPr lang="tr-TR" sz="2000" dirty="0" smtClean="0"/>
              <a:t>ile hesaplanmaktadır. Büzülme oranı ile uzama oranı arasındaki oran belirli bir malzeme için sabit olup “</a:t>
            </a:r>
            <a:r>
              <a:rPr lang="tr-TR" sz="2000" dirty="0" err="1" smtClean="0"/>
              <a:t>Poisson</a:t>
            </a:r>
            <a:r>
              <a:rPr lang="tr-TR" sz="2000" dirty="0" smtClean="0"/>
              <a:t> Oranı” olarak adlanmaktadır ve bu oran ; </a:t>
            </a:r>
          </a:p>
          <a:p>
            <a:pPr eaLnBrk="1" hangingPunct="1">
              <a:lnSpc>
                <a:spcPct val="80000"/>
              </a:lnSpc>
            </a:pPr>
            <a:endParaRPr lang="tr-TR" sz="2000" dirty="0" smtClean="0"/>
          </a:p>
          <a:p>
            <a:pPr eaLnBrk="1" hangingPunct="1">
              <a:lnSpc>
                <a:spcPct val="80000"/>
              </a:lnSpc>
              <a:buFont typeface="Wingdings" pitchFamily="2" charset="2"/>
              <a:buNone/>
            </a:pPr>
            <a:r>
              <a:rPr lang="tr-TR" sz="2000" dirty="0" smtClean="0"/>
              <a:t>     ν= </a:t>
            </a:r>
            <a:r>
              <a:rPr lang="tr-TR" sz="2000" dirty="0" err="1" smtClean="0"/>
              <a:t>εr</a:t>
            </a:r>
            <a:r>
              <a:rPr lang="tr-TR" sz="2000" dirty="0" smtClean="0"/>
              <a:t> / ε ;  m=1/ν= ε / </a:t>
            </a:r>
            <a:r>
              <a:rPr lang="tr-TR" sz="2000" dirty="0" err="1" smtClean="0"/>
              <a:t>εr</a:t>
            </a:r>
            <a:r>
              <a:rPr lang="tr-TR" sz="2000" dirty="0" smtClean="0"/>
              <a:t>	</a:t>
            </a:r>
          </a:p>
          <a:p>
            <a:pPr eaLnBrk="1" hangingPunct="1">
              <a:lnSpc>
                <a:spcPct val="80000"/>
              </a:lnSpc>
              <a:buFont typeface="Wingdings" pitchFamily="2" charset="2"/>
              <a:buNone/>
            </a:pPr>
            <a:endParaRPr lang="tr-TR" sz="2000" dirty="0" smtClean="0"/>
          </a:p>
          <a:p>
            <a:pPr eaLnBrk="1" hangingPunct="1">
              <a:lnSpc>
                <a:spcPct val="80000"/>
              </a:lnSpc>
              <a:buFont typeface="Wingdings" pitchFamily="2" charset="2"/>
              <a:buNone/>
            </a:pPr>
            <a:r>
              <a:rPr lang="tr-TR" sz="2000" dirty="0" smtClean="0"/>
              <a:t>     bağıntıları ile hesaplanmaktadır.</a:t>
            </a:r>
          </a:p>
        </p:txBody>
      </p:sp>
      <p:sp>
        <p:nvSpPr>
          <p:cNvPr id="5" name="5 Slayt Numarası Yer Tutucusu"/>
          <p:cNvSpPr>
            <a:spLocks noGrp="1"/>
          </p:cNvSpPr>
          <p:nvPr>
            <p:ph type="sldNum" sz="quarter" idx="12"/>
          </p:nvPr>
        </p:nvSpPr>
        <p:spPr/>
        <p:txBody>
          <a:bodyPr/>
          <a:lstStyle/>
          <a:p>
            <a:pPr>
              <a:defRPr/>
            </a:pPr>
            <a:fld id="{875FF316-8719-469A-9B33-19919F8AD764}" type="slidenum">
              <a:rPr lang="tr-TR"/>
              <a:pPr>
                <a:defRPr/>
              </a:pPr>
              <a:t>8</a:t>
            </a:fld>
            <a:endParaRPr lang="tr-TR"/>
          </a:p>
        </p:txBody>
      </p:sp>
    </p:spTree>
    <p:extLst>
      <p:ext uri="{BB962C8B-B14F-4D97-AF65-F5344CB8AC3E}">
        <p14:creationId xmlns="" xmlns:p14="http://schemas.microsoft.com/office/powerpoint/2010/main" val="2725126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3"/>
          <p:cNvSpPr>
            <a:spLocks noGrp="1" noChangeArrowheads="1"/>
          </p:cNvSpPr>
          <p:nvPr>
            <p:ph idx="1"/>
          </p:nvPr>
        </p:nvSpPr>
        <p:spPr>
          <a:xfrm>
            <a:off x="457200" y="1933574"/>
            <a:ext cx="8229600" cy="3799681"/>
          </a:xfrm>
        </p:spPr>
        <p:txBody>
          <a:bodyPr>
            <a:normAutofit/>
          </a:bodyPr>
          <a:lstStyle/>
          <a:p>
            <a:pPr marL="0" indent="0" eaLnBrk="1" hangingPunct="1">
              <a:lnSpc>
                <a:spcPct val="80000"/>
              </a:lnSpc>
              <a:buNone/>
            </a:pPr>
            <a:r>
              <a:rPr lang="tr-TR" sz="2000" dirty="0" smtClean="0"/>
              <a:t>Sadece kesmeye maruz kalan malzemelerde, </a:t>
            </a:r>
            <a:r>
              <a:rPr lang="tr-TR" sz="2000" dirty="0" err="1" smtClean="0"/>
              <a:t>Hooke</a:t>
            </a:r>
            <a:r>
              <a:rPr lang="tr-TR" sz="2000" dirty="0" smtClean="0"/>
              <a:t> kanunu, </a:t>
            </a:r>
          </a:p>
          <a:p>
            <a:pPr eaLnBrk="1" hangingPunct="1">
              <a:lnSpc>
                <a:spcPct val="80000"/>
              </a:lnSpc>
            </a:pPr>
            <a:endParaRPr lang="tr-TR" sz="2000" dirty="0" smtClean="0"/>
          </a:p>
          <a:p>
            <a:pPr eaLnBrk="1" hangingPunct="1">
              <a:lnSpc>
                <a:spcPct val="80000"/>
              </a:lnSpc>
              <a:buFont typeface="Wingdings 2" pitchFamily="18" charset="2"/>
              <a:buNone/>
            </a:pPr>
            <a:r>
              <a:rPr lang="tr-TR" sz="2000" dirty="0" smtClean="0">
                <a:latin typeface="Arial" charset="0"/>
              </a:rPr>
              <a:t>    </a:t>
            </a:r>
            <a:r>
              <a:rPr lang="tr-TR" sz="2000" dirty="0" smtClean="0"/>
              <a:t>τ=σ.γ</a:t>
            </a:r>
          </a:p>
          <a:p>
            <a:pPr eaLnBrk="1" hangingPunct="1">
              <a:lnSpc>
                <a:spcPct val="80000"/>
              </a:lnSpc>
            </a:pPr>
            <a:endParaRPr lang="tr-TR" sz="2000" dirty="0" smtClean="0"/>
          </a:p>
          <a:p>
            <a:pPr marL="0" indent="0" eaLnBrk="1" hangingPunct="1">
              <a:lnSpc>
                <a:spcPct val="80000"/>
              </a:lnSpc>
              <a:buFont typeface="Wingdings" pitchFamily="2" charset="2"/>
              <a:buNone/>
            </a:pPr>
            <a:r>
              <a:rPr lang="tr-TR" sz="2000" dirty="0" smtClean="0"/>
              <a:t>bağıntısı ile ifade edilmektedir. Burada σ kayma modülü (kayma için elastikiyet modülü) dür. γ ise kayma açısıdır. </a:t>
            </a:r>
          </a:p>
          <a:p>
            <a:pPr marL="0" indent="0" eaLnBrk="1" hangingPunct="1">
              <a:lnSpc>
                <a:spcPct val="80000"/>
              </a:lnSpc>
              <a:buFont typeface="Wingdings" pitchFamily="2" charset="2"/>
              <a:buNone/>
            </a:pPr>
            <a:r>
              <a:rPr lang="tr-TR" sz="2000" dirty="0" smtClean="0"/>
              <a:t>(Karbonlu çelik için;</a:t>
            </a:r>
          </a:p>
          <a:p>
            <a:pPr eaLnBrk="1" hangingPunct="1">
              <a:lnSpc>
                <a:spcPct val="80000"/>
              </a:lnSpc>
              <a:buFont typeface="Wingdings" pitchFamily="2" charset="2"/>
              <a:buNone/>
            </a:pPr>
            <a:endParaRPr lang="tr-TR" sz="2000" dirty="0" smtClean="0"/>
          </a:p>
          <a:p>
            <a:pPr marL="0" indent="0" eaLnBrk="1" hangingPunct="1">
              <a:lnSpc>
                <a:spcPct val="80000"/>
              </a:lnSpc>
              <a:buNone/>
            </a:pPr>
            <a:r>
              <a:rPr lang="tr-TR" sz="2000" dirty="0" smtClean="0"/>
              <a:t>E=210.00 </a:t>
            </a:r>
            <a:r>
              <a:rPr lang="tr-TR" sz="2000" dirty="0" err="1" smtClean="0"/>
              <a:t>daN</a:t>
            </a:r>
            <a:r>
              <a:rPr lang="tr-TR" sz="2000" dirty="0" smtClean="0"/>
              <a:t>/mm</a:t>
            </a:r>
            <a:r>
              <a:rPr lang="tr-TR" sz="2000" baseline="30000" dirty="0" smtClean="0"/>
              <a:t>2</a:t>
            </a:r>
            <a:r>
              <a:rPr lang="tr-TR" sz="2000" dirty="0" smtClean="0"/>
              <a:t> =2,1 104 </a:t>
            </a:r>
            <a:r>
              <a:rPr lang="tr-TR" sz="2000" dirty="0" err="1" smtClean="0"/>
              <a:t>daN</a:t>
            </a:r>
            <a:r>
              <a:rPr lang="tr-TR" sz="2000" dirty="0" smtClean="0"/>
              <a:t>/mm</a:t>
            </a:r>
            <a:r>
              <a:rPr lang="tr-TR" sz="2000" baseline="30000" dirty="0" smtClean="0"/>
              <a:t>2</a:t>
            </a:r>
          </a:p>
          <a:p>
            <a:pPr eaLnBrk="1" hangingPunct="1">
              <a:lnSpc>
                <a:spcPct val="80000"/>
              </a:lnSpc>
            </a:pPr>
            <a:endParaRPr lang="tr-TR" sz="2000" dirty="0" smtClean="0"/>
          </a:p>
          <a:p>
            <a:pPr marL="0" indent="0" eaLnBrk="1" hangingPunct="1">
              <a:lnSpc>
                <a:spcPct val="80000"/>
              </a:lnSpc>
              <a:buNone/>
            </a:pPr>
            <a:r>
              <a:rPr lang="tr-TR" sz="2000" dirty="0" smtClean="0"/>
              <a:t>σ =8000 </a:t>
            </a:r>
            <a:r>
              <a:rPr lang="tr-TR" sz="2000" dirty="0" err="1" smtClean="0"/>
              <a:t>daN</a:t>
            </a:r>
            <a:r>
              <a:rPr lang="tr-TR" sz="2000" dirty="0" smtClean="0"/>
              <a:t>/mm</a:t>
            </a:r>
            <a:r>
              <a:rPr lang="tr-TR" sz="2000" baseline="30000" dirty="0" smtClean="0"/>
              <a:t>2</a:t>
            </a:r>
            <a:r>
              <a:rPr lang="tr-TR" sz="2000" dirty="0" smtClean="0"/>
              <a:t> =0.8.104 </a:t>
            </a:r>
            <a:r>
              <a:rPr lang="tr-TR" sz="2000" dirty="0" err="1" smtClean="0"/>
              <a:t>daN</a:t>
            </a:r>
            <a:r>
              <a:rPr lang="tr-TR" sz="2000" dirty="0" smtClean="0"/>
              <a:t>/mm</a:t>
            </a:r>
            <a:r>
              <a:rPr lang="tr-TR" sz="2000" baseline="30000" dirty="0" smtClean="0"/>
              <a:t>2</a:t>
            </a:r>
            <a:r>
              <a:rPr lang="tr-TR" sz="2000" dirty="0" smtClean="0"/>
              <a:t> olarak alınabilir.)</a:t>
            </a:r>
          </a:p>
        </p:txBody>
      </p:sp>
      <p:sp>
        <p:nvSpPr>
          <p:cNvPr id="5" name="5 Slayt Numarası Yer Tutucusu"/>
          <p:cNvSpPr>
            <a:spLocks noGrp="1"/>
          </p:cNvSpPr>
          <p:nvPr>
            <p:ph type="sldNum" sz="quarter" idx="12"/>
          </p:nvPr>
        </p:nvSpPr>
        <p:spPr/>
        <p:txBody>
          <a:bodyPr/>
          <a:lstStyle/>
          <a:p>
            <a:pPr>
              <a:defRPr/>
            </a:pPr>
            <a:fld id="{22EC2C64-2EAA-4486-B172-1094CC1EFDBE}" type="slidenum">
              <a:rPr lang="tr-TR"/>
              <a:pPr>
                <a:defRPr/>
              </a:pPr>
              <a:t>9</a:t>
            </a:fld>
            <a:endParaRPr lang="tr-TR"/>
          </a:p>
        </p:txBody>
      </p:sp>
    </p:spTree>
    <p:extLst>
      <p:ext uri="{BB962C8B-B14F-4D97-AF65-F5344CB8AC3E}">
        <p14:creationId xmlns="" xmlns:p14="http://schemas.microsoft.com/office/powerpoint/2010/main" val="22940772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50</TotalTime>
  <Words>978</Words>
  <Application>Microsoft Office PowerPoint</Application>
  <PresentationFormat>Ekran Gösterisi (4:3)</PresentationFormat>
  <Paragraphs>132</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Akış</vt:lpstr>
      <vt:lpstr>ZTM321  MAKİNE ELEMANLARI   5.hafta</vt:lpstr>
      <vt:lpstr>Mukavemet Sınırları </vt:lpstr>
      <vt:lpstr>Statik Kopma, Statik Mukavemet Sınırı: </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Malzemelerin sürekli mukavemet sınırları kopma mukavemetlerine bağlı olup aşağıda verilen bağıntılarla hesaplanmaktadır: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ACAR</dc:creator>
  <cp:lastModifiedBy>Ramazan ÖZTÜRK</cp:lastModifiedBy>
  <cp:revision>9</cp:revision>
  <dcterms:created xsi:type="dcterms:W3CDTF">2017-11-21T19:30:14Z</dcterms:created>
  <dcterms:modified xsi:type="dcterms:W3CDTF">2018-02-13T09:16:47Z</dcterms:modified>
</cp:coreProperties>
</file>