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1"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2D4D7807-5217-4789-99AE-A92B0D44A605}" type="datetimeFigureOut">
              <a:rPr lang="tr-TR" smtClean="0"/>
              <a:t>16.10.2020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334F777-1826-4599-89BE-B1021D0B62D3}" type="slidenum">
              <a:rPr lang="tr-TR" smtClean="0"/>
              <a:t>‹#›</a:t>
            </a:fld>
            <a:endParaRPr lang="tr-TR"/>
          </a:p>
        </p:txBody>
      </p:sp>
    </p:spTree>
    <p:extLst>
      <p:ext uri="{BB962C8B-B14F-4D97-AF65-F5344CB8AC3E}">
        <p14:creationId xmlns:p14="http://schemas.microsoft.com/office/powerpoint/2010/main" val="24801199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D4D7807-5217-4789-99AE-A92B0D44A605}" type="datetimeFigureOut">
              <a:rPr lang="tr-TR" smtClean="0"/>
              <a:t>16.10.2020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334F777-1826-4599-89BE-B1021D0B62D3}" type="slidenum">
              <a:rPr lang="tr-TR" smtClean="0"/>
              <a:t>‹#›</a:t>
            </a:fld>
            <a:endParaRPr lang="tr-TR"/>
          </a:p>
        </p:txBody>
      </p:sp>
    </p:spTree>
    <p:extLst>
      <p:ext uri="{BB962C8B-B14F-4D97-AF65-F5344CB8AC3E}">
        <p14:creationId xmlns:p14="http://schemas.microsoft.com/office/powerpoint/2010/main" val="26576658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D4D7807-5217-4789-99AE-A92B0D44A605}" type="datetimeFigureOut">
              <a:rPr lang="tr-TR" smtClean="0"/>
              <a:t>16.10.2020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334F777-1826-4599-89BE-B1021D0B62D3}"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434546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D4D7807-5217-4789-99AE-A92B0D44A605}" type="datetimeFigureOut">
              <a:rPr lang="tr-TR" smtClean="0"/>
              <a:t>16.10.2020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334F777-1826-4599-89BE-B1021D0B62D3}" type="slidenum">
              <a:rPr lang="tr-TR" smtClean="0"/>
              <a:t>‹#›</a:t>
            </a:fld>
            <a:endParaRPr lang="tr-TR"/>
          </a:p>
        </p:txBody>
      </p:sp>
    </p:spTree>
    <p:extLst>
      <p:ext uri="{BB962C8B-B14F-4D97-AF65-F5344CB8AC3E}">
        <p14:creationId xmlns:p14="http://schemas.microsoft.com/office/powerpoint/2010/main" val="31483554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D4D7807-5217-4789-99AE-A92B0D44A605}" type="datetimeFigureOut">
              <a:rPr lang="tr-TR" smtClean="0"/>
              <a:t>16.10.2020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334F777-1826-4599-89BE-B1021D0B62D3}"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698029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D4D7807-5217-4789-99AE-A92B0D44A605}" type="datetimeFigureOut">
              <a:rPr lang="tr-TR" smtClean="0"/>
              <a:t>16.10.2020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334F777-1826-4599-89BE-B1021D0B62D3}" type="slidenum">
              <a:rPr lang="tr-TR" smtClean="0"/>
              <a:t>‹#›</a:t>
            </a:fld>
            <a:endParaRPr lang="tr-TR"/>
          </a:p>
        </p:txBody>
      </p:sp>
    </p:spTree>
    <p:extLst>
      <p:ext uri="{BB962C8B-B14F-4D97-AF65-F5344CB8AC3E}">
        <p14:creationId xmlns:p14="http://schemas.microsoft.com/office/powerpoint/2010/main" val="31569672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D4D7807-5217-4789-99AE-A92B0D44A605}" type="datetimeFigureOut">
              <a:rPr lang="tr-TR" smtClean="0"/>
              <a:t>16.10.2020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334F777-1826-4599-89BE-B1021D0B62D3}" type="slidenum">
              <a:rPr lang="tr-TR" smtClean="0"/>
              <a:t>‹#›</a:t>
            </a:fld>
            <a:endParaRPr lang="tr-TR"/>
          </a:p>
        </p:txBody>
      </p:sp>
    </p:spTree>
    <p:extLst>
      <p:ext uri="{BB962C8B-B14F-4D97-AF65-F5344CB8AC3E}">
        <p14:creationId xmlns:p14="http://schemas.microsoft.com/office/powerpoint/2010/main" val="5320509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D4D7807-5217-4789-99AE-A92B0D44A605}" type="datetimeFigureOut">
              <a:rPr lang="tr-TR" smtClean="0"/>
              <a:t>16.10.2020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334F777-1826-4599-89BE-B1021D0B62D3}" type="slidenum">
              <a:rPr lang="tr-TR" smtClean="0"/>
              <a:t>‹#›</a:t>
            </a:fld>
            <a:endParaRPr lang="tr-TR"/>
          </a:p>
        </p:txBody>
      </p:sp>
    </p:spTree>
    <p:extLst>
      <p:ext uri="{BB962C8B-B14F-4D97-AF65-F5344CB8AC3E}">
        <p14:creationId xmlns:p14="http://schemas.microsoft.com/office/powerpoint/2010/main" val="26704369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D4D7807-5217-4789-99AE-A92B0D44A605}" type="datetimeFigureOut">
              <a:rPr lang="tr-TR" smtClean="0"/>
              <a:t>16.10.2020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334F777-1826-4599-89BE-B1021D0B62D3}" type="slidenum">
              <a:rPr lang="tr-TR" smtClean="0"/>
              <a:t>‹#›</a:t>
            </a:fld>
            <a:endParaRPr lang="tr-TR"/>
          </a:p>
        </p:txBody>
      </p:sp>
    </p:spTree>
    <p:extLst>
      <p:ext uri="{BB962C8B-B14F-4D97-AF65-F5344CB8AC3E}">
        <p14:creationId xmlns:p14="http://schemas.microsoft.com/office/powerpoint/2010/main" val="2421042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D4D7807-5217-4789-99AE-A92B0D44A605}" type="datetimeFigureOut">
              <a:rPr lang="tr-TR" smtClean="0"/>
              <a:t>16.10.2020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334F777-1826-4599-89BE-B1021D0B62D3}" type="slidenum">
              <a:rPr lang="tr-TR" smtClean="0"/>
              <a:t>‹#›</a:t>
            </a:fld>
            <a:endParaRPr lang="tr-TR"/>
          </a:p>
        </p:txBody>
      </p:sp>
    </p:spTree>
    <p:extLst>
      <p:ext uri="{BB962C8B-B14F-4D97-AF65-F5344CB8AC3E}">
        <p14:creationId xmlns:p14="http://schemas.microsoft.com/office/powerpoint/2010/main" val="719556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D4D7807-5217-4789-99AE-A92B0D44A605}" type="datetimeFigureOut">
              <a:rPr lang="tr-TR" smtClean="0"/>
              <a:t>16.10.2020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334F777-1826-4599-89BE-B1021D0B62D3}" type="slidenum">
              <a:rPr lang="tr-TR" smtClean="0"/>
              <a:t>‹#›</a:t>
            </a:fld>
            <a:endParaRPr lang="tr-TR"/>
          </a:p>
        </p:txBody>
      </p:sp>
    </p:spTree>
    <p:extLst>
      <p:ext uri="{BB962C8B-B14F-4D97-AF65-F5344CB8AC3E}">
        <p14:creationId xmlns:p14="http://schemas.microsoft.com/office/powerpoint/2010/main" val="59492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D4D7807-5217-4789-99AE-A92B0D44A605}" type="datetimeFigureOut">
              <a:rPr lang="tr-TR" smtClean="0"/>
              <a:t>16.10.2020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334F777-1826-4599-89BE-B1021D0B62D3}" type="slidenum">
              <a:rPr lang="tr-TR" smtClean="0"/>
              <a:t>‹#›</a:t>
            </a:fld>
            <a:endParaRPr lang="tr-TR"/>
          </a:p>
        </p:txBody>
      </p:sp>
    </p:spTree>
    <p:extLst>
      <p:ext uri="{BB962C8B-B14F-4D97-AF65-F5344CB8AC3E}">
        <p14:creationId xmlns:p14="http://schemas.microsoft.com/office/powerpoint/2010/main" val="40734037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D4D7807-5217-4789-99AE-A92B0D44A605}" type="datetimeFigureOut">
              <a:rPr lang="tr-TR" smtClean="0"/>
              <a:t>16.10.2020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334F777-1826-4599-89BE-B1021D0B62D3}" type="slidenum">
              <a:rPr lang="tr-TR" smtClean="0"/>
              <a:t>‹#›</a:t>
            </a:fld>
            <a:endParaRPr lang="tr-TR"/>
          </a:p>
        </p:txBody>
      </p:sp>
    </p:spTree>
    <p:extLst>
      <p:ext uri="{BB962C8B-B14F-4D97-AF65-F5344CB8AC3E}">
        <p14:creationId xmlns:p14="http://schemas.microsoft.com/office/powerpoint/2010/main" val="1648376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4D7807-5217-4789-99AE-A92B0D44A605}" type="datetimeFigureOut">
              <a:rPr lang="tr-TR" smtClean="0"/>
              <a:t>16.10.2020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8334F777-1826-4599-89BE-B1021D0B62D3}" type="slidenum">
              <a:rPr lang="tr-TR" smtClean="0"/>
              <a:t>‹#›</a:t>
            </a:fld>
            <a:endParaRPr lang="tr-TR"/>
          </a:p>
        </p:txBody>
      </p:sp>
    </p:spTree>
    <p:extLst>
      <p:ext uri="{BB962C8B-B14F-4D97-AF65-F5344CB8AC3E}">
        <p14:creationId xmlns:p14="http://schemas.microsoft.com/office/powerpoint/2010/main" val="22206452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D4D7807-5217-4789-99AE-A92B0D44A605}" type="datetimeFigureOut">
              <a:rPr lang="tr-TR" smtClean="0"/>
              <a:t>16.10.2020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334F777-1826-4599-89BE-B1021D0B62D3}" type="slidenum">
              <a:rPr lang="tr-TR" smtClean="0"/>
              <a:t>‹#›</a:t>
            </a:fld>
            <a:endParaRPr lang="tr-TR"/>
          </a:p>
        </p:txBody>
      </p:sp>
    </p:spTree>
    <p:extLst>
      <p:ext uri="{BB962C8B-B14F-4D97-AF65-F5344CB8AC3E}">
        <p14:creationId xmlns:p14="http://schemas.microsoft.com/office/powerpoint/2010/main" val="42805084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334F777-1826-4599-89BE-B1021D0B62D3}" type="slidenum">
              <a:rPr lang="tr-TR" smtClean="0"/>
              <a:t>‹#›</a:t>
            </a:fld>
            <a:endParaRPr lang="tr-TR"/>
          </a:p>
        </p:txBody>
      </p:sp>
      <p:sp>
        <p:nvSpPr>
          <p:cNvPr id="5" name="Date Placeholder 4"/>
          <p:cNvSpPr>
            <a:spLocks noGrp="1"/>
          </p:cNvSpPr>
          <p:nvPr>
            <p:ph type="dt" sz="half" idx="10"/>
          </p:nvPr>
        </p:nvSpPr>
        <p:spPr/>
        <p:txBody>
          <a:bodyPr/>
          <a:lstStyle/>
          <a:p>
            <a:fld id="{2D4D7807-5217-4789-99AE-A92B0D44A605}" type="datetimeFigureOut">
              <a:rPr lang="tr-TR" smtClean="0"/>
              <a:t>16.10.2020</a:t>
            </a:fld>
            <a:endParaRPr lang="tr-TR"/>
          </a:p>
        </p:txBody>
      </p:sp>
    </p:spTree>
    <p:extLst>
      <p:ext uri="{BB962C8B-B14F-4D97-AF65-F5344CB8AC3E}">
        <p14:creationId xmlns:p14="http://schemas.microsoft.com/office/powerpoint/2010/main" val="1217712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D4D7807-5217-4789-99AE-A92B0D44A605}" type="datetimeFigureOut">
              <a:rPr lang="tr-TR" smtClean="0"/>
              <a:t>16.10.2020</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334F777-1826-4599-89BE-B1021D0B62D3}" type="slidenum">
              <a:rPr lang="tr-TR" smtClean="0"/>
              <a:t>‹#›</a:t>
            </a:fld>
            <a:endParaRPr lang="tr-TR"/>
          </a:p>
        </p:txBody>
      </p:sp>
    </p:spTree>
    <p:extLst>
      <p:ext uri="{BB962C8B-B14F-4D97-AF65-F5344CB8AC3E}">
        <p14:creationId xmlns:p14="http://schemas.microsoft.com/office/powerpoint/2010/main" val="3494921538"/>
      </p:ext>
    </p:extLst>
  </p:cSld>
  <p:clrMap bg1="lt1" tx1="dk1" bg2="lt2" tx2="dk2" accent1="accent1" accent2="accent2" accent3="accent3" accent4="accent4" accent5="accent5" accent6="accent6" hlink="hlink" folHlink="folHlink"/>
  <p:sldLayoutIdLst>
    <p:sldLayoutId id="2147483782" r:id="rId1"/>
    <p:sldLayoutId id="2147483783" r:id="rId2"/>
    <p:sldLayoutId id="2147483784" r:id="rId3"/>
    <p:sldLayoutId id="2147483785" r:id="rId4"/>
    <p:sldLayoutId id="2147483786" r:id="rId5"/>
    <p:sldLayoutId id="2147483787" r:id="rId6"/>
    <p:sldLayoutId id="2147483788" r:id="rId7"/>
    <p:sldLayoutId id="2147483789" r:id="rId8"/>
    <p:sldLayoutId id="2147483790" r:id="rId9"/>
    <p:sldLayoutId id="2147483791" r:id="rId10"/>
    <p:sldLayoutId id="2147483792" r:id="rId11"/>
    <p:sldLayoutId id="2147483793" r:id="rId12"/>
    <p:sldLayoutId id="2147483794" r:id="rId13"/>
    <p:sldLayoutId id="2147483795" r:id="rId14"/>
    <p:sldLayoutId id="2147483796" r:id="rId15"/>
    <p:sldLayoutId id="214748379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dirty="0"/>
          </a:p>
        </p:txBody>
      </p:sp>
      <p:sp>
        <p:nvSpPr>
          <p:cNvPr id="3" name="Alt Başlık 2"/>
          <p:cNvSpPr>
            <a:spLocks noGrp="1"/>
          </p:cNvSpPr>
          <p:nvPr>
            <p:ph type="subTitle" idx="1"/>
          </p:nvPr>
        </p:nvSpPr>
        <p:spPr/>
        <p:txBody>
          <a:bodyPr/>
          <a:lstStyle/>
          <a:p>
            <a:r>
              <a:rPr lang="tr-TR" dirty="0" smtClean="0"/>
              <a:t>ORTAÇAĞ NEDİR?</a:t>
            </a:r>
            <a:endParaRPr lang="tr-TR" dirty="0"/>
          </a:p>
        </p:txBody>
      </p:sp>
    </p:spTree>
    <p:extLst>
      <p:ext uri="{BB962C8B-B14F-4D97-AF65-F5344CB8AC3E}">
        <p14:creationId xmlns:p14="http://schemas.microsoft.com/office/powerpoint/2010/main" val="17365592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88170" y="511898"/>
            <a:ext cx="8596668" cy="3880773"/>
          </a:xfrm>
        </p:spPr>
        <p:txBody>
          <a:bodyPr/>
          <a:lstStyle/>
          <a:p>
            <a:r>
              <a:rPr lang="tr-TR" dirty="0" smtClean="0"/>
              <a:t>Yukarıda söz konusu olan siyasi ve toplumsal olaylar sonucunda Ortaçağ modern döneme bilimsel ve kültürel geniş bir miras bırakmıştır. Bunlar bize hem bilimsel ve entelektüel düşüncenin gelişim şeklini göstermek için bilim tarihine önemli veriler sunmaktadır. Bunun yanında bilime bıraktığı miras da göz ardı edilemez.</a:t>
            </a:r>
          </a:p>
          <a:p>
            <a:endParaRPr lang="tr-TR" dirty="0"/>
          </a:p>
          <a:p>
            <a:pPr marL="0" indent="0">
              <a:buNone/>
            </a:pPr>
            <a:endParaRPr lang="tr-TR" dirty="0"/>
          </a:p>
        </p:txBody>
      </p:sp>
    </p:spTree>
    <p:extLst>
      <p:ext uri="{BB962C8B-B14F-4D97-AF65-F5344CB8AC3E}">
        <p14:creationId xmlns:p14="http://schemas.microsoft.com/office/powerpoint/2010/main" val="3999267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02025" y="1315462"/>
            <a:ext cx="8596668" cy="3880773"/>
          </a:xfrm>
        </p:spPr>
        <p:txBody>
          <a:bodyPr/>
          <a:lstStyle/>
          <a:p>
            <a:r>
              <a:rPr lang="tr-TR" dirty="0" smtClean="0"/>
              <a:t>Ortaçağ’ın Mirası:</a:t>
            </a:r>
          </a:p>
          <a:p>
            <a:r>
              <a:rPr lang="tr-TR" dirty="0" smtClean="0"/>
              <a:t>Su ve Rüzgar Değirmenleri,</a:t>
            </a:r>
          </a:p>
          <a:p>
            <a:r>
              <a:rPr lang="tr-TR" dirty="0" smtClean="0"/>
              <a:t>Tıp alanındaki çalışmalar,</a:t>
            </a:r>
          </a:p>
          <a:p>
            <a:r>
              <a:rPr lang="tr-TR" dirty="0" smtClean="0"/>
              <a:t>Görkemli mimari yapılar,</a:t>
            </a:r>
          </a:p>
          <a:p>
            <a:r>
              <a:rPr lang="tr-TR" dirty="0" smtClean="0"/>
              <a:t>Şehir Devletleri,</a:t>
            </a:r>
          </a:p>
          <a:p>
            <a:r>
              <a:rPr lang="tr-TR" dirty="0" smtClean="0"/>
              <a:t>İlk Üniversiteler,</a:t>
            </a:r>
          </a:p>
          <a:p>
            <a:r>
              <a:rPr lang="tr-TR" dirty="0" smtClean="0"/>
              <a:t>İlk Bankacılık Sistemleri,</a:t>
            </a:r>
          </a:p>
          <a:p>
            <a:endParaRPr lang="tr-TR" dirty="0"/>
          </a:p>
        </p:txBody>
      </p:sp>
    </p:spTree>
    <p:extLst>
      <p:ext uri="{BB962C8B-B14F-4D97-AF65-F5344CB8AC3E}">
        <p14:creationId xmlns:p14="http://schemas.microsoft.com/office/powerpoint/2010/main" val="20081978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32752" y="1052225"/>
            <a:ext cx="8596668" cy="3880773"/>
          </a:xfrm>
        </p:spPr>
        <p:txBody>
          <a:bodyPr/>
          <a:lstStyle/>
          <a:p>
            <a:r>
              <a:rPr lang="tr-TR" dirty="0" smtClean="0"/>
              <a:t>Kağıt,</a:t>
            </a:r>
          </a:p>
          <a:p>
            <a:r>
              <a:rPr lang="tr-TR" dirty="0" smtClean="0"/>
              <a:t>Arap Rakamları,</a:t>
            </a:r>
          </a:p>
          <a:p>
            <a:r>
              <a:rPr lang="tr-TR" dirty="0" smtClean="0"/>
              <a:t>Mobilya,</a:t>
            </a:r>
          </a:p>
          <a:p>
            <a:r>
              <a:rPr lang="tr-TR" dirty="0" smtClean="0"/>
              <a:t>Hac Yolları Vesilesi ile Turizm,</a:t>
            </a:r>
          </a:p>
          <a:p>
            <a:r>
              <a:rPr lang="tr-TR" dirty="0" smtClean="0"/>
              <a:t>Optik Bilimi,</a:t>
            </a:r>
          </a:p>
          <a:p>
            <a:r>
              <a:rPr lang="tr-TR" dirty="0" smtClean="0"/>
              <a:t>Barutun Ateşli Silahlarda Kullanımı </a:t>
            </a:r>
            <a:r>
              <a:rPr lang="tr-TR" dirty="0" err="1" smtClean="0"/>
              <a:t>vs</a:t>
            </a:r>
            <a:r>
              <a:rPr lang="tr-TR" dirty="0" smtClean="0"/>
              <a:t>…</a:t>
            </a:r>
            <a:endParaRPr lang="tr-TR" dirty="0"/>
          </a:p>
        </p:txBody>
      </p:sp>
    </p:spTree>
    <p:extLst>
      <p:ext uri="{BB962C8B-B14F-4D97-AF65-F5344CB8AC3E}">
        <p14:creationId xmlns:p14="http://schemas.microsoft.com/office/powerpoint/2010/main" val="24464825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0461" y="858262"/>
            <a:ext cx="8596668" cy="3880773"/>
          </a:xfrm>
        </p:spPr>
        <p:txBody>
          <a:bodyPr/>
          <a:lstStyle/>
          <a:p>
            <a:r>
              <a:rPr lang="tr-TR" dirty="0" smtClean="0"/>
              <a:t>Kaynak: Umberto </a:t>
            </a:r>
            <a:r>
              <a:rPr lang="tr-TR" dirty="0" err="1" smtClean="0"/>
              <a:t>Eco</a:t>
            </a:r>
            <a:r>
              <a:rPr lang="tr-TR" dirty="0" smtClean="0"/>
              <a:t>, Ortaçağ, Barbarlar, Hıristiyanlar</a:t>
            </a:r>
            <a:r>
              <a:rPr lang="tr-TR" smtClean="0"/>
              <a:t>, Müslümanlar, Alfa Yayınları (Sayfa 11-41)</a:t>
            </a:r>
            <a:endParaRPr lang="tr-TR" dirty="0"/>
          </a:p>
        </p:txBody>
      </p:sp>
    </p:spTree>
    <p:extLst>
      <p:ext uri="{BB962C8B-B14F-4D97-AF65-F5344CB8AC3E}">
        <p14:creationId xmlns:p14="http://schemas.microsoft.com/office/powerpoint/2010/main" val="38369251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80403" y="833718"/>
            <a:ext cx="8982797" cy="5220718"/>
          </a:xfrm>
        </p:spPr>
        <p:txBody>
          <a:bodyPr/>
          <a:lstStyle/>
          <a:p>
            <a:r>
              <a:rPr lang="tr-TR" dirty="0" smtClean="0"/>
              <a:t>Batı Roma İmparatorluğu’nun yıkılışı (476) Ortaçağ’ı başlatmış; Doğu Roma İmparatorluğu’nun yıkılışı (1453) Ortaçağ’ı bitirmiştir. </a:t>
            </a:r>
          </a:p>
          <a:p>
            <a:r>
              <a:rPr lang="tr-TR" dirty="0" smtClean="0"/>
              <a:t>Geleneksel olarak bu dönem üç evrede incelenir:</a:t>
            </a:r>
          </a:p>
          <a:p>
            <a:endParaRPr lang="tr-TR" dirty="0" smtClean="0"/>
          </a:p>
          <a:p>
            <a:r>
              <a:rPr lang="tr-TR" dirty="0" smtClean="0"/>
              <a:t>1- Erken Ortaçağ (400-1000)</a:t>
            </a:r>
          </a:p>
          <a:p>
            <a:r>
              <a:rPr lang="tr-TR" dirty="0" smtClean="0"/>
              <a:t>2- Yüksek Ortaçağ (1000-1200)</a:t>
            </a:r>
          </a:p>
          <a:p>
            <a:r>
              <a:rPr lang="tr-TR" dirty="0" smtClean="0"/>
              <a:t>3- Geç Ortaçağ (1300-1500)</a:t>
            </a:r>
            <a:endParaRPr lang="tr-TR" dirty="0"/>
          </a:p>
        </p:txBody>
      </p:sp>
      <p:pic>
        <p:nvPicPr>
          <p:cNvPr id="5" name="Resi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50796" y="2093328"/>
            <a:ext cx="4695184" cy="2244298"/>
          </a:xfrm>
          <a:prstGeom prst="rect">
            <a:avLst/>
          </a:prstGeom>
        </p:spPr>
      </p:pic>
    </p:spTree>
    <p:extLst>
      <p:ext uri="{BB962C8B-B14F-4D97-AF65-F5344CB8AC3E}">
        <p14:creationId xmlns:p14="http://schemas.microsoft.com/office/powerpoint/2010/main" val="4104608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6606" y="802843"/>
            <a:ext cx="8596668" cy="3880773"/>
          </a:xfrm>
        </p:spPr>
        <p:txBody>
          <a:bodyPr/>
          <a:lstStyle/>
          <a:p>
            <a:r>
              <a:rPr lang="tr-TR" dirty="0" smtClean="0"/>
              <a:t>Barbar istilaları,</a:t>
            </a:r>
          </a:p>
          <a:p>
            <a:endParaRPr lang="tr-TR" dirty="0"/>
          </a:p>
          <a:p>
            <a:r>
              <a:rPr lang="tr-TR" dirty="0" err="1" smtClean="0"/>
              <a:t>Karolenj</a:t>
            </a:r>
            <a:r>
              <a:rPr lang="tr-TR" dirty="0" smtClean="0"/>
              <a:t> </a:t>
            </a:r>
            <a:r>
              <a:rPr lang="tr-TR" dirty="0" err="1" smtClean="0"/>
              <a:t>Rönesansı</a:t>
            </a:r>
            <a:r>
              <a:rPr lang="tr-TR" dirty="0" smtClean="0"/>
              <a:t>,</a:t>
            </a:r>
          </a:p>
          <a:p>
            <a:endParaRPr lang="tr-TR" dirty="0"/>
          </a:p>
          <a:p>
            <a:r>
              <a:rPr lang="tr-TR" dirty="0" smtClean="0"/>
              <a:t>Feodalizm,</a:t>
            </a:r>
          </a:p>
          <a:p>
            <a:endParaRPr lang="tr-TR" dirty="0"/>
          </a:p>
          <a:p>
            <a:r>
              <a:rPr lang="tr-TR" dirty="0" smtClean="0"/>
              <a:t>İslam Aydınlanması,</a:t>
            </a:r>
          </a:p>
          <a:p>
            <a:endParaRPr lang="tr-TR" dirty="0"/>
          </a:p>
          <a:p>
            <a:r>
              <a:rPr lang="tr-TR" dirty="0" smtClean="0"/>
              <a:t>Monarşilerin Doğuşu, </a:t>
            </a:r>
          </a:p>
          <a:p>
            <a:endParaRPr lang="tr-TR" dirty="0"/>
          </a:p>
        </p:txBody>
      </p:sp>
    </p:spTree>
    <p:extLst>
      <p:ext uri="{BB962C8B-B14F-4D97-AF65-F5344CB8AC3E}">
        <p14:creationId xmlns:p14="http://schemas.microsoft.com/office/powerpoint/2010/main" val="25315390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8897" y="802844"/>
            <a:ext cx="8596668" cy="3880773"/>
          </a:xfrm>
        </p:spPr>
        <p:txBody>
          <a:bodyPr>
            <a:normAutofit lnSpcReduction="10000"/>
          </a:bodyPr>
          <a:lstStyle/>
          <a:p>
            <a:r>
              <a:rPr lang="tr-TR" dirty="0" smtClean="0"/>
              <a:t>İlk Üniversiteler,</a:t>
            </a:r>
          </a:p>
          <a:p>
            <a:endParaRPr lang="tr-TR" dirty="0" smtClean="0"/>
          </a:p>
          <a:p>
            <a:r>
              <a:rPr lang="tr-TR" dirty="0" smtClean="0"/>
              <a:t>Haçlı Seferleri,</a:t>
            </a:r>
          </a:p>
          <a:p>
            <a:endParaRPr lang="tr-TR" dirty="0"/>
          </a:p>
          <a:p>
            <a:r>
              <a:rPr lang="tr-TR" dirty="0" err="1" smtClean="0"/>
              <a:t>Colombus</a:t>
            </a:r>
            <a:r>
              <a:rPr lang="tr-TR" dirty="0" smtClean="0"/>
              <a:t> ve Yeni Kıtanın Keşfi,</a:t>
            </a:r>
          </a:p>
          <a:p>
            <a:endParaRPr lang="tr-TR" dirty="0"/>
          </a:p>
          <a:p>
            <a:r>
              <a:rPr lang="tr-TR" dirty="0" smtClean="0"/>
              <a:t>İstanbul’un Fethi.</a:t>
            </a:r>
          </a:p>
          <a:p>
            <a:endParaRPr lang="tr-TR" dirty="0"/>
          </a:p>
          <a:p>
            <a:pPr marL="0" indent="0">
              <a:buNone/>
            </a:pPr>
            <a:r>
              <a:rPr lang="tr-TR" dirty="0" smtClean="0"/>
              <a:t>Yukarıdaki hadiseler, Ortaçağ denen zaman diliminde gerçekleşmiş olan bazı önemli olaylara işaret eder. Modern Avrupa düşüncesinin temelleri de yukarıda zikrettiğimiz olayların kültürel sonuçlarından meydana gelmiştir. </a:t>
            </a:r>
            <a:endParaRPr lang="tr-TR" dirty="0"/>
          </a:p>
        </p:txBody>
      </p:sp>
    </p:spTree>
    <p:extLst>
      <p:ext uri="{BB962C8B-B14F-4D97-AF65-F5344CB8AC3E}">
        <p14:creationId xmlns:p14="http://schemas.microsoft.com/office/powerpoint/2010/main" val="31637685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498044"/>
            <a:ext cx="8596668" cy="4628138"/>
          </a:xfrm>
        </p:spPr>
        <p:txBody>
          <a:bodyPr/>
          <a:lstStyle/>
          <a:p>
            <a:r>
              <a:rPr lang="tr-TR" u="sng" dirty="0" smtClean="0"/>
              <a:t>Erken Ortaçağ’ın önemli olayları:</a:t>
            </a:r>
          </a:p>
          <a:p>
            <a:endParaRPr lang="tr-TR" dirty="0"/>
          </a:p>
          <a:p>
            <a:r>
              <a:rPr lang="tr-TR" dirty="0" smtClean="0"/>
              <a:t>1. Batı Roma’nın çöküşü,</a:t>
            </a:r>
          </a:p>
          <a:p>
            <a:endParaRPr lang="tr-TR" dirty="0"/>
          </a:p>
          <a:p>
            <a:r>
              <a:rPr lang="tr-TR" dirty="0" smtClean="0"/>
              <a:t>2. Bizans İmparatorluğu’nun kurulması,</a:t>
            </a:r>
          </a:p>
          <a:p>
            <a:endParaRPr lang="tr-TR" dirty="0"/>
          </a:p>
          <a:p>
            <a:r>
              <a:rPr lang="tr-TR" dirty="0" smtClean="0"/>
              <a:t>3. Arap Yarımadası’ndan başlayarak İslam’ın kuruluşu ve Arapların fetih hareketleri,</a:t>
            </a:r>
          </a:p>
          <a:p>
            <a:endParaRPr lang="tr-TR" dirty="0"/>
          </a:p>
          <a:p>
            <a:r>
              <a:rPr lang="tr-TR" dirty="0" smtClean="0"/>
              <a:t>4. Viking İstilaları </a:t>
            </a:r>
            <a:endParaRPr lang="tr-TR" dirty="0"/>
          </a:p>
        </p:txBody>
      </p:sp>
    </p:spTree>
    <p:extLst>
      <p:ext uri="{BB962C8B-B14F-4D97-AF65-F5344CB8AC3E}">
        <p14:creationId xmlns:p14="http://schemas.microsoft.com/office/powerpoint/2010/main" val="41860429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63479" y="470334"/>
            <a:ext cx="8965429" cy="5071484"/>
          </a:xfrm>
        </p:spPr>
        <p:txBody>
          <a:bodyPr/>
          <a:lstStyle/>
          <a:p>
            <a:r>
              <a:rPr lang="tr-TR" dirty="0" smtClean="0"/>
              <a:t>5. </a:t>
            </a:r>
            <a:r>
              <a:rPr lang="tr-TR" dirty="0" err="1" smtClean="0"/>
              <a:t>Karolenj</a:t>
            </a:r>
            <a:r>
              <a:rPr lang="tr-TR" dirty="0" smtClean="0"/>
              <a:t> </a:t>
            </a:r>
            <a:r>
              <a:rPr lang="tr-TR" dirty="0" err="1" smtClean="0"/>
              <a:t>Rönesansı</a:t>
            </a:r>
            <a:r>
              <a:rPr lang="tr-TR" dirty="0" smtClean="0"/>
              <a:t>,</a:t>
            </a:r>
          </a:p>
          <a:p>
            <a:endParaRPr lang="tr-TR" dirty="0"/>
          </a:p>
          <a:p>
            <a:r>
              <a:rPr lang="tr-TR" dirty="0" smtClean="0"/>
              <a:t>6. Bizans’ın Altın Çağı,</a:t>
            </a:r>
          </a:p>
          <a:p>
            <a:endParaRPr lang="tr-TR" dirty="0"/>
          </a:p>
          <a:p>
            <a:r>
              <a:rPr lang="tr-TR" dirty="0" smtClean="0"/>
              <a:t>7. Arapçaya Yapılan </a:t>
            </a:r>
            <a:r>
              <a:rPr lang="tr-TR" dirty="0"/>
              <a:t>T</a:t>
            </a:r>
            <a:r>
              <a:rPr lang="tr-TR" dirty="0" smtClean="0"/>
              <a:t>ercüme </a:t>
            </a:r>
            <a:r>
              <a:rPr lang="tr-TR" dirty="0"/>
              <a:t>F</a:t>
            </a:r>
            <a:r>
              <a:rPr lang="tr-TR" dirty="0" smtClean="0"/>
              <a:t>aaliyetleri,</a:t>
            </a:r>
          </a:p>
          <a:p>
            <a:endParaRPr lang="tr-TR" dirty="0"/>
          </a:p>
          <a:p>
            <a:r>
              <a:rPr lang="tr-TR" dirty="0" smtClean="0"/>
              <a:t>8. İslam Aydınlanması,</a:t>
            </a:r>
          </a:p>
          <a:p>
            <a:endParaRPr lang="tr-TR" dirty="0"/>
          </a:p>
          <a:p>
            <a:r>
              <a:rPr lang="tr-TR" dirty="0" smtClean="0"/>
              <a:t>9. Kutsal Roma </a:t>
            </a:r>
            <a:r>
              <a:rPr lang="tr-TR" dirty="0"/>
              <a:t>İ</a:t>
            </a:r>
            <a:r>
              <a:rPr lang="tr-TR" dirty="0" smtClean="0"/>
              <a:t>mparatorluğu’nun Kuruluşu.</a:t>
            </a:r>
            <a:endParaRPr lang="tr-TR" dirty="0"/>
          </a:p>
        </p:txBody>
      </p:sp>
    </p:spTree>
    <p:extLst>
      <p:ext uri="{BB962C8B-B14F-4D97-AF65-F5344CB8AC3E}">
        <p14:creationId xmlns:p14="http://schemas.microsoft.com/office/powerpoint/2010/main" val="8083678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63479" y="484189"/>
            <a:ext cx="8854594" cy="5099193"/>
          </a:xfrm>
        </p:spPr>
        <p:txBody>
          <a:bodyPr>
            <a:normAutofit lnSpcReduction="10000"/>
          </a:bodyPr>
          <a:lstStyle/>
          <a:p>
            <a:r>
              <a:rPr lang="tr-TR" u="sng" dirty="0" smtClean="0"/>
              <a:t>Yüksek Ortaçağ’ın Önemli Olayları</a:t>
            </a:r>
          </a:p>
          <a:p>
            <a:endParaRPr lang="tr-TR" dirty="0" smtClean="0"/>
          </a:p>
          <a:p>
            <a:r>
              <a:rPr lang="tr-TR" dirty="0" smtClean="0"/>
              <a:t>Papa II. </a:t>
            </a:r>
            <a:r>
              <a:rPr lang="tr-TR" dirty="0" err="1" smtClean="0"/>
              <a:t>Sylvester’in</a:t>
            </a:r>
            <a:r>
              <a:rPr lang="tr-TR" dirty="0" smtClean="0"/>
              <a:t> Ölümü,</a:t>
            </a:r>
          </a:p>
          <a:p>
            <a:endParaRPr lang="tr-TR" dirty="0" smtClean="0"/>
          </a:p>
          <a:p>
            <a:r>
              <a:rPr lang="tr-TR" dirty="0" smtClean="0"/>
              <a:t>Bologna Üniversitesi’nin Kurulması,</a:t>
            </a:r>
          </a:p>
          <a:p>
            <a:endParaRPr lang="tr-TR" dirty="0"/>
          </a:p>
          <a:p>
            <a:r>
              <a:rPr lang="tr-TR" dirty="0" smtClean="0"/>
              <a:t>Haçlı Seferleri,</a:t>
            </a:r>
          </a:p>
          <a:p>
            <a:endParaRPr lang="tr-TR" dirty="0"/>
          </a:p>
          <a:p>
            <a:r>
              <a:rPr lang="tr-TR" dirty="0" smtClean="0"/>
              <a:t>Latinceye Tercüme Faaliyeti ve Erken Rönesans</a:t>
            </a:r>
          </a:p>
          <a:p>
            <a:endParaRPr lang="tr-TR" dirty="0"/>
          </a:p>
          <a:p>
            <a:r>
              <a:rPr lang="tr-TR" dirty="0" smtClean="0"/>
              <a:t>Türklerin Anadolu’da Yayılmasının Hızlanması</a:t>
            </a:r>
          </a:p>
          <a:p>
            <a:endParaRPr lang="tr-TR" dirty="0"/>
          </a:p>
          <a:p>
            <a:r>
              <a:rPr lang="tr-TR" dirty="0" smtClean="0"/>
              <a:t>Moğolların Avrupa’yı İstilası</a:t>
            </a:r>
          </a:p>
          <a:p>
            <a:endParaRPr lang="tr-TR" dirty="0"/>
          </a:p>
          <a:p>
            <a:endParaRPr lang="tr-TR" dirty="0"/>
          </a:p>
        </p:txBody>
      </p:sp>
    </p:spTree>
    <p:extLst>
      <p:ext uri="{BB962C8B-B14F-4D97-AF65-F5344CB8AC3E}">
        <p14:creationId xmlns:p14="http://schemas.microsoft.com/office/powerpoint/2010/main" val="9238651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63479" y="595025"/>
            <a:ext cx="8799176" cy="4572720"/>
          </a:xfrm>
        </p:spPr>
        <p:txBody>
          <a:bodyPr>
            <a:normAutofit/>
          </a:bodyPr>
          <a:lstStyle/>
          <a:p>
            <a:r>
              <a:rPr lang="tr-TR" u="sng" dirty="0" smtClean="0"/>
              <a:t>Geç Ortaçağ’ın Önemli Olayları</a:t>
            </a:r>
          </a:p>
          <a:p>
            <a:endParaRPr lang="tr-TR" u="sng" dirty="0" smtClean="0"/>
          </a:p>
          <a:p>
            <a:r>
              <a:rPr lang="tr-TR" dirty="0" smtClean="0"/>
              <a:t>Ateşli Silahlar ve Topun Savaş Sahasına Girmesi,</a:t>
            </a:r>
          </a:p>
          <a:p>
            <a:endParaRPr lang="tr-TR" dirty="0"/>
          </a:p>
          <a:p>
            <a:r>
              <a:rPr lang="tr-TR" dirty="0" err="1" smtClean="0"/>
              <a:t>Magna</a:t>
            </a:r>
            <a:r>
              <a:rPr lang="tr-TR" dirty="0" smtClean="0"/>
              <a:t> Carta</a:t>
            </a:r>
          </a:p>
          <a:p>
            <a:endParaRPr lang="tr-TR" dirty="0"/>
          </a:p>
          <a:p>
            <a:r>
              <a:rPr lang="tr-TR" dirty="0" smtClean="0"/>
              <a:t>Osmanlı İmparatorluğu’nun Yükselişi,</a:t>
            </a:r>
          </a:p>
          <a:p>
            <a:endParaRPr lang="tr-TR" dirty="0"/>
          </a:p>
          <a:p>
            <a:r>
              <a:rPr lang="tr-TR" dirty="0" smtClean="0"/>
              <a:t>Veba Salgını,</a:t>
            </a:r>
          </a:p>
          <a:p>
            <a:endParaRPr lang="tr-TR" dirty="0"/>
          </a:p>
          <a:p>
            <a:endParaRPr lang="tr-TR" dirty="0"/>
          </a:p>
          <a:p>
            <a:endParaRPr lang="tr-TR" dirty="0" smtClean="0"/>
          </a:p>
          <a:p>
            <a:endParaRPr lang="tr-TR" dirty="0"/>
          </a:p>
          <a:p>
            <a:endParaRPr lang="tr-TR" dirty="0"/>
          </a:p>
          <a:p>
            <a:endParaRPr lang="tr-TR" u="sng" dirty="0" smtClean="0"/>
          </a:p>
        </p:txBody>
      </p:sp>
    </p:spTree>
    <p:extLst>
      <p:ext uri="{BB962C8B-B14F-4D97-AF65-F5344CB8AC3E}">
        <p14:creationId xmlns:p14="http://schemas.microsoft.com/office/powerpoint/2010/main" val="28444474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63479" y="747426"/>
            <a:ext cx="8596668" cy="3880773"/>
          </a:xfrm>
        </p:spPr>
        <p:txBody>
          <a:bodyPr/>
          <a:lstStyle/>
          <a:p>
            <a:r>
              <a:rPr lang="tr-TR" dirty="0"/>
              <a:t>Dante ve İlahi Komedya,</a:t>
            </a:r>
          </a:p>
          <a:p>
            <a:endParaRPr lang="tr-TR" dirty="0"/>
          </a:p>
          <a:p>
            <a:r>
              <a:rPr lang="tr-TR" dirty="0"/>
              <a:t>Yüz Yıl Savaşları,</a:t>
            </a:r>
          </a:p>
          <a:p>
            <a:endParaRPr lang="tr-TR" dirty="0"/>
          </a:p>
          <a:p>
            <a:r>
              <a:rPr lang="tr-TR" dirty="0"/>
              <a:t>İstanbul’un Fethi</a:t>
            </a:r>
            <a:r>
              <a:rPr lang="tr-TR" dirty="0" smtClean="0"/>
              <a:t>,</a:t>
            </a:r>
          </a:p>
          <a:p>
            <a:endParaRPr lang="tr-TR" dirty="0"/>
          </a:p>
          <a:p>
            <a:r>
              <a:rPr lang="tr-TR" dirty="0" err="1" smtClean="0"/>
              <a:t>Columbus</a:t>
            </a:r>
            <a:r>
              <a:rPr lang="tr-TR" dirty="0" smtClean="0"/>
              <a:t> ve Yeni Dünya’nın Keşfi</a:t>
            </a:r>
            <a:endParaRPr lang="tr-TR" dirty="0"/>
          </a:p>
          <a:p>
            <a:endParaRPr lang="tr-TR" dirty="0"/>
          </a:p>
        </p:txBody>
      </p:sp>
    </p:spTree>
    <p:extLst>
      <p:ext uri="{BB962C8B-B14F-4D97-AF65-F5344CB8AC3E}">
        <p14:creationId xmlns:p14="http://schemas.microsoft.com/office/powerpoint/2010/main" val="17195226"/>
      </p:ext>
    </p:extLst>
  </p:cSld>
  <p:clrMapOvr>
    <a:masterClrMapping/>
  </p:clrMapOvr>
</p:sld>
</file>

<file path=ppt/theme/theme1.xml><?xml version="1.0" encoding="utf-8"?>
<a:theme xmlns:a="http://schemas.openxmlformats.org/drawingml/2006/main" name="Yüzeyler">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148</TotalTime>
  <Words>351</Words>
  <Application>Microsoft Office PowerPoint</Application>
  <PresentationFormat>Geniş ekran</PresentationFormat>
  <Paragraphs>91</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Trebuchet MS</vt:lpstr>
      <vt:lpstr>Wingdings 3</vt:lpstr>
      <vt:lpstr>Yüzeyler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Fel 215</dc:title>
  <dc:creator>Ayşegül-Vural</dc:creator>
  <cp:lastModifiedBy>Ayşegül-Vural</cp:lastModifiedBy>
  <cp:revision>12</cp:revision>
  <dcterms:created xsi:type="dcterms:W3CDTF">2020-10-14T17:29:47Z</dcterms:created>
  <dcterms:modified xsi:type="dcterms:W3CDTF">2020-10-16T09:38:01Z</dcterms:modified>
</cp:coreProperties>
</file>