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7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zbyka.ru/deti/shkolnyjj-pomoshhnik" TargetMode="External"/><Relationship Id="rId2" Type="http://schemas.openxmlformats.org/officeDocument/2006/relationships/hyperlink" Target="https://www.litres.ru/tamara-babasheva/uchimsya-pisat-sochinenie-metodicheskoe-rukovodstvo-dlya-shkolnikov/chitat-onlay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1CD9-E5B9-4EFC-B13E-D8958770E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Сочинение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45E55-F261-464A-8292-5AC8187505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Лекция </a:t>
            </a:r>
            <a:r>
              <a:rPr lang="ru-RU" dirty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1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B4717-9EB3-49D1-96A1-861F2D96B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559904"/>
          </a:xfrm>
        </p:spPr>
        <p:txBody>
          <a:bodyPr>
            <a:normAutofit/>
          </a:bodyPr>
          <a:lstStyle/>
          <a:p>
            <a:r>
              <a:rPr lang="ru-RU" sz="2800" dirty="0"/>
              <a:t>Смысловой анализ текста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62CCD-B621-41E6-A9D5-A9A71E472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04731"/>
            <a:ext cx="9601200" cy="4462670"/>
          </a:xfrm>
        </p:spPr>
        <p:txBody>
          <a:bodyPr>
            <a:normAutofit fontScale="92500"/>
          </a:bodyPr>
          <a:lstStyle/>
          <a:p>
            <a:pPr algn="l"/>
            <a:r>
              <a:rPr lang="ru-RU" sz="2200" b="0" i="0" u="sng" dirty="0">
                <a:solidFill>
                  <a:srgbClr val="000000"/>
                </a:solidFill>
                <a:effectLst/>
                <a:latin typeface="Times New Roman, serif"/>
              </a:rPr>
              <a:t>Способы выявления проблемы текста</a:t>
            </a:r>
            <a:endParaRPr lang="ru-RU" sz="2200" b="0" i="0" dirty="0">
              <a:solidFill>
                <a:srgbClr val="000000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ru-RU" sz="2200" b="0" i="0" dirty="0">
                <a:solidFill>
                  <a:srgbClr val="000000"/>
                </a:solidFill>
                <a:effectLst/>
                <a:latin typeface="Times New Roman, serif"/>
              </a:rPr>
              <a:t>	- найти в тексте главную мысль (или в виде тезиса, готовой 	формулировки, 	или сформулировать самостоятельно) и 	превратить её в 	вопрос — так и 	получится формулировка проблемы.</a:t>
            </a:r>
            <a:endParaRPr lang="ru-RU" sz="2200" b="0" i="0" dirty="0">
              <a:solidFill>
                <a:srgbClr val="000000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ru-RU" sz="2200" b="0" i="0" dirty="0">
                <a:solidFill>
                  <a:srgbClr val="000000"/>
                </a:solidFill>
                <a:effectLst/>
                <a:latin typeface="Times New Roman, serif"/>
              </a:rPr>
              <a:t>	- «волшебное слово», например «действительно ли…», «нужно ли…», 	«важно ли…», «можно ли…» и т.д.</a:t>
            </a:r>
            <a:endParaRPr lang="ru-RU" sz="2200" b="0" i="0" dirty="0">
              <a:solidFill>
                <a:srgbClr val="000000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ru-RU" sz="2200" b="0" i="0" dirty="0">
                <a:solidFill>
                  <a:srgbClr val="000000"/>
                </a:solidFill>
                <a:effectLst/>
                <a:latin typeface="Times New Roman, serif"/>
              </a:rPr>
              <a:t>	Действительно ли в экстремальной ситуации человек собирает свою 	волю в 	кулак и может совершить невероятные по силе мужества поступки?</a:t>
            </a:r>
            <a:endParaRPr lang="ru-RU" sz="2200" b="0" i="0" dirty="0">
              <a:solidFill>
                <a:srgbClr val="000000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ru-RU" sz="2200" b="0" i="0" dirty="0">
                <a:solidFill>
                  <a:srgbClr val="000000"/>
                </a:solidFill>
                <a:effectLst/>
                <a:latin typeface="Times New Roman, serif"/>
              </a:rPr>
              <a:t>	Действительно ли умению «слушать природу», понимать её красоту надо 	учить с детства?</a:t>
            </a:r>
            <a:endParaRPr lang="ru-RU" sz="2200" b="0" i="0" dirty="0">
              <a:solidFill>
                <a:srgbClr val="000000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ru-RU" sz="2200" b="0" i="0" dirty="0">
                <a:solidFill>
                  <a:srgbClr val="000000"/>
                </a:solidFill>
                <a:effectLst/>
                <a:latin typeface="Times New Roman, serif"/>
              </a:rPr>
              <a:t>	- нахождение ключевых слов.</a:t>
            </a:r>
            <a:endParaRPr lang="ru-RU" sz="2200" b="0" i="0" dirty="0">
              <a:solidFill>
                <a:srgbClr val="000000"/>
              </a:solidFill>
              <a:effectLst/>
              <a:latin typeface="Open San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552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6BC63-7C89-4468-962B-B75F537BD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48139"/>
            <a:ext cx="9601200" cy="5019261"/>
          </a:xfrm>
        </p:spPr>
        <p:txBody>
          <a:bodyPr/>
          <a:lstStyle/>
          <a:p>
            <a:pPr algn="l"/>
            <a:r>
              <a:rPr lang="ru-RU" sz="2200" b="0" i="0" u="sng" dirty="0">
                <a:solidFill>
                  <a:srgbClr val="000000"/>
                </a:solidFill>
                <a:effectLst/>
                <a:latin typeface="Times New Roman, serif"/>
              </a:rPr>
              <a:t>Комментарий к проблеме 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Times New Roman, serif"/>
              </a:rPr>
              <a:t>— это рассуждения, пояснительные замечания по поводу проблемы текста.</a:t>
            </a:r>
            <a:endParaRPr lang="ru-RU" sz="2200" b="0" i="0" dirty="0">
              <a:solidFill>
                <a:srgbClr val="000000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ru-RU" sz="2200" b="0" i="0" dirty="0">
                <a:solidFill>
                  <a:srgbClr val="000000"/>
                </a:solidFill>
                <a:effectLst/>
                <a:latin typeface="Times New Roman, serif"/>
              </a:rPr>
              <a:t>Конкретизировать содержание комментария можно с помощью следующих вопросов:</a:t>
            </a:r>
            <a:endParaRPr lang="ru-RU" sz="2200" b="0" i="0" dirty="0">
              <a:solidFill>
                <a:srgbClr val="000000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ru-RU" sz="2200" b="0" i="0" dirty="0">
                <a:solidFill>
                  <a:srgbClr val="000000"/>
                </a:solidFill>
                <a:effectLst/>
                <a:latin typeface="Times New Roman, serif"/>
              </a:rPr>
              <a:t>	· Как, на каком материале автор раскрывает проблему?</a:t>
            </a:r>
            <a:endParaRPr lang="ru-RU" sz="2200" b="0" i="0" dirty="0">
              <a:solidFill>
                <a:srgbClr val="000000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ru-RU" sz="2200" b="0" i="0" dirty="0">
                <a:solidFill>
                  <a:srgbClr val="000000"/>
                </a:solidFill>
                <a:effectLst/>
                <a:latin typeface="Times New Roman, serif"/>
              </a:rPr>
              <a:t>	· На чём автор заостряет внимание? Почему?</a:t>
            </a:r>
            <a:endParaRPr lang="ru-RU" sz="2200" b="0" i="0" dirty="0">
              <a:solidFill>
                <a:srgbClr val="000000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ru-RU" sz="2200" b="0" i="0" dirty="0">
                <a:solidFill>
                  <a:srgbClr val="000000"/>
                </a:solidFill>
                <a:effectLst/>
                <a:latin typeface="Times New Roman, serif"/>
              </a:rPr>
              <a:t>	· Какие имена (факты, события) упоминает автор? Для чего?</a:t>
            </a:r>
            <a:endParaRPr lang="ru-RU" sz="2200" b="0" i="0" dirty="0">
              <a:solidFill>
                <a:srgbClr val="000000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ru-RU" sz="2200" b="0" i="0" dirty="0">
                <a:solidFill>
                  <a:srgbClr val="000000"/>
                </a:solidFill>
                <a:effectLst/>
                <a:latin typeface="Times New Roman, serif"/>
              </a:rPr>
              <a:t>	· Какие эмоции автора выражены в тексте?</a:t>
            </a:r>
            <a:endParaRPr lang="ru-RU" sz="2200" b="0" i="0" dirty="0">
              <a:solidFill>
                <a:srgbClr val="000000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ru-RU" sz="2200" b="0" i="0" dirty="0">
                <a:solidFill>
                  <a:srgbClr val="000000"/>
                </a:solidFill>
                <a:effectLst/>
                <a:latin typeface="Times New Roman, serif"/>
              </a:rPr>
              <a:t>	· Как выражено отношение автора к изображаемому? В чём это 	проявляется?</a:t>
            </a:r>
            <a:endParaRPr lang="ru-RU" sz="2200" b="0" i="0" dirty="0">
              <a:solidFill>
                <a:srgbClr val="000000"/>
              </a:solidFill>
              <a:effectLst/>
              <a:latin typeface="Open San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685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7FCC9-B08E-4963-A205-C14A768E7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384313"/>
            <a:ext cx="9601200" cy="5897217"/>
          </a:xfrm>
        </p:spPr>
        <p:txBody>
          <a:bodyPr/>
          <a:lstStyle/>
          <a:p>
            <a:pPr algn="l"/>
            <a:r>
              <a:rPr lang="ru-RU" b="0" i="0" u="sng" dirty="0">
                <a:solidFill>
                  <a:srgbClr val="000000"/>
                </a:solidFill>
                <a:effectLst/>
                <a:latin typeface="Times New Roman, serif"/>
              </a:rPr>
              <a:t>Позиция автора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, serif"/>
              </a:rPr>
              <a:t> – мнение автора по поднятой проблеме.</a:t>
            </a:r>
            <a:endParaRPr lang="ru-RU" b="0" i="0" dirty="0">
              <a:solidFill>
                <a:srgbClr val="000000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, serif"/>
              </a:rPr>
              <a:t>Для выявления позиции автора нужно ответить на вопросы:</a:t>
            </a:r>
            <a:endParaRPr lang="ru-RU" b="0" i="0" dirty="0">
              <a:solidFill>
                <a:srgbClr val="000000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tr-TR" b="0" i="0" dirty="0">
                <a:solidFill>
                  <a:srgbClr val="000000"/>
                </a:solidFill>
                <a:effectLst/>
                <a:latin typeface="Times New Roman, serif"/>
              </a:rPr>
              <a:t>	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, serif"/>
              </a:rPr>
              <a:t>- Что автор сказал своим текстом?</a:t>
            </a:r>
            <a:endParaRPr lang="ru-RU" b="0" i="0" dirty="0">
              <a:solidFill>
                <a:srgbClr val="000000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tr-TR" b="0" i="0" dirty="0">
                <a:solidFill>
                  <a:srgbClr val="000000"/>
                </a:solidFill>
                <a:effectLst/>
                <a:latin typeface="Times New Roman, serif"/>
              </a:rPr>
              <a:t>	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, serif"/>
              </a:rPr>
              <a:t>- Как автор оценивает описанные ситуации, поступки героев?</a:t>
            </a:r>
            <a:endParaRPr lang="ru-RU" b="0" i="0" dirty="0">
              <a:solidFill>
                <a:srgbClr val="000000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, serif"/>
              </a:rPr>
              <a:t>Авторская позиция может быть отражена через:</a:t>
            </a:r>
            <a:endParaRPr lang="ru-RU" b="0" i="0" dirty="0">
              <a:solidFill>
                <a:srgbClr val="000000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tr-TR" b="0" i="0" dirty="0">
                <a:solidFill>
                  <a:srgbClr val="000000"/>
                </a:solidFill>
                <a:effectLst/>
                <a:latin typeface="Times New Roman, serif"/>
              </a:rPr>
              <a:t>	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, serif"/>
              </a:rPr>
              <a:t>- рассмотрение содержания проблемы и способов ее решения (ссылка на </a:t>
            </a:r>
            <a:r>
              <a:rPr lang="tr-TR" b="0" i="0" dirty="0">
                <a:solidFill>
                  <a:srgbClr val="000000"/>
                </a:solidFill>
                <a:effectLst/>
                <a:latin typeface="Times New Roman, serif"/>
              </a:rPr>
              <a:t>	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, serif"/>
              </a:rPr>
              <a:t>номера предложение, цитирование основной мысли текста);</a:t>
            </a:r>
            <a:endParaRPr lang="ru-RU" b="0" i="0" dirty="0">
              <a:solidFill>
                <a:srgbClr val="000000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tr-TR" b="0" i="0" dirty="0">
                <a:solidFill>
                  <a:srgbClr val="000000"/>
                </a:solidFill>
                <a:effectLst/>
                <a:latin typeface="Times New Roman, serif"/>
              </a:rPr>
              <a:t>	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, serif"/>
              </a:rPr>
              <a:t>- разъяснение авторского эмоционального отношения к тому, о чем он </a:t>
            </a:r>
            <a:r>
              <a:rPr lang="tr-TR" b="0" i="0" dirty="0">
                <a:solidFill>
                  <a:srgbClr val="000000"/>
                </a:solidFill>
                <a:effectLst/>
                <a:latin typeface="Times New Roman, serif"/>
              </a:rPr>
              <a:t>	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, serif"/>
              </a:rPr>
              <a:t>говорит (писателя волнует, тревожит, беспокоит, печалит, радует);</a:t>
            </a:r>
            <a:endParaRPr lang="ru-RU" b="0" i="0" dirty="0">
              <a:solidFill>
                <a:srgbClr val="000000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tr-TR" b="0" i="0" dirty="0">
                <a:solidFill>
                  <a:srgbClr val="000000"/>
                </a:solidFill>
                <a:effectLst/>
                <a:latin typeface="Times New Roman, serif"/>
              </a:rPr>
              <a:t>	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, serif"/>
              </a:rPr>
              <a:t>- обращение к авторским доводам (приводит веские доводы/ доказательства в </a:t>
            </a:r>
            <a:r>
              <a:rPr lang="tr-TR" b="0" i="0" dirty="0">
                <a:solidFill>
                  <a:srgbClr val="000000"/>
                </a:solidFill>
                <a:effectLst/>
                <a:latin typeface="Times New Roman, serif"/>
              </a:rPr>
              <a:t>	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, serif"/>
              </a:rPr>
              <a:t>пользу того, что…);</a:t>
            </a:r>
            <a:endParaRPr lang="ru-RU" b="0" i="0" dirty="0">
              <a:solidFill>
                <a:srgbClr val="000000"/>
              </a:solidFill>
              <a:effectLst/>
              <a:latin typeface="Open Sans"/>
            </a:endParaRPr>
          </a:p>
          <a:p>
            <a:pPr marL="0" indent="0" algn="l">
              <a:buNone/>
            </a:pPr>
            <a:r>
              <a:rPr lang="tr-TR" b="0" i="0" dirty="0">
                <a:solidFill>
                  <a:srgbClr val="000000"/>
                </a:solidFill>
                <a:effectLst/>
                <a:latin typeface="Times New Roman, serif"/>
              </a:rPr>
              <a:t>	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, serif"/>
              </a:rPr>
              <a:t>- обращение к авторским выводам, к формулированию авторской идеи</a:t>
            </a:r>
            <a:endParaRPr lang="ru-RU" b="0" i="0" dirty="0">
              <a:solidFill>
                <a:srgbClr val="000000"/>
              </a:solidFill>
              <a:effectLst/>
              <a:latin typeface="Open San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792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1905A-3DF1-4C3C-8DD2-FC9AD704B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89113"/>
            <a:ext cx="9601200" cy="5178287"/>
          </a:xfrm>
        </p:spPr>
        <p:txBody>
          <a:bodyPr/>
          <a:lstStyle/>
          <a:p>
            <a:r>
              <a:rPr lang="ru-RU" b="1" dirty="0"/>
              <a:t>Предлоги делового стиля </a:t>
            </a:r>
          </a:p>
          <a:p>
            <a:pPr marL="0" indent="0">
              <a:buNone/>
            </a:pPr>
            <a:endParaRPr lang="ru-RU" dirty="0"/>
          </a:p>
          <a:p>
            <a:pPr marL="530352" lvl="1" indent="0">
              <a:buNone/>
            </a:pPr>
            <a:r>
              <a:rPr lang="ru-RU" dirty="0"/>
              <a:t>	</a:t>
            </a:r>
            <a:r>
              <a:rPr lang="ru-RU" sz="2200" dirty="0"/>
              <a:t>- 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ввиду (чего), в связи с (чем), вследствие (чего), в результате (чего),</a:t>
            </a:r>
          </a:p>
          <a:p>
            <a:pPr marL="0" indent="0" algn="l">
              <a:buNone/>
            </a:pP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	- согласно (чему)</a:t>
            </a:r>
          </a:p>
          <a:p>
            <a:pPr marL="0" indent="0" algn="l">
              <a:buNone/>
            </a:pP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	- благодаря (чему), вопреки (чему)</a:t>
            </a:r>
          </a:p>
          <a:p>
            <a:pPr marL="0" indent="0" algn="l">
              <a:buNone/>
            </a:pPr>
            <a:r>
              <a:rPr lang="ru-RU" sz="2200" dirty="0">
                <a:solidFill>
                  <a:srgbClr val="161616"/>
                </a:solidFill>
                <a:latin typeface="AvantGardeGothicC-Demi"/>
              </a:rPr>
              <a:t>	- 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во избежание (чего), с целью (чего), в целях (чего)</a:t>
            </a:r>
          </a:p>
          <a:p>
            <a:pPr marL="0" indent="0" algn="l">
              <a:buNone/>
            </a:pPr>
            <a:r>
              <a:rPr lang="ru-RU" sz="2200" dirty="0">
                <a:solidFill>
                  <a:srgbClr val="161616"/>
                </a:solidFill>
                <a:latin typeface="AvantGardeGothicC-Demi"/>
              </a:rPr>
              <a:t>	- 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сроком на, с ... по, по возвращении (окончании, прибытии),</a:t>
            </a:r>
          </a:p>
          <a:p>
            <a:pPr marL="0" indent="0" algn="l">
              <a:buNone/>
            </a:pP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	- в течение (чего), в продолжение (чего)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55533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C5B66-8871-4A10-9163-0D318C10E2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86678"/>
            <a:ext cx="9601200" cy="4780722"/>
          </a:xfrm>
        </p:spPr>
        <p:txBody>
          <a:bodyPr/>
          <a:lstStyle/>
          <a:p>
            <a:r>
              <a:rPr lang="ru-RU" b="1" dirty="0"/>
              <a:t>Союзы</a:t>
            </a:r>
          </a:p>
          <a:p>
            <a:pPr marL="0" indent="0" algn="just">
              <a:buNone/>
            </a:pPr>
            <a:r>
              <a:rPr lang="ru-RU" sz="1800" b="1" i="0" u="none" strike="noStrike" baseline="0" dirty="0">
                <a:solidFill>
                  <a:srgbClr val="161616"/>
                </a:solidFill>
                <a:latin typeface="AvantGardeGothicC-Demi"/>
              </a:rPr>
              <a:t>	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1. В русском языке существует союз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чтобы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, который пишется в одно 	слово (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Я 	пришел в библиотеку, чтобы прочитать редкую 	книгу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). От этого союза надо 	отличать сочетание местоимения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что 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и 	частицы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бы 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(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Что бы мне прочитать из новых русских 	романов?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).</a:t>
            </a:r>
          </a:p>
          <a:p>
            <a:pPr marL="0" indent="0" algn="just">
              <a:buNone/>
            </a:pP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	2. Кроме того, существуют союзы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тоже 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и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также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, которые пишутся в 	одно слово (и 	чаще всего имеют одно и то же значение: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Я тоже 	люблю читать книги = Я также люблю читать книги = И я 	люблю читать книги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). От этих союзов надо отличать 	сочетание местоимения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то 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и наречия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так 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с частицей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же 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(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Я люблю 	читать то же, что и Вы; Так же, как и Вы, я люблю читать 	книги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).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490970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C5B66-8871-4A10-9163-0D318C10E2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50574"/>
            <a:ext cx="9601200" cy="5416826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Союзы</a:t>
            </a:r>
          </a:p>
          <a:p>
            <a:pPr marL="0" indent="0" algn="just">
              <a:buNone/>
            </a:pPr>
            <a:r>
              <a:rPr lang="ru-RU" sz="1800" b="1" dirty="0">
                <a:solidFill>
                  <a:srgbClr val="161616"/>
                </a:solidFill>
                <a:latin typeface="AvantGardeGothicC-Demi"/>
              </a:rPr>
              <a:t>	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3. Следует различать вводное слово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итак 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(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Итак, в статье 	рассмотрены важные проблемы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) и 	сочетание союза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и 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с наречием 	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так 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(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Я долго читал и так устал, что заснул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).</a:t>
            </a:r>
          </a:p>
          <a:p>
            <a:pPr marL="0" indent="0" algn="just">
              <a:buNone/>
            </a:pP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	4. Наречия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оттого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,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потому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,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поэтому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, которые служат для связи 	предложений и близки по значению к союзам, надо отличать от 	сочетаний предлогов с местоимениями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от того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,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по тому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,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по этому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, 	в которых местоимения указывают на что-либо или кого-либо (По 	тому проспекту движение закрыто, потому мы едем в объезд;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Мне 	грустно оттого, что мои родные далеко от того города, где я 	живу; По этому учебнику трудно учиться самому, поэтому лучше 	заниматься с преподавателем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. Разумеется, мы используем в одном 	предложении сходные по звучанию слова только для того, чтобы Вы 	могли увидеть разницу между ними. В своих текстах Вам лучше 	избегать таких созвучий).</a:t>
            </a:r>
          </a:p>
          <a:p>
            <a:pPr marL="0" indent="0" algn="just">
              <a:buNone/>
            </a:pP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	5. Союзы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так что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,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так как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,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как будто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,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при этом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, </a:t>
            </a:r>
            <a:r>
              <a:rPr lang="ru-RU" sz="2200" i="1" u="none" strike="noStrike" baseline="0" dirty="0">
                <a:solidFill>
                  <a:srgbClr val="161616"/>
                </a:solidFill>
                <a:latin typeface="AvantGardeGothicC-DemiOblique"/>
              </a:rPr>
              <a:t>не то 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пишутся 	раздельно.</a:t>
            </a:r>
          </a:p>
          <a:p>
            <a:pPr marL="0" indent="0" algn="l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94409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46075-1410-4FDC-80A0-7030B5DCC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533400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AD7BE-568B-403B-88B0-BC9EED3FE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7"/>
            <a:ext cx="9601200" cy="442291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 err="1">
                <a:solidFill>
                  <a:schemeClr val="tx1"/>
                </a:solidFill>
              </a:rPr>
              <a:t>lesova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tr-TR" dirty="0">
                <a:solidFill>
                  <a:schemeClr val="tx1"/>
                </a:solidFill>
              </a:rPr>
              <a:t>D.V. ve </a:t>
            </a:r>
            <a:r>
              <a:rPr lang="tr-TR" dirty="0" err="1">
                <a:solidFill>
                  <a:schemeClr val="tx1"/>
                </a:solidFill>
              </a:rPr>
              <a:t>Horitonov</a:t>
            </a:r>
            <a:r>
              <a:rPr lang="tr-TR" dirty="0">
                <a:solidFill>
                  <a:schemeClr val="tx1"/>
                </a:solidFill>
              </a:rPr>
              <a:t>, A.A. </a:t>
            </a:r>
            <a:r>
              <a:rPr lang="tr-TR" dirty="0" err="1">
                <a:solidFill>
                  <a:schemeClr val="tx1"/>
                </a:solidFill>
              </a:rPr>
              <a:t>Zolotoye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pero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Zlatoust</a:t>
            </a:r>
            <a:r>
              <a:rPr lang="tr-TR" dirty="0">
                <a:solidFill>
                  <a:schemeClr val="tx1"/>
                </a:solidFill>
              </a:rPr>
              <a:t>, S.-P., 2007.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Bityuçova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Ye.S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Ekzamen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Moskva</a:t>
            </a:r>
            <a:r>
              <a:rPr lang="tr-TR" dirty="0">
                <a:solidFill>
                  <a:schemeClr val="tx1"/>
                </a:solidFill>
              </a:rPr>
              <a:t>, 2019.</a:t>
            </a:r>
          </a:p>
          <a:p>
            <a:r>
              <a:rPr lang="tr-TR" dirty="0" err="1">
                <a:solidFill>
                  <a:schemeClr val="tx1"/>
                </a:solidFill>
              </a:rPr>
              <a:t>Babaşeva</a:t>
            </a:r>
            <a:r>
              <a:rPr lang="tr-TR" dirty="0">
                <a:solidFill>
                  <a:schemeClr val="tx1"/>
                </a:solidFill>
              </a:rPr>
              <a:t>, T.,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https://www.litres.ru/tamara-babasheva/uchimsya-pisat-sochinenie-metodicheskoe-rukovodstvo-dlya-shkolnikov/chitat-onlayn/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https://azbyka.ru/deti/shkolnyjj-pomoshhnik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http://rosental-book.ru/styli_xlii.html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3416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234</TotalTime>
  <Words>831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AvantGardeGothicC-Demi</vt:lpstr>
      <vt:lpstr>AvantGardeGothicC-DemiOblique</vt:lpstr>
      <vt:lpstr>Franklin Gothic Book</vt:lpstr>
      <vt:lpstr>Open Sans</vt:lpstr>
      <vt:lpstr>Times New Roman, serif</vt:lpstr>
      <vt:lpstr>Crop</vt:lpstr>
      <vt:lpstr>Сочинение</vt:lpstr>
      <vt:lpstr>Смысловой анализ текста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Сочинение</dc:title>
  <dc:creator>asus</dc:creator>
  <cp:lastModifiedBy>asus</cp:lastModifiedBy>
  <cp:revision>47</cp:revision>
  <dcterms:created xsi:type="dcterms:W3CDTF">2020-03-24T19:20:49Z</dcterms:created>
  <dcterms:modified xsi:type="dcterms:W3CDTF">2020-05-27T19:38:17Z</dcterms:modified>
</cp:coreProperties>
</file>