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6E5AB2D-207C-4C4E-BA4F-EEE9CD64BE8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391628-8821-49F6-96F3-0C5AB92335F1}" type="slidenum">
              <a:rPr lang="tr-TR" smtClean="0"/>
              <a:t>‹#›</a:t>
            </a:fld>
            <a:endParaRPr lang="tr-TR"/>
          </a:p>
        </p:txBody>
      </p:sp>
    </p:spTree>
    <p:extLst>
      <p:ext uri="{BB962C8B-B14F-4D97-AF65-F5344CB8AC3E}">
        <p14:creationId xmlns:p14="http://schemas.microsoft.com/office/powerpoint/2010/main" val="3972780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E5AB2D-207C-4C4E-BA4F-EEE9CD64BE8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391628-8821-49F6-96F3-0C5AB92335F1}" type="slidenum">
              <a:rPr lang="tr-TR" smtClean="0"/>
              <a:t>‹#›</a:t>
            </a:fld>
            <a:endParaRPr lang="tr-TR"/>
          </a:p>
        </p:txBody>
      </p:sp>
    </p:spTree>
    <p:extLst>
      <p:ext uri="{BB962C8B-B14F-4D97-AF65-F5344CB8AC3E}">
        <p14:creationId xmlns:p14="http://schemas.microsoft.com/office/powerpoint/2010/main" val="3910848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E5AB2D-207C-4C4E-BA4F-EEE9CD64BE8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391628-8821-49F6-96F3-0C5AB92335F1}" type="slidenum">
              <a:rPr lang="tr-TR" smtClean="0"/>
              <a:t>‹#›</a:t>
            </a:fld>
            <a:endParaRPr lang="tr-TR"/>
          </a:p>
        </p:txBody>
      </p:sp>
    </p:spTree>
    <p:extLst>
      <p:ext uri="{BB962C8B-B14F-4D97-AF65-F5344CB8AC3E}">
        <p14:creationId xmlns:p14="http://schemas.microsoft.com/office/powerpoint/2010/main" val="1222422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6E5AB2D-207C-4C4E-BA4F-EEE9CD64BE8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391628-8821-49F6-96F3-0C5AB92335F1}" type="slidenum">
              <a:rPr lang="tr-TR" smtClean="0"/>
              <a:t>‹#›</a:t>
            </a:fld>
            <a:endParaRPr lang="tr-TR"/>
          </a:p>
        </p:txBody>
      </p:sp>
    </p:spTree>
    <p:extLst>
      <p:ext uri="{BB962C8B-B14F-4D97-AF65-F5344CB8AC3E}">
        <p14:creationId xmlns:p14="http://schemas.microsoft.com/office/powerpoint/2010/main" val="528474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6E5AB2D-207C-4C4E-BA4F-EEE9CD64BE8E}"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6391628-8821-49F6-96F3-0C5AB92335F1}" type="slidenum">
              <a:rPr lang="tr-TR" smtClean="0"/>
              <a:t>‹#›</a:t>
            </a:fld>
            <a:endParaRPr lang="tr-TR"/>
          </a:p>
        </p:txBody>
      </p:sp>
    </p:spTree>
    <p:extLst>
      <p:ext uri="{BB962C8B-B14F-4D97-AF65-F5344CB8AC3E}">
        <p14:creationId xmlns:p14="http://schemas.microsoft.com/office/powerpoint/2010/main" val="9344191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6E5AB2D-207C-4C4E-BA4F-EEE9CD64BE8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391628-8821-49F6-96F3-0C5AB92335F1}" type="slidenum">
              <a:rPr lang="tr-TR" smtClean="0"/>
              <a:t>‹#›</a:t>
            </a:fld>
            <a:endParaRPr lang="tr-TR"/>
          </a:p>
        </p:txBody>
      </p:sp>
    </p:spTree>
    <p:extLst>
      <p:ext uri="{BB962C8B-B14F-4D97-AF65-F5344CB8AC3E}">
        <p14:creationId xmlns:p14="http://schemas.microsoft.com/office/powerpoint/2010/main" val="4088088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6E5AB2D-207C-4C4E-BA4F-EEE9CD64BE8E}"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6391628-8821-49F6-96F3-0C5AB92335F1}" type="slidenum">
              <a:rPr lang="tr-TR" smtClean="0"/>
              <a:t>‹#›</a:t>
            </a:fld>
            <a:endParaRPr lang="tr-TR"/>
          </a:p>
        </p:txBody>
      </p:sp>
    </p:spTree>
    <p:extLst>
      <p:ext uri="{BB962C8B-B14F-4D97-AF65-F5344CB8AC3E}">
        <p14:creationId xmlns:p14="http://schemas.microsoft.com/office/powerpoint/2010/main" val="407689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6E5AB2D-207C-4C4E-BA4F-EEE9CD64BE8E}"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6391628-8821-49F6-96F3-0C5AB92335F1}" type="slidenum">
              <a:rPr lang="tr-TR" smtClean="0"/>
              <a:t>‹#›</a:t>
            </a:fld>
            <a:endParaRPr lang="tr-TR"/>
          </a:p>
        </p:txBody>
      </p:sp>
    </p:spTree>
    <p:extLst>
      <p:ext uri="{BB962C8B-B14F-4D97-AF65-F5344CB8AC3E}">
        <p14:creationId xmlns:p14="http://schemas.microsoft.com/office/powerpoint/2010/main" val="2131382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6E5AB2D-207C-4C4E-BA4F-EEE9CD64BE8E}"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6391628-8821-49F6-96F3-0C5AB92335F1}" type="slidenum">
              <a:rPr lang="tr-TR" smtClean="0"/>
              <a:t>‹#›</a:t>
            </a:fld>
            <a:endParaRPr lang="tr-TR"/>
          </a:p>
        </p:txBody>
      </p:sp>
    </p:spTree>
    <p:extLst>
      <p:ext uri="{BB962C8B-B14F-4D97-AF65-F5344CB8AC3E}">
        <p14:creationId xmlns:p14="http://schemas.microsoft.com/office/powerpoint/2010/main" val="3636669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6E5AB2D-207C-4C4E-BA4F-EEE9CD64BE8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391628-8821-49F6-96F3-0C5AB92335F1}" type="slidenum">
              <a:rPr lang="tr-TR" smtClean="0"/>
              <a:t>‹#›</a:t>
            </a:fld>
            <a:endParaRPr lang="tr-TR"/>
          </a:p>
        </p:txBody>
      </p:sp>
    </p:spTree>
    <p:extLst>
      <p:ext uri="{BB962C8B-B14F-4D97-AF65-F5344CB8AC3E}">
        <p14:creationId xmlns:p14="http://schemas.microsoft.com/office/powerpoint/2010/main" val="1256317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6E5AB2D-207C-4C4E-BA4F-EEE9CD64BE8E}"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6391628-8821-49F6-96F3-0C5AB92335F1}" type="slidenum">
              <a:rPr lang="tr-TR" smtClean="0"/>
              <a:t>‹#›</a:t>
            </a:fld>
            <a:endParaRPr lang="tr-TR"/>
          </a:p>
        </p:txBody>
      </p:sp>
    </p:spTree>
    <p:extLst>
      <p:ext uri="{BB962C8B-B14F-4D97-AF65-F5344CB8AC3E}">
        <p14:creationId xmlns:p14="http://schemas.microsoft.com/office/powerpoint/2010/main" val="3364574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E5AB2D-207C-4C4E-BA4F-EEE9CD64BE8E}"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391628-8821-49F6-96F3-0C5AB92335F1}" type="slidenum">
              <a:rPr lang="tr-TR" smtClean="0"/>
              <a:t>‹#›</a:t>
            </a:fld>
            <a:endParaRPr lang="tr-TR"/>
          </a:p>
        </p:txBody>
      </p:sp>
    </p:spTree>
    <p:extLst>
      <p:ext uri="{BB962C8B-B14F-4D97-AF65-F5344CB8AC3E}">
        <p14:creationId xmlns:p14="http://schemas.microsoft.com/office/powerpoint/2010/main" val="947393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Konuşma Dili Ögelerinin İncelenmesi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295884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Şiir dili temelde günlük dilden farklı bir “üstdil” olmasına karşın, şairler söyleyişlerini çeşitlendirmek, kimi zaman da anlatımlarına bir rahatlık kazandırmak için konuşma dilinden yararlanma yoluna giderler. </a:t>
            </a:r>
          </a:p>
          <a:p>
            <a:r>
              <a:rPr lang="tr-TR" dirty="0" smtClean="0"/>
              <a:t>Bu, konuşma dilini önceleme, ona öykünme ya da onu daha üst bir konumda algılama anlamına gelmez elbette; şiir dilinin olanakları günlük iletişim kalıplarının sınırlarına indirgenirse ortaya kupkuru metinlerden başka bir sonuç çıkmaz. </a:t>
            </a:r>
          </a:p>
          <a:p>
            <a:r>
              <a:rPr lang="tr-TR" dirty="0" smtClean="0"/>
              <a:t>Konuşma dilinin olanaklarından ve verimlerinden yararlanmak, şiirsel söylemin zenginleşmesi yolundaki uğraklardan biridir yalnızca.</a:t>
            </a:r>
            <a:endParaRPr lang="tr-TR" dirty="0"/>
          </a:p>
        </p:txBody>
      </p:sp>
    </p:spTree>
    <p:extLst>
      <p:ext uri="{BB962C8B-B14F-4D97-AF65-F5344CB8AC3E}">
        <p14:creationId xmlns:p14="http://schemas.microsoft.com/office/powerpoint/2010/main" val="4155015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Doğal, Rahat ve İçten Söyleyiş</a:t>
            </a:r>
          </a:p>
          <a:p>
            <a:pPr marL="0" indent="0">
              <a:buNone/>
            </a:pPr>
            <a:r>
              <a:rPr lang="tr-TR" dirty="0" smtClean="0"/>
              <a:t> Doğal, rahat ve içten söyleyiş bir şiiri “çekici” ve “kalıcı” kılan özelliklerdendir. Bu söyleyiş, çoğu kez “günlük konuşma dilinde yerleşmiş anlatım biçimlerinden, kalıplaşmış öğelerden yararlanılarak gerçekleştirilir.” ‘Doğan Aksan, Şiir Dili ve Türk Şiir Dili, Engin Yayınları, Ankara, 1995, s. 47)  </a:t>
            </a:r>
          </a:p>
          <a:p>
            <a:pPr marL="0" indent="0">
              <a:buNone/>
            </a:pPr>
            <a:r>
              <a:rPr lang="tr-TR" dirty="0" smtClean="0"/>
              <a:t> Şiirlerde sıkça karşımıza çıkan, doğal, rahat ve içten söyleyiş özelliklerini ortaya çıkaran seslenme ögeleri ve günlük dile ait sözcüklerin belli başlıları şunlardır: “merhaba”, “işte”, “ha, “ah”, “ah ki”, “hey”, “hey gidi”, “hadi”, “</a:t>
            </a:r>
            <a:r>
              <a:rPr lang="tr-TR" dirty="0" err="1" smtClean="0"/>
              <a:t>haydi”,“bre</a:t>
            </a:r>
            <a:r>
              <a:rPr lang="tr-TR" dirty="0" smtClean="0"/>
              <a:t>”, “bak”, “azizim”, “vay”, “yahu”, “tu”, “bismillah”, “abi”, arkadaş”, “kardeşim”, “ayol”, “yani”, “yani ki”, “peki”, “</a:t>
            </a:r>
            <a:r>
              <a:rPr lang="tr-TR" dirty="0" err="1" smtClean="0"/>
              <a:t>n’olur</a:t>
            </a:r>
            <a:r>
              <a:rPr lang="tr-TR" dirty="0" smtClean="0"/>
              <a:t>”, “şey”, “elbet”, “ta”, “yeniyetme”, “seninki”, “ne demeye”, “iyi mi”, “ayıptır söylemesi”, “şu bizim”, “meğerse”… </a:t>
            </a:r>
            <a:endParaRPr lang="tr-TR" dirty="0"/>
          </a:p>
        </p:txBody>
      </p:sp>
    </p:spTree>
    <p:extLst>
      <p:ext uri="{BB962C8B-B14F-4D97-AF65-F5344CB8AC3E}">
        <p14:creationId xmlns:p14="http://schemas.microsoft.com/office/powerpoint/2010/main" val="1173161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Yerel Söyleyişler</a:t>
            </a:r>
          </a:p>
          <a:p>
            <a:pPr marL="0" indent="0">
              <a:buNone/>
            </a:pPr>
            <a:r>
              <a:rPr lang="tr-TR" dirty="0" smtClean="0"/>
              <a:t>Halk şiirinden bir kaynak olarak yararlanan modern şairlerin yanı sıra kimi zaman bu kaygıyı gütmeyen şairlerde de yerel söyleyişlere yer verildiği görülür. Bunlar, sözcüklerin belli bir yöreye göre söylenişini yansıtan örneklerin yanında yerel kullanım içinde kalmış sözcükleri de içeren kullanımlardır. Anlatıma bir tür doğallık kazandırma, okur kitlesiyle daha samimi bir iletişim düzlemi yakalama gibi niyetlerle ya da şiirde yer kişi olarak yer alan bir figürü gerçeğe uygun olarak yansıtma kaygısıyla yerel söyleyişlere yer verilebilir.</a:t>
            </a:r>
          </a:p>
          <a:p>
            <a:pPr marL="0" indent="0">
              <a:buNone/>
            </a:pPr>
            <a:endParaRPr lang="tr-TR" dirty="0"/>
          </a:p>
          <a:p>
            <a:pPr marL="0" indent="0">
              <a:buNone/>
            </a:pPr>
            <a:r>
              <a:rPr lang="tr-TR" dirty="0" smtClean="0"/>
              <a:t>Aşağıdaki iki dizede buna ilişkin örnekler görülebilir:</a:t>
            </a:r>
          </a:p>
          <a:p>
            <a:pPr marL="0" indent="0">
              <a:buNone/>
            </a:pPr>
            <a:endParaRPr lang="tr-TR" dirty="0" smtClean="0"/>
          </a:p>
          <a:p>
            <a:pPr marL="0" indent="0">
              <a:buNone/>
            </a:pPr>
            <a:r>
              <a:rPr lang="tr-TR" dirty="0" smtClean="0"/>
              <a:t>«Yazıklandığımdan değil, </a:t>
            </a:r>
            <a:r>
              <a:rPr lang="tr-TR" dirty="0" err="1" smtClean="0"/>
              <a:t>geçmicek</a:t>
            </a:r>
            <a:r>
              <a:rPr lang="tr-TR" dirty="0" smtClean="0"/>
              <a:t> diyedir kaygılanıyorum.»</a:t>
            </a:r>
          </a:p>
          <a:p>
            <a:pPr marL="0" indent="0">
              <a:buNone/>
            </a:pPr>
            <a:r>
              <a:rPr lang="tr-TR" dirty="0" smtClean="0"/>
              <a:t>«Arada sırada, </a:t>
            </a:r>
            <a:r>
              <a:rPr lang="tr-TR" dirty="0" err="1" smtClean="0"/>
              <a:t>böylecik</a:t>
            </a:r>
            <a:r>
              <a:rPr lang="tr-TR" dirty="0" smtClean="0"/>
              <a:t> kente inip uzun üzüldüğüm ve sarsıldığım olur.» </a:t>
            </a:r>
            <a:endParaRPr lang="tr-TR" dirty="0"/>
          </a:p>
        </p:txBody>
      </p:sp>
    </p:spTree>
    <p:extLst>
      <p:ext uri="{BB962C8B-B14F-4D97-AF65-F5344CB8AC3E}">
        <p14:creationId xmlns:p14="http://schemas.microsoft.com/office/powerpoint/2010/main" val="3051585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Argo ve Sokak Dili</a:t>
            </a:r>
          </a:p>
          <a:p>
            <a:pPr marL="0" indent="0">
              <a:buNone/>
            </a:pPr>
            <a:r>
              <a:rPr lang="tr-TR" dirty="0" smtClean="0"/>
              <a:t>Argo, belirli bir topluluktaki ya da meslek grubundaki kişilerin ortak dilden farklı olarak kendi aralarında oluşturdukları </a:t>
            </a:r>
            <a:r>
              <a:rPr lang="tr-TR" dirty="0" err="1" smtClean="0"/>
              <a:t>sözdağarcığına</a:t>
            </a:r>
            <a:r>
              <a:rPr lang="tr-TR" dirty="0" smtClean="0"/>
              <a:t> dayalı özel bir dil demektir. Standart dil kullanımı gerektiren metinlerde yer bulamaz; ancak edebî yapıtlarda zaman zaman rastlanan dilsel ögelerdir. Sokak dili de aynı biçimde argo ile birlikte düşünülebilir.</a:t>
            </a:r>
          </a:p>
          <a:p>
            <a:pPr marL="0" indent="0">
              <a:buNone/>
            </a:pPr>
            <a:r>
              <a:rPr lang="tr-TR" dirty="0" smtClean="0"/>
              <a:t>* Argo; ortak dilden farklılığı, sözcüklerin kendi içinde değişik anlam kodları taşıması, ayrıksı yönü yanında bir tür gizeme de sahip olması nedeniyle, özellikle </a:t>
            </a:r>
            <a:r>
              <a:rPr lang="tr-TR" dirty="0" err="1" smtClean="0"/>
              <a:t>sıradışı</a:t>
            </a:r>
            <a:r>
              <a:rPr lang="tr-TR" dirty="0" smtClean="0"/>
              <a:t> olma kaygısı bulunan şairlerin çoğu kez yöneldikleri bir alan olan bir alandır.</a:t>
            </a:r>
            <a:endParaRPr lang="tr-TR" dirty="0"/>
          </a:p>
        </p:txBody>
      </p:sp>
    </p:spTree>
    <p:extLst>
      <p:ext uri="{BB962C8B-B14F-4D97-AF65-F5344CB8AC3E}">
        <p14:creationId xmlns:p14="http://schemas.microsoft.com/office/powerpoint/2010/main" val="25861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İkilemeler</a:t>
            </a:r>
          </a:p>
          <a:p>
            <a:pPr marL="0" indent="0">
              <a:buNone/>
            </a:pPr>
            <a:r>
              <a:rPr lang="tr-TR" dirty="0" smtClean="0"/>
              <a:t>İkileme, “anlatıma güç katmak için bir sözcüğün yinelenmesi ya da aralarında anlam ve ses açısından benzerlik, karşıtlık bulunan sözcüklerin art arda kullanılmasıdır.» (Yazım Kılavuzu, Dil Derneği Yayınları, Ankara, 2005, s. 53) </a:t>
            </a:r>
          </a:p>
          <a:p>
            <a:r>
              <a:rPr lang="tr-TR" dirty="0" smtClean="0"/>
              <a:t>İkilemeler bir ölçüde şiire ritim kazandırmada yardımcı öğeler olarak da görülebilir; ama asıl işlevleri anlatımı daha güçlü hale getirmektir. Türkçe ikilemeleri bakımından çok zengin bir dil olduğu ve ikilemeler işlevselliği bakımından anlatımı önemli ölçüde etkilediği için bunlar nerdeyse bütün şairlerde kullanımına rastlanabilen dilsel birimlerdir.</a:t>
            </a:r>
          </a:p>
          <a:p>
            <a:pPr marL="0" indent="0">
              <a:buNone/>
            </a:pPr>
            <a:r>
              <a:rPr lang="tr-TR" dirty="0" smtClean="0"/>
              <a:t>İkilemeleri genel olarak şu gruplar altında inceleyebiliriz:</a:t>
            </a:r>
          </a:p>
          <a:p>
            <a:r>
              <a:rPr lang="tr-TR" dirty="0" smtClean="0"/>
              <a:t>Aynı sözcüğün yinelenmesiyle oluşan ikilemeler,</a:t>
            </a:r>
          </a:p>
          <a:p>
            <a:r>
              <a:rPr lang="tr-TR" dirty="0" smtClean="0"/>
              <a:t>Farklı sözcüklerin yinelenmesiyle oluşan ikilemeler,</a:t>
            </a:r>
          </a:p>
          <a:p>
            <a:r>
              <a:rPr lang="tr-TR" dirty="0" smtClean="0"/>
              <a:t>Sözcükler arasında ses yakınlığıyla oluşan ikilemeler. </a:t>
            </a:r>
            <a:endParaRPr lang="tr-TR" dirty="0"/>
          </a:p>
        </p:txBody>
      </p:sp>
    </p:spTree>
    <p:extLst>
      <p:ext uri="{BB962C8B-B14F-4D97-AF65-F5344CB8AC3E}">
        <p14:creationId xmlns:p14="http://schemas.microsoft.com/office/powerpoint/2010/main" val="31997709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Pekiştirme ve Küçültme Sıfatları</a:t>
            </a:r>
          </a:p>
          <a:p>
            <a:pPr marL="0" indent="0">
              <a:buNone/>
            </a:pPr>
            <a:r>
              <a:rPr lang="tr-TR" dirty="0" smtClean="0"/>
              <a:t>Pekiştirme sıfatları, sıfatın vurgusunu artırmanın yanında sözcüğe </a:t>
            </a:r>
            <a:r>
              <a:rPr lang="tr-TR" dirty="0" err="1" smtClean="0"/>
              <a:t>sessel</a:t>
            </a:r>
            <a:r>
              <a:rPr lang="tr-TR" dirty="0" smtClean="0"/>
              <a:t> bir tını da kazandırarak iletişimde çift yönlü bir etki sağlarlar. Doğal ve içten söyleyişi sağlayan konuşma dili öğeleri arasında pekiştirme sıfatlarının da önemli bir yeri vardır. Küçültme sıfatları ise, genellikle okuyan/dinleyen üzerinde, ilgili olduğu sözcüğe ilişkin hoşluk ve sevimlilik içeren, sempati yüklü bir anlam bırakırlar; bu açıdan küçültme sıfatlarının pekiştirme sıfatlarına göre daha yumuşak bir vurgu ve daha fazlaca bir duygusal etki taşıdığı söylenebilir.  </a:t>
            </a:r>
          </a:p>
          <a:p>
            <a:pPr marL="0" indent="0">
              <a:buNone/>
            </a:pPr>
            <a:r>
              <a:rPr lang="tr-TR" dirty="0" smtClean="0"/>
              <a:t>* “Çırılçıplak”, “kapkara”, “bomboş”, “upuzun”, “dümdüz”, “darmadağın”, “sapsarı”, “yapayalnız” sözcüklerini  pekiştirmeye; “hemencecik”, “küçücük”, “gelincik”, “incecik”, “kızcağız” gibi sözcükleri küçültme sıfatlarına örnek olarak verebiliriz. </a:t>
            </a:r>
            <a:endParaRPr lang="tr-TR" dirty="0"/>
          </a:p>
        </p:txBody>
      </p:sp>
    </p:spTree>
    <p:extLst>
      <p:ext uri="{BB962C8B-B14F-4D97-AF65-F5344CB8AC3E}">
        <p14:creationId xmlns:p14="http://schemas.microsoft.com/office/powerpoint/2010/main" val="4040548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Deyimler</a:t>
            </a:r>
          </a:p>
          <a:p>
            <a:pPr marL="0" indent="0">
              <a:buNone/>
            </a:pPr>
            <a:r>
              <a:rPr lang="tr-TR" dirty="0" smtClean="0"/>
              <a:t>Deyimler, sözcüklerin mecazi anlamda kullanılmalarıyla oluştukları için temelde şiirsel bir yapı taşırlar; ancak, bunlar dilde kalıplaşmış sözvarlıkları olduklarından, sık kullanılmaları daha çok hikemi, didaktik şiir tarzlarına ya da halk şiiri nazım biçimleri içinde verilen örneklere uygundur; çoğunlukla bu ve benzeri tarzların bütünüyle dışında bir şiirsel söylem geliştirmeye çalıştıkları gözlenen modern şairlerin ise deyimleri belirli bir ölçünün dışına çıkmadan ve kimi zaman da birtakım dönüştürümler içinde kullandıkları söylenebilir. Bunda, deyimlerin şiirsel özelliklerinin zaman içinde aşınması, dayalı oldukları mecazi anlamların kanıksanması bir ölçüde etkili olmuştur, diyebiliriz. </a:t>
            </a:r>
            <a:endParaRPr lang="tr-TR" dirty="0"/>
          </a:p>
        </p:txBody>
      </p:sp>
    </p:spTree>
    <p:extLst>
      <p:ext uri="{BB962C8B-B14F-4D97-AF65-F5344CB8AC3E}">
        <p14:creationId xmlns:p14="http://schemas.microsoft.com/office/powerpoint/2010/main" val="3835572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Kısa ve </a:t>
            </a:r>
            <a:r>
              <a:rPr lang="tr-TR" dirty="0" err="1" smtClean="0"/>
              <a:t>Eksiltili</a:t>
            </a:r>
            <a:r>
              <a:rPr lang="tr-TR" dirty="0" smtClean="0"/>
              <a:t> Anlatım</a:t>
            </a:r>
          </a:p>
          <a:p>
            <a:pPr marL="0" indent="0">
              <a:buNone/>
            </a:pPr>
            <a:r>
              <a:rPr lang="tr-TR" dirty="0" smtClean="0"/>
              <a:t>Şiirsel anlatımın önemli özelliklerinden biri olan “kısa ve </a:t>
            </a:r>
            <a:r>
              <a:rPr lang="tr-TR" dirty="0" err="1" smtClean="0"/>
              <a:t>eksiltili</a:t>
            </a:r>
            <a:r>
              <a:rPr lang="tr-TR" dirty="0" smtClean="0"/>
              <a:t> anlatım”, şiirde “gereksiz sözcüklerden kaçınmayla, göstergeleri elden geldiğince geniş bir anlam çerçevesine kavuşturacak biçimde kullanmayla ortaya </a:t>
            </a:r>
            <a:r>
              <a:rPr lang="tr-TR" dirty="0" err="1" smtClean="0"/>
              <a:t>konmakta”dır</a:t>
            </a:r>
            <a:r>
              <a:rPr lang="tr-TR" dirty="0" smtClean="0"/>
              <a:t>. (Doğan Aksan, Şiir Dili ve Türk Şiir Dili, Engin Yayınları, Ankara, 1995, s. 59. ) Bu açıklamaya ek olarak, kısa ve </a:t>
            </a:r>
            <a:r>
              <a:rPr lang="tr-TR" dirty="0" err="1" smtClean="0"/>
              <a:t>eksiltili</a:t>
            </a:r>
            <a:r>
              <a:rPr lang="tr-TR" dirty="0" smtClean="0"/>
              <a:t> anlatım özelliğine sahip şiirlerde cümleden çok sözcüğün </a:t>
            </a:r>
            <a:r>
              <a:rPr lang="tr-TR" dirty="0" err="1" smtClean="0"/>
              <a:t>öncelendiğini</a:t>
            </a:r>
            <a:r>
              <a:rPr lang="tr-TR" dirty="0" smtClean="0"/>
              <a:t>, özellikle sözcükler arasındaki </a:t>
            </a:r>
            <a:r>
              <a:rPr lang="tr-TR" dirty="0" err="1" smtClean="0"/>
              <a:t>çağrışımsal</a:t>
            </a:r>
            <a:r>
              <a:rPr lang="tr-TR" dirty="0" smtClean="0"/>
              <a:t> uzamın -okur imgeleminin katkılarıyla da zenginleşecek biçimde- daha geniş tutulmaya çalışıldığını söyleyebiliriz. </a:t>
            </a:r>
          </a:p>
          <a:p>
            <a:pPr marL="0" indent="0">
              <a:buNone/>
            </a:pPr>
            <a:r>
              <a:rPr lang="tr-TR" dirty="0" smtClean="0"/>
              <a:t>Bu anlatım biçimi, aynı zamanda şiire farklı bir duygusal yoğunluk, sözcüklerin yanı sıra zihnin sessizlik/</a:t>
            </a:r>
            <a:r>
              <a:rPr lang="tr-TR" dirty="0" err="1" smtClean="0"/>
              <a:t>sözsüzlük</a:t>
            </a:r>
            <a:r>
              <a:rPr lang="tr-TR" dirty="0" smtClean="0"/>
              <a:t> anlarını da anlatım süreçlerine katan bir tür derinlik katar. Şiirin gramatikal yapısı daha esnek olduğundan –hatta şiirin kendine özgü bir iç gramerinden söz edilebileceğinden- </a:t>
            </a:r>
            <a:r>
              <a:rPr lang="tr-TR" dirty="0" err="1" smtClean="0"/>
              <a:t>düzyazısal</a:t>
            </a:r>
            <a:r>
              <a:rPr lang="tr-TR" dirty="0" smtClean="0"/>
              <a:t> anlatımda sapma, eksiklik, anlatım kusuru vb. olarak değerlendirilebilecek çoğu dilsel kullanımın şiirde estetik bir özellik haline geldiği bile görülebilir. Kuşkusuz böylesi bir anlatım biçimi doğallık içinde özel bir dikkat, yoğunlaşma ve ustalık gerektirir; hatta bunun, şairin genel kişilik özellikleriyle bir ilgisi bile kurulabilir. </a:t>
            </a:r>
            <a:endParaRPr lang="tr-TR" dirty="0"/>
          </a:p>
        </p:txBody>
      </p:sp>
    </p:spTree>
    <p:extLst>
      <p:ext uri="{BB962C8B-B14F-4D97-AF65-F5344CB8AC3E}">
        <p14:creationId xmlns:p14="http://schemas.microsoft.com/office/powerpoint/2010/main" val="19965642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1026</Words>
  <Application>Microsoft Office PowerPoint</Application>
  <PresentationFormat>Geniş ekran</PresentationFormat>
  <Paragraphs>32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Konuşma Dili Ögelerinin İncelenmesi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Konuşma Dili Ögelerinin İncelenmesi</dc:title>
  <dc:creator>pc</dc:creator>
  <cp:lastModifiedBy>pc</cp:lastModifiedBy>
  <cp:revision>4</cp:revision>
  <dcterms:created xsi:type="dcterms:W3CDTF">2020-05-01T21:12:06Z</dcterms:created>
  <dcterms:modified xsi:type="dcterms:W3CDTF">2020-05-04T01:14:19Z</dcterms:modified>
</cp:coreProperties>
</file>