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69" r:id="rId5"/>
    <p:sldId id="259" r:id="rId6"/>
    <p:sldId id="260" r:id="rId7"/>
    <p:sldId id="261" r:id="rId8"/>
    <p:sldId id="262" r:id="rId9"/>
    <p:sldId id="270" r:id="rId10"/>
    <p:sldId id="263" r:id="rId11"/>
    <p:sldId id="264" r:id="rId12"/>
    <p:sldId id="265" r:id="rId13"/>
    <p:sldId id="267" r:id="rId14"/>
    <p:sldId id="268" r:id="rId15"/>
    <p:sldId id="266" r:id="rId16"/>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4" autoAdjust="0"/>
    <p:restoredTop sz="94660"/>
  </p:normalViewPr>
  <p:slideViewPr>
    <p:cSldViewPr snapToGrid="0">
      <p:cViewPr varScale="1">
        <p:scale>
          <a:sx n="92" d="100"/>
          <a:sy n="92" d="100"/>
        </p:scale>
        <p:origin x="498"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9" name="Rectangle 8"/>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ctrTitle"/>
          </p:nvPr>
        </p:nvSpPr>
        <p:spPr>
          <a:xfrm>
            <a:off x="1154955" y="2099733"/>
            <a:ext cx="8825658" cy="2677648"/>
          </a:xfrm>
        </p:spPr>
        <p:txBody>
          <a:bodyPr anchor="b"/>
          <a:lstStyle>
            <a:lvl1pPr>
              <a:defRPr sz="5400"/>
            </a:lvl1pPr>
          </a:lstStyle>
          <a:p>
            <a:r>
              <a:rPr lang="tr-TR" smtClean="0"/>
              <a:t>Asıl başlık stili için tıklatın</a:t>
            </a:r>
            <a:endParaRPr lang="en-US" dirty="0"/>
          </a:p>
        </p:txBody>
      </p:sp>
      <p:sp>
        <p:nvSpPr>
          <p:cNvPr id="3" name="Subtitle 2"/>
          <p:cNvSpPr>
            <a:spLocks noGrp="1"/>
          </p:cNvSpPr>
          <p:nvPr>
            <p:ph type="subTitle" idx="1"/>
          </p:nvPr>
        </p:nvSpPr>
        <p:spPr bwMode="gray">
          <a:xfrm>
            <a:off x="1154955" y="4777380"/>
            <a:ext cx="8825658" cy="861420"/>
          </a:xfrm>
        </p:spPr>
        <p:txBody>
          <a:bodyPr anchor="t"/>
          <a:lstStyle>
            <a:lvl1pPr marL="0" indent="0" algn="l">
              <a:buNone/>
              <a:defRPr cap="all">
                <a:solidFill>
                  <a:schemeClr val="accent1">
                    <a:lumMod val="60000"/>
                    <a:lumOff val="4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bwMode="gray">
          <a:xfrm rot="5400000">
            <a:off x="10158984" y="1792224"/>
            <a:ext cx="990599" cy="304799"/>
          </a:xfrm>
        </p:spPr>
        <p:txBody>
          <a:bodyPr anchor="t"/>
          <a:lstStyle>
            <a:lvl1pPr algn="l">
              <a:defRPr b="0" i="0">
                <a:solidFill>
                  <a:schemeClr val="bg1">
                    <a:alpha val="60000"/>
                  </a:schemeClr>
                </a:solidFill>
              </a:defRPr>
            </a:lvl1pPr>
          </a:lstStyle>
          <a:p>
            <a:fld id="{532B4A1C-DD0B-41DB-85D2-B1AC915DE306}" type="datetimeFigureOut">
              <a:rPr lang="tr-TR" smtClean="0"/>
              <a:t>24.2.2020</a:t>
            </a:fld>
            <a:endParaRPr lang="tr-TR"/>
          </a:p>
        </p:txBody>
      </p:sp>
      <p:sp>
        <p:nvSpPr>
          <p:cNvPr id="5" name="Footer Placeholder 4"/>
          <p:cNvSpPr>
            <a:spLocks noGrp="1"/>
          </p:cNvSpPr>
          <p:nvPr>
            <p:ph type="ftr" sz="quarter" idx="11"/>
          </p:nvPr>
        </p:nvSpPr>
        <p:spPr bwMode="gray">
          <a:xfrm rot="5400000">
            <a:off x="8951976" y="3227832"/>
            <a:ext cx="3859795" cy="304801"/>
          </a:xfrm>
        </p:spPr>
        <p:txBody>
          <a:bodyPr/>
          <a:lstStyle>
            <a:lvl1pPr>
              <a:defRPr b="0" i="0">
                <a:solidFill>
                  <a:schemeClr val="bg1">
                    <a:alpha val="60000"/>
                  </a:schemeClr>
                </a:solidFill>
              </a:defRPr>
            </a:lvl1pPr>
          </a:lstStyle>
          <a:p>
            <a:endParaRPr lang="tr-TR"/>
          </a:p>
        </p:txBody>
      </p:sp>
      <p:sp>
        <p:nvSpPr>
          <p:cNvPr id="11" name="Rectangle 1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12" name="Slide Number Placeholder 5"/>
          <p:cNvSpPr>
            <a:spLocks noGrp="1"/>
          </p:cNvSpPr>
          <p:nvPr>
            <p:ph type="sldNum" sz="quarter" idx="12"/>
          </p:nvPr>
        </p:nvSpPr>
        <p:spPr>
          <a:xfrm>
            <a:off x="10352540" y="295729"/>
            <a:ext cx="838199" cy="767687"/>
          </a:xfrm>
        </p:spPr>
        <p:txBody>
          <a:bodyPr/>
          <a:lstStyle/>
          <a:p>
            <a:fld id="{B65927B5-F77D-4149-8B6E-068B4CCDC8BD}" type="slidenum">
              <a:rPr lang="tr-TR" smtClean="0"/>
              <a:t>‹#›</a:t>
            </a:fld>
            <a:endParaRPr lang="tr-TR"/>
          </a:p>
        </p:txBody>
      </p:sp>
    </p:spTree>
    <p:extLst>
      <p:ext uri="{BB962C8B-B14F-4D97-AF65-F5344CB8AC3E}">
        <p14:creationId xmlns:p14="http://schemas.microsoft.com/office/powerpoint/2010/main" val="244481903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Yazılı Panoramik Resim">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3" name="Rectangle 12"/>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Freeform 5"/>
            <p:cNvSpPr/>
            <p:nvPr/>
          </p:nvSpPr>
          <p:spPr bwMode="gray">
            <a:xfrm rot="10371525">
              <a:off x="263767" y="443825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1" name="Freeform 5"/>
            <p:cNvSpPr/>
            <p:nvPr/>
          </p:nvSpPr>
          <p:spPr bwMode="gray">
            <a:xfrm rot="10800000">
              <a:off x="459506" y="321130"/>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4969927"/>
            <a:ext cx="8825659"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1154954" y="685800"/>
            <a:ext cx="8825659" cy="3429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1154954" y="5536665"/>
            <a:ext cx="8825658" cy="493712"/>
          </a:xfrm>
        </p:spPr>
        <p:txBody>
          <a:bodyPr>
            <a:normAutofit/>
          </a:bodyPr>
          <a:lstStyle>
            <a:lvl1pPr marL="0" indent="0">
              <a:buNone/>
              <a:defRPr sz="12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532B4A1C-DD0B-41DB-85D2-B1AC915DE306}" type="datetimeFigureOut">
              <a:rPr lang="tr-TR" smtClean="0"/>
              <a:t>24.2.2020</a:t>
            </a:fld>
            <a:endParaRPr lang="tr-TR"/>
          </a:p>
        </p:txBody>
      </p:sp>
      <p:sp>
        <p:nvSpPr>
          <p:cNvPr id="6" name="Footer Placeholder 5"/>
          <p:cNvSpPr>
            <a:spLocks noGrp="1"/>
          </p:cNvSpPr>
          <p:nvPr>
            <p:ph type="ftr" sz="quarter" idx="11"/>
          </p:nvPr>
        </p:nvSpPr>
        <p:spPr/>
        <p:txBody>
          <a:bodyPr/>
          <a:lstStyle/>
          <a:p>
            <a:endParaRPr lang="tr-TR"/>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B65927B5-F77D-4149-8B6E-068B4CCDC8BD}" type="slidenum">
              <a:rPr lang="tr-TR" smtClean="0"/>
              <a:t>‹#›</a:t>
            </a:fld>
            <a:endParaRPr lang="tr-TR"/>
          </a:p>
        </p:txBody>
      </p:sp>
    </p:spTree>
    <p:extLst>
      <p:ext uri="{BB962C8B-B14F-4D97-AF65-F5344CB8AC3E}">
        <p14:creationId xmlns:p14="http://schemas.microsoft.com/office/powerpoint/2010/main" val="225107750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Başlık ve Resim Yazısı">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Freeform 5"/>
            <p:cNvSpPr/>
            <p:nvPr/>
          </p:nvSpPr>
          <p:spPr bwMode="gray">
            <a:xfrm rot="21010068">
              <a:off x="8490951" y="271487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7" name="Freeform 5"/>
            <p:cNvSpPr/>
            <p:nvPr/>
          </p:nvSpPr>
          <p:spPr bwMode="gray">
            <a:xfrm>
              <a:off x="455612" y="2801319"/>
              <a:ext cx="11277600" cy="3602637"/>
            </a:xfrm>
            <a:custGeom>
              <a:avLst/>
              <a:gdLst/>
              <a:ahLst/>
              <a:cxnLst/>
              <a:rect l="l" t="t" r="r" b="b"/>
              <a:pathLst>
                <a:path w="10000" h="7946">
                  <a:moveTo>
                    <a:pt x="0" y="0"/>
                  </a:moveTo>
                  <a:lnTo>
                    <a:pt x="0" y="7945"/>
                  </a:lnTo>
                  <a:lnTo>
                    <a:pt x="10000" y="7946"/>
                  </a:lnTo>
                  <a:lnTo>
                    <a:pt x="10000" y="4"/>
                  </a:lnTo>
                  <a:lnTo>
                    <a:pt x="10000" y="4"/>
                  </a:lnTo>
                  <a:lnTo>
                    <a:pt x="9773" y="91"/>
                  </a:lnTo>
                  <a:lnTo>
                    <a:pt x="9547" y="175"/>
                  </a:lnTo>
                  <a:lnTo>
                    <a:pt x="9320" y="256"/>
                  </a:lnTo>
                  <a:lnTo>
                    <a:pt x="9092" y="326"/>
                  </a:lnTo>
                  <a:lnTo>
                    <a:pt x="8865" y="396"/>
                  </a:lnTo>
                  <a:lnTo>
                    <a:pt x="8637" y="462"/>
                  </a:lnTo>
                  <a:lnTo>
                    <a:pt x="8412" y="518"/>
                  </a:lnTo>
                  <a:lnTo>
                    <a:pt x="8184" y="571"/>
                  </a:lnTo>
                  <a:lnTo>
                    <a:pt x="7957" y="620"/>
                  </a:lnTo>
                  <a:lnTo>
                    <a:pt x="7734" y="662"/>
                  </a:lnTo>
                  <a:lnTo>
                    <a:pt x="7508" y="704"/>
                  </a:lnTo>
                  <a:lnTo>
                    <a:pt x="7285" y="739"/>
                  </a:lnTo>
                  <a:lnTo>
                    <a:pt x="7062" y="767"/>
                  </a:lnTo>
                  <a:lnTo>
                    <a:pt x="6840" y="795"/>
                  </a:lnTo>
                  <a:lnTo>
                    <a:pt x="6620" y="819"/>
                  </a:lnTo>
                  <a:lnTo>
                    <a:pt x="6402" y="837"/>
                  </a:lnTo>
                  <a:lnTo>
                    <a:pt x="6184" y="851"/>
                  </a:lnTo>
                  <a:lnTo>
                    <a:pt x="5968" y="865"/>
                  </a:lnTo>
                  <a:lnTo>
                    <a:pt x="5755" y="872"/>
                  </a:lnTo>
                  <a:lnTo>
                    <a:pt x="5542" y="879"/>
                  </a:lnTo>
                  <a:lnTo>
                    <a:pt x="5332" y="882"/>
                  </a:lnTo>
                  <a:lnTo>
                    <a:pt x="5124" y="879"/>
                  </a:lnTo>
                  <a:lnTo>
                    <a:pt x="4918" y="879"/>
                  </a:lnTo>
                  <a:lnTo>
                    <a:pt x="4714" y="872"/>
                  </a:lnTo>
                  <a:lnTo>
                    <a:pt x="4514" y="861"/>
                  </a:lnTo>
                  <a:lnTo>
                    <a:pt x="4316" y="851"/>
                  </a:lnTo>
                  <a:lnTo>
                    <a:pt x="4122" y="840"/>
                  </a:lnTo>
                  <a:lnTo>
                    <a:pt x="3929" y="823"/>
                  </a:lnTo>
                  <a:lnTo>
                    <a:pt x="3739" y="805"/>
                  </a:lnTo>
                  <a:lnTo>
                    <a:pt x="3553" y="788"/>
                  </a:lnTo>
                  <a:lnTo>
                    <a:pt x="3190" y="742"/>
                  </a:lnTo>
                  <a:lnTo>
                    <a:pt x="2842" y="693"/>
                  </a:lnTo>
                  <a:lnTo>
                    <a:pt x="2508" y="641"/>
                  </a:lnTo>
                  <a:lnTo>
                    <a:pt x="2192" y="585"/>
                  </a:lnTo>
                  <a:lnTo>
                    <a:pt x="1890" y="525"/>
                  </a:lnTo>
                  <a:lnTo>
                    <a:pt x="1610" y="462"/>
                  </a:lnTo>
                  <a:lnTo>
                    <a:pt x="1347" y="399"/>
                  </a:lnTo>
                  <a:lnTo>
                    <a:pt x="1105" y="336"/>
                  </a:lnTo>
                  <a:lnTo>
                    <a:pt x="883" y="277"/>
                  </a:lnTo>
                  <a:lnTo>
                    <a:pt x="686" y="221"/>
                  </a:lnTo>
                  <a:lnTo>
                    <a:pt x="508" y="168"/>
                  </a:lnTo>
                  <a:lnTo>
                    <a:pt x="358" y="123"/>
                  </a:lnTo>
                  <a:lnTo>
                    <a:pt x="232" y="81"/>
                  </a:lnTo>
                  <a:lnTo>
                    <a:pt x="59" y="21"/>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48798" y="1063417"/>
            <a:ext cx="8831816" cy="1372986"/>
          </a:xfrm>
        </p:spPr>
        <p:txBody>
          <a:bodyPr/>
          <a:lstStyle>
            <a:lvl1pPr>
              <a:defRPr sz="4000"/>
            </a:lvl1pPr>
          </a:lstStyle>
          <a:p>
            <a:r>
              <a:rPr lang="tr-TR" smtClean="0"/>
              <a:t>Asıl başlık stili için tıklatın</a:t>
            </a:r>
            <a:endParaRPr lang="en-US" dirty="0"/>
          </a:p>
        </p:txBody>
      </p:sp>
      <p:sp>
        <p:nvSpPr>
          <p:cNvPr id="8" name="Text Placeholder 3"/>
          <p:cNvSpPr>
            <a:spLocks noGrp="1"/>
          </p:cNvSpPr>
          <p:nvPr>
            <p:ph type="body" sz="half" idx="2"/>
          </p:nvPr>
        </p:nvSpPr>
        <p:spPr>
          <a:xfrm>
            <a:off x="1154954" y="3543300"/>
            <a:ext cx="8825659" cy="24765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532B4A1C-DD0B-41DB-85D2-B1AC915DE306}" type="datetimeFigureOut">
              <a:rPr lang="tr-TR" smtClean="0"/>
              <a:t>24.2.2020</a:t>
            </a:fld>
            <a:endParaRPr lang="tr-TR"/>
          </a:p>
        </p:txBody>
      </p:sp>
      <p:sp>
        <p:nvSpPr>
          <p:cNvPr id="5" name="Footer Placeholder 4"/>
          <p:cNvSpPr>
            <a:spLocks noGrp="1"/>
          </p:cNvSpPr>
          <p:nvPr>
            <p:ph type="ftr" sz="quarter" idx="11"/>
          </p:nvPr>
        </p:nvSpPr>
        <p:spPr/>
        <p:txBody>
          <a:bodyPr/>
          <a:lstStyle/>
          <a:p>
            <a:endParaRPr lang="tr-TR"/>
          </a:p>
        </p:txBody>
      </p:sp>
      <p:sp>
        <p:nvSpPr>
          <p:cNvPr id="13" name="Rectangle 12"/>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B65927B5-F77D-4149-8B6E-068B4CCDC8BD}" type="slidenum">
              <a:rPr lang="tr-TR" smtClean="0"/>
              <a:t>‹#›</a:t>
            </a:fld>
            <a:endParaRPr lang="tr-TR"/>
          </a:p>
        </p:txBody>
      </p:sp>
    </p:spTree>
    <p:extLst>
      <p:ext uri="{BB962C8B-B14F-4D97-AF65-F5344CB8AC3E}">
        <p14:creationId xmlns:p14="http://schemas.microsoft.com/office/powerpoint/2010/main" val="413647318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Resim Yazılı Alıntı">
    <p:spTree>
      <p:nvGrpSpPr>
        <p:cNvPr id="1" name=""/>
        <p:cNvGrpSpPr/>
        <p:nvPr/>
      </p:nvGrpSpPr>
      <p:grpSpPr>
        <a:xfrm>
          <a:off x="0" y="0"/>
          <a:ext cx="0" cy="0"/>
          <a:chOff x="0" y="0"/>
          <a:chExt cx="0" cy="0"/>
        </a:xfrm>
      </p:grpSpPr>
      <p:grpSp>
        <p:nvGrpSpPr>
          <p:cNvPr id="3" name="Group 2"/>
          <p:cNvGrpSpPr/>
          <p:nvPr/>
        </p:nvGrpSpPr>
        <p:grpSpPr>
          <a:xfrm>
            <a:off x="0" y="0"/>
            <a:ext cx="12192000" cy="6858000"/>
            <a:chOff x="0" y="0"/>
            <a:chExt cx="12192000" cy="6858000"/>
          </a:xfrm>
        </p:grpSpPr>
        <p:sp>
          <p:nvSpPr>
            <p:cNvPr id="17" name="Rectangle 16"/>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0" name="Oval 19"/>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Oval 22"/>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4" name="Oval 23"/>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Oval 24"/>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Freeform 5"/>
            <p:cNvSpPr/>
            <p:nvPr/>
          </p:nvSpPr>
          <p:spPr bwMode="gray">
            <a:xfrm rot="21010068">
              <a:off x="8490951" y="41851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8"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16" name="TextBox 15"/>
          <p:cNvSpPr txBox="1"/>
          <p:nvPr/>
        </p:nvSpPr>
        <p:spPr bwMode="gray">
          <a:xfrm>
            <a:off x="881566" y="607336"/>
            <a:ext cx="801912"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13" name="TextBox 12"/>
          <p:cNvSpPr txBox="1"/>
          <p:nvPr/>
        </p:nvSpPr>
        <p:spPr bwMode="gray">
          <a:xfrm>
            <a:off x="9884458" y="2613787"/>
            <a:ext cx="652763"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2" name="Title 1"/>
          <p:cNvSpPr>
            <a:spLocks noGrp="1"/>
          </p:cNvSpPr>
          <p:nvPr>
            <p:ph type="title"/>
          </p:nvPr>
        </p:nvSpPr>
        <p:spPr>
          <a:xfrm>
            <a:off x="1581878" y="982134"/>
            <a:ext cx="8453906" cy="2696632"/>
          </a:xfrm>
        </p:spPr>
        <p:txBody>
          <a:bodyPr/>
          <a:lstStyle>
            <a:lvl1pPr>
              <a:defRPr sz="4000"/>
            </a:lvl1pPr>
          </a:lstStyle>
          <a:p>
            <a:r>
              <a:rPr lang="tr-TR" smtClean="0"/>
              <a:t>Asıl başlık stili için tıklatın</a:t>
            </a:r>
            <a:endParaRPr lang="en-US" dirty="0"/>
          </a:p>
        </p:txBody>
      </p:sp>
      <p:sp>
        <p:nvSpPr>
          <p:cNvPr id="14" name="Text Placeholder 3"/>
          <p:cNvSpPr>
            <a:spLocks noGrp="1"/>
          </p:cNvSpPr>
          <p:nvPr>
            <p:ph type="body" sz="half" idx="13"/>
          </p:nvPr>
        </p:nvSpPr>
        <p:spPr bwMode="gray">
          <a:xfrm>
            <a:off x="1945945" y="3678766"/>
            <a:ext cx="7731219" cy="342174"/>
          </a:xfrm>
        </p:spPr>
        <p:txBody>
          <a:bodyPr anchor="t">
            <a:normAutofit/>
          </a:bodyPr>
          <a:lstStyle>
            <a:lvl1pPr marL="0" indent="0">
              <a:buNone/>
              <a:defRPr lang="en-US" sz="1400" b="0" i="0" kern="1200" cap="small" dirty="0">
                <a:solidFill>
                  <a:schemeClr val="accent1">
                    <a:lumMod val="60000"/>
                    <a:lumOff val="40000"/>
                  </a:schemeClr>
                </a:solidFill>
                <a:latin typeface="+mn-lt"/>
                <a:ea typeface="+mn-ea"/>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10" name="Text Placeholder 3"/>
          <p:cNvSpPr>
            <a:spLocks noGrp="1"/>
          </p:cNvSpPr>
          <p:nvPr>
            <p:ph type="body" sz="half" idx="2"/>
          </p:nvPr>
        </p:nvSpPr>
        <p:spPr>
          <a:xfrm>
            <a:off x="1154954" y="5029199"/>
            <a:ext cx="9244897" cy="997857"/>
          </a:xfrm>
        </p:spPr>
        <p:txBody>
          <a:bodyPr anchor="ct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532B4A1C-DD0B-41DB-85D2-B1AC915DE306}" type="datetimeFigureOut">
              <a:rPr lang="tr-TR" smtClean="0"/>
              <a:t>24.2.2020</a:t>
            </a:fld>
            <a:endParaRPr lang="tr-TR"/>
          </a:p>
        </p:txBody>
      </p:sp>
      <p:sp>
        <p:nvSpPr>
          <p:cNvPr id="5" name="Footer Placeholder 4"/>
          <p:cNvSpPr>
            <a:spLocks noGrp="1"/>
          </p:cNvSpPr>
          <p:nvPr>
            <p:ph type="ftr" sz="quarter" idx="11"/>
          </p:nvPr>
        </p:nvSpPr>
        <p:spPr/>
        <p:txBody>
          <a:bodyPr/>
          <a:lstStyle/>
          <a:p>
            <a:endParaRPr lang="tr-TR"/>
          </a:p>
        </p:txBody>
      </p:sp>
      <p:sp>
        <p:nvSpPr>
          <p:cNvPr id="19" name="Rectangle 18"/>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B65927B5-F77D-4149-8B6E-068B4CCDC8BD}" type="slidenum">
              <a:rPr lang="tr-TR" smtClean="0"/>
              <a:t>‹#›</a:t>
            </a:fld>
            <a:endParaRPr lang="tr-TR"/>
          </a:p>
        </p:txBody>
      </p:sp>
    </p:spTree>
    <p:extLst>
      <p:ext uri="{BB962C8B-B14F-4D97-AF65-F5344CB8AC3E}">
        <p14:creationId xmlns:p14="http://schemas.microsoft.com/office/powerpoint/2010/main" val="127432494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İsim Kartı">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Freeform 5"/>
            <p:cNvSpPr/>
            <p:nvPr/>
          </p:nvSpPr>
          <p:spPr bwMode="gray">
            <a:xfrm rot="21010068">
              <a:off x="8490951" y="4193583"/>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370667"/>
            <a:ext cx="8825660" cy="1822514"/>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1154954" y="5024967"/>
            <a:ext cx="8825659" cy="860400"/>
          </a:xfrm>
        </p:spPr>
        <p:txBody>
          <a:bodyPr anchor="t"/>
          <a:lstStyle>
            <a:lvl1pPr marL="0" indent="0" algn="l">
              <a:buNone/>
              <a:defRPr sz="2000" cap="none">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532B4A1C-DD0B-41DB-85D2-B1AC915DE306}" type="datetimeFigureOut">
              <a:rPr lang="tr-TR" smtClean="0"/>
              <a:t>24.2.2020</a:t>
            </a:fld>
            <a:endParaRPr lang="tr-TR"/>
          </a:p>
        </p:txBody>
      </p:sp>
      <p:sp>
        <p:nvSpPr>
          <p:cNvPr id="5" name="Footer Placeholder 4"/>
          <p:cNvSpPr>
            <a:spLocks noGrp="1"/>
          </p:cNvSpPr>
          <p:nvPr>
            <p:ph type="ftr" sz="quarter" idx="11"/>
          </p:nvPr>
        </p:nvSpPr>
        <p:spPr/>
        <p:txBody>
          <a:bodyPr/>
          <a:lstStyle/>
          <a:p>
            <a:endParaRPr lang="tr-TR"/>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B65927B5-F77D-4149-8B6E-068B4CCDC8BD}" type="slidenum">
              <a:rPr lang="tr-TR" smtClean="0"/>
              <a:t>‹#›</a:t>
            </a:fld>
            <a:endParaRPr lang="tr-TR"/>
          </a:p>
        </p:txBody>
      </p:sp>
    </p:spTree>
    <p:extLst>
      <p:ext uri="{BB962C8B-B14F-4D97-AF65-F5344CB8AC3E}">
        <p14:creationId xmlns:p14="http://schemas.microsoft.com/office/powerpoint/2010/main" val="370483983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Sütun">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tr-TR" smtClean="0"/>
              <a:t>Asıl başlık stili için tıklatın</a:t>
            </a:r>
            <a:endParaRPr lang="en-US" dirty="0"/>
          </a:p>
        </p:txBody>
      </p:sp>
      <p:sp>
        <p:nvSpPr>
          <p:cNvPr id="3" name="Text Placeholder 2"/>
          <p:cNvSpPr>
            <a:spLocks noGrp="1"/>
          </p:cNvSpPr>
          <p:nvPr>
            <p:ph type="body" idx="1"/>
          </p:nvPr>
        </p:nvSpPr>
        <p:spPr>
          <a:xfrm>
            <a:off x="1154954" y="2603502"/>
            <a:ext cx="314187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16" name="Text Placeholder 3"/>
          <p:cNvSpPr>
            <a:spLocks noGrp="1"/>
          </p:cNvSpPr>
          <p:nvPr>
            <p:ph type="body" sz="half" idx="15"/>
          </p:nvPr>
        </p:nvSpPr>
        <p:spPr>
          <a:xfrm>
            <a:off x="1154953" y="3179764"/>
            <a:ext cx="314187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Text Placeholder 4"/>
          <p:cNvSpPr>
            <a:spLocks noGrp="1"/>
          </p:cNvSpPr>
          <p:nvPr>
            <p:ph type="body" sz="quarter" idx="3"/>
          </p:nvPr>
        </p:nvSpPr>
        <p:spPr>
          <a:xfrm>
            <a:off x="4512721" y="2603500"/>
            <a:ext cx="3147009"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19" name="Text Placeholder 3"/>
          <p:cNvSpPr>
            <a:spLocks noGrp="1"/>
          </p:cNvSpPr>
          <p:nvPr>
            <p:ph type="body" sz="half" idx="16"/>
          </p:nvPr>
        </p:nvSpPr>
        <p:spPr>
          <a:xfrm>
            <a:off x="4512721" y="3179763"/>
            <a:ext cx="314700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14" name="Text Placeholder 4"/>
          <p:cNvSpPr>
            <a:spLocks noGrp="1"/>
          </p:cNvSpPr>
          <p:nvPr>
            <p:ph type="body" sz="quarter" idx="13"/>
          </p:nvPr>
        </p:nvSpPr>
        <p:spPr>
          <a:xfrm>
            <a:off x="7888135" y="2603501"/>
            <a:ext cx="3145730"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20" name="Text Placeholder 3"/>
          <p:cNvSpPr>
            <a:spLocks noGrp="1"/>
          </p:cNvSpPr>
          <p:nvPr>
            <p:ph type="body" sz="half" idx="17"/>
          </p:nvPr>
        </p:nvSpPr>
        <p:spPr>
          <a:xfrm>
            <a:off x="7888329" y="3179762"/>
            <a:ext cx="3145536"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cxnSp>
        <p:nvCxnSpPr>
          <p:cNvPr id="17" name="Straight Connector 16"/>
          <p:cNvCxnSpPr/>
          <p:nvPr/>
        </p:nvCxnSpPr>
        <p:spPr>
          <a:xfrm>
            <a:off x="440397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77240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532B4A1C-DD0B-41DB-85D2-B1AC915DE306}" type="datetimeFigureOut">
              <a:rPr lang="tr-TR" smtClean="0"/>
              <a:t>24.2.2020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B65927B5-F77D-4149-8B6E-068B4CCDC8BD}" type="slidenum">
              <a:rPr lang="tr-TR" smtClean="0"/>
              <a:t>‹#›</a:t>
            </a:fld>
            <a:endParaRPr lang="tr-TR"/>
          </a:p>
        </p:txBody>
      </p:sp>
    </p:spTree>
    <p:extLst>
      <p:ext uri="{BB962C8B-B14F-4D97-AF65-F5344CB8AC3E}">
        <p14:creationId xmlns:p14="http://schemas.microsoft.com/office/powerpoint/2010/main" val="246296116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Resim Sütunu">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tr-TR" smtClean="0"/>
              <a:t>Asıl başlık stili için tıklatın</a:t>
            </a:r>
            <a:endParaRPr lang="en-US" dirty="0"/>
          </a:p>
        </p:txBody>
      </p:sp>
      <p:sp>
        <p:nvSpPr>
          <p:cNvPr id="3" name="Text Placeholder 2"/>
          <p:cNvSpPr>
            <a:spLocks noGrp="1"/>
          </p:cNvSpPr>
          <p:nvPr>
            <p:ph type="body" idx="1"/>
          </p:nvPr>
        </p:nvSpPr>
        <p:spPr>
          <a:xfrm>
            <a:off x="1154954" y="4532844"/>
            <a:ext cx="305043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19" name="Picture Placeholder 2"/>
          <p:cNvSpPr>
            <a:spLocks noGrp="1" noChangeAspect="1"/>
          </p:cNvSpPr>
          <p:nvPr>
            <p:ph type="pic" idx="15"/>
          </p:nvPr>
        </p:nvSpPr>
        <p:spPr>
          <a:xfrm>
            <a:off x="1334553"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2" name="Text Placeholder 3"/>
          <p:cNvSpPr>
            <a:spLocks noGrp="1"/>
          </p:cNvSpPr>
          <p:nvPr>
            <p:ph type="body" sz="half" idx="18"/>
          </p:nvPr>
        </p:nvSpPr>
        <p:spPr>
          <a:xfrm>
            <a:off x="1154954" y="5109106"/>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Text Placeholder 4"/>
          <p:cNvSpPr>
            <a:spLocks noGrp="1"/>
          </p:cNvSpPr>
          <p:nvPr>
            <p:ph type="body" sz="quarter" idx="3"/>
          </p:nvPr>
        </p:nvSpPr>
        <p:spPr>
          <a:xfrm>
            <a:off x="4568865" y="4532844"/>
            <a:ext cx="3050438" cy="576263"/>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1" name="Picture Placeholder 2"/>
          <p:cNvSpPr>
            <a:spLocks noGrp="1" noChangeAspect="1"/>
          </p:cNvSpPr>
          <p:nvPr>
            <p:ph type="pic" idx="21"/>
          </p:nvPr>
        </p:nvSpPr>
        <p:spPr>
          <a:xfrm>
            <a:off x="4748462" y="2603500"/>
            <a:ext cx="2691243"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3" name="Text Placeholder 3"/>
          <p:cNvSpPr>
            <a:spLocks noGrp="1"/>
          </p:cNvSpPr>
          <p:nvPr>
            <p:ph type="body" sz="half" idx="19"/>
          </p:nvPr>
        </p:nvSpPr>
        <p:spPr>
          <a:xfrm>
            <a:off x="4570172" y="5109105"/>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14" name="Text Placeholder 4"/>
          <p:cNvSpPr>
            <a:spLocks noGrp="1"/>
          </p:cNvSpPr>
          <p:nvPr>
            <p:ph type="body" sz="quarter" idx="13"/>
          </p:nvPr>
        </p:nvSpPr>
        <p:spPr>
          <a:xfrm>
            <a:off x="7982775" y="4532845"/>
            <a:ext cx="3051095"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2" name="Picture Placeholder 2"/>
          <p:cNvSpPr>
            <a:spLocks noGrp="1" noChangeAspect="1"/>
          </p:cNvSpPr>
          <p:nvPr>
            <p:ph type="pic" idx="22"/>
          </p:nvPr>
        </p:nvSpPr>
        <p:spPr>
          <a:xfrm>
            <a:off x="8163031"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4" name="Text Placeholder 3"/>
          <p:cNvSpPr>
            <a:spLocks noGrp="1"/>
          </p:cNvSpPr>
          <p:nvPr>
            <p:ph type="body" sz="half" idx="20"/>
          </p:nvPr>
        </p:nvSpPr>
        <p:spPr>
          <a:xfrm>
            <a:off x="7982775" y="5109104"/>
            <a:ext cx="3051096"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cxnSp>
        <p:nvCxnSpPr>
          <p:cNvPr id="43" name="Straight Connector 42"/>
          <p:cNvCxnSpPr/>
          <p:nvPr/>
        </p:nvCxnSpPr>
        <p:spPr>
          <a:xfrm>
            <a:off x="440583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44" name="Straight Connector 43"/>
          <p:cNvCxnSpPr/>
          <p:nvPr/>
        </p:nvCxnSpPr>
        <p:spPr>
          <a:xfrm>
            <a:off x="7797802"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532B4A1C-DD0B-41DB-85D2-B1AC915DE306}" type="datetimeFigureOut">
              <a:rPr lang="tr-TR" smtClean="0"/>
              <a:t>24.2.2020</a:t>
            </a:fld>
            <a:endParaRPr lang="tr-TR"/>
          </a:p>
        </p:txBody>
      </p:sp>
      <p:sp>
        <p:nvSpPr>
          <p:cNvPr id="8" name="Footer Placeholder 7"/>
          <p:cNvSpPr>
            <a:spLocks noGrp="1"/>
          </p:cNvSpPr>
          <p:nvPr>
            <p:ph type="ftr" sz="quarter" idx="11"/>
          </p:nvPr>
        </p:nvSpPr>
        <p:spPr>
          <a:xfrm>
            <a:off x="561111" y="6391838"/>
            <a:ext cx="3644282" cy="304801"/>
          </a:xfrm>
        </p:spPr>
        <p:txBody>
          <a:bodyPr/>
          <a:lstStyle/>
          <a:p>
            <a:endParaRPr lang="tr-TR"/>
          </a:p>
        </p:txBody>
      </p:sp>
      <p:sp>
        <p:nvSpPr>
          <p:cNvPr id="9" name="Slide Number Placeholder 8"/>
          <p:cNvSpPr>
            <a:spLocks noGrp="1"/>
          </p:cNvSpPr>
          <p:nvPr>
            <p:ph type="sldNum" sz="quarter" idx="12"/>
          </p:nvPr>
        </p:nvSpPr>
        <p:spPr/>
        <p:txBody>
          <a:bodyPr/>
          <a:lstStyle/>
          <a:p>
            <a:fld id="{B65927B5-F77D-4149-8B6E-068B4CCDC8BD}" type="slidenum">
              <a:rPr lang="tr-TR" smtClean="0"/>
              <a:t>‹#›</a:t>
            </a:fld>
            <a:endParaRPr lang="tr-TR"/>
          </a:p>
        </p:txBody>
      </p:sp>
    </p:spTree>
    <p:extLst>
      <p:ext uri="{BB962C8B-B14F-4D97-AF65-F5344CB8AC3E}">
        <p14:creationId xmlns:p14="http://schemas.microsoft.com/office/powerpoint/2010/main" val="296157415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1154954" y="2603500"/>
            <a:ext cx="8825659" cy="3416300"/>
          </a:xfrm>
        </p:spPr>
        <p:txBody>
          <a:bodyPr vert="eaVert" anchor="t" anchorCtr="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a:xfrm>
            <a:off x="10695439" y="6391838"/>
            <a:ext cx="990599" cy="304799"/>
          </a:xfrm>
        </p:spPr>
        <p:txBody>
          <a:bodyPr/>
          <a:lstStyle/>
          <a:p>
            <a:fld id="{532B4A1C-DD0B-41DB-85D2-B1AC915DE306}" type="datetimeFigureOut">
              <a:rPr lang="tr-TR" smtClean="0"/>
              <a:t>24.2.2020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65927B5-F77D-4149-8B6E-068B4CCDC8BD}" type="slidenum">
              <a:rPr lang="tr-TR" smtClean="0"/>
              <a:t>‹#›</a:t>
            </a:fld>
            <a:endParaRPr lang="tr-TR"/>
          </a:p>
        </p:txBody>
      </p:sp>
    </p:spTree>
    <p:extLst>
      <p:ext uri="{BB962C8B-B14F-4D97-AF65-F5344CB8AC3E}">
        <p14:creationId xmlns:p14="http://schemas.microsoft.com/office/powerpoint/2010/main" val="414528398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2" name="Rectangle 11"/>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Rectangle 6"/>
            <p:cNvSpPr/>
            <p:nvPr/>
          </p:nvSpPr>
          <p:spPr bwMode="gray">
            <a:xfrm>
              <a:off x="414867" y="402165"/>
              <a:ext cx="6510866"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7" name="Freeform 5"/>
            <p:cNvSpPr/>
            <p:nvPr/>
          </p:nvSpPr>
          <p:spPr bwMode="gray">
            <a:xfrm rot="5101749">
              <a:off x="6294738" y="457773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0" name="Freeform 5"/>
            <p:cNvSpPr/>
            <p:nvPr/>
          </p:nvSpPr>
          <p:spPr bwMode="gray">
            <a:xfrm rot="5400000">
              <a:off x="44492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3"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Vertical Title 1"/>
          <p:cNvSpPr>
            <a:spLocks noGrp="1"/>
          </p:cNvSpPr>
          <p:nvPr>
            <p:ph type="title" orient="vert"/>
          </p:nvPr>
        </p:nvSpPr>
        <p:spPr>
          <a:xfrm>
            <a:off x="8585235" y="1278467"/>
            <a:ext cx="1409965" cy="4748590"/>
          </a:xfrm>
        </p:spPr>
        <p:txBody>
          <a:bodyPr vert="eaVert" anchor="b" anchorCtr="0"/>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1154954" y="1278467"/>
            <a:ext cx="6256025" cy="4748590"/>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a:xfrm>
            <a:off x="10653104" y="6391838"/>
            <a:ext cx="992135" cy="304799"/>
          </a:xfrm>
        </p:spPr>
        <p:txBody>
          <a:bodyPr/>
          <a:lstStyle/>
          <a:p>
            <a:fld id="{532B4A1C-DD0B-41DB-85D2-B1AC915DE306}" type="datetimeFigureOut">
              <a:rPr lang="tr-TR" smtClean="0"/>
              <a:t>24.2.2020</a:t>
            </a:fld>
            <a:endParaRPr lang="tr-TR"/>
          </a:p>
        </p:txBody>
      </p:sp>
      <p:sp>
        <p:nvSpPr>
          <p:cNvPr id="5" name="Footer Placeholder 4"/>
          <p:cNvSpPr>
            <a:spLocks noGrp="1"/>
          </p:cNvSpPr>
          <p:nvPr>
            <p:ph type="ftr" sz="quarter" idx="11"/>
          </p:nvPr>
        </p:nvSpPr>
        <p:spPr/>
        <p:txBody>
          <a:bodyPr/>
          <a:lstStyle/>
          <a:p>
            <a:endParaRPr lang="tr-TR"/>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B65927B5-F77D-4149-8B6E-068B4CCDC8BD}" type="slidenum">
              <a:rPr lang="tr-TR" smtClean="0"/>
              <a:t>‹#›</a:t>
            </a:fld>
            <a:endParaRPr lang="tr-TR"/>
          </a:p>
        </p:txBody>
      </p:sp>
    </p:spTree>
    <p:extLst>
      <p:ext uri="{BB962C8B-B14F-4D97-AF65-F5344CB8AC3E}">
        <p14:creationId xmlns:p14="http://schemas.microsoft.com/office/powerpoint/2010/main" val="12533845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a:xfrm>
            <a:off x="1154954" y="2603500"/>
            <a:ext cx="8825659" cy="34163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532B4A1C-DD0B-41DB-85D2-B1AC915DE306}" type="datetimeFigureOut">
              <a:rPr lang="tr-TR" smtClean="0"/>
              <a:t>24.2.2020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65927B5-F77D-4149-8B6E-068B4CCDC8BD}" type="slidenum">
              <a:rPr lang="tr-TR" smtClean="0"/>
              <a:t>‹#›</a:t>
            </a:fld>
            <a:endParaRPr lang="tr-TR"/>
          </a:p>
        </p:txBody>
      </p:sp>
    </p:spTree>
    <p:extLst>
      <p:ext uri="{BB962C8B-B14F-4D97-AF65-F5344CB8AC3E}">
        <p14:creationId xmlns:p14="http://schemas.microsoft.com/office/powerpoint/2010/main" val="22679504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bwMode="gray">
            <a:xfrm>
              <a:off x="7289800" y="402165"/>
              <a:ext cx="44788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5"/>
            <p:cNvSpPr/>
            <p:nvPr/>
          </p:nvSpPr>
          <p:spPr bwMode="gray">
            <a:xfrm rot="16200000">
              <a:off x="3787244"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p:nvPr/>
          </p:nvSpPr>
          <p:spPr bwMode="gray">
            <a:xfrm rot="15922489">
              <a:off x="4698352"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677645"/>
            <a:ext cx="4351025" cy="2283824"/>
          </a:xfrm>
        </p:spPr>
        <p:txBody>
          <a:bodyPr anchor="ctr"/>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6895559" y="2677644"/>
            <a:ext cx="3757545" cy="2283824"/>
          </a:xfrm>
        </p:spPr>
        <p:txBody>
          <a:bodyPr anchor="ctr"/>
          <a:lstStyle>
            <a:lvl1pPr marL="0" indent="0" algn="l">
              <a:buNone/>
              <a:defRPr sz="2000" cap="all">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532B4A1C-DD0B-41DB-85D2-B1AC915DE306}" type="datetimeFigureOut">
              <a:rPr lang="tr-TR" smtClean="0"/>
              <a:t>24.2.2020</a:t>
            </a:fld>
            <a:endParaRPr lang="tr-TR"/>
          </a:p>
        </p:txBody>
      </p:sp>
      <p:sp>
        <p:nvSpPr>
          <p:cNvPr id="5" name="Footer Placeholder 4"/>
          <p:cNvSpPr>
            <a:spLocks noGrp="1"/>
          </p:cNvSpPr>
          <p:nvPr>
            <p:ph type="ftr" sz="quarter" idx="11"/>
          </p:nvPr>
        </p:nvSpPr>
        <p:spPr/>
        <p:txBody>
          <a:bodyPr/>
          <a:lstStyle/>
          <a:p>
            <a:endParaRPr lang="tr-TR"/>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B65927B5-F77D-4149-8B6E-068B4CCDC8BD}" type="slidenum">
              <a:rPr lang="tr-TR" smtClean="0"/>
              <a:t>‹#›</a:t>
            </a:fld>
            <a:endParaRPr lang="tr-TR"/>
          </a:p>
        </p:txBody>
      </p:sp>
    </p:spTree>
    <p:extLst>
      <p:ext uri="{BB962C8B-B14F-4D97-AF65-F5344CB8AC3E}">
        <p14:creationId xmlns:p14="http://schemas.microsoft.com/office/powerpoint/2010/main" val="156573139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1154954" y="2603500"/>
            <a:ext cx="4825158" cy="3416301"/>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6208712" y="2603500"/>
            <a:ext cx="4825159" cy="3416300"/>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532B4A1C-DD0B-41DB-85D2-B1AC915DE306}" type="datetimeFigureOut">
              <a:rPr lang="tr-TR" smtClean="0"/>
              <a:t>24.2.2020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B65927B5-F77D-4149-8B6E-068B4CCDC8BD}" type="slidenum">
              <a:rPr lang="tr-TR" smtClean="0"/>
              <a:t>‹#›</a:t>
            </a:fld>
            <a:endParaRPr lang="tr-TR"/>
          </a:p>
        </p:txBody>
      </p:sp>
    </p:spTree>
    <p:extLst>
      <p:ext uri="{BB962C8B-B14F-4D97-AF65-F5344CB8AC3E}">
        <p14:creationId xmlns:p14="http://schemas.microsoft.com/office/powerpoint/2010/main" val="17418726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1154954" y="2603500"/>
            <a:ext cx="4825157"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1154954" y="3179762"/>
            <a:ext cx="4825158" cy="2840039"/>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6208712" y="2603500"/>
            <a:ext cx="4825159"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6208712" y="3179762"/>
            <a:ext cx="4825159" cy="2840039"/>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532B4A1C-DD0B-41DB-85D2-B1AC915DE306}" type="datetimeFigureOut">
              <a:rPr lang="tr-TR" smtClean="0"/>
              <a:t>24.2.2020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B65927B5-F77D-4149-8B6E-068B4CCDC8BD}" type="slidenum">
              <a:rPr lang="tr-TR" smtClean="0"/>
              <a:t>‹#›</a:t>
            </a:fld>
            <a:endParaRPr lang="tr-TR"/>
          </a:p>
        </p:txBody>
      </p:sp>
    </p:spTree>
    <p:extLst>
      <p:ext uri="{BB962C8B-B14F-4D97-AF65-F5344CB8AC3E}">
        <p14:creationId xmlns:p14="http://schemas.microsoft.com/office/powerpoint/2010/main" val="112607904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9" name="Title 1"/>
          <p:cNvSpPr>
            <a:spLocks noGrp="1"/>
          </p:cNvSpPr>
          <p:nvPr>
            <p:ph type="title"/>
          </p:nvPr>
        </p:nvSpPr>
        <p:spPr>
          <a:xfrm>
            <a:off x="1154954" y="973668"/>
            <a:ext cx="8761413" cy="706964"/>
          </a:xfrm>
        </p:spPr>
        <p:txBody>
          <a:bodyPr/>
          <a:lstStyle>
            <a:lvl1pPr>
              <a:defRPr/>
            </a:lvl1p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532B4A1C-DD0B-41DB-85D2-B1AC915DE306}" type="datetimeFigureOut">
              <a:rPr lang="tr-TR" smtClean="0"/>
              <a:t>24.2.2020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B65927B5-F77D-4149-8B6E-068B4CCDC8BD}" type="slidenum">
              <a:rPr lang="tr-TR" smtClean="0"/>
              <a:t>‹#›</a:t>
            </a:fld>
            <a:endParaRPr lang="tr-TR"/>
          </a:p>
        </p:txBody>
      </p:sp>
    </p:spTree>
    <p:extLst>
      <p:ext uri="{BB962C8B-B14F-4D97-AF65-F5344CB8AC3E}">
        <p14:creationId xmlns:p14="http://schemas.microsoft.com/office/powerpoint/2010/main" val="786738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32B4A1C-DD0B-41DB-85D2-B1AC915DE306}" type="datetimeFigureOut">
              <a:rPr lang="tr-TR" smtClean="0"/>
              <a:t>24.2.2020</a:t>
            </a:fld>
            <a:endParaRPr lang="tr-TR"/>
          </a:p>
        </p:txBody>
      </p:sp>
      <p:sp>
        <p:nvSpPr>
          <p:cNvPr id="3" name="Footer Placeholder 2"/>
          <p:cNvSpPr>
            <a:spLocks noGrp="1"/>
          </p:cNvSpPr>
          <p:nvPr>
            <p:ph type="ftr" sz="quarter" idx="11"/>
          </p:nvPr>
        </p:nvSpPr>
        <p:spPr/>
        <p:txBody>
          <a:bodyPr/>
          <a:lstStyle/>
          <a:p>
            <a:endParaRPr lang="tr-TR"/>
          </a:p>
        </p:txBody>
      </p:sp>
      <p:sp>
        <p:nvSpPr>
          <p:cNvPr id="7" name="Rectangle 6"/>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4" name="Slide Number Placeholder 3"/>
          <p:cNvSpPr>
            <a:spLocks noGrp="1"/>
          </p:cNvSpPr>
          <p:nvPr>
            <p:ph type="sldNum" sz="quarter" idx="12"/>
          </p:nvPr>
        </p:nvSpPr>
        <p:spPr/>
        <p:txBody>
          <a:bodyPr/>
          <a:lstStyle/>
          <a:p>
            <a:fld id="{B65927B5-F77D-4149-8B6E-068B4CCDC8BD}" type="slidenum">
              <a:rPr lang="tr-TR" smtClean="0"/>
              <a:t>‹#›</a:t>
            </a:fld>
            <a:endParaRPr lang="tr-TR"/>
          </a:p>
        </p:txBody>
      </p:sp>
    </p:spTree>
    <p:extLst>
      <p:ext uri="{BB962C8B-B14F-4D97-AF65-F5344CB8AC3E}">
        <p14:creationId xmlns:p14="http://schemas.microsoft.com/office/powerpoint/2010/main" val="35751932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5713412" y="402165"/>
              <a:ext cx="6055253"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8" name="Freeform 5"/>
            <p:cNvSpPr/>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2229377"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295400"/>
            <a:ext cx="2793158" cy="1600200"/>
          </a:xfrm>
        </p:spPr>
        <p:txBody>
          <a:bodyPr anchor="b"/>
          <a:lstStyle>
            <a:lvl1pPr algn="l">
              <a:defRPr sz="2400" b="0"/>
            </a:lvl1pPr>
          </a:lstStyle>
          <a:p>
            <a:r>
              <a:rPr lang="tr-TR" smtClean="0"/>
              <a:t>Asıl başlık stili için tıklatın</a:t>
            </a:r>
            <a:endParaRPr lang="en-US" dirty="0"/>
          </a:p>
        </p:txBody>
      </p:sp>
      <p:sp>
        <p:nvSpPr>
          <p:cNvPr id="3" name="Content Placeholder 2"/>
          <p:cNvSpPr>
            <a:spLocks noGrp="1"/>
          </p:cNvSpPr>
          <p:nvPr>
            <p:ph idx="1"/>
          </p:nvPr>
        </p:nvSpPr>
        <p:spPr>
          <a:xfrm>
            <a:off x="5781146" y="1447800"/>
            <a:ext cx="5190066" cy="4572000"/>
          </a:xfrm>
        </p:spPr>
        <p:txBody>
          <a:bodyPr anchor="ct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bwMode="gray">
          <a:xfrm>
            <a:off x="1154954" y="3129280"/>
            <a:ext cx="2793158" cy="2895599"/>
          </a:xfrm>
        </p:spPr>
        <p:txBody>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532B4A1C-DD0B-41DB-85D2-B1AC915DE306}" type="datetimeFigureOut">
              <a:rPr lang="tr-TR" smtClean="0"/>
              <a:t>24.2.2020</a:t>
            </a:fld>
            <a:endParaRPr lang="tr-TR"/>
          </a:p>
        </p:txBody>
      </p:sp>
      <p:sp>
        <p:nvSpPr>
          <p:cNvPr id="6" name="Footer Placeholder 5"/>
          <p:cNvSpPr>
            <a:spLocks noGrp="1"/>
          </p:cNvSpPr>
          <p:nvPr>
            <p:ph type="ftr" sz="quarter" idx="11"/>
          </p:nvPr>
        </p:nvSpPr>
        <p:spPr/>
        <p:txBody>
          <a:bodyPr/>
          <a:lstStyle/>
          <a:p>
            <a:endParaRPr lang="tr-TR"/>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B65927B5-F77D-4149-8B6E-068B4CCDC8BD}" type="slidenum">
              <a:rPr lang="tr-TR" smtClean="0"/>
              <a:t>‹#›</a:t>
            </a:fld>
            <a:endParaRPr lang="tr-TR"/>
          </a:p>
        </p:txBody>
      </p:sp>
    </p:spTree>
    <p:extLst>
      <p:ext uri="{BB962C8B-B14F-4D97-AF65-F5344CB8AC3E}">
        <p14:creationId xmlns:p14="http://schemas.microsoft.com/office/powerpoint/2010/main" val="16427763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6172200" y="402165"/>
              <a:ext cx="55964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22" name="Freeform 5"/>
            <p:cNvSpPr/>
            <p:nvPr/>
          </p:nvSpPr>
          <p:spPr bwMode="gray">
            <a:xfrm rot="15922489">
              <a:off x="4203594"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32954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693333"/>
            <a:ext cx="3865134" cy="1735667"/>
          </a:xfrm>
        </p:spPr>
        <p:txBody>
          <a:bodyPr anchor="b">
            <a:normAutofit/>
          </a:bodyPr>
          <a:lstStyle>
            <a:lvl1pPr algn="l">
              <a:defRPr sz="36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6547870" y="1143000"/>
            <a:ext cx="3227193"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marL="0" lvl="0" indent="0" algn="ctr">
              <a:buNone/>
            </a:pPr>
            <a:r>
              <a:rPr lang="tr-TR" smtClean="0"/>
              <a:t>Resim eklemek için simgeyi tıklatın</a:t>
            </a:r>
            <a:endParaRPr lang="en-US" dirty="0"/>
          </a:p>
        </p:txBody>
      </p:sp>
      <p:sp>
        <p:nvSpPr>
          <p:cNvPr id="4" name="Text Placeholder 3"/>
          <p:cNvSpPr>
            <a:spLocks noGrp="1"/>
          </p:cNvSpPr>
          <p:nvPr>
            <p:ph type="body" sz="half" idx="2"/>
          </p:nvPr>
        </p:nvSpPr>
        <p:spPr bwMode="gray">
          <a:xfrm>
            <a:off x="1154954" y="3657600"/>
            <a:ext cx="3859212" cy="1371600"/>
          </a:xfrm>
        </p:spPr>
        <p:txBody>
          <a:bodyPr>
            <a:normAutofit/>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532B4A1C-DD0B-41DB-85D2-B1AC915DE306}" type="datetimeFigureOut">
              <a:rPr lang="tr-TR" smtClean="0"/>
              <a:t>24.2.2020</a:t>
            </a:fld>
            <a:endParaRPr lang="tr-TR"/>
          </a:p>
        </p:txBody>
      </p:sp>
      <p:sp>
        <p:nvSpPr>
          <p:cNvPr id="6" name="Footer Placeholder 5"/>
          <p:cNvSpPr>
            <a:spLocks noGrp="1"/>
          </p:cNvSpPr>
          <p:nvPr>
            <p:ph type="ftr" sz="quarter" idx="11"/>
          </p:nvPr>
        </p:nvSpPr>
        <p:spPr/>
        <p:txBody>
          <a:bodyPr/>
          <a:lstStyle/>
          <a:p>
            <a:endParaRPr lang="tr-TR"/>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B65927B5-F77D-4149-8B6E-068B4CCDC8BD}" type="slidenum">
              <a:rPr lang="tr-TR" smtClean="0"/>
              <a:t>‹#›</a:t>
            </a:fld>
            <a:endParaRPr lang="tr-TR"/>
          </a:p>
        </p:txBody>
      </p:sp>
    </p:spTree>
    <p:extLst>
      <p:ext uri="{BB962C8B-B14F-4D97-AF65-F5344CB8AC3E}">
        <p14:creationId xmlns:p14="http://schemas.microsoft.com/office/powerpoint/2010/main" val="3633431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jpe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7" name="Rectangle 6"/>
            <p:cNvSpPr/>
            <p:nvPr/>
          </p:nvSpPr>
          <p:spPr>
            <a:xfrm>
              <a:off x="0" y="0"/>
              <a:ext cx="12192000" cy="6858000"/>
            </a:xfrm>
            <a:prstGeom prst="rect">
              <a:avLst/>
            </a:prstGeom>
            <a:blipFill>
              <a:blip r:embed="rId19">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Freeform 5"/>
            <p:cNvSpPr/>
            <p:nvPr/>
          </p:nvSpPr>
          <p:spPr bwMode="gray">
            <a:xfrm rot="21010068">
              <a:off x="8490951" y="17975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9" name="Freeform 5"/>
            <p:cNvSpPr/>
            <p:nvPr/>
          </p:nvSpPr>
          <p:spPr bwMode="gray">
            <a:xfrm>
              <a:off x="459506" y="1866405"/>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4"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Placeholder 1"/>
          <p:cNvSpPr>
            <a:spLocks noGrp="1"/>
          </p:cNvSpPr>
          <p:nvPr>
            <p:ph type="title"/>
          </p:nvPr>
        </p:nvSpPr>
        <p:spPr bwMode="gray">
          <a:xfrm>
            <a:off x="1154954" y="973668"/>
            <a:ext cx="8761413" cy="706964"/>
          </a:xfrm>
          <a:prstGeom prst="rect">
            <a:avLst/>
          </a:prstGeom>
        </p:spPr>
        <p:txBody>
          <a:bodyPr vert="horz" lIns="91440" tIns="45720" rIns="91440" bIns="45720" rtlCol="0" anchor="ctr">
            <a:no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1154954" y="2603500"/>
            <a:ext cx="8761413" cy="341630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10653104" y="6391838"/>
            <a:ext cx="990599" cy="304799"/>
          </a:xfrm>
          <a:prstGeom prst="rect">
            <a:avLst/>
          </a:prstGeom>
        </p:spPr>
        <p:txBody>
          <a:bodyPr vert="horz" lIns="91440" tIns="45720" rIns="91440" bIns="45720" rtlCol="0" anchor="ctr"/>
          <a:lstStyle>
            <a:lvl1pPr algn="r">
              <a:defRPr sz="1000" b="1" i="0">
                <a:solidFill>
                  <a:schemeClr val="accent1"/>
                </a:solidFill>
              </a:defRPr>
            </a:lvl1pPr>
          </a:lstStyle>
          <a:p>
            <a:fld id="{532B4A1C-DD0B-41DB-85D2-B1AC915DE306}" type="datetimeFigureOut">
              <a:rPr lang="tr-TR" smtClean="0"/>
              <a:t>24.2.2020</a:t>
            </a:fld>
            <a:endParaRPr lang="tr-TR"/>
          </a:p>
        </p:txBody>
      </p:sp>
      <p:sp>
        <p:nvSpPr>
          <p:cNvPr id="5" name="Footer Placeholder 4"/>
          <p:cNvSpPr>
            <a:spLocks noGrp="1"/>
          </p:cNvSpPr>
          <p:nvPr>
            <p:ph type="ftr" sz="quarter" idx="3"/>
          </p:nvPr>
        </p:nvSpPr>
        <p:spPr>
          <a:xfrm>
            <a:off x="561110" y="6391838"/>
            <a:ext cx="3859795" cy="304801"/>
          </a:xfrm>
          <a:prstGeom prst="rect">
            <a:avLst/>
          </a:prstGeom>
        </p:spPr>
        <p:txBody>
          <a:bodyPr vert="horz" lIns="91440" tIns="45720" rIns="91440" bIns="45720" rtlCol="0" anchor="ctr"/>
          <a:lstStyle>
            <a:lvl1pPr algn="l">
              <a:defRPr sz="1000" b="1" i="0">
                <a:solidFill>
                  <a:schemeClr val="accent1"/>
                </a:solidFill>
              </a:defRPr>
            </a:lvl1pPr>
          </a:lstStyle>
          <a:p>
            <a:endParaRPr lang="tr-TR"/>
          </a:p>
        </p:txBody>
      </p:sp>
      <p:sp>
        <p:nvSpPr>
          <p:cNvPr id="21" name="Rectangle 2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bg1"/>
                </a:solidFill>
              </a:defRPr>
            </a:lvl1pPr>
          </a:lstStyle>
          <a:p>
            <a:fld id="{B65927B5-F77D-4149-8B6E-068B4CCDC8BD}" type="slidenum">
              <a:rPr lang="tr-TR" smtClean="0"/>
              <a:t>‹#›</a:t>
            </a:fld>
            <a:endParaRPr lang="tr-TR"/>
          </a:p>
        </p:txBody>
      </p:sp>
    </p:spTree>
    <p:extLst>
      <p:ext uri="{BB962C8B-B14F-4D97-AF65-F5344CB8AC3E}">
        <p14:creationId xmlns:p14="http://schemas.microsoft.com/office/powerpoint/2010/main" val="329453429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l" defTabSz="457200" rtl="0" eaLnBrk="1" latinLnBrk="0" hangingPunct="1">
        <a:spcBef>
          <a:spcPct val="0"/>
        </a:spcBef>
        <a:buNone/>
        <a:defRPr sz="3600" b="0" i="0" kern="1200">
          <a:solidFill>
            <a:schemeClr val="bg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dirty="0" smtClean="0"/>
              <a:t>BİLGİNİN ORGANİZASYONU I</a:t>
            </a:r>
            <a:endParaRPr lang="tr-TR" dirty="0"/>
          </a:p>
        </p:txBody>
      </p:sp>
      <p:sp>
        <p:nvSpPr>
          <p:cNvPr id="3" name="Alt Başlık 2"/>
          <p:cNvSpPr>
            <a:spLocks noGrp="1"/>
          </p:cNvSpPr>
          <p:nvPr>
            <p:ph type="subTitle" idx="1"/>
          </p:nvPr>
        </p:nvSpPr>
        <p:spPr/>
        <p:txBody>
          <a:bodyPr>
            <a:normAutofit/>
          </a:bodyPr>
          <a:lstStyle/>
          <a:p>
            <a:r>
              <a:rPr lang="tr-TR" sz="3600" b="1" dirty="0" smtClean="0"/>
              <a:t>THESAURUS (KAVRAMLAR DİZİNİ)</a:t>
            </a:r>
            <a:endParaRPr lang="tr-TR" sz="3600" b="1" dirty="0"/>
          </a:p>
        </p:txBody>
      </p:sp>
    </p:spTree>
    <p:extLst>
      <p:ext uri="{BB962C8B-B14F-4D97-AF65-F5344CB8AC3E}">
        <p14:creationId xmlns:p14="http://schemas.microsoft.com/office/powerpoint/2010/main" val="121813295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a:xfrm>
            <a:off x="1154954" y="2603500"/>
            <a:ext cx="9880191" cy="4025900"/>
          </a:xfrm>
        </p:spPr>
        <p:txBody>
          <a:bodyPr>
            <a:noAutofit/>
          </a:bodyPr>
          <a:lstStyle/>
          <a:p>
            <a:pPr algn="just">
              <a:lnSpc>
                <a:spcPct val="160000"/>
              </a:lnSpc>
            </a:pPr>
            <a:r>
              <a:rPr lang="tr-TR" sz="1600" b="1" dirty="0"/>
              <a:t>Eşitlik (Anlamdaş) İlişkisi </a:t>
            </a:r>
            <a:r>
              <a:rPr lang="tr-TR" sz="1600" dirty="0"/>
              <a:t>(Bu ilişki </a:t>
            </a:r>
            <a:r>
              <a:rPr lang="tr-TR" sz="1600" b="1" dirty="0"/>
              <a:t>UF - </a:t>
            </a:r>
            <a:r>
              <a:rPr lang="tr-TR" sz="1600" dirty="0"/>
              <a:t>USE FOR - </a:t>
            </a:r>
            <a:r>
              <a:rPr lang="tr-TR" sz="1600" b="1" dirty="0"/>
              <a:t>Yerine Kullan ; ve USE </a:t>
            </a:r>
            <a:r>
              <a:rPr lang="tr-TR" sz="1600" b="1" dirty="0" smtClean="0"/>
              <a:t>- Kullan </a:t>
            </a:r>
            <a:r>
              <a:rPr lang="tr-TR" sz="1600" dirty="0"/>
              <a:t>kısaltması ile belirtiliyor</a:t>
            </a:r>
            <a:r>
              <a:rPr lang="tr-TR" sz="1600" dirty="0" smtClean="0"/>
              <a:t>.)</a:t>
            </a:r>
            <a:endParaRPr lang="tr-TR" sz="1600" dirty="0"/>
          </a:p>
          <a:p>
            <a:pPr algn="just">
              <a:lnSpc>
                <a:spcPct val="160000"/>
              </a:lnSpc>
            </a:pPr>
            <a:r>
              <a:rPr lang="tr-TR" sz="1600" dirty="0"/>
              <a:t>Bir dilde, aynı kavramı belirleyen birden çok sözcük ya da terim bulunabilir. Bu durumda terimlerden bir tanesi tercih </a:t>
            </a:r>
            <a:r>
              <a:rPr lang="tr-TR" sz="1600" dirty="0" smtClean="0"/>
              <a:t>edilmekte </a:t>
            </a:r>
            <a:r>
              <a:rPr lang="tr-TR" sz="1600" dirty="0"/>
              <a:t>ve diğer </a:t>
            </a:r>
            <a:r>
              <a:rPr lang="tr-TR" sz="1600" dirty="0" smtClean="0"/>
              <a:t>terimden/terimlerden </a:t>
            </a:r>
            <a:r>
              <a:rPr lang="tr-TR" sz="1600" dirty="0"/>
              <a:t>tercihli terime yöneltme </a:t>
            </a:r>
            <a:r>
              <a:rPr lang="tr-TR" sz="1600" dirty="0" smtClean="0"/>
              <a:t>yapılmaktadır. </a:t>
            </a:r>
          </a:p>
          <a:p>
            <a:pPr algn="just">
              <a:lnSpc>
                <a:spcPct val="160000"/>
              </a:lnSpc>
            </a:pPr>
            <a:r>
              <a:rPr lang="tr-TR" sz="1600" dirty="0" smtClean="0"/>
              <a:t>Bunun </a:t>
            </a:r>
            <a:r>
              <a:rPr lang="tr-TR" sz="1600" dirty="0"/>
              <a:t>amacı belgelerin içeriği </a:t>
            </a:r>
            <a:r>
              <a:rPr lang="tr-TR" sz="1600" dirty="0" err="1" smtClean="0"/>
              <a:t>dizinlenirken</a:t>
            </a:r>
            <a:r>
              <a:rPr lang="tr-TR" sz="1600" dirty="0" smtClean="0"/>
              <a:t>, </a:t>
            </a:r>
            <a:r>
              <a:rPr lang="tr-TR" sz="1600" dirty="0"/>
              <a:t>tüm </a:t>
            </a:r>
            <a:r>
              <a:rPr lang="tr-TR" sz="1600" dirty="0" err="1" smtClean="0"/>
              <a:t>dizinlemeciler</a:t>
            </a:r>
            <a:r>
              <a:rPr lang="tr-TR" sz="1600" dirty="0" smtClean="0"/>
              <a:t> tarafından </a:t>
            </a:r>
            <a:r>
              <a:rPr lang="tr-TR" sz="1600" dirty="0"/>
              <a:t>aynı terimin kullanılmasını sağlamak; aynı zamanda bilgi kullanıcıları tarafından da aynı terimlerle tarama yapılmasına olanak hazırlamak ve dolayısıyla bilgiye erişimin sağlıklı olmasına katkıda bulunmak; böylece kullanıcı açısından bilgi kaybını önlemektir</a:t>
            </a:r>
            <a:r>
              <a:rPr lang="tr-TR" sz="1600" dirty="0" smtClean="0"/>
              <a:t>.</a:t>
            </a:r>
            <a:endParaRPr lang="tr-TR" sz="1600" dirty="0"/>
          </a:p>
        </p:txBody>
      </p:sp>
    </p:spTree>
    <p:extLst>
      <p:ext uri="{BB962C8B-B14F-4D97-AF65-F5344CB8AC3E}">
        <p14:creationId xmlns:p14="http://schemas.microsoft.com/office/powerpoint/2010/main" val="101298797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r>
              <a:rPr lang="tr-TR" dirty="0"/>
              <a:t>Tercihli terimler (</a:t>
            </a:r>
            <a:r>
              <a:rPr lang="tr-TR" dirty="0" err="1"/>
              <a:t>prefered</a:t>
            </a:r>
            <a:r>
              <a:rPr lang="tr-TR" dirty="0"/>
              <a:t> </a:t>
            </a:r>
            <a:r>
              <a:rPr lang="tr-TR" dirty="0" err="1"/>
              <a:t>terms</a:t>
            </a:r>
            <a:r>
              <a:rPr lang="tr-TR" dirty="0"/>
              <a:t>) USE ifadesi ile </a:t>
            </a:r>
            <a:r>
              <a:rPr lang="tr-TR" dirty="0" smtClean="0"/>
              <a:t>belirtilmektedir. </a:t>
            </a:r>
            <a:r>
              <a:rPr lang="tr-TR" dirty="0"/>
              <a:t>Tercih edilmeyen terim(</a:t>
            </a:r>
            <a:r>
              <a:rPr lang="tr-TR" dirty="0" err="1"/>
              <a:t>ler</a:t>
            </a:r>
            <a:r>
              <a:rPr lang="tr-TR" dirty="0"/>
              <a:t>), yine </a:t>
            </a:r>
            <a:r>
              <a:rPr lang="tr-TR" b="1" dirty="0"/>
              <a:t>alfabetik sırada </a:t>
            </a:r>
            <a:r>
              <a:rPr lang="tr-TR" dirty="0"/>
              <a:t>fakat ayrı bir punto ile yer </a:t>
            </a:r>
            <a:r>
              <a:rPr lang="tr-TR" dirty="0" smtClean="0"/>
              <a:t>almaktadır </a:t>
            </a:r>
            <a:r>
              <a:rPr lang="tr-TR" dirty="0"/>
              <a:t>ve terimin önüne konulan UF sembolü ile </a:t>
            </a:r>
            <a:r>
              <a:rPr lang="tr-TR" dirty="0" smtClean="0"/>
              <a:t>belirtilmektedir. </a:t>
            </a:r>
            <a:r>
              <a:rPr lang="tr-TR" dirty="0"/>
              <a:t>Örneğin: </a:t>
            </a:r>
          </a:p>
          <a:p>
            <a:pPr marL="0" indent="0">
              <a:buNone/>
            </a:pPr>
            <a:endParaRPr lang="tr-TR" dirty="0"/>
          </a:p>
          <a:p>
            <a:r>
              <a:rPr lang="tr-TR" dirty="0"/>
              <a:t>EKONOMİ </a:t>
            </a:r>
            <a:r>
              <a:rPr lang="tr-TR" dirty="0" smtClean="0"/>
              <a:t>		UF </a:t>
            </a:r>
            <a:r>
              <a:rPr lang="tr-TR" dirty="0"/>
              <a:t>İktisat </a:t>
            </a:r>
          </a:p>
          <a:p>
            <a:pPr marL="0" indent="0">
              <a:buNone/>
            </a:pPr>
            <a:r>
              <a:rPr lang="tr-TR" dirty="0"/>
              <a:t> </a:t>
            </a:r>
          </a:p>
          <a:p>
            <a:r>
              <a:rPr lang="tr-TR" dirty="0"/>
              <a:t>İktisat </a:t>
            </a:r>
            <a:r>
              <a:rPr lang="tr-TR" dirty="0" smtClean="0"/>
              <a:t>			USE </a:t>
            </a:r>
            <a:r>
              <a:rPr lang="tr-TR" dirty="0"/>
              <a:t>EKONOMİ </a:t>
            </a:r>
          </a:p>
          <a:p>
            <a:endParaRPr lang="tr-TR" dirty="0"/>
          </a:p>
        </p:txBody>
      </p:sp>
    </p:spTree>
    <p:extLst>
      <p:ext uri="{BB962C8B-B14F-4D97-AF65-F5344CB8AC3E}">
        <p14:creationId xmlns:p14="http://schemas.microsoft.com/office/powerpoint/2010/main" val="374164637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r>
              <a:rPr lang="tr-TR" b="1" dirty="0"/>
              <a:t>Hiyerarşi İlişkisi </a:t>
            </a:r>
            <a:r>
              <a:rPr lang="tr-TR" dirty="0"/>
              <a:t>(Bu ilişki </a:t>
            </a:r>
            <a:r>
              <a:rPr lang="tr-TR" b="1" i="1" dirty="0"/>
              <a:t>BT </a:t>
            </a:r>
            <a:r>
              <a:rPr lang="tr-TR" dirty="0" err="1"/>
              <a:t>Broader</a:t>
            </a:r>
            <a:r>
              <a:rPr lang="tr-TR" dirty="0"/>
              <a:t> </a:t>
            </a:r>
            <a:r>
              <a:rPr lang="tr-TR" dirty="0" err="1"/>
              <a:t>Term</a:t>
            </a:r>
            <a:r>
              <a:rPr lang="tr-TR" dirty="0"/>
              <a:t> - </a:t>
            </a:r>
            <a:r>
              <a:rPr lang="tr-TR" i="1" dirty="0"/>
              <a:t>Genel Terim; </a:t>
            </a:r>
            <a:r>
              <a:rPr lang="tr-TR" dirty="0"/>
              <a:t>ve </a:t>
            </a:r>
            <a:r>
              <a:rPr lang="tr-TR" b="1" dirty="0"/>
              <a:t>NT </a:t>
            </a:r>
            <a:r>
              <a:rPr lang="tr-TR" dirty="0"/>
              <a:t>-</a:t>
            </a:r>
            <a:r>
              <a:rPr lang="tr-TR" dirty="0" err="1"/>
              <a:t>Narrower</a:t>
            </a:r>
            <a:r>
              <a:rPr lang="tr-TR" dirty="0"/>
              <a:t> </a:t>
            </a:r>
            <a:r>
              <a:rPr lang="tr-TR" dirty="0" err="1"/>
              <a:t>Term</a:t>
            </a:r>
            <a:r>
              <a:rPr lang="tr-TR" dirty="0"/>
              <a:t> -Özel (Alt)Terim kısaltmaları ile belirtiliyor.) </a:t>
            </a:r>
          </a:p>
          <a:p>
            <a:r>
              <a:rPr lang="tr-TR" dirty="0"/>
              <a:t>Bir </a:t>
            </a:r>
            <a:r>
              <a:rPr lang="tr-TR" dirty="0" err="1"/>
              <a:t>Thesaurus'u</a:t>
            </a:r>
            <a:r>
              <a:rPr lang="tr-TR" dirty="0"/>
              <a:t> herhangi bir sözcük listesi ya da sözlükten ayıran en önemli fark terimler arasındaki bu temel </a:t>
            </a:r>
            <a:r>
              <a:rPr lang="tr-TR" dirty="0" smtClean="0"/>
              <a:t>ilişkidir. </a:t>
            </a:r>
            <a:r>
              <a:rPr lang="tr-TR" dirty="0"/>
              <a:t>Bu ilişki de yine belirli semboller kullanılarak, karşılıklı olarak </a:t>
            </a:r>
            <a:r>
              <a:rPr lang="tr-TR" dirty="0" smtClean="0"/>
              <a:t>belirtiliyor.</a:t>
            </a:r>
          </a:p>
          <a:p>
            <a:pPr marL="0" indent="0">
              <a:buNone/>
            </a:pPr>
            <a:r>
              <a:rPr lang="tr-TR" dirty="0" smtClean="0"/>
              <a:t>Örnek</a:t>
            </a:r>
            <a:r>
              <a:rPr lang="tr-TR" dirty="0"/>
              <a:t>: </a:t>
            </a:r>
          </a:p>
          <a:p>
            <a:pPr marL="0" indent="0">
              <a:buNone/>
            </a:pPr>
            <a:r>
              <a:rPr lang="tr-TR" dirty="0" smtClean="0"/>
              <a:t>	HAVAYOLLARI 		BT </a:t>
            </a:r>
            <a:r>
              <a:rPr lang="tr-TR" dirty="0"/>
              <a:t>ULAŞIM HİZMETLERİ </a:t>
            </a:r>
          </a:p>
          <a:p>
            <a:r>
              <a:rPr lang="tr-TR" b="1" dirty="0"/>
              <a:t>BT (</a:t>
            </a:r>
            <a:r>
              <a:rPr lang="tr-TR" b="1" dirty="0" err="1"/>
              <a:t>Broader</a:t>
            </a:r>
            <a:r>
              <a:rPr lang="tr-TR" b="1" dirty="0"/>
              <a:t> </a:t>
            </a:r>
            <a:r>
              <a:rPr lang="tr-TR" b="1" dirty="0" err="1"/>
              <a:t>Term</a:t>
            </a:r>
            <a:r>
              <a:rPr lang="tr-TR" b="1" dirty="0"/>
              <a:t>) </a:t>
            </a:r>
            <a:r>
              <a:rPr lang="tr-TR" dirty="0"/>
              <a:t>kısaltması söz konusu terimin üst ya da daha genel kavramını ifade </a:t>
            </a:r>
            <a:r>
              <a:rPr lang="tr-TR" dirty="0" smtClean="0"/>
              <a:t>etmektedir.</a:t>
            </a:r>
            <a:endParaRPr lang="tr-TR" dirty="0"/>
          </a:p>
          <a:p>
            <a:endParaRPr lang="tr-TR" dirty="0"/>
          </a:p>
        </p:txBody>
      </p:sp>
    </p:spTree>
    <p:extLst>
      <p:ext uri="{BB962C8B-B14F-4D97-AF65-F5344CB8AC3E}">
        <p14:creationId xmlns:p14="http://schemas.microsoft.com/office/powerpoint/2010/main" val="173460765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endParaRPr lang="tr-TR" dirty="0" smtClean="0"/>
          </a:p>
          <a:p>
            <a:pPr marL="0" indent="0">
              <a:buNone/>
            </a:pPr>
            <a:r>
              <a:rPr lang="tr-TR" dirty="0"/>
              <a:t>ULAŞIM HİZMETLERİ </a:t>
            </a:r>
          </a:p>
          <a:p>
            <a:pPr marL="457200" lvl="1" indent="0">
              <a:buNone/>
            </a:pPr>
            <a:r>
              <a:rPr lang="tr-TR" b="1" dirty="0"/>
              <a:t>NT</a:t>
            </a:r>
            <a:r>
              <a:rPr lang="tr-TR" dirty="0"/>
              <a:t> HAVAYOLLARI KARAYOLLARI </a:t>
            </a:r>
          </a:p>
          <a:p>
            <a:pPr marL="457200" lvl="1" indent="0">
              <a:buNone/>
            </a:pPr>
            <a:r>
              <a:rPr lang="tr-TR" b="1" dirty="0"/>
              <a:t>NT</a:t>
            </a:r>
            <a:r>
              <a:rPr lang="tr-TR" dirty="0"/>
              <a:t> DENİZ YOLLARI DEMİRYOLLARI </a:t>
            </a:r>
          </a:p>
          <a:p>
            <a:r>
              <a:rPr lang="tr-TR" b="1" dirty="0" smtClean="0"/>
              <a:t>NT </a:t>
            </a:r>
            <a:r>
              <a:rPr lang="tr-TR" b="1" dirty="0"/>
              <a:t>(</a:t>
            </a:r>
            <a:r>
              <a:rPr lang="tr-TR" b="1" dirty="0" err="1"/>
              <a:t>Narrower</a:t>
            </a:r>
            <a:r>
              <a:rPr lang="tr-TR" b="1" dirty="0"/>
              <a:t> </a:t>
            </a:r>
            <a:r>
              <a:rPr lang="tr-TR" b="1" dirty="0" err="1"/>
              <a:t>Term</a:t>
            </a:r>
            <a:r>
              <a:rPr lang="tr-TR" b="1" dirty="0"/>
              <a:t>) </a:t>
            </a:r>
            <a:r>
              <a:rPr lang="tr-TR" dirty="0"/>
              <a:t>kısaltması, söz konusu terimin daha dar anlamlı ya da alt terimini ifade </a:t>
            </a:r>
            <a:r>
              <a:rPr lang="tr-TR" dirty="0" smtClean="0"/>
              <a:t>etmektedir. </a:t>
            </a:r>
            <a:endParaRPr lang="tr-TR" dirty="0"/>
          </a:p>
          <a:p>
            <a:endParaRPr lang="tr-TR" dirty="0"/>
          </a:p>
        </p:txBody>
      </p:sp>
    </p:spTree>
    <p:extLst>
      <p:ext uri="{BB962C8B-B14F-4D97-AF65-F5344CB8AC3E}">
        <p14:creationId xmlns:p14="http://schemas.microsoft.com/office/powerpoint/2010/main" val="85329205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a:t>Esas olarak, iki tür hiyerarşi ilişkisi bulunabilir. Birincisi, terimler arasındaki genel-özel ilişkisi. (Üst Terim/Alt Terim). İkincisi bütün-parça ilişkisi. Örnekler: </a:t>
            </a:r>
          </a:p>
          <a:p>
            <a:r>
              <a:rPr lang="tr-TR" b="1" dirty="0"/>
              <a:t>Hiyerarşi </a:t>
            </a:r>
            <a:r>
              <a:rPr lang="tr-TR" b="1" dirty="0" err="1"/>
              <a:t>İlşkisi</a:t>
            </a:r>
            <a:r>
              <a:rPr lang="tr-TR" b="1" dirty="0"/>
              <a:t> - Genel-Özel </a:t>
            </a:r>
            <a:r>
              <a:rPr lang="tr-TR" i="1" dirty="0"/>
              <a:t>(</a:t>
            </a:r>
            <a:r>
              <a:rPr lang="tr-TR" i="1" dirty="0" err="1"/>
              <a:t>Generic</a:t>
            </a:r>
            <a:r>
              <a:rPr lang="tr-TR" i="1" dirty="0"/>
              <a:t>) </a:t>
            </a:r>
            <a:endParaRPr lang="tr-TR" dirty="0"/>
          </a:p>
          <a:p>
            <a:r>
              <a:rPr lang="tr-TR" dirty="0"/>
              <a:t>KUŞLAR </a:t>
            </a:r>
          </a:p>
          <a:p>
            <a:pPr lvl="1"/>
            <a:r>
              <a:rPr lang="tr-TR" b="1" dirty="0"/>
              <a:t>NT</a:t>
            </a:r>
            <a:r>
              <a:rPr lang="tr-TR" dirty="0"/>
              <a:t> PAPAĞANLAR SERÇELER </a:t>
            </a:r>
          </a:p>
          <a:p>
            <a:r>
              <a:rPr lang="tr-TR" dirty="0"/>
              <a:t>PAPAĞANLAR </a:t>
            </a:r>
          </a:p>
          <a:p>
            <a:pPr lvl="1"/>
            <a:r>
              <a:rPr lang="tr-TR" b="1" dirty="0"/>
              <a:t>BT </a:t>
            </a:r>
            <a:r>
              <a:rPr lang="tr-TR" dirty="0"/>
              <a:t>KUŞLAR </a:t>
            </a:r>
          </a:p>
          <a:p>
            <a:r>
              <a:rPr lang="tr-TR" dirty="0"/>
              <a:t>SERÇELER </a:t>
            </a:r>
          </a:p>
          <a:p>
            <a:pPr lvl="1"/>
            <a:r>
              <a:rPr lang="tr-TR" b="1" dirty="0"/>
              <a:t>BT</a:t>
            </a:r>
            <a:r>
              <a:rPr lang="tr-TR" dirty="0"/>
              <a:t> </a:t>
            </a:r>
            <a:r>
              <a:rPr lang="tr-TR" dirty="0" smtClean="0"/>
              <a:t>KUŞLAR</a:t>
            </a:r>
            <a:endParaRPr lang="tr-TR" dirty="0"/>
          </a:p>
        </p:txBody>
      </p:sp>
    </p:spTree>
    <p:extLst>
      <p:ext uri="{BB962C8B-B14F-4D97-AF65-F5344CB8AC3E}">
        <p14:creationId xmlns:p14="http://schemas.microsoft.com/office/powerpoint/2010/main" val="45145125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a:xfrm>
            <a:off x="749705" y="2364507"/>
            <a:ext cx="10327001" cy="3973948"/>
          </a:xfrm>
        </p:spPr>
        <p:txBody>
          <a:bodyPr>
            <a:normAutofit fontScale="92500" lnSpcReduction="20000"/>
          </a:bodyPr>
          <a:lstStyle/>
          <a:p>
            <a:pPr>
              <a:lnSpc>
                <a:spcPct val="150000"/>
              </a:lnSpc>
            </a:pPr>
            <a:r>
              <a:rPr lang="tr-TR" b="1" dirty="0"/>
              <a:t>Bağlantı (ya da İlgi ) İlişkisi </a:t>
            </a:r>
            <a:r>
              <a:rPr lang="tr-TR" dirty="0"/>
              <a:t>(Bu ilişki </a:t>
            </a:r>
            <a:r>
              <a:rPr lang="tr-TR" b="1" dirty="0"/>
              <a:t>RT - </a:t>
            </a:r>
            <a:r>
              <a:rPr lang="tr-TR" dirty="0" err="1"/>
              <a:t>Related</a:t>
            </a:r>
            <a:r>
              <a:rPr lang="tr-TR" dirty="0"/>
              <a:t> </a:t>
            </a:r>
            <a:r>
              <a:rPr lang="tr-TR" dirty="0" err="1"/>
              <a:t>Term</a:t>
            </a:r>
            <a:r>
              <a:rPr lang="tr-TR" dirty="0"/>
              <a:t> - İlgili Terim kısaltması ile belirtiliyor.) </a:t>
            </a:r>
          </a:p>
          <a:p>
            <a:pPr>
              <a:lnSpc>
                <a:spcPct val="150000"/>
              </a:lnSpc>
            </a:pPr>
            <a:r>
              <a:rPr lang="tr-TR" dirty="0"/>
              <a:t>Öyle durumlar vardır ki, iki terim arasında hiçbir eşitlik ya da hiyerarşi ilişkisi bulunmadığı halde, bir terimi kullandığınızda diğeri akla gelir. Söz konusu terimler arasında zihinsel bir bağ oluşmuştur. (Ben buna çağrışım ilişkisi de diyorum.) Bağlantı ilişkisi de </a:t>
            </a:r>
            <a:r>
              <a:rPr lang="tr-TR" dirty="0" err="1"/>
              <a:t>Thesaurus</a:t>
            </a:r>
            <a:r>
              <a:rPr lang="tr-TR" dirty="0"/>
              <a:t> da, karşılıklı göndermelerle, belirtiliyor. Örnekler</a:t>
            </a:r>
            <a:r>
              <a:rPr lang="tr-TR"/>
              <a:t>: </a:t>
            </a:r>
            <a:endParaRPr lang="tr-TR" dirty="0"/>
          </a:p>
          <a:p>
            <a:pPr>
              <a:lnSpc>
                <a:spcPct val="150000"/>
              </a:lnSpc>
            </a:pPr>
            <a:r>
              <a:rPr lang="tr-TR" dirty="0"/>
              <a:t>ESTETİK </a:t>
            </a:r>
          </a:p>
          <a:p>
            <a:pPr>
              <a:lnSpc>
                <a:spcPct val="150000"/>
              </a:lnSpc>
            </a:pPr>
            <a:r>
              <a:rPr lang="tr-TR" b="1" dirty="0"/>
              <a:t>RT</a:t>
            </a:r>
            <a:r>
              <a:rPr lang="tr-TR" dirty="0"/>
              <a:t> GÜZELLİK </a:t>
            </a:r>
          </a:p>
          <a:p>
            <a:pPr>
              <a:lnSpc>
                <a:spcPct val="150000"/>
              </a:lnSpc>
            </a:pPr>
            <a:r>
              <a:rPr lang="tr-TR" dirty="0"/>
              <a:t>GÜZELLİK </a:t>
            </a:r>
          </a:p>
          <a:p>
            <a:pPr>
              <a:lnSpc>
                <a:spcPct val="150000"/>
              </a:lnSpc>
            </a:pPr>
            <a:r>
              <a:rPr lang="tr-TR" b="1" dirty="0"/>
              <a:t>RT</a:t>
            </a:r>
            <a:r>
              <a:rPr lang="tr-TR" dirty="0"/>
              <a:t> </a:t>
            </a:r>
            <a:r>
              <a:rPr lang="tr-TR" dirty="0" smtClean="0"/>
              <a:t>ESTETİK</a:t>
            </a:r>
            <a:endParaRPr lang="tr-TR" dirty="0"/>
          </a:p>
        </p:txBody>
      </p:sp>
    </p:spTree>
    <p:extLst>
      <p:ext uri="{BB962C8B-B14F-4D97-AF65-F5344CB8AC3E}">
        <p14:creationId xmlns:p14="http://schemas.microsoft.com/office/powerpoint/2010/main" val="267612558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THESAURUS</a:t>
            </a:r>
          </a:p>
        </p:txBody>
      </p:sp>
      <p:sp>
        <p:nvSpPr>
          <p:cNvPr id="3" name="İçerik Yer Tutucusu 2"/>
          <p:cNvSpPr>
            <a:spLocks noGrp="1"/>
          </p:cNvSpPr>
          <p:nvPr>
            <p:ph idx="1"/>
          </p:nvPr>
        </p:nvSpPr>
        <p:spPr/>
        <p:txBody>
          <a:bodyPr>
            <a:normAutofit lnSpcReduction="10000"/>
          </a:bodyPr>
          <a:lstStyle/>
          <a:p>
            <a:pPr algn="just"/>
            <a:r>
              <a:rPr lang="tr-TR" dirty="0"/>
              <a:t>Latince ve Yunanca kökenli bir sözcüktür. </a:t>
            </a:r>
            <a:endParaRPr lang="tr-TR" dirty="0" smtClean="0"/>
          </a:p>
          <a:p>
            <a:pPr algn="just"/>
            <a:r>
              <a:rPr lang="tr-TR" dirty="0" smtClean="0"/>
              <a:t>Kelime </a:t>
            </a:r>
            <a:r>
              <a:rPr lang="tr-TR" dirty="0"/>
              <a:t>hazinesi anlamına gelebilmektedir. </a:t>
            </a:r>
            <a:endParaRPr lang="tr-TR" dirty="0" smtClean="0"/>
          </a:p>
          <a:p>
            <a:pPr algn="just"/>
            <a:r>
              <a:rPr lang="tr-TR" dirty="0" smtClean="0"/>
              <a:t>Çoğul hali ise </a:t>
            </a:r>
            <a:r>
              <a:rPr lang="tr-TR" b="1" dirty="0" err="1" smtClean="0"/>
              <a:t>Thesauri</a:t>
            </a:r>
            <a:r>
              <a:rPr lang="tr-TR" dirty="0" err="1" smtClean="0"/>
              <a:t>’dir</a:t>
            </a:r>
            <a:r>
              <a:rPr lang="tr-TR" dirty="0" smtClean="0"/>
              <a:t>.</a:t>
            </a:r>
          </a:p>
          <a:p>
            <a:pPr algn="just"/>
            <a:endParaRPr lang="tr-TR" dirty="0"/>
          </a:p>
          <a:p>
            <a:pPr algn="just"/>
            <a:r>
              <a:rPr lang="tr-TR" b="1" dirty="0"/>
              <a:t>Belirli bir alandaki sözcükleri veya bir bilgi topluluğunu veya kavramlar grubunu içeren bir kitap; özellikle anlamdaşlar </a:t>
            </a:r>
            <a:r>
              <a:rPr lang="tr-TR" b="1" dirty="0" smtClean="0"/>
              <a:t>sözlüğü</a:t>
            </a:r>
            <a:r>
              <a:rPr lang="tr-TR" b="1" dirty="0"/>
              <a:t> </a:t>
            </a:r>
            <a:r>
              <a:rPr lang="tr-TR" dirty="0" smtClean="0"/>
              <a:t>olarak tanımlanabilmektedir.</a:t>
            </a:r>
          </a:p>
          <a:p>
            <a:pPr algn="just"/>
            <a:r>
              <a:rPr lang="tr-TR" dirty="0" smtClean="0"/>
              <a:t>Sözlükteki </a:t>
            </a:r>
            <a:r>
              <a:rPr lang="tr-TR" dirty="0"/>
              <a:t>kavramlar sınıflara ayrılmakta, her sınıf içinde yer alan her kavramın anlamdaşları ve çağrıştırdığı bütün </a:t>
            </a:r>
            <a:r>
              <a:rPr lang="tr-TR" dirty="0" smtClean="0"/>
              <a:t>terimler, sözcük kümeleri halinde verilmektedir. Ana </a:t>
            </a:r>
            <a:r>
              <a:rPr lang="tr-TR" dirty="0"/>
              <a:t>terimin karşıt sözcükleri </a:t>
            </a:r>
            <a:r>
              <a:rPr lang="tr-TR" dirty="0" smtClean="0"/>
              <a:t>belirtilmektedir.</a:t>
            </a:r>
            <a:endParaRPr lang="tr-TR" dirty="0"/>
          </a:p>
        </p:txBody>
      </p:sp>
    </p:spTree>
    <p:extLst>
      <p:ext uri="{BB962C8B-B14F-4D97-AF65-F5344CB8AC3E}">
        <p14:creationId xmlns:p14="http://schemas.microsoft.com/office/powerpoint/2010/main" val="217394132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THESAURUS</a:t>
            </a:r>
          </a:p>
        </p:txBody>
      </p:sp>
      <p:sp>
        <p:nvSpPr>
          <p:cNvPr id="3" name="İçerik Yer Tutucusu 2"/>
          <p:cNvSpPr>
            <a:spLocks noGrp="1"/>
          </p:cNvSpPr>
          <p:nvPr>
            <p:ph idx="1"/>
          </p:nvPr>
        </p:nvSpPr>
        <p:spPr/>
        <p:txBody>
          <a:bodyPr/>
          <a:lstStyle/>
          <a:p>
            <a:pPr algn="just"/>
            <a:r>
              <a:rPr lang="tr-TR" b="1" dirty="0" err="1"/>
              <a:t>Thesaurus</a:t>
            </a:r>
            <a:r>
              <a:rPr lang="tr-TR" dirty="0"/>
              <a:t>, bilginin tanımlanması ve erişiminde etkin bir araçtır.</a:t>
            </a:r>
          </a:p>
          <a:p>
            <a:pPr algn="just"/>
            <a:r>
              <a:rPr lang="tr-TR" dirty="0" smtClean="0"/>
              <a:t>Bilginin tanımlanması; </a:t>
            </a:r>
            <a:r>
              <a:rPr lang="tr-TR" dirty="0"/>
              <a:t>bilgi kaynağının içerdiği bilgilerin, kullanıcı tarafından bulunabilmesine olanak sağlayacak biçimde düzenlenmesidir. </a:t>
            </a:r>
            <a:endParaRPr lang="tr-TR" dirty="0" smtClean="0"/>
          </a:p>
          <a:p>
            <a:pPr algn="just"/>
            <a:r>
              <a:rPr lang="tr-TR" dirty="0" smtClean="0"/>
              <a:t>Bu işlemlerden biri de </a:t>
            </a:r>
            <a:r>
              <a:rPr lang="tr-TR" b="1" dirty="0" smtClean="0"/>
              <a:t>içerik tanımlama </a:t>
            </a:r>
            <a:r>
              <a:rPr lang="tr-TR" b="1" dirty="0"/>
              <a:t>(</a:t>
            </a:r>
            <a:r>
              <a:rPr lang="tr-TR" b="1" dirty="0" err="1"/>
              <a:t>content</a:t>
            </a:r>
            <a:r>
              <a:rPr lang="tr-TR" b="1" dirty="0"/>
              <a:t> </a:t>
            </a:r>
            <a:r>
              <a:rPr lang="tr-TR" b="1" dirty="0" err="1"/>
              <a:t>description</a:t>
            </a:r>
            <a:r>
              <a:rPr lang="tr-TR" b="1" dirty="0"/>
              <a:t>) </a:t>
            </a:r>
            <a:r>
              <a:rPr lang="tr-TR" dirty="0"/>
              <a:t>veya </a:t>
            </a:r>
            <a:r>
              <a:rPr lang="tr-TR" b="1" dirty="0" err="1" smtClean="0"/>
              <a:t>dizinleme</a:t>
            </a:r>
            <a:r>
              <a:rPr lang="tr-TR" dirty="0" err="1" smtClean="0"/>
              <a:t>’dir</a:t>
            </a:r>
            <a:r>
              <a:rPr lang="tr-TR" dirty="0" smtClean="0"/>
              <a:t> </a:t>
            </a:r>
            <a:r>
              <a:rPr lang="tr-TR" b="1" dirty="0"/>
              <a:t>(</a:t>
            </a:r>
            <a:r>
              <a:rPr lang="tr-TR" b="1" dirty="0" err="1"/>
              <a:t>indexing</a:t>
            </a:r>
            <a:r>
              <a:rPr lang="tr-TR" b="1" dirty="0" smtClean="0"/>
              <a:t>)</a:t>
            </a:r>
            <a:r>
              <a:rPr lang="tr-TR" dirty="0" smtClean="0"/>
              <a:t>. </a:t>
            </a:r>
          </a:p>
          <a:p>
            <a:pPr algn="just"/>
            <a:r>
              <a:rPr lang="tr-TR" dirty="0" smtClean="0"/>
              <a:t>İçerik tanımlama </a:t>
            </a:r>
            <a:r>
              <a:rPr lang="tr-TR" dirty="0"/>
              <a:t>işlemi için çeşitli araçlar </a:t>
            </a:r>
            <a:r>
              <a:rPr lang="tr-TR" dirty="0" smtClean="0"/>
              <a:t>vardır; </a:t>
            </a:r>
            <a:r>
              <a:rPr lang="tr-TR" dirty="0"/>
              <a:t>Sınıflama sistemleri, konu başlıkları gibi. </a:t>
            </a:r>
            <a:endParaRPr lang="tr-TR" dirty="0" smtClean="0"/>
          </a:p>
          <a:p>
            <a:pPr algn="just"/>
            <a:r>
              <a:rPr lang="tr-TR" dirty="0" smtClean="0"/>
              <a:t>Bu </a:t>
            </a:r>
            <a:r>
              <a:rPr lang="tr-TR" dirty="0"/>
              <a:t>araçlardan bir tanesi de </a:t>
            </a:r>
            <a:r>
              <a:rPr lang="tr-TR" b="1" dirty="0" err="1"/>
              <a:t>Thesaurus'</a:t>
            </a:r>
            <a:r>
              <a:rPr lang="tr-TR" dirty="0" err="1"/>
              <a:t>dur</a:t>
            </a:r>
            <a:r>
              <a:rPr lang="tr-TR" dirty="0" smtClean="0"/>
              <a:t>.</a:t>
            </a:r>
            <a:endParaRPr lang="tr-TR" dirty="0"/>
          </a:p>
        </p:txBody>
      </p:sp>
    </p:spTree>
    <p:extLst>
      <p:ext uri="{BB962C8B-B14F-4D97-AF65-F5344CB8AC3E}">
        <p14:creationId xmlns:p14="http://schemas.microsoft.com/office/powerpoint/2010/main" val="330578872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DİZİNLEME</a:t>
            </a:r>
            <a:endParaRPr lang="tr-TR" dirty="0"/>
          </a:p>
        </p:txBody>
      </p:sp>
      <p:sp>
        <p:nvSpPr>
          <p:cNvPr id="3" name="İçerik Yer Tutucusu 2"/>
          <p:cNvSpPr>
            <a:spLocks noGrp="1"/>
          </p:cNvSpPr>
          <p:nvPr>
            <p:ph idx="1"/>
          </p:nvPr>
        </p:nvSpPr>
        <p:spPr>
          <a:xfrm>
            <a:off x="1154954" y="2379518"/>
            <a:ext cx="9786673" cy="4156364"/>
          </a:xfrm>
        </p:spPr>
        <p:txBody>
          <a:bodyPr>
            <a:normAutofit/>
          </a:bodyPr>
          <a:lstStyle/>
          <a:p>
            <a:pPr algn="just"/>
            <a:r>
              <a:rPr lang="tr-TR" dirty="0" smtClean="0"/>
              <a:t>Kil </a:t>
            </a:r>
            <a:r>
              <a:rPr lang="tr-TR" dirty="0"/>
              <a:t>tabletlerden kitaplara </a:t>
            </a:r>
            <a:r>
              <a:rPr lang="tr-TR" dirty="0" smtClean="0"/>
              <a:t>hatta günümüzün </a:t>
            </a:r>
            <a:r>
              <a:rPr lang="tr-TR" dirty="0"/>
              <a:t>sanal </a:t>
            </a:r>
            <a:r>
              <a:rPr lang="tr-TR" dirty="0" smtClean="0"/>
              <a:t>alemine</a:t>
            </a:r>
            <a:r>
              <a:rPr lang="tr-TR" dirty="0"/>
              <a:t>, bilgiyi denetim altına almak için değişik biçimlerde uygulanan en geçerli yöntemlerden biri de </a:t>
            </a:r>
            <a:r>
              <a:rPr lang="tr-TR" dirty="0" smtClean="0"/>
              <a:t>dizinlemedir.</a:t>
            </a:r>
          </a:p>
          <a:p>
            <a:pPr algn="just"/>
            <a:r>
              <a:rPr lang="tr-TR" dirty="0" smtClean="0"/>
              <a:t>Batı </a:t>
            </a:r>
            <a:r>
              <a:rPr lang="tr-TR" dirty="0"/>
              <a:t>ülkelerinde </a:t>
            </a:r>
            <a:r>
              <a:rPr lang="tr-TR" dirty="0" smtClean="0"/>
              <a:t>bilimsel yayınlar </a:t>
            </a:r>
            <a:r>
              <a:rPr lang="tr-TR" dirty="0"/>
              <a:t>düzgün bir dizini olmadan </a:t>
            </a:r>
            <a:r>
              <a:rPr lang="tr-TR" dirty="0" smtClean="0"/>
              <a:t>yayınlanmamaktadır.</a:t>
            </a:r>
          </a:p>
          <a:p>
            <a:pPr algn="just"/>
            <a:r>
              <a:rPr lang="tr-TR" dirty="0" smtClean="0"/>
              <a:t>Dizinlemenin </a:t>
            </a:r>
            <a:r>
              <a:rPr lang="tr-TR" dirty="0"/>
              <a:t>de temelinde sözcüklerin doğru kullanımı ve doğru anlamlandırılması </a:t>
            </a:r>
            <a:r>
              <a:rPr lang="tr-TR" dirty="0" smtClean="0"/>
              <a:t>yatmaktadır.</a:t>
            </a:r>
          </a:p>
          <a:p>
            <a:pPr marL="0" indent="0" algn="just">
              <a:buNone/>
            </a:pPr>
            <a:r>
              <a:rPr lang="tr-TR" dirty="0" smtClean="0"/>
              <a:t>		</a:t>
            </a:r>
            <a:r>
              <a:rPr lang="tr-TR" sz="1900" b="1" dirty="0" smtClean="0"/>
              <a:t>Dizinleme nedir?</a:t>
            </a:r>
          </a:p>
          <a:p>
            <a:pPr algn="just"/>
            <a:r>
              <a:rPr lang="tr-TR" dirty="0"/>
              <a:t>Dizinleme bir </a:t>
            </a:r>
            <a:r>
              <a:rPr lang="tr-TR" dirty="0" smtClean="0"/>
              <a:t>bilgi kaynağından </a:t>
            </a:r>
            <a:r>
              <a:rPr lang="tr-TR" dirty="0"/>
              <a:t>(</a:t>
            </a:r>
            <a:r>
              <a:rPr lang="tr-TR" dirty="0" smtClean="0"/>
              <a:t>kitaplar, </a:t>
            </a:r>
            <a:r>
              <a:rPr lang="tr-TR" dirty="0"/>
              <a:t>süreli yayın makaleleri, web siteleri, veri tabanları, el kitapları, kataloglar, </a:t>
            </a:r>
            <a:r>
              <a:rPr lang="tr-TR" dirty="0" smtClean="0"/>
              <a:t>grafik </a:t>
            </a:r>
            <a:r>
              <a:rPr lang="tr-TR" dirty="0"/>
              <a:t>çizimler ve resimler, </a:t>
            </a:r>
            <a:r>
              <a:rPr lang="tr-TR" dirty="0" err="1"/>
              <a:t>CDler</a:t>
            </a:r>
            <a:r>
              <a:rPr lang="tr-TR" dirty="0"/>
              <a:t>, videolar, </a:t>
            </a:r>
            <a:r>
              <a:rPr lang="tr-TR" dirty="0" err="1"/>
              <a:t>mikroformlar</a:t>
            </a:r>
            <a:r>
              <a:rPr lang="tr-TR" dirty="0"/>
              <a:t>, vb.) alınan bilgileri önce analiz ederek </a:t>
            </a:r>
            <a:r>
              <a:rPr lang="tr-TR" dirty="0" smtClean="0"/>
              <a:t>anlamaktır</a:t>
            </a:r>
            <a:r>
              <a:rPr lang="tr-TR" dirty="0"/>
              <a:t>.</a:t>
            </a:r>
            <a:endParaRPr lang="tr-TR" dirty="0" smtClean="0"/>
          </a:p>
          <a:p>
            <a:pPr algn="just"/>
            <a:r>
              <a:rPr lang="tr-TR" dirty="0"/>
              <a:t>Dizinleme değişik konular ve değişik kullanım/ kullanıcı amaçları için, değişik yöntemlerle </a:t>
            </a:r>
            <a:r>
              <a:rPr lang="tr-TR" dirty="0" smtClean="0"/>
              <a:t>yapılmaktadır.</a:t>
            </a:r>
          </a:p>
        </p:txBody>
      </p:sp>
    </p:spTree>
    <p:extLst>
      <p:ext uri="{BB962C8B-B14F-4D97-AF65-F5344CB8AC3E}">
        <p14:creationId xmlns:p14="http://schemas.microsoft.com/office/powerpoint/2010/main" val="164130710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THESAURUS</a:t>
            </a:r>
          </a:p>
        </p:txBody>
      </p:sp>
      <p:sp>
        <p:nvSpPr>
          <p:cNvPr id="3" name="İçerik Yer Tutucusu 2"/>
          <p:cNvSpPr>
            <a:spLocks noGrp="1"/>
          </p:cNvSpPr>
          <p:nvPr>
            <p:ph idx="1"/>
          </p:nvPr>
        </p:nvSpPr>
        <p:spPr/>
        <p:txBody>
          <a:bodyPr>
            <a:normAutofit/>
          </a:bodyPr>
          <a:lstStyle/>
          <a:p>
            <a:pPr algn="just"/>
            <a:r>
              <a:rPr lang="tr-TR" dirty="0"/>
              <a:t>Belirli bir alanda oluşturulan bir </a:t>
            </a:r>
            <a:r>
              <a:rPr lang="tr-TR" b="1" dirty="0" err="1"/>
              <a:t>Thesaurus</a:t>
            </a:r>
            <a:r>
              <a:rPr lang="tr-TR" b="1" dirty="0"/>
              <a:t>, </a:t>
            </a:r>
            <a:r>
              <a:rPr lang="tr-TR" dirty="0"/>
              <a:t>bilginin tanımlanmasında ve erişiminde </a:t>
            </a:r>
            <a:r>
              <a:rPr lang="tr-TR" b="1" dirty="0"/>
              <a:t>ortak bir dil olarak işlev yapar</a:t>
            </a:r>
            <a:r>
              <a:rPr lang="tr-TR" b="1" dirty="0" smtClean="0"/>
              <a:t>.</a:t>
            </a:r>
            <a:r>
              <a:rPr lang="tr-TR" dirty="0"/>
              <a:t> </a:t>
            </a:r>
          </a:p>
          <a:p>
            <a:pPr algn="just"/>
            <a:r>
              <a:rPr lang="tr-TR" dirty="0" err="1"/>
              <a:t>Thesaurus</a:t>
            </a:r>
            <a:r>
              <a:rPr lang="tr-TR" dirty="0"/>
              <a:t>, bir bilgi/belge yönetimi sistemini oluşturan üç farklı yaklaşım, üç farklı dil arasında uyum sağlamak amacıyla geliştirilen ve kullanılan etkin bir araçtır. Bu farklı </a:t>
            </a:r>
            <a:r>
              <a:rPr lang="tr-TR" dirty="0" smtClean="0"/>
              <a:t>diller; </a:t>
            </a:r>
            <a:endParaRPr lang="tr-TR" dirty="0"/>
          </a:p>
          <a:p>
            <a:pPr lvl="1" algn="just"/>
            <a:r>
              <a:rPr lang="tr-TR" b="1" dirty="0" smtClean="0"/>
              <a:t>Yazarın </a:t>
            </a:r>
            <a:r>
              <a:rPr lang="tr-TR" b="1" dirty="0"/>
              <a:t>dili </a:t>
            </a:r>
            <a:r>
              <a:rPr lang="tr-TR" dirty="0"/>
              <a:t>- B</a:t>
            </a:r>
            <a:r>
              <a:rPr lang="tr-TR" dirty="0" smtClean="0"/>
              <a:t>una </a:t>
            </a:r>
            <a:r>
              <a:rPr lang="tr-TR" dirty="0"/>
              <a:t>belgenin dili veya metin dili </a:t>
            </a:r>
            <a:r>
              <a:rPr lang="tr-TR" dirty="0" smtClean="0"/>
              <a:t>denilebilir.</a:t>
            </a:r>
            <a:endParaRPr lang="tr-TR" dirty="0"/>
          </a:p>
          <a:p>
            <a:pPr lvl="1" algn="just"/>
            <a:r>
              <a:rPr lang="tr-TR" b="1" dirty="0" err="1" smtClean="0"/>
              <a:t>Dizinlemecinin</a:t>
            </a:r>
            <a:r>
              <a:rPr lang="tr-TR" b="1" dirty="0" smtClean="0"/>
              <a:t> dili </a:t>
            </a:r>
            <a:r>
              <a:rPr lang="tr-TR" dirty="0"/>
              <a:t>- </a:t>
            </a:r>
            <a:r>
              <a:rPr lang="tr-TR" dirty="0" smtClean="0"/>
              <a:t>Belgenin </a:t>
            </a:r>
            <a:r>
              <a:rPr lang="tr-TR" dirty="0"/>
              <a:t>içeriğini tanımlamak için kütüphanecilerin kullandığı dil- ki buna </a:t>
            </a:r>
            <a:r>
              <a:rPr lang="tr-TR" dirty="0" smtClean="0"/>
              <a:t>dokümantasyon </a:t>
            </a:r>
            <a:r>
              <a:rPr lang="tr-TR" dirty="0"/>
              <a:t>dili, ya da </a:t>
            </a:r>
            <a:r>
              <a:rPr lang="tr-TR" dirty="0" smtClean="0"/>
              <a:t>dizinleme dili </a:t>
            </a:r>
            <a:r>
              <a:rPr lang="tr-TR" dirty="0"/>
              <a:t>(</a:t>
            </a:r>
            <a:r>
              <a:rPr lang="tr-TR" dirty="0" err="1"/>
              <a:t>indexing</a:t>
            </a:r>
            <a:r>
              <a:rPr lang="tr-TR" dirty="0"/>
              <a:t> </a:t>
            </a:r>
            <a:r>
              <a:rPr lang="tr-TR" dirty="0" err="1"/>
              <a:t>language</a:t>
            </a:r>
            <a:r>
              <a:rPr lang="tr-TR" dirty="0"/>
              <a:t>) </a:t>
            </a:r>
            <a:r>
              <a:rPr lang="tr-TR" dirty="0" smtClean="0"/>
              <a:t>denilebilir. </a:t>
            </a:r>
            <a:endParaRPr lang="tr-TR" dirty="0"/>
          </a:p>
          <a:p>
            <a:pPr lvl="1" algn="just"/>
            <a:r>
              <a:rPr lang="tr-TR" b="1" dirty="0" smtClean="0"/>
              <a:t>Kullanıcının </a:t>
            </a:r>
            <a:r>
              <a:rPr lang="tr-TR" b="1" dirty="0"/>
              <a:t>dili </a:t>
            </a:r>
            <a:r>
              <a:rPr lang="tr-TR" dirty="0" smtClean="0"/>
              <a:t>– Buna </a:t>
            </a:r>
            <a:r>
              <a:rPr lang="tr-TR" dirty="0"/>
              <a:t>tarama dili ya da erişim dili </a:t>
            </a:r>
            <a:r>
              <a:rPr lang="tr-TR" dirty="0" smtClean="0"/>
              <a:t>denilebilir.</a:t>
            </a:r>
            <a:endParaRPr lang="tr-TR" dirty="0"/>
          </a:p>
        </p:txBody>
      </p:sp>
    </p:spTree>
    <p:extLst>
      <p:ext uri="{BB962C8B-B14F-4D97-AF65-F5344CB8AC3E}">
        <p14:creationId xmlns:p14="http://schemas.microsoft.com/office/powerpoint/2010/main" val="222379115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err="1"/>
              <a:t>Thesaurus'un</a:t>
            </a:r>
            <a:r>
              <a:rPr lang="tr-TR" dirty="0"/>
              <a:t> </a:t>
            </a:r>
            <a:r>
              <a:rPr lang="tr-TR" dirty="0" smtClean="0"/>
              <a:t>amacı</a:t>
            </a:r>
            <a:endParaRPr lang="tr-TR" dirty="0"/>
          </a:p>
        </p:txBody>
      </p:sp>
      <p:sp>
        <p:nvSpPr>
          <p:cNvPr id="3" name="İçerik Yer Tutucusu 2"/>
          <p:cNvSpPr>
            <a:spLocks noGrp="1"/>
          </p:cNvSpPr>
          <p:nvPr>
            <p:ph idx="1"/>
          </p:nvPr>
        </p:nvSpPr>
        <p:spPr/>
        <p:txBody>
          <a:bodyPr>
            <a:normAutofit lnSpcReduction="10000"/>
          </a:bodyPr>
          <a:lstStyle/>
          <a:p>
            <a:pPr marL="0" indent="0" algn="just">
              <a:buNone/>
            </a:pPr>
            <a:r>
              <a:rPr lang="tr-TR" dirty="0" smtClean="0"/>
              <a:t>	Üç </a:t>
            </a:r>
            <a:r>
              <a:rPr lang="tr-TR" dirty="0"/>
              <a:t>farklı yaklaşım, dolayısıyla üç farklı dil ile karşı karşıya </a:t>
            </a:r>
            <a:r>
              <a:rPr lang="tr-TR" dirty="0" smtClean="0"/>
              <a:t>kalınmaktadır.</a:t>
            </a:r>
          </a:p>
          <a:p>
            <a:pPr marL="0" indent="0" algn="just">
              <a:buNone/>
            </a:pPr>
            <a:r>
              <a:rPr lang="tr-TR" dirty="0"/>
              <a:t>B</a:t>
            </a:r>
            <a:r>
              <a:rPr lang="tr-TR" dirty="0" smtClean="0"/>
              <a:t>u bağlamda </a:t>
            </a:r>
            <a:r>
              <a:rPr lang="tr-TR" dirty="0" err="1" smtClean="0"/>
              <a:t>Thesaurus'un</a:t>
            </a:r>
            <a:r>
              <a:rPr lang="tr-TR" dirty="0" smtClean="0"/>
              <a:t> amaçları;</a:t>
            </a:r>
          </a:p>
          <a:p>
            <a:pPr marL="0" indent="0" algn="just">
              <a:buNone/>
            </a:pPr>
            <a:endParaRPr lang="tr-TR" dirty="0"/>
          </a:p>
          <a:p>
            <a:pPr algn="just"/>
            <a:r>
              <a:rPr lang="tr-TR" dirty="0"/>
              <a:t>Bu üç farklı dili örtüştürmek, </a:t>
            </a:r>
          </a:p>
          <a:p>
            <a:pPr algn="just"/>
            <a:r>
              <a:rPr lang="tr-TR" dirty="0"/>
              <a:t>İçerik tanımlama işlemini (yani dizinlemeyi) standardize etmek</a:t>
            </a:r>
            <a:r>
              <a:rPr lang="tr-TR" dirty="0" smtClean="0"/>
              <a:t>,</a:t>
            </a:r>
            <a:endParaRPr lang="tr-TR" dirty="0"/>
          </a:p>
          <a:p>
            <a:pPr algn="just"/>
            <a:r>
              <a:rPr lang="tr-TR" dirty="0"/>
              <a:t>Dizinleme yapılırken bütün kütüphaneciler tarafından aynı kavramlar için aynı terimlerin kullanılmasını sağlamak</a:t>
            </a:r>
            <a:r>
              <a:rPr lang="tr-TR" dirty="0" smtClean="0"/>
              <a:t>,</a:t>
            </a:r>
            <a:endParaRPr lang="tr-TR" dirty="0"/>
          </a:p>
          <a:p>
            <a:pPr algn="just"/>
            <a:r>
              <a:rPr lang="tr-TR" dirty="0"/>
              <a:t>Bilgi erişimini kolaylaştırmak ve </a:t>
            </a:r>
            <a:r>
              <a:rPr lang="tr-TR" dirty="0" smtClean="0"/>
              <a:t>hızlandırmak</a:t>
            </a:r>
            <a:r>
              <a:rPr lang="tr-TR" dirty="0"/>
              <a:t>,</a:t>
            </a:r>
          </a:p>
          <a:p>
            <a:pPr algn="just"/>
            <a:r>
              <a:rPr lang="tr-TR" dirty="0"/>
              <a:t>Dolayısıyla bilgi kaybını önlemektir</a:t>
            </a:r>
            <a:r>
              <a:rPr lang="tr-TR" dirty="0" smtClean="0"/>
              <a:t>.</a:t>
            </a:r>
            <a:endParaRPr lang="tr-TR" dirty="0"/>
          </a:p>
        </p:txBody>
      </p:sp>
    </p:spTree>
    <p:extLst>
      <p:ext uri="{BB962C8B-B14F-4D97-AF65-F5344CB8AC3E}">
        <p14:creationId xmlns:p14="http://schemas.microsoft.com/office/powerpoint/2010/main" val="78611351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i="1" dirty="0" err="1"/>
              <a:t>Thesaurus</a:t>
            </a:r>
            <a:r>
              <a:rPr lang="tr-TR" i="1" dirty="0"/>
              <a:t> sınırlandırılmış bir terimler grubunu </a:t>
            </a:r>
            <a:r>
              <a:rPr lang="tr-TR" i="1" dirty="0" smtClean="0"/>
              <a:t>kapsar.</a:t>
            </a:r>
          </a:p>
          <a:p>
            <a:pPr algn="just"/>
            <a:r>
              <a:rPr lang="tr-TR" i="1" dirty="0"/>
              <a:t>T</a:t>
            </a:r>
            <a:r>
              <a:rPr lang="tr-TR" i="1" dirty="0" smtClean="0"/>
              <a:t>erimler </a:t>
            </a:r>
            <a:r>
              <a:rPr lang="tr-TR" i="1" dirty="0"/>
              <a:t>doğal dilden </a:t>
            </a:r>
            <a:r>
              <a:rPr lang="tr-TR" i="1" dirty="0" smtClean="0"/>
              <a:t>seçilmiştir. </a:t>
            </a:r>
          </a:p>
          <a:p>
            <a:pPr algn="just"/>
            <a:r>
              <a:rPr lang="tr-TR" i="1" dirty="0" smtClean="0"/>
              <a:t>Terimler </a:t>
            </a:r>
            <a:r>
              <a:rPr lang="tr-TR" i="1" dirty="0"/>
              <a:t>arasında hiyerarşi ve bağlantı ilişkileri </a:t>
            </a:r>
            <a:r>
              <a:rPr lang="tr-TR" i="1" dirty="0" smtClean="0"/>
              <a:t>kurulmuştur.</a:t>
            </a:r>
          </a:p>
          <a:p>
            <a:pPr algn="just"/>
            <a:r>
              <a:rPr lang="tr-TR" i="1" dirty="0" smtClean="0"/>
              <a:t>Ayrıca</a:t>
            </a:r>
            <a:r>
              <a:rPr lang="tr-TR" i="1" dirty="0"/>
              <a:t>, eşitlik </a:t>
            </a:r>
            <a:r>
              <a:rPr lang="tr-TR" i="1" dirty="0" smtClean="0"/>
              <a:t>ilişkisi</a:t>
            </a:r>
            <a:r>
              <a:rPr lang="tr-TR" i="1" dirty="0"/>
              <a:t>, yine doğal dilden alınmış anlamdaş sözcüklerle gösterilmiştir</a:t>
            </a:r>
            <a:r>
              <a:rPr lang="tr-TR" i="1" dirty="0" smtClean="0"/>
              <a:t>.</a:t>
            </a:r>
            <a:endParaRPr lang="tr-TR" dirty="0"/>
          </a:p>
        </p:txBody>
      </p:sp>
    </p:spTree>
    <p:extLst>
      <p:ext uri="{BB962C8B-B14F-4D97-AF65-F5344CB8AC3E}">
        <p14:creationId xmlns:p14="http://schemas.microsoft.com/office/powerpoint/2010/main" val="190381870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lnSpc>
                <a:spcPct val="170000"/>
              </a:lnSpc>
            </a:pPr>
            <a:r>
              <a:rPr lang="tr-TR" dirty="0" err="1"/>
              <a:t>Thesaurus</a:t>
            </a:r>
            <a:r>
              <a:rPr lang="tr-TR" dirty="0"/>
              <a:t> bir çeşit </a:t>
            </a:r>
            <a:r>
              <a:rPr lang="tr-TR" dirty="0" smtClean="0"/>
              <a:t>sözlüktür.</a:t>
            </a:r>
          </a:p>
          <a:p>
            <a:pPr algn="just">
              <a:lnSpc>
                <a:spcPct val="170000"/>
              </a:lnSpc>
            </a:pPr>
            <a:r>
              <a:rPr lang="tr-TR" dirty="0" smtClean="0"/>
              <a:t>Ancak </a:t>
            </a:r>
            <a:r>
              <a:rPr lang="tr-TR" dirty="0"/>
              <a:t>bu sözlükte kavramlar ya da terimler kümeler halinde </a:t>
            </a:r>
            <a:r>
              <a:rPr lang="tr-TR" dirty="0" smtClean="0"/>
              <a:t>verilmektedir.</a:t>
            </a:r>
          </a:p>
          <a:p>
            <a:pPr algn="just">
              <a:lnSpc>
                <a:spcPct val="170000"/>
              </a:lnSpc>
            </a:pPr>
            <a:r>
              <a:rPr lang="tr-TR" dirty="0" smtClean="0"/>
              <a:t>Terimler </a:t>
            </a:r>
            <a:r>
              <a:rPr lang="tr-TR" dirty="0"/>
              <a:t>arasındaki farklı ilişkiler bir dizi kısaltma/sembol ile </a:t>
            </a:r>
            <a:r>
              <a:rPr lang="tr-TR" dirty="0" smtClean="0"/>
              <a:t>belirtilmektedir.</a:t>
            </a:r>
          </a:p>
          <a:p>
            <a:pPr algn="just">
              <a:lnSpc>
                <a:spcPct val="170000"/>
              </a:lnSpc>
            </a:pPr>
            <a:r>
              <a:rPr lang="tr-TR" dirty="0" err="1" smtClean="0"/>
              <a:t>Thesaurus'da</a:t>
            </a:r>
            <a:r>
              <a:rPr lang="tr-TR" dirty="0" smtClean="0"/>
              <a:t> </a:t>
            </a:r>
            <a:r>
              <a:rPr lang="tr-TR" dirty="0"/>
              <a:t>kimi terimlerin kullanımına izin verilmiyor. </a:t>
            </a:r>
            <a:r>
              <a:rPr lang="tr-TR" dirty="0" smtClean="0"/>
              <a:t>Kullanımına </a:t>
            </a:r>
            <a:r>
              <a:rPr lang="tr-TR" dirty="0"/>
              <a:t>izin verilmeyen terimlerden, kullanımına izin verilen - yani tercihli - terimlere </a:t>
            </a:r>
            <a:r>
              <a:rPr lang="tr-TR" b="1" dirty="0"/>
              <a:t>(</a:t>
            </a:r>
            <a:r>
              <a:rPr lang="tr-TR" b="1" dirty="0" err="1"/>
              <a:t>preferred</a:t>
            </a:r>
            <a:r>
              <a:rPr lang="tr-TR" b="1" dirty="0"/>
              <a:t> </a:t>
            </a:r>
            <a:r>
              <a:rPr lang="tr-TR" b="1" dirty="0" err="1"/>
              <a:t>terms</a:t>
            </a:r>
            <a:r>
              <a:rPr lang="tr-TR" b="1" dirty="0"/>
              <a:t>) </a:t>
            </a:r>
            <a:r>
              <a:rPr lang="tr-TR" dirty="0"/>
              <a:t>yöneltme </a:t>
            </a:r>
            <a:r>
              <a:rPr lang="tr-TR" dirty="0" smtClean="0"/>
              <a:t>yapılmaktadır</a:t>
            </a:r>
            <a:r>
              <a:rPr lang="tr-TR" dirty="0" smtClean="0"/>
              <a:t>.</a:t>
            </a:r>
            <a:endParaRPr lang="tr-TR" dirty="0"/>
          </a:p>
        </p:txBody>
      </p:sp>
    </p:spTree>
    <p:extLst>
      <p:ext uri="{BB962C8B-B14F-4D97-AF65-F5344CB8AC3E}">
        <p14:creationId xmlns:p14="http://schemas.microsoft.com/office/powerpoint/2010/main" val="77134192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a:bodyPr>
          <a:lstStyle/>
          <a:p>
            <a:pPr algn="just">
              <a:lnSpc>
                <a:spcPct val="170000"/>
              </a:lnSpc>
            </a:pPr>
            <a:r>
              <a:rPr lang="tr-TR" dirty="0" err="1"/>
              <a:t>Thesaurus</a:t>
            </a:r>
            <a:r>
              <a:rPr lang="tr-TR" dirty="0"/>
              <a:t> kapsamında kullanımına izin verilen terimlere "anahtar sözcük" (</a:t>
            </a:r>
            <a:r>
              <a:rPr lang="tr-TR" b="1" dirty="0" err="1"/>
              <a:t>keyword</a:t>
            </a:r>
            <a:r>
              <a:rPr lang="tr-TR" b="1" dirty="0"/>
              <a:t>) </a:t>
            </a:r>
            <a:r>
              <a:rPr lang="tr-TR" dirty="0"/>
              <a:t>veya "</a:t>
            </a:r>
            <a:r>
              <a:rPr lang="tr-TR" dirty="0" err="1"/>
              <a:t>tanıtaç</a:t>
            </a:r>
            <a:r>
              <a:rPr lang="tr-TR" dirty="0"/>
              <a:t>" </a:t>
            </a:r>
            <a:r>
              <a:rPr lang="tr-TR" b="1" dirty="0"/>
              <a:t>(</a:t>
            </a:r>
            <a:r>
              <a:rPr lang="tr-TR" b="1" dirty="0" err="1"/>
              <a:t>descriptor</a:t>
            </a:r>
            <a:r>
              <a:rPr lang="tr-TR" b="1" dirty="0"/>
              <a:t>) </a:t>
            </a:r>
            <a:r>
              <a:rPr lang="tr-TR" dirty="0"/>
              <a:t>denilmektedir.  </a:t>
            </a:r>
          </a:p>
          <a:p>
            <a:pPr algn="just">
              <a:lnSpc>
                <a:spcPct val="170000"/>
              </a:lnSpc>
            </a:pPr>
            <a:r>
              <a:rPr lang="tr-TR" dirty="0"/>
              <a:t>Bu terimler tek sözcükten oluştuğu gibi birden çok sözcükten de oluşabilmekte. </a:t>
            </a:r>
          </a:p>
          <a:p>
            <a:pPr algn="just">
              <a:lnSpc>
                <a:spcPct val="170000"/>
              </a:lnSpc>
            </a:pPr>
            <a:r>
              <a:rPr lang="tr-TR" dirty="0" err="1"/>
              <a:t>Thesaurus'da</a:t>
            </a:r>
            <a:r>
              <a:rPr lang="tr-TR" dirty="0"/>
              <a:t> terimler arasındaki ilişkileri belirtmek için kullanılan kısaltmalar, </a:t>
            </a:r>
            <a:r>
              <a:rPr lang="tr-TR" dirty="0" err="1"/>
              <a:t>Thesaurus</a:t>
            </a:r>
            <a:r>
              <a:rPr lang="tr-TR" dirty="0"/>
              <a:t> hangi dilde ise, o dilde. Ülkemizde </a:t>
            </a:r>
            <a:r>
              <a:rPr lang="tr-TR" dirty="0" err="1"/>
              <a:t>thesaurus</a:t>
            </a:r>
            <a:r>
              <a:rPr lang="tr-TR" dirty="0"/>
              <a:t> standardı olmadığı için İngilizce kısaltmalarını kullanmaktayız</a:t>
            </a:r>
            <a:r>
              <a:rPr lang="tr-TR" dirty="0" smtClean="0"/>
              <a:t>.</a:t>
            </a:r>
            <a:endParaRPr lang="tr-TR" dirty="0"/>
          </a:p>
        </p:txBody>
      </p:sp>
    </p:spTree>
    <p:extLst>
      <p:ext uri="{BB962C8B-B14F-4D97-AF65-F5344CB8AC3E}">
        <p14:creationId xmlns:p14="http://schemas.microsoft.com/office/powerpoint/2010/main" val="267238171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yon Toplantı Odası">
  <a:themeElements>
    <a:clrScheme name="İyon Toplantı Odası">
      <a:dk1>
        <a:sysClr val="windowText" lastClr="000000"/>
      </a:dk1>
      <a:lt1>
        <a:sysClr val="window" lastClr="FFFFFF"/>
      </a:lt1>
      <a:dk2>
        <a:srgbClr val="3B3059"/>
      </a:dk2>
      <a:lt2>
        <a:srgbClr val="EBEBEB"/>
      </a:lt2>
      <a:accent1>
        <a:srgbClr val="B31166"/>
      </a:accent1>
      <a:accent2>
        <a:srgbClr val="E33D6F"/>
      </a:accent2>
      <a:accent3>
        <a:srgbClr val="E45F3C"/>
      </a:accent3>
      <a:accent4>
        <a:srgbClr val="E9943A"/>
      </a:accent4>
      <a:accent5>
        <a:srgbClr val="9B6BF2"/>
      </a:accent5>
      <a:accent6>
        <a:srgbClr val="D53DD0"/>
      </a:accent6>
      <a:hlink>
        <a:srgbClr val="8F8F8F"/>
      </a:hlink>
      <a:folHlink>
        <a:srgbClr val="A5A5A5"/>
      </a:folHlink>
    </a:clrScheme>
    <a:fontScheme name="İyon Toplantı Odası">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yon Toplantı Odası">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8000"/>
                <a:hueMod val="124000"/>
                <a:satMod val="148000"/>
                <a:lumMod val="124000"/>
              </a:schemeClr>
            </a:gs>
            <a:gs pos="100000">
              <a:schemeClr val="phClr">
                <a:shade val="76000"/>
                <a:hueMod val="89000"/>
                <a:satMod val="164000"/>
                <a:lumMod val="56000"/>
              </a:schemeClr>
            </a:gs>
          </a:gsLst>
          <a:path path="circle">
            <a:fillToRect l="45000" t="65000" r="125000" b="100000"/>
          </a:path>
        </a:gradFill>
        <a:blipFill rotWithShape="1">
          <a:blip xmlns:r="http://schemas.openxmlformats.org/officeDocument/2006/relationships" r:embed="rId1">
            <a:duotone>
              <a:schemeClr val="phClr">
                <a:shade val="69000"/>
                <a:hueMod val="91000"/>
                <a:satMod val="164000"/>
                <a:lumMod val="74000"/>
              </a:schemeClr>
              <a:schemeClr val="phClr">
                <a:hueMod val="124000"/>
                <a:satMod val="140000"/>
                <a:lumMod val="142000"/>
              </a:schemeClr>
            </a:duotone>
          </a:blip>
          <a:stretch/>
        </a:blipFill>
      </a:bgFillStyleLst>
    </a:fmtScheme>
  </a:themeElements>
  <a:objectDefaults/>
  <a:extraClrSchemeLst/>
  <a:extLst>
    <a:ext uri="{05A4C25C-085E-4340-85A3-A5531E510DB2}">
      <thm15:themeFamily xmlns:thm15="http://schemas.microsoft.com/office/thememl/2012/main" name="Ion Boardroom" id="{FC33163D-4339-46B1-8EED-24C834239D99}" vid="{B8502691-933B-45FE-8764-BA278511EF27}"/>
    </a:ext>
  </a:extLst>
</a:theme>
</file>

<file path=docProps/app.xml><?xml version="1.0" encoding="utf-8"?>
<Properties xmlns="http://schemas.openxmlformats.org/officeDocument/2006/extended-properties" xmlns:vt="http://schemas.openxmlformats.org/officeDocument/2006/docPropsVTypes">
  <Template>Ion Boardroom</Template>
  <TotalTime>149</TotalTime>
  <Words>658</Words>
  <Application>Microsoft Office PowerPoint</Application>
  <PresentationFormat>Geniş ekran</PresentationFormat>
  <Paragraphs>80</Paragraphs>
  <Slides>15</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15</vt:i4>
      </vt:variant>
    </vt:vector>
  </HeadingPairs>
  <TitlesOfParts>
    <vt:vector size="19" baseType="lpstr">
      <vt:lpstr>Arial</vt:lpstr>
      <vt:lpstr>Century Gothic</vt:lpstr>
      <vt:lpstr>Wingdings 3</vt:lpstr>
      <vt:lpstr>İyon Toplantı Odası</vt:lpstr>
      <vt:lpstr>BİLGİNİN ORGANİZASYONU I</vt:lpstr>
      <vt:lpstr>THESAURUS</vt:lpstr>
      <vt:lpstr>THESAURUS</vt:lpstr>
      <vt:lpstr>DİZİNLEME</vt:lpstr>
      <vt:lpstr>THESAURUS</vt:lpstr>
      <vt:lpstr>Thesaurus'un amacı</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BİLGİNİN ORGANİZASYONU I</dc:title>
  <dc:creator>dogan_atilgan</dc:creator>
  <cp:lastModifiedBy>dogan_atilgan</cp:lastModifiedBy>
  <cp:revision>13</cp:revision>
  <dcterms:created xsi:type="dcterms:W3CDTF">2017-05-25T06:26:05Z</dcterms:created>
  <dcterms:modified xsi:type="dcterms:W3CDTF">2020-02-24T13:21:29Z</dcterms:modified>
</cp:coreProperties>
</file>