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89" r:id="rId4"/>
    <p:sldId id="271" r:id="rId5"/>
    <p:sldId id="272" r:id="rId6"/>
    <p:sldId id="267" r:id="rId7"/>
    <p:sldId id="273" r:id="rId8"/>
    <p:sldId id="290" r:id="rId9"/>
    <p:sldId id="274" r:id="rId10"/>
    <p:sldId id="275" r:id="rId11"/>
    <p:sldId id="276" r:id="rId12"/>
    <p:sldId id="277" r:id="rId13"/>
    <p:sldId id="278" r:id="rId14"/>
    <p:sldId id="279" r:id="rId15"/>
    <p:sldId id="280" r:id="rId16"/>
    <p:sldId id="281" r:id="rId17"/>
    <p:sldId id="283" r:id="rId18"/>
    <p:sldId id="284" r:id="rId19"/>
    <p:sldId id="285" r:id="rId20"/>
    <p:sldId id="286" r:id="rId21"/>
    <p:sldId id="287" r:id="rId22"/>
    <p:sldId id="288" r:id="rId23"/>
    <p:sldId id="299" r:id="rId24"/>
    <p:sldId id="300" r:id="rId25"/>
    <p:sldId id="301" r:id="rId26"/>
    <p:sldId id="302" r:id="rId27"/>
    <p:sldId id="303" r:id="rId28"/>
    <p:sldId id="304" r:id="rId29"/>
    <p:sldId id="305" r:id="rId30"/>
    <p:sldId id="306" r:id="rId31"/>
    <p:sldId id="291"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p:cViewPr varScale="1">
        <p:scale>
          <a:sx n="116" d="100"/>
          <a:sy n="116" d="100"/>
        </p:scale>
        <p:origin x="152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5A942-D9C3-4E8E-914E-64F547AB0311}"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F6C175CE-391C-4902-9C44-9951B16D2788}">
      <dgm:prSet/>
      <dgm:spPr/>
      <dgm:t>
        <a:bodyPr/>
        <a:lstStyle/>
        <a:p>
          <a:r>
            <a:rPr lang="tr-TR"/>
            <a:t>Gramsci’ye göre tabi grupların bilinçleri tipik olarak dengesiz ve yarılmıştır. “Bu tür ideolojilerde çatışan iki dünya kavrayışı yan yana bulunur; biri yönetenlerin “resmi” kavramlarından türetilmiştir, diğeri ise baskı altındaki insanların toplumsal gerçeklikle ilgili “pratik deneyimleri”nden. </a:t>
          </a:r>
          <a:endParaRPr lang="en-US"/>
        </a:p>
      </dgm:t>
    </dgm:pt>
    <dgm:pt modelId="{D1E606B7-9AEC-4A6A-9A72-6E4A543DA7D4}" type="parTrans" cxnId="{D25C9DB3-A7B5-4463-869D-EB6AF05237CA}">
      <dgm:prSet/>
      <dgm:spPr/>
      <dgm:t>
        <a:bodyPr/>
        <a:lstStyle/>
        <a:p>
          <a:endParaRPr lang="en-US"/>
        </a:p>
      </dgm:t>
    </dgm:pt>
    <dgm:pt modelId="{9798A0DB-16A9-4D90-9B9B-5CE8C6B16016}" type="sibTrans" cxnId="{D25C9DB3-A7B5-4463-869D-EB6AF05237CA}">
      <dgm:prSet/>
      <dgm:spPr/>
      <dgm:t>
        <a:bodyPr/>
        <a:lstStyle/>
        <a:p>
          <a:endParaRPr lang="en-US"/>
        </a:p>
      </dgm:t>
    </dgm:pt>
    <dgm:pt modelId="{C3476D73-CBD9-418E-8A04-6FCFBFBA3BF6}">
      <dgm:prSet/>
      <dgm:spPr/>
      <dgm:t>
        <a:bodyPr/>
        <a:lstStyle/>
        <a:p>
          <a:r>
            <a:rPr lang="tr-TR"/>
            <a:t>Gramsci için de, Hall için de hegemonya “hiçbir zaman nihai olarak kazanılmayan” bir mücadeledir; yeniden ve yeniden kazanılmayı gerektirir ve sürekli bir müzakere, içerme ve taviz sürecine işaret eder. Çünkü ideolojik mücadele taraflardan birinin ideolojik çerçevesinin diğerinin yerini alması şeklinde ilerleyen bir süreç değildir.</a:t>
          </a:r>
          <a:endParaRPr lang="en-US"/>
        </a:p>
      </dgm:t>
    </dgm:pt>
    <dgm:pt modelId="{B4D2CD84-F3AD-4839-B1EF-9DC4AD1818B3}" type="parTrans" cxnId="{B195BE6F-9CBB-4D6C-9884-376943D2E538}">
      <dgm:prSet/>
      <dgm:spPr/>
      <dgm:t>
        <a:bodyPr/>
        <a:lstStyle/>
        <a:p>
          <a:endParaRPr lang="en-US"/>
        </a:p>
      </dgm:t>
    </dgm:pt>
    <dgm:pt modelId="{A9A64066-6FAA-4C3C-B03A-D18942023135}" type="sibTrans" cxnId="{B195BE6F-9CBB-4D6C-9884-376943D2E538}">
      <dgm:prSet/>
      <dgm:spPr/>
      <dgm:t>
        <a:bodyPr/>
        <a:lstStyle/>
        <a:p>
          <a:endParaRPr lang="en-US"/>
        </a:p>
      </dgm:t>
    </dgm:pt>
    <dgm:pt modelId="{79F7767E-0DE8-AD4C-8B6E-BE0BD62010C1}" type="pres">
      <dgm:prSet presAssocID="{C3C5A942-D9C3-4E8E-914E-64F547AB0311}" presName="hierChild1" presStyleCnt="0">
        <dgm:presLayoutVars>
          <dgm:orgChart val="1"/>
          <dgm:chPref val="1"/>
          <dgm:dir/>
          <dgm:animOne val="branch"/>
          <dgm:animLvl val="lvl"/>
          <dgm:resizeHandles/>
        </dgm:presLayoutVars>
      </dgm:prSet>
      <dgm:spPr/>
    </dgm:pt>
    <dgm:pt modelId="{26D96D3A-99ED-3545-8319-3D1E5604D25C}" type="pres">
      <dgm:prSet presAssocID="{F6C175CE-391C-4902-9C44-9951B16D2788}" presName="hierRoot1" presStyleCnt="0">
        <dgm:presLayoutVars>
          <dgm:hierBranch val="init"/>
        </dgm:presLayoutVars>
      </dgm:prSet>
      <dgm:spPr/>
    </dgm:pt>
    <dgm:pt modelId="{748E27E8-97DC-BB49-A857-0241ECCAB293}" type="pres">
      <dgm:prSet presAssocID="{F6C175CE-391C-4902-9C44-9951B16D2788}" presName="rootComposite1" presStyleCnt="0"/>
      <dgm:spPr/>
    </dgm:pt>
    <dgm:pt modelId="{D3E5FF50-D545-A141-B600-A1CBA6D0C831}" type="pres">
      <dgm:prSet presAssocID="{F6C175CE-391C-4902-9C44-9951B16D2788}" presName="rootText1" presStyleLbl="node0" presStyleIdx="0" presStyleCnt="2">
        <dgm:presLayoutVars>
          <dgm:chPref val="3"/>
        </dgm:presLayoutVars>
      </dgm:prSet>
      <dgm:spPr/>
    </dgm:pt>
    <dgm:pt modelId="{DFC6CC4B-02EF-EE49-9B85-FCF6437124F5}" type="pres">
      <dgm:prSet presAssocID="{F6C175CE-391C-4902-9C44-9951B16D2788}" presName="rootConnector1" presStyleLbl="node1" presStyleIdx="0" presStyleCnt="0"/>
      <dgm:spPr/>
    </dgm:pt>
    <dgm:pt modelId="{D638506D-5AAB-CE49-BF1E-08FB3696FE30}" type="pres">
      <dgm:prSet presAssocID="{F6C175CE-391C-4902-9C44-9951B16D2788}" presName="hierChild2" presStyleCnt="0"/>
      <dgm:spPr/>
    </dgm:pt>
    <dgm:pt modelId="{B9754B79-0682-3543-B55A-5BB949A9CCFA}" type="pres">
      <dgm:prSet presAssocID="{F6C175CE-391C-4902-9C44-9951B16D2788}" presName="hierChild3" presStyleCnt="0"/>
      <dgm:spPr/>
    </dgm:pt>
    <dgm:pt modelId="{8D21AB89-5128-D744-B6EC-F2B4E707A71D}" type="pres">
      <dgm:prSet presAssocID="{C3476D73-CBD9-418E-8A04-6FCFBFBA3BF6}" presName="hierRoot1" presStyleCnt="0">
        <dgm:presLayoutVars>
          <dgm:hierBranch val="init"/>
        </dgm:presLayoutVars>
      </dgm:prSet>
      <dgm:spPr/>
    </dgm:pt>
    <dgm:pt modelId="{BC0D3488-96CD-4B4D-8107-03B342BBFBDE}" type="pres">
      <dgm:prSet presAssocID="{C3476D73-CBD9-418E-8A04-6FCFBFBA3BF6}" presName="rootComposite1" presStyleCnt="0"/>
      <dgm:spPr/>
    </dgm:pt>
    <dgm:pt modelId="{7AAFC763-16B8-A44D-AD18-3E9C2B9F86DC}" type="pres">
      <dgm:prSet presAssocID="{C3476D73-CBD9-418E-8A04-6FCFBFBA3BF6}" presName="rootText1" presStyleLbl="node0" presStyleIdx="1" presStyleCnt="2">
        <dgm:presLayoutVars>
          <dgm:chPref val="3"/>
        </dgm:presLayoutVars>
      </dgm:prSet>
      <dgm:spPr/>
    </dgm:pt>
    <dgm:pt modelId="{3911A93F-6F65-2F4A-863E-915D09D6649F}" type="pres">
      <dgm:prSet presAssocID="{C3476D73-CBD9-418E-8A04-6FCFBFBA3BF6}" presName="rootConnector1" presStyleLbl="node1" presStyleIdx="0" presStyleCnt="0"/>
      <dgm:spPr/>
    </dgm:pt>
    <dgm:pt modelId="{171B3AD0-CB59-2142-9566-45853686687B}" type="pres">
      <dgm:prSet presAssocID="{C3476D73-CBD9-418E-8A04-6FCFBFBA3BF6}" presName="hierChild2" presStyleCnt="0"/>
      <dgm:spPr/>
    </dgm:pt>
    <dgm:pt modelId="{9883F0C2-615F-9742-95FA-8068C18DAD5A}" type="pres">
      <dgm:prSet presAssocID="{C3476D73-CBD9-418E-8A04-6FCFBFBA3BF6}" presName="hierChild3" presStyleCnt="0"/>
      <dgm:spPr/>
    </dgm:pt>
  </dgm:ptLst>
  <dgm:cxnLst>
    <dgm:cxn modelId="{037E7821-7015-D84F-9802-088A1F878E9E}" type="presOf" srcId="{C3C5A942-D9C3-4E8E-914E-64F547AB0311}" destId="{79F7767E-0DE8-AD4C-8B6E-BE0BD62010C1}" srcOrd="0" destOrd="0" presId="urn:microsoft.com/office/officeart/2009/3/layout/HorizontalOrganizationChart"/>
    <dgm:cxn modelId="{38F01C23-73B0-D741-80B5-694FC4A744D2}" type="presOf" srcId="{F6C175CE-391C-4902-9C44-9951B16D2788}" destId="{DFC6CC4B-02EF-EE49-9B85-FCF6437124F5}" srcOrd="1" destOrd="0" presId="urn:microsoft.com/office/officeart/2009/3/layout/HorizontalOrganizationChart"/>
    <dgm:cxn modelId="{B4EBBB31-47B2-1D4A-8BA9-BE2A5BA0D18F}" type="presOf" srcId="{F6C175CE-391C-4902-9C44-9951B16D2788}" destId="{D3E5FF50-D545-A141-B600-A1CBA6D0C831}" srcOrd="0" destOrd="0" presId="urn:microsoft.com/office/officeart/2009/3/layout/HorizontalOrganizationChart"/>
    <dgm:cxn modelId="{9E2A9943-1FE2-9B4D-8B8E-1000D560A586}" type="presOf" srcId="{C3476D73-CBD9-418E-8A04-6FCFBFBA3BF6}" destId="{7AAFC763-16B8-A44D-AD18-3E9C2B9F86DC}" srcOrd="0" destOrd="0" presId="urn:microsoft.com/office/officeart/2009/3/layout/HorizontalOrganizationChart"/>
    <dgm:cxn modelId="{B195BE6F-9CBB-4D6C-9884-376943D2E538}" srcId="{C3C5A942-D9C3-4E8E-914E-64F547AB0311}" destId="{C3476D73-CBD9-418E-8A04-6FCFBFBA3BF6}" srcOrd="1" destOrd="0" parTransId="{B4D2CD84-F3AD-4839-B1EF-9DC4AD1818B3}" sibTransId="{A9A64066-6FAA-4C3C-B03A-D18942023135}"/>
    <dgm:cxn modelId="{D25C9DB3-A7B5-4463-869D-EB6AF05237CA}" srcId="{C3C5A942-D9C3-4E8E-914E-64F547AB0311}" destId="{F6C175CE-391C-4902-9C44-9951B16D2788}" srcOrd="0" destOrd="0" parTransId="{D1E606B7-9AEC-4A6A-9A72-6E4A543DA7D4}" sibTransId="{9798A0DB-16A9-4D90-9B9B-5CE8C6B16016}"/>
    <dgm:cxn modelId="{9C9D8AE8-627B-0641-A113-1A6E1B1768B4}" type="presOf" srcId="{C3476D73-CBD9-418E-8A04-6FCFBFBA3BF6}" destId="{3911A93F-6F65-2F4A-863E-915D09D6649F}" srcOrd="1" destOrd="0" presId="urn:microsoft.com/office/officeart/2009/3/layout/HorizontalOrganizationChart"/>
    <dgm:cxn modelId="{F8AE6765-FA73-DA49-AD3D-2BB76BAA9291}" type="presParOf" srcId="{79F7767E-0DE8-AD4C-8B6E-BE0BD62010C1}" destId="{26D96D3A-99ED-3545-8319-3D1E5604D25C}" srcOrd="0" destOrd="0" presId="urn:microsoft.com/office/officeart/2009/3/layout/HorizontalOrganizationChart"/>
    <dgm:cxn modelId="{2EBB2DA8-B44D-064A-A040-C50DD661E5EC}" type="presParOf" srcId="{26D96D3A-99ED-3545-8319-3D1E5604D25C}" destId="{748E27E8-97DC-BB49-A857-0241ECCAB293}" srcOrd="0" destOrd="0" presId="urn:microsoft.com/office/officeart/2009/3/layout/HorizontalOrganizationChart"/>
    <dgm:cxn modelId="{5567FB95-E7B7-A441-8679-336E4C6CD1FA}" type="presParOf" srcId="{748E27E8-97DC-BB49-A857-0241ECCAB293}" destId="{D3E5FF50-D545-A141-B600-A1CBA6D0C831}" srcOrd="0" destOrd="0" presId="urn:microsoft.com/office/officeart/2009/3/layout/HorizontalOrganizationChart"/>
    <dgm:cxn modelId="{E6D30246-4D48-7740-BC28-BD4BC5929973}" type="presParOf" srcId="{748E27E8-97DC-BB49-A857-0241ECCAB293}" destId="{DFC6CC4B-02EF-EE49-9B85-FCF6437124F5}" srcOrd="1" destOrd="0" presId="urn:microsoft.com/office/officeart/2009/3/layout/HorizontalOrganizationChart"/>
    <dgm:cxn modelId="{55E29C2A-A946-9147-ADD0-159295F5C2D7}" type="presParOf" srcId="{26D96D3A-99ED-3545-8319-3D1E5604D25C}" destId="{D638506D-5AAB-CE49-BF1E-08FB3696FE30}" srcOrd="1" destOrd="0" presId="urn:microsoft.com/office/officeart/2009/3/layout/HorizontalOrganizationChart"/>
    <dgm:cxn modelId="{1D26FD00-4C91-0847-9925-C422165CC698}" type="presParOf" srcId="{26D96D3A-99ED-3545-8319-3D1E5604D25C}" destId="{B9754B79-0682-3543-B55A-5BB949A9CCFA}" srcOrd="2" destOrd="0" presId="urn:microsoft.com/office/officeart/2009/3/layout/HorizontalOrganizationChart"/>
    <dgm:cxn modelId="{4E2D9BD6-6FFC-9141-8265-9785DA0F625E}" type="presParOf" srcId="{79F7767E-0DE8-AD4C-8B6E-BE0BD62010C1}" destId="{8D21AB89-5128-D744-B6EC-F2B4E707A71D}" srcOrd="1" destOrd="0" presId="urn:microsoft.com/office/officeart/2009/3/layout/HorizontalOrganizationChart"/>
    <dgm:cxn modelId="{462A239E-9239-4A4D-8F2E-4B2625A25EB8}" type="presParOf" srcId="{8D21AB89-5128-D744-B6EC-F2B4E707A71D}" destId="{BC0D3488-96CD-4B4D-8107-03B342BBFBDE}" srcOrd="0" destOrd="0" presId="urn:microsoft.com/office/officeart/2009/3/layout/HorizontalOrganizationChart"/>
    <dgm:cxn modelId="{FCCF3C7E-341E-D34C-8BAE-3505876E00F1}" type="presParOf" srcId="{BC0D3488-96CD-4B4D-8107-03B342BBFBDE}" destId="{7AAFC763-16B8-A44D-AD18-3E9C2B9F86DC}" srcOrd="0" destOrd="0" presId="urn:microsoft.com/office/officeart/2009/3/layout/HorizontalOrganizationChart"/>
    <dgm:cxn modelId="{9AD6191B-B9B9-0E48-A248-08847CED290C}" type="presParOf" srcId="{BC0D3488-96CD-4B4D-8107-03B342BBFBDE}" destId="{3911A93F-6F65-2F4A-863E-915D09D6649F}" srcOrd="1" destOrd="0" presId="urn:microsoft.com/office/officeart/2009/3/layout/HorizontalOrganizationChart"/>
    <dgm:cxn modelId="{4AB75EE0-4499-C24C-8F8D-9C2659938474}" type="presParOf" srcId="{8D21AB89-5128-D744-B6EC-F2B4E707A71D}" destId="{171B3AD0-CB59-2142-9566-45853686687B}" srcOrd="1" destOrd="0" presId="urn:microsoft.com/office/officeart/2009/3/layout/HorizontalOrganizationChart"/>
    <dgm:cxn modelId="{FC499FEE-2463-FC4C-87C3-B1A1399C3C4A}" type="presParOf" srcId="{8D21AB89-5128-D744-B6EC-F2B4E707A71D}" destId="{9883F0C2-615F-9742-95FA-8068C18DAD5A}"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FAFDF-EA9E-4D74-9B47-27DDEE31FA10}" type="doc">
      <dgm:prSet loTypeId="urn:microsoft.com/office/officeart/2005/8/layout/vProcess5" loCatId="process" qsTypeId="urn:microsoft.com/office/officeart/2005/8/quickstyle/simple4" qsCatId="simple" csTypeId="urn:microsoft.com/office/officeart/2005/8/colors/accent2_2" csCatId="accent2"/>
      <dgm:spPr/>
      <dgm:t>
        <a:bodyPr/>
        <a:lstStyle/>
        <a:p>
          <a:endParaRPr lang="en-US"/>
        </a:p>
      </dgm:t>
    </dgm:pt>
    <dgm:pt modelId="{E87E4262-C328-4A7C-B00E-232F59F8C543}">
      <dgm:prSet/>
      <dgm:spPr/>
      <dgm:t>
        <a:bodyPr/>
        <a:lstStyle/>
        <a:p>
          <a:r>
            <a:rPr lang="tr-TR"/>
            <a:t>Bu tartışma, Frank Parkin'in (1971) Sınıfsal Eşitsizlik ve Siyasal Düzen kitabında önerdiği üç katmanlı değer sistemi tipolojisinden uyarlanmıştır:</a:t>
          </a:r>
          <a:endParaRPr lang="en-US" dirty="0"/>
        </a:p>
      </dgm:t>
    </dgm:pt>
    <dgm:pt modelId="{32FEF99A-5CCF-4203-896F-FF535523792F}" type="parTrans" cxnId="{F539B868-3E2F-4584-8EB6-5E92EDF9CD3C}">
      <dgm:prSet/>
      <dgm:spPr/>
      <dgm:t>
        <a:bodyPr/>
        <a:lstStyle/>
        <a:p>
          <a:endParaRPr lang="en-US"/>
        </a:p>
      </dgm:t>
    </dgm:pt>
    <dgm:pt modelId="{08670DA9-FB97-4DF3-8626-D630BA437770}" type="sibTrans" cxnId="{F539B868-3E2F-4584-8EB6-5E92EDF9CD3C}">
      <dgm:prSet/>
      <dgm:spPr/>
      <dgm:t>
        <a:bodyPr/>
        <a:lstStyle/>
        <a:p>
          <a:endParaRPr lang="en-US"/>
        </a:p>
      </dgm:t>
    </dgm:pt>
    <dgm:pt modelId="{8CA254C7-8510-4F87-96C4-9D41E2EAD5E4}">
      <dgm:prSet/>
      <dgm:spPr/>
      <dgm:t>
        <a:bodyPr/>
        <a:lstStyle/>
        <a:p>
          <a:r>
            <a:rPr lang="tr-TR"/>
            <a:t>1. Bir sınıf sistemi içindeki insanların içten benimsedikleri egemen değer sistemi, </a:t>
          </a:r>
          <a:endParaRPr lang="en-US"/>
        </a:p>
      </dgm:t>
    </dgm:pt>
    <dgm:pt modelId="{5129F4FB-3DE5-4529-9628-303409C18E9B}" type="parTrans" cxnId="{7A59F218-6AE4-4012-8512-8755A5AC7188}">
      <dgm:prSet/>
      <dgm:spPr/>
      <dgm:t>
        <a:bodyPr/>
        <a:lstStyle/>
        <a:p>
          <a:endParaRPr lang="en-US"/>
        </a:p>
      </dgm:t>
    </dgm:pt>
    <dgm:pt modelId="{56ABD623-BF7D-4AA8-B37E-F7D442889DD8}" type="sibTrans" cxnId="{7A59F218-6AE4-4012-8512-8755A5AC7188}">
      <dgm:prSet/>
      <dgm:spPr/>
      <dgm:t>
        <a:bodyPr/>
        <a:lstStyle/>
        <a:p>
          <a:endParaRPr lang="en-US"/>
        </a:p>
      </dgm:t>
    </dgm:pt>
    <dgm:pt modelId="{26E26028-6CFF-470F-B102-AA924EBAA139}">
      <dgm:prSet/>
      <dgm:spPr/>
      <dgm:t>
        <a:bodyPr/>
        <a:lstStyle/>
        <a:p>
          <a:r>
            <a:rPr lang="tr-TR"/>
            <a:t>2. Uzlaşmacı bir tepki doğuran tabi değer sistemi, </a:t>
          </a:r>
          <a:endParaRPr lang="en-US"/>
        </a:p>
      </dgm:t>
    </dgm:pt>
    <dgm:pt modelId="{D4614A6A-F2C9-4BBA-B985-E88818ABCAC5}" type="parTrans" cxnId="{30A02C35-AF76-4F88-ACDC-25D7C0998AE4}">
      <dgm:prSet/>
      <dgm:spPr/>
      <dgm:t>
        <a:bodyPr/>
        <a:lstStyle/>
        <a:p>
          <a:endParaRPr lang="en-US"/>
        </a:p>
      </dgm:t>
    </dgm:pt>
    <dgm:pt modelId="{DB353DDA-D7DE-49C0-8BD4-4CA6E35B984F}" type="sibTrans" cxnId="{30A02C35-AF76-4F88-ACDC-25D7C0998AE4}">
      <dgm:prSet/>
      <dgm:spPr/>
      <dgm:t>
        <a:bodyPr/>
        <a:lstStyle/>
        <a:p>
          <a:endParaRPr lang="en-US"/>
        </a:p>
      </dgm:t>
    </dgm:pt>
    <dgm:pt modelId="{37CA2B62-3C57-4FF8-B740-98276E69FF80}">
      <dgm:prSet/>
      <dgm:spPr/>
      <dgm:t>
        <a:bodyPr/>
        <a:lstStyle/>
        <a:p>
          <a:r>
            <a:rPr lang="tr-TR"/>
            <a:t>3.  Sınıfsal eşitsizliğe karşıt bir yorumu teşvik eden radikal değer sistemi. </a:t>
          </a:r>
          <a:endParaRPr lang="en-US"/>
        </a:p>
      </dgm:t>
    </dgm:pt>
    <dgm:pt modelId="{6A740D3E-E6C0-4496-901D-5AC3BB0303AF}" type="parTrans" cxnId="{F3CF1E08-72B8-4270-B30C-A2330387FDBD}">
      <dgm:prSet/>
      <dgm:spPr/>
      <dgm:t>
        <a:bodyPr/>
        <a:lstStyle/>
        <a:p>
          <a:endParaRPr lang="en-US"/>
        </a:p>
      </dgm:t>
    </dgm:pt>
    <dgm:pt modelId="{F86ECF85-F5A0-47BA-AFF5-F93422593954}" type="sibTrans" cxnId="{F3CF1E08-72B8-4270-B30C-A2330387FDBD}">
      <dgm:prSet/>
      <dgm:spPr/>
      <dgm:t>
        <a:bodyPr/>
        <a:lstStyle/>
        <a:p>
          <a:endParaRPr lang="en-US"/>
        </a:p>
      </dgm:t>
    </dgm:pt>
    <dgm:pt modelId="{32027C0C-950B-A34D-831E-037715293BE2}" type="pres">
      <dgm:prSet presAssocID="{ED0FAFDF-EA9E-4D74-9B47-27DDEE31FA10}" presName="outerComposite" presStyleCnt="0">
        <dgm:presLayoutVars>
          <dgm:chMax val="5"/>
          <dgm:dir/>
          <dgm:resizeHandles val="exact"/>
        </dgm:presLayoutVars>
      </dgm:prSet>
      <dgm:spPr/>
    </dgm:pt>
    <dgm:pt modelId="{F72C67BA-0B98-8143-A981-E5BC6ABD0FD8}" type="pres">
      <dgm:prSet presAssocID="{ED0FAFDF-EA9E-4D74-9B47-27DDEE31FA10}" presName="dummyMaxCanvas" presStyleCnt="0">
        <dgm:presLayoutVars/>
      </dgm:prSet>
      <dgm:spPr/>
    </dgm:pt>
    <dgm:pt modelId="{8FD31B1F-95B8-2D43-A002-A38E5A4525B8}" type="pres">
      <dgm:prSet presAssocID="{ED0FAFDF-EA9E-4D74-9B47-27DDEE31FA10}" presName="FourNodes_1" presStyleLbl="node1" presStyleIdx="0" presStyleCnt="4">
        <dgm:presLayoutVars>
          <dgm:bulletEnabled val="1"/>
        </dgm:presLayoutVars>
      </dgm:prSet>
      <dgm:spPr/>
    </dgm:pt>
    <dgm:pt modelId="{1E467685-CCB1-404A-A3DB-E2C909E10AA6}" type="pres">
      <dgm:prSet presAssocID="{ED0FAFDF-EA9E-4D74-9B47-27DDEE31FA10}" presName="FourNodes_2" presStyleLbl="node1" presStyleIdx="1" presStyleCnt="4">
        <dgm:presLayoutVars>
          <dgm:bulletEnabled val="1"/>
        </dgm:presLayoutVars>
      </dgm:prSet>
      <dgm:spPr/>
    </dgm:pt>
    <dgm:pt modelId="{4F4BB608-CCB5-1447-B8A2-F74A2361792D}" type="pres">
      <dgm:prSet presAssocID="{ED0FAFDF-EA9E-4D74-9B47-27DDEE31FA10}" presName="FourNodes_3" presStyleLbl="node1" presStyleIdx="2" presStyleCnt="4">
        <dgm:presLayoutVars>
          <dgm:bulletEnabled val="1"/>
        </dgm:presLayoutVars>
      </dgm:prSet>
      <dgm:spPr/>
    </dgm:pt>
    <dgm:pt modelId="{A3ACF190-82A9-B343-B3E0-F531F40F7195}" type="pres">
      <dgm:prSet presAssocID="{ED0FAFDF-EA9E-4D74-9B47-27DDEE31FA10}" presName="FourNodes_4" presStyleLbl="node1" presStyleIdx="3" presStyleCnt="4">
        <dgm:presLayoutVars>
          <dgm:bulletEnabled val="1"/>
        </dgm:presLayoutVars>
      </dgm:prSet>
      <dgm:spPr/>
    </dgm:pt>
    <dgm:pt modelId="{077FDD00-5684-774C-BAED-B775EBAC0D6D}" type="pres">
      <dgm:prSet presAssocID="{ED0FAFDF-EA9E-4D74-9B47-27DDEE31FA10}" presName="FourConn_1-2" presStyleLbl="fgAccFollowNode1" presStyleIdx="0" presStyleCnt="3">
        <dgm:presLayoutVars>
          <dgm:bulletEnabled val="1"/>
        </dgm:presLayoutVars>
      </dgm:prSet>
      <dgm:spPr/>
    </dgm:pt>
    <dgm:pt modelId="{CE387FD9-6DAA-624C-8B7D-9DF37B73DC10}" type="pres">
      <dgm:prSet presAssocID="{ED0FAFDF-EA9E-4D74-9B47-27DDEE31FA10}" presName="FourConn_2-3" presStyleLbl="fgAccFollowNode1" presStyleIdx="1" presStyleCnt="3">
        <dgm:presLayoutVars>
          <dgm:bulletEnabled val="1"/>
        </dgm:presLayoutVars>
      </dgm:prSet>
      <dgm:spPr/>
    </dgm:pt>
    <dgm:pt modelId="{E9B36C26-A17D-924B-B719-D35F20B85124}" type="pres">
      <dgm:prSet presAssocID="{ED0FAFDF-EA9E-4D74-9B47-27DDEE31FA10}" presName="FourConn_3-4" presStyleLbl="fgAccFollowNode1" presStyleIdx="2" presStyleCnt="3">
        <dgm:presLayoutVars>
          <dgm:bulletEnabled val="1"/>
        </dgm:presLayoutVars>
      </dgm:prSet>
      <dgm:spPr/>
    </dgm:pt>
    <dgm:pt modelId="{8467C9FD-9F1F-3742-9940-FC4DA9B072F9}" type="pres">
      <dgm:prSet presAssocID="{ED0FAFDF-EA9E-4D74-9B47-27DDEE31FA10}" presName="FourNodes_1_text" presStyleLbl="node1" presStyleIdx="3" presStyleCnt="4">
        <dgm:presLayoutVars>
          <dgm:bulletEnabled val="1"/>
        </dgm:presLayoutVars>
      </dgm:prSet>
      <dgm:spPr/>
    </dgm:pt>
    <dgm:pt modelId="{BFA8491E-C93F-924F-9044-14848D8B9C1D}" type="pres">
      <dgm:prSet presAssocID="{ED0FAFDF-EA9E-4D74-9B47-27DDEE31FA10}" presName="FourNodes_2_text" presStyleLbl="node1" presStyleIdx="3" presStyleCnt="4">
        <dgm:presLayoutVars>
          <dgm:bulletEnabled val="1"/>
        </dgm:presLayoutVars>
      </dgm:prSet>
      <dgm:spPr/>
    </dgm:pt>
    <dgm:pt modelId="{89584911-4098-3C44-BC37-75E2C5BBA8A2}" type="pres">
      <dgm:prSet presAssocID="{ED0FAFDF-EA9E-4D74-9B47-27DDEE31FA10}" presName="FourNodes_3_text" presStyleLbl="node1" presStyleIdx="3" presStyleCnt="4">
        <dgm:presLayoutVars>
          <dgm:bulletEnabled val="1"/>
        </dgm:presLayoutVars>
      </dgm:prSet>
      <dgm:spPr/>
    </dgm:pt>
    <dgm:pt modelId="{AA837925-774A-D242-9006-7393BC5BBEDF}" type="pres">
      <dgm:prSet presAssocID="{ED0FAFDF-EA9E-4D74-9B47-27DDEE31FA10}" presName="FourNodes_4_text" presStyleLbl="node1" presStyleIdx="3" presStyleCnt="4">
        <dgm:presLayoutVars>
          <dgm:bulletEnabled val="1"/>
        </dgm:presLayoutVars>
      </dgm:prSet>
      <dgm:spPr/>
    </dgm:pt>
  </dgm:ptLst>
  <dgm:cxnLst>
    <dgm:cxn modelId="{F3CF1E08-72B8-4270-B30C-A2330387FDBD}" srcId="{ED0FAFDF-EA9E-4D74-9B47-27DDEE31FA10}" destId="{37CA2B62-3C57-4FF8-B740-98276E69FF80}" srcOrd="3" destOrd="0" parTransId="{6A740D3E-E6C0-4496-901D-5AC3BB0303AF}" sibTransId="{F86ECF85-F5A0-47BA-AFF5-F93422593954}"/>
    <dgm:cxn modelId="{A39CD813-B29F-F045-A9C1-D830C6A480D6}" type="presOf" srcId="{8CA254C7-8510-4F87-96C4-9D41E2EAD5E4}" destId="{BFA8491E-C93F-924F-9044-14848D8B9C1D}" srcOrd="1" destOrd="0" presId="urn:microsoft.com/office/officeart/2005/8/layout/vProcess5"/>
    <dgm:cxn modelId="{7A59F218-6AE4-4012-8512-8755A5AC7188}" srcId="{ED0FAFDF-EA9E-4D74-9B47-27DDEE31FA10}" destId="{8CA254C7-8510-4F87-96C4-9D41E2EAD5E4}" srcOrd="1" destOrd="0" parTransId="{5129F4FB-3DE5-4529-9628-303409C18E9B}" sibTransId="{56ABD623-BF7D-4AA8-B37E-F7D442889DD8}"/>
    <dgm:cxn modelId="{2A7D572C-503A-814A-A260-5EF84633925A}" type="presOf" srcId="{26E26028-6CFF-470F-B102-AA924EBAA139}" destId="{89584911-4098-3C44-BC37-75E2C5BBA8A2}" srcOrd="1" destOrd="0" presId="urn:microsoft.com/office/officeart/2005/8/layout/vProcess5"/>
    <dgm:cxn modelId="{30A02C35-AF76-4F88-ACDC-25D7C0998AE4}" srcId="{ED0FAFDF-EA9E-4D74-9B47-27DDEE31FA10}" destId="{26E26028-6CFF-470F-B102-AA924EBAA139}" srcOrd="2" destOrd="0" parTransId="{D4614A6A-F2C9-4BBA-B985-E88818ABCAC5}" sibTransId="{DB353DDA-D7DE-49C0-8BD4-4CA6E35B984F}"/>
    <dgm:cxn modelId="{257B6842-8E4C-4949-846D-41664696DEAB}" type="presOf" srcId="{37CA2B62-3C57-4FF8-B740-98276E69FF80}" destId="{A3ACF190-82A9-B343-B3E0-F531F40F7195}" srcOrd="0" destOrd="0" presId="urn:microsoft.com/office/officeart/2005/8/layout/vProcess5"/>
    <dgm:cxn modelId="{0F8B0547-0D14-6440-8743-8A85325B753B}" type="presOf" srcId="{8CA254C7-8510-4F87-96C4-9D41E2EAD5E4}" destId="{1E467685-CCB1-404A-A3DB-E2C909E10AA6}" srcOrd="0" destOrd="0" presId="urn:microsoft.com/office/officeart/2005/8/layout/vProcess5"/>
    <dgm:cxn modelId="{ED070A57-8BAA-DB49-9146-798B99076487}" type="presOf" srcId="{26E26028-6CFF-470F-B102-AA924EBAA139}" destId="{4F4BB608-CCB5-1447-B8A2-F74A2361792D}" srcOrd="0" destOrd="0" presId="urn:microsoft.com/office/officeart/2005/8/layout/vProcess5"/>
    <dgm:cxn modelId="{4B55405C-EBF9-E549-A6F6-B3B65A5EB58F}" type="presOf" srcId="{DB353DDA-D7DE-49C0-8BD4-4CA6E35B984F}" destId="{E9B36C26-A17D-924B-B719-D35F20B85124}" srcOrd="0" destOrd="0" presId="urn:microsoft.com/office/officeart/2005/8/layout/vProcess5"/>
    <dgm:cxn modelId="{F539B868-3E2F-4584-8EB6-5E92EDF9CD3C}" srcId="{ED0FAFDF-EA9E-4D74-9B47-27DDEE31FA10}" destId="{E87E4262-C328-4A7C-B00E-232F59F8C543}" srcOrd="0" destOrd="0" parTransId="{32FEF99A-5CCF-4203-896F-FF535523792F}" sibTransId="{08670DA9-FB97-4DF3-8626-D630BA437770}"/>
    <dgm:cxn modelId="{697FFA81-3065-3F44-A94D-999E103B2910}" type="presOf" srcId="{ED0FAFDF-EA9E-4D74-9B47-27DDEE31FA10}" destId="{32027C0C-950B-A34D-831E-037715293BE2}" srcOrd="0" destOrd="0" presId="urn:microsoft.com/office/officeart/2005/8/layout/vProcess5"/>
    <dgm:cxn modelId="{2C717C86-1A0A-E141-A184-7A2C111F793E}" type="presOf" srcId="{E87E4262-C328-4A7C-B00E-232F59F8C543}" destId="{8FD31B1F-95B8-2D43-A002-A38E5A4525B8}" srcOrd="0" destOrd="0" presId="urn:microsoft.com/office/officeart/2005/8/layout/vProcess5"/>
    <dgm:cxn modelId="{A1BB3DC6-E566-9345-B3A5-69D9C7177E45}" type="presOf" srcId="{56ABD623-BF7D-4AA8-B37E-F7D442889DD8}" destId="{CE387FD9-6DAA-624C-8B7D-9DF37B73DC10}" srcOrd="0" destOrd="0" presId="urn:microsoft.com/office/officeart/2005/8/layout/vProcess5"/>
    <dgm:cxn modelId="{AB6987D4-86A7-7F46-8142-D8621E602DCD}" type="presOf" srcId="{37CA2B62-3C57-4FF8-B740-98276E69FF80}" destId="{AA837925-774A-D242-9006-7393BC5BBEDF}" srcOrd="1" destOrd="0" presId="urn:microsoft.com/office/officeart/2005/8/layout/vProcess5"/>
    <dgm:cxn modelId="{BAAE4BD5-46BC-F040-9A4E-5A74104769E4}" type="presOf" srcId="{08670DA9-FB97-4DF3-8626-D630BA437770}" destId="{077FDD00-5684-774C-BAED-B775EBAC0D6D}" srcOrd="0" destOrd="0" presId="urn:microsoft.com/office/officeart/2005/8/layout/vProcess5"/>
    <dgm:cxn modelId="{8CA9B2FF-F48E-854D-B18B-678A35305C7C}" type="presOf" srcId="{E87E4262-C328-4A7C-B00E-232F59F8C543}" destId="{8467C9FD-9F1F-3742-9940-FC4DA9B072F9}" srcOrd="1" destOrd="0" presId="urn:microsoft.com/office/officeart/2005/8/layout/vProcess5"/>
    <dgm:cxn modelId="{55695F6B-B1C8-FB4C-879D-F828FD7F0E3B}" type="presParOf" srcId="{32027C0C-950B-A34D-831E-037715293BE2}" destId="{F72C67BA-0B98-8143-A981-E5BC6ABD0FD8}" srcOrd="0" destOrd="0" presId="urn:microsoft.com/office/officeart/2005/8/layout/vProcess5"/>
    <dgm:cxn modelId="{2425C5B7-20F6-2544-99FD-841877D30316}" type="presParOf" srcId="{32027C0C-950B-A34D-831E-037715293BE2}" destId="{8FD31B1F-95B8-2D43-A002-A38E5A4525B8}" srcOrd="1" destOrd="0" presId="urn:microsoft.com/office/officeart/2005/8/layout/vProcess5"/>
    <dgm:cxn modelId="{2A846C0E-F543-754B-A221-44BE97AD032F}" type="presParOf" srcId="{32027C0C-950B-A34D-831E-037715293BE2}" destId="{1E467685-CCB1-404A-A3DB-E2C909E10AA6}" srcOrd="2" destOrd="0" presId="urn:microsoft.com/office/officeart/2005/8/layout/vProcess5"/>
    <dgm:cxn modelId="{DE918A00-AE52-7646-B4A8-325C0A74836D}" type="presParOf" srcId="{32027C0C-950B-A34D-831E-037715293BE2}" destId="{4F4BB608-CCB5-1447-B8A2-F74A2361792D}" srcOrd="3" destOrd="0" presId="urn:microsoft.com/office/officeart/2005/8/layout/vProcess5"/>
    <dgm:cxn modelId="{92720DF9-8B42-9C4D-AEE2-19D5C690F8E7}" type="presParOf" srcId="{32027C0C-950B-A34D-831E-037715293BE2}" destId="{A3ACF190-82A9-B343-B3E0-F531F40F7195}" srcOrd="4" destOrd="0" presId="urn:microsoft.com/office/officeart/2005/8/layout/vProcess5"/>
    <dgm:cxn modelId="{CF41BF2D-6FF6-8B40-9189-1A05B17722A0}" type="presParOf" srcId="{32027C0C-950B-A34D-831E-037715293BE2}" destId="{077FDD00-5684-774C-BAED-B775EBAC0D6D}" srcOrd="5" destOrd="0" presId="urn:microsoft.com/office/officeart/2005/8/layout/vProcess5"/>
    <dgm:cxn modelId="{00F765E1-AD6F-6144-83B9-B85A2B548800}" type="presParOf" srcId="{32027C0C-950B-A34D-831E-037715293BE2}" destId="{CE387FD9-6DAA-624C-8B7D-9DF37B73DC10}" srcOrd="6" destOrd="0" presId="urn:microsoft.com/office/officeart/2005/8/layout/vProcess5"/>
    <dgm:cxn modelId="{C98CCB49-98E8-2040-A4C0-EDB71F0F6477}" type="presParOf" srcId="{32027C0C-950B-A34D-831E-037715293BE2}" destId="{E9B36C26-A17D-924B-B719-D35F20B85124}" srcOrd="7" destOrd="0" presId="urn:microsoft.com/office/officeart/2005/8/layout/vProcess5"/>
    <dgm:cxn modelId="{BA923F63-F0C5-6941-9D22-955F904B0423}" type="presParOf" srcId="{32027C0C-950B-A34D-831E-037715293BE2}" destId="{8467C9FD-9F1F-3742-9940-FC4DA9B072F9}" srcOrd="8" destOrd="0" presId="urn:microsoft.com/office/officeart/2005/8/layout/vProcess5"/>
    <dgm:cxn modelId="{5F5427CF-7636-BD4D-980E-A0F7B077DB05}" type="presParOf" srcId="{32027C0C-950B-A34D-831E-037715293BE2}" destId="{BFA8491E-C93F-924F-9044-14848D8B9C1D}" srcOrd="9" destOrd="0" presId="urn:microsoft.com/office/officeart/2005/8/layout/vProcess5"/>
    <dgm:cxn modelId="{98BD7921-7970-114E-A546-380D737B3410}" type="presParOf" srcId="{32027C0C-950B-A34D-831E-037715293BE2}" destId="{89584911-4098-3C44-BC37-75E2C5BBA8A2}" srcOrd="10" destOrd="0" presId="urn:microsoft.com/office/officeart/2005/8/layout/vProcess5"/>
    <dgm:cxn modelId="{94509FD3-AE77-434C-8C61-7B83A9749433}" type="presParOf" srcId="{32027C0C-950B-A34D-831E-037715293BE2}" destId="{AA837925-774A-D242-9006-7393BC5BBED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FF50-D545-A141-B600-A1CBA6D0C831}">
      <dsp:nvSpPr>
        <dsp:cNvPr id="0" name=""/>
        <dsp:cNvSpPr/>
      </dsp:nvSpPr>
      <dsp:spPr>
        <a:xfrm>
          <a:off x="518" y="701225"/>
          <a:ext cx="4247434" cy="1295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a:t>Gramsci’ye göre tabi grupların bilinçleri tipik olarak dengesiz ve yarılmıştır. “Bu tür ideolojilerde çatışan iki dünya kavrayışı yan yana bulunur; biri yönetenlerin “resmi” kavramlarından türetilmiştir, diğeri ise baskı altındaki insanların toplumsal gerçeklikle ilgili “pratik deneyimleri”nden. </a:t>
          </a:r>
          <a:endParaRPr lang="en-US" sz="1300" kern="1200"/>
        </a:p>
      </dsp:txBody>
      <dsp:txXfrm>
        <a:off x="518" y="701225"/>
        <a:ext cx="4247434" cy="1295467"/>
      </dsp:txXfrm>
    </dsp:sp>
    <dsp:sp modelId="{7AAFC763-16B8-A44D-AD18-3E9C2B9F86DC}">
      <dsp:nvSpPr>
        <dsp:cNvPr id="0" name=""/>
        <dsp:cNvSpPr/>
      </dsp:nvSpPr>
      <dsp:spPr>
        <a:xfrm>
          <a:off x="518" y="2527622"/>
          <a:ext cx="4247434" cy="1295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a:t>Gramsci için de, Hall için de hegemonya “hiçbir zaman nihai olarak kazanılmayan” bir mücadeledir; yeniden ve yeniden kazanılmayı gerektirir ve sürekli bir müzakere, içerme ve taviz sürecine işaret eder. Çünkü ideolojik mücadele taraflardan birinin ideolojik çerçevesinin diğerinin yerini alması şeklinde ilerleyen bir süreç değildir.</a:t>
          </a:r>
          <a:endParaRPr lang="en-US" sz="1300" kern="1200"/>
        </a:p>
      </dsp:txBody>
      <dsp:txXfrm>
        <a:off x="518" y="2527622"/>
        <a:ext cx="4247434" cy="1295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31B1F-95B8-2D43-A002-A38E5A4525B8}">
      <dsp:nvSpPr>
        <dsp:cNvPr id="0" name=""/>
        <dsp:cNvSpPr/>
      </dsp:nvSpPr>
      <dsp:spPr>
        <a:xfrm>
          <a:off x="0" y="0"/>
          <a:ext cx="6309360" cy="95729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Bu tartışma, Frank Parkin'in (1971) Sınıfsal Eşitsizlik ve Siyasal Düzen kitabında önerdiği üç katmanlı değer sistemi tipolojisinden uyarlanmıştır:</a:t>
          </a:r>
          <a:endParaRPr lang="en-US" sz="1800" kern="1200" dirty="0"/>
        </a:p>
      </dsp:txBody>
      <dsp:txXfrm>
        <a:off x="28038" y="28038"/>
        <a:ext cx="5195473" cy="901218"/>
      </dsp:txXfrm>
    </dsp:sp>
    <dsp:sp modelId="{1E467685-CCB1-404A-A3DB-E2C909E10AA6}">
      <dsp:nvSpPr>
        <dsp:cNvPr id="0" name=""/>
        <dsp:cNvSpPr/>
      </dsp:nvSpPr>
      <dsp:spPr>
        <a:xfrm>
          <a:off x="528408" y="1131347"/>
          <a:ext cx="6309360" cy="95729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1. Bir sınıf sistemi içindeki insanların içten benimsedikleri egemen değer sistemi, </a:t>
          </a:r>
          <a:endParaRPr lang="en-US" sz="1800" kern="1200"/>
        </a:p>
      </dsp:txBody>
      <dsp:txXfrm>
        <a:off x="556446" y="1159385"/>
        <a:ext cx="5102633" cy="901218"/>
      </dsp:txXfrm>
    </dsp:sp>
    <dsp:sp modelId="{4F4BB608-CCB5-1447-B8A2-F74A2361792D}">
      <dsp:nvSpPr>
        <dsp:cNvPr id="0" name=""/>
        <dsp:cNvSpPr/>
      </dsp:nvSpPr>
      <dsp:spPr>
        <a:xfrm>
          <a:off x="1048931" y="2262695"/>
          <a:ext cx="6309360" cy="95729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2. Uzlaşmacı bir tepki doğuran tabi değer sistemi, </a:t>
          </a:r>
          <a:endParaRPr lang="en-US" sz="1800" kern="1200"/>
        </a:p>
      </dsp:txBody>
      <dsp:txXfrm>
        <a:off x="1076969" y="2290733"/>
        <a:ext cx="5110520" cy="901218"/>
      </dsp:txXfrm>
    </dsp:sp>
    <dsp:sp modelId="{A3ACF190-82A9-B343-B3E0-F531F40F7195}">
      <dsp:nvSpPr>
        <dsp:cNvPr id="0" name=""/>
        <dsp:cNvSpPr/>
      </dsp:nvSpPr>
      <dsp:spPr>
        <a:xfrm>
          <a:off x="1577340" y="3394043"/>
          <a:ext cx="6309360" cy="95729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3.  Sınıfsal eşitsizliğe karşıt bir yorumu teşvik eden radikal değer sistemi. </a:t>
          </a:r>
          <a:endParaRPr lang="en-US" sz="1800" kern="1200"/>
        </a:p>
      </dsp:txBody>
      <dsp:txXfrm>
        <a:off x="1605378" y="3422081"/>
        <a:ext cx="5102633" cy="901218"/>
      </dsp:txXfrm>
    </dsp:sp>
    <dsp:sp modelId="{077FDD00-5684-774C-BAED-B775EBAC0D6D}">
      <dsp:nvSpPr>
        <dsp:cNvPr id="0" name=""/>
        <dsp:cNvSpPr/>
      </dsp:nvSpPr>
      <dsp:spPr>
        <a:xfrm>
          <a:off x="5687118" y="733200"/>
          <a:ext cx="622241" cy="62224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27122" y="733200"/>
        <a:ext cx="342233" cy="468236"/>
      </dsp:txXfrm>
    </dsp:sp>
    <dsp:sp modelId="{CE387FD9-6DAA-624C-8B7D-9DF37B73DC10}">
      <dsp:nvSpPr>
        <dsp:cNvPr id="0" name=""/>
        <dsp:cNvSpPr/>
      </dsp:nvSpPr>
      <dsp:spPr>
        <a:xfrm>
          <a:off x="6215527" y="1864548"/>
          <a:ext cx="622241" cy="62224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355531" y="1864548"/>
        <a:ext cx="342233" cy="468236"/>
      </dsp:txXfrm>
    </dsp:sp>
    <dsp:sp modelId="{E9B36C26-A17D-924B-B719-D35F20B85124}">
      <dsp:nvSpPr>
        <dsp:cNvPr id="0" name=""/>
        <dsp:cNvSpPr/>
      </dsp:nvSpPr>
      <dsp:spPr>
        <a:xfrm>
          <a:off x="6736049" y="2995896"/>
          <a:ext cx="622241" cy="62224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876053"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D3DCDAC2-6662-88C4-AD90-EB6A0E2F8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B3E07E0D-581F-CBFD-2960-50FFE2BDA67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2A60B-E7C2-8C4D-9306-192A4AC741E3}" type="datetimeFigureOut">
              <a:rPr lang="tr-TR" smtClean="0"/>
              <a:t>10.05.2025</a:t>
            </a:fld>
            <a:endParaRPr lang="tr-TR"/>
          </a:p>
        </p:txBody>
      </p:sp>
      <p:sp>
        <p:nvSpPr>
          <p:cNvPr id="4" name="Slayt Resmi Yer Tutucusu 3">
            <a:extLst>
              <a:ext uri="{FF2B5EF4-FFF2-40B4-BE49-F238E27FC236}">
                <a16:creationId xmlns:a16="http://schemas.microsoft.com/office/drawing/2014/main" id="{11C1F254-7F40-6284-69BC-6E09D92B10A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a:extLst>
              <a:ext uri="{FF2B5EF4-FFF2-40B4-BE49-F238E27FC236}">
                <a16:creationId xmlns:a16="http://schemas.microsoft.com/office/drawing/2014/main" id="{3E0198DC-68F8-81F8-8737-224E6887465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a:extLst>
              <a:ext uri="{FF2B5EF4-FFF2-40B4-BE49-F238E27FC236}">
                <a16:creationId xmlns:a16="http://schemas.microsoft.com/office/drawing/2014/main" id="{EA99E39B-144E-ED42-3D91-DFF43DD20FA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a:extLst>
              <a:ext uri="{FF2B5EF4-FFF2-40B4-BE49-F238E27FC236}">
                <a16:creationId xmlns:a16="http://schemas.microsoft.com/office/drawing/2014/main" id="{B29500A3-F9F6-2B4C-3AF1-D2F8DC0E580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8EA4F-0129-FF4F-9969-93C305363CDB}"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D2330E2E-C465-4EB7-8B6A-B92E1B7DFA42}" type="slidenum">
              <a:rPr lang="en-GB" smtClean="0"/>
              <a:pPr/>
              <a:t>1</a:t>
            </a:fld>
            <a:endParaRPr lang="en-GB" dirty="0"/>
          </a:p>
        </p:txBody>
      </p:sp>
    </p:spTree>
    <p:extLst>
      <p:ext uri="{BB962C8B-B14F-4D97-AF65-F5344CB8AC3E}">
        <p14:creationId xmlns:p14="http://schemas.microsoft.com/office/powerpoint/2010/main" val="19710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2</a:t>
            </a:fld>
            <a:endParaRPr lang="en-GB"/>
          </a:p>
        </p:txBody>
      </p:sp>
    </p:spTree>
    <p:extLst>
      <p:ext uri="{BB962C8B-B14F-4D97-AF65-F5344CB8AC3E}">
        <p14:creationId xmlns:p14="http://schemas.microsoft.com/office/powerpoint/2010/main" val="19710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3</a:t>
            </a:fld>
            <a:endParaRPr lang="en-GB"/>
          </a:p>
        </p:txBody>
      </p:sp>
    </p:spTree>
    <p:extLst>
      <p:ext uri="{BB962C8B-B14F-4D97-AF65-F5344CB8AC3E}">
        <p14:creationId xmlns:p14="http://schemas.microsoft.com/office/powerpoint/2010/main" val="1695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D2330E2E-C465-4EB7-8B6A-B92E1B7DFA42}" type="slidenum">
              <a:rPr lang="en-GB" smtClean="0"/>
              <a:pPr/>
              <a:t>11</a:t>
            </a:fld>
            <a:endParaRPr lang="en-GB"/>
          </a:p>
        </p:txBody>
      </p:sp>
    </p:spTree>
    <p:extLst>
      <p:ext uri="{BB962C8B-B14F-4D97-AF65-F5344CB8AC3E}">
        <p14:creationId xmlns:p14="http://schemas.microsoft.com/office/powerpoint/2010/main" val="274975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10.05.2025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4" name="Metin kutusu 3">
            <a:extLst>
              <a:ext uri="{FF2B5EF4-FFF2-40B4-BE49-F238E27FC236}">
                <a16:creationId xmlns:a16="http://schemas.microsoft.com/office/drawing/2014/main" id="{29247DE7-4B2B-55A4-ADD5-4835972C3934}"/>
              </a:ext>
            </a:extLst>
          </p:cNvPr>
          <p:cNvSpPr txBox="1"/>
          <p:nvPr/>
        </p:nvSpPr>
        <p:spPr>
          <a:xfrm>
            <a:off x="5314149" y="640080"/>
            <a:ext cx="3147699"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tr-TR" sz="4700" b="1" spc="300" noProof="1">
                <a:ln w="13500">
                  <a:solidFill>
                    <a:schemeClr val="accent1">
                      <a:shade val="2500"/>
                      <a:alpha val="6500"/>
                    </a:schemeClr>
                  </a:solidFill>
                  <a:prstDash val="solid"/>
                </a:ln>
                <a:effectLst>
                  <a:outerShdw blurRad="50800" dist="38100" dir="16200000" rotWithShape="0">
                    <a:prstClr val="black">
                      <a:alpha val="40000"/>
                    </a:prstClr>
                  </a:outerShdw>
                </a:effectLst>
                <a:latin typeface="+mj-lt"/>
                <a:ea typeface="+mj-ea"/>
                <a:cs typeface="+mj-cs"/>
              </a:rPr>
              <a:t>İDEOLOJİ OLARAK İLETİŞİM</a:t>
            </a:r>
          </a:p>
        </p:txBody>
      </p:sp>
      <p:pic>
        <p:nvPicPr>
          <p:cNvPr id="3" name="Resim 2" descr="ekran görüntüsü, havadan, anten, tasarım içeren bir resim&#10;&#10;Yapay zeka tarafından oluşturulan içerik yanlış olabilir.">
            <a:extLst>
              <a:ext uri="{FF2B5EF4-FFF2-40B4-BE49-F238E27FC236}">
                <a16:creationId xmlns:a16="http://schemas.microsoft.com/office/drawing/2014/main" id="{CDA48B69-5360-175E-9471-DA38F45B343D}"/>
              </a:ext>
            </a:extLst>
          </p:cNvPr>
          <p:cNvPicPr>
            <a:picLocks noChangeAspect="1"/>
          </p:cNvPicPr>
          <p:nvPr/>
        </p:nvPicPr>
        <p:blipFill>
          <a:blip r:embed="rId3">
            <a:extLst>
              <a:ext uri="{28A0092B-C50C-407E-A947-70E740481C1C}">
                <a14:useLocalDpi xmlns:a14="http://schemas.microsoft.com/office/drawing/2010/main" val="0"/>
              </a:ext>
            </a:extLst>
          </a:blip>
          <a:srcRect r="31135" b="1"/>
          <a:stretch/>
        </p:blipFill>
        <p:spPr>
          <a:xfrm>
            <a:off x="650018" y="1216968"/>
            <a:ext cx="4062196"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7"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4149"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595245" y="2599509"/>
            <a:ext cx="7607751"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a:t>Hall, üretim ilişkilerinin belirleyiciliğine yaslanmak istemiştir. Fakat aynı anda, diğer toplumsal fenomenlere hiçbir serbesti ve etki gücü tanımadan onlara sadece iktisadi üretim ilişkilerinin belirleyiciliği altındaki “çıktılar” olarak muamele eden ekonomik indirgemeciliğin tuzağından kaçmanın da yolunu bulmaya çalışmıştır. Çünkü “böyle bir konumdan ideolojiyi, mücadele kavramıyla birlikte düşünebilmek kavramsal olarak imkansız”dır. </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İşte bu yüzden Hall ideolojiye, meydan okuma ve direncin salt “teoride” kalmadığı, sıradan halkın gündelik hayatında karşılığı olan potansiyel bir mücadele ve çekişme alanı olarak yaklaşır. İşte yine bu nedenle, kültürelcilik ve yapısalcılık arasında verimli bir köprü kurmaya çalışır. Bu çabasında en çok  Antonio Gramsci ve onun hegemonya kavramından etkilenmiştir. Hall, Althusser’i Gramsci’nin hegemonya kavramı aracılığıyla okumaya yönelir; “sınıfların kendi dünya görüşlerini hakim kılmak için devlet içinde yürüttükleri mücadele.”</a:t>
            </a:r>
          </a:p>
        </p:txBody>
      </p:sp>
    </p:spTree>
    <p:extLst>
      <p:ext uri="{BB962C8B-B14F-4D97-AF65-F5344CB8AC3E}">
        <p14:creationId xmlns:p14="http://schemas.microsoft.com/office/powerpoint/2010/main" val="421050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0382DAF-3ED6-A448-9600-AFDC9C2A23D6}"/>
              </a:ext>
            </a:extLst>
          </p:cNvPr>
          <p:cNvSpPr/>
          <p:nvPr/>
        </p:nvSpPr>
        <p:spPr>
          <a:xfrm>
            <a:off x="1314808" y="4859942"/>
            <a:ext cx="2419252" cy="430887"/>
          </a:xfrm>
          <a:prstGeom prst="rect">
            <a:avLst/>
          </a:prstGeom>
        </p:spPr>
        <p:txBody>
          <a:bodyPr wrap="none">
            <a:spAutoFit/>
          </a:bodyPr>
          <a:lstStyle/>
          <a:p>
            <a:r>
              <a:rPr lang="tr-TR" sz="2200" b="1" spc="150" dirty="0">
                <a:ln w="11430"/>
                <a:solidFill>
                  <a:srgbClr val="C00000"/>
                </a:solidFill>
                <a:effectLst>
                  <a:outerShdw blurRad="25400" algn="tl" rotWithShape="0">
                    <a:srgbClr val="000000">
                      <a:alpha val="43000"/>
                    </a:srgbClr>
                  </a:outerShdw>
                </a:effectLst>
              </a:rPr>
              <a:t>Antonio </a:t>
            </a:r>
            <a:r>
              <a:rPr lang="tr-TR" sz="2200" b="1" spc="150" dirty="0" err="1">
                <a:ln w="11430"/>
                <a:solidFill>
                  <a:srgbClr val="C00000"/>
                </a:solidFill>
                <a:effectLst>
                  <a:outerShdw blurRad="25400" algn="tl" rotWithShape="0">
                    <a:srgbClr val="000000">
                      <a:alpha val="43000"/>
                    </a:srgbClr>
                  </a:outerShdw>
                </a:effectLst>
              </a:rPr>
              <a:t>Gramsci</a:t>
            </a:r>
            <a:endParaRPr lang="tr-TR" sz="2200" b="1" spc="150" dirty="0">
              <a:ln w="11430"/>
              <a:solidFill>
                <a:srgbClr val="C00000"/>
              </a:solidFill>
              <a:effectLst>
                <a:outerShdw blurRad="25400" algn="tl" rotWithShape="0">
                  <a:srgbClr val="000000">
                    <a:alpha val="43000"/>
                  </a:srgbClr>
                </a:outerShdw>
              </a:effectLst>
            </a:endParaRPr>
          </a:p>
        </p:txBody>
      </p:sp>
      <p:pic>
        <p:nvPicPr>
          <p:cNvPr id="6" name="Resim 5" descr="insan yüzü, portre, kişi, şahıs, kaş içeren bir resim&#10;&#10;Yapay zeka tarafından oluşturulan içerik yanlış olabilir.">
            <a:extLst>
              <a:ext uri="{FF2B5EF4-FFF2-40B4-BE49-F238E27FC236}">
                <a16:creationId xmlns:a16="http://schemas.microsoft.com/office/drawing/2014/main" id="{B6B8E326-8D0E-A534-82BD-DC125DCEB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24" y="2316296"/>
            <a:ext cx="3563819" cy="2225407"/>
          </a:xfrm>
          <a:prstGeom prst="rect">
            <a:avLst/>
          </a:prstGeom>
        </p:spPr>
      </p:pic>
      <p:graphicFrame>
        <p:nvGraphicFramePr>
          <p:cNvPr id="10" name="Metin kutusu 3">
            <a:extLst>
              <a:ext uri="{FF2B5EF4-FFF2-40B4-BE49-F238E27FC236}">
                <a16:creationId xmlns:a16="http://schemas.microsoft.com/office/drawing/2014/main" id="{E2D861B2-03C6-BF6C-3421-D4B613BD9F74}"/>
              </a:ext>
            </a:extLst>
          </p:cNvPr>
          <p:cNvGraphicFramePr/>
          <p:nvPr>
            <p:extLst>
              <p:ext uri="{D42A27DB-BD31-4B8C-83A1-F6EECF244321}">
                <p14:modId xmlns:p14="http://schemas.microsoft.com/office/powerpoint/2010/main" val="1476045142"/>
              </p:ext>
            </p:extLst>
          </p:nvPr>
        </p:nvGraphicFramePr>
        <p:xfrm>
          <a:off x="4572000" y="1166841"/>
          <a:ext cx="4248472" cy="4524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184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628650" y="1929384"/>
            <a:ext cx="78867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dirty="0"/>
              <a:t>Hall, </a:t>
            </a:r>
            <a:r>
              <a:rPr lang="en-US" sz="1900" dirty="0" err="1"/>
              <a:t>televizyonun</a:t>
            </a:r>
            <a:r>
              <a:rPr lang="en-US" sz="1900" dirty="0"/>
              <a:t> </a:t>
            </a:r>
            <a:r>
              <a:rPr lang="en-US" sz="1900" dirty="0" err="1"/>
              <a:t>nasıl</a:t>
            </a:r>
            <a:r>
              <a:rPr lang="en-US" sz="1900" dirty="0"/>
              <a:t> “</a:t>
            </a:r>
            <a:r>
              <a:rPr lang="en-US" sz="1900" dirty="0" err="1"/>
              <a:t>işlediğini</a:t>
            </a:r>
            <a:r>
              <a:rPr lang="en-US" sz="1900" dirty="0"/>
              <a:t>” </a:t>
            </a:r>
            <a:r>
              <a:rPr lang="en-US" sz="1900" dirty="0" err="1"/>
              <a:t>açıklamak</a:t>
            </a:r>
            <a:r>
              <a:rPr lang="en-US" sz="1900" dirty="0"/>
              <a:t> </a:t>
            </a:r>
            <a:r>
              <a:rPr lang="en-US" sz="1900" dirty="0" err="1"/>
              <a:t>için</a:t>
            </a:r>
            <a:r>
              <a:rPr lang="en-US" sz="1900" dirty="0"/>
              <a:t> </a:t>
            </a:r>
            <a:r>
              <a:rPr lang="en-US" sz="1900" dirty="0" err="1"/>
              <a:t>kültürel</a:t>
            </a:r>
            <a:r>
              <a:rPr lang="en-US" sz="1900" dirty="0"/>
              <a:t> </a:t>
            </a:r>
            <a:r>
              <a:rPr lang="en-US" sz="1900" dirty="0" err="1"/>
              <a:t>üretim</a:t>
            </a:r>
            <a:r>
              <a:rPr lang="en-US" sz="1900" dirty="0"/>
              <a:t> </a:t>
            </a:r>
            <a:r>
              <a:rPr lang="en-US" sz="1900" dirty="0" err="1"/>
              <a:t>ilişkilerini</a:t>
            </a:r>
            <a:r>
              <a:rPr lang="en-US" sz="1900" dirty="0"/>
              <a:t> </a:t>
            </a:r>
            <a:r>
              <a:rPr lang="en-US" sz="1900" dirty="0" err="1"/>
              <a:t>analiz</a:t>
            </a:r>
            <a:r>
              <a:rPr lang="en-US" sz="1900" dirty="0"/>
              <a:t> </a:t>
            </a:r>
            <a:r>
              <a:rPr lang="en-US" sz="1900" dirty="0" err="1"/>
              <a:t>edebilecek</a:t>
            </a:r>
            <a:r>
              <a:rPr lang="en-US" sz="1900" dirty="0"/>
              <a:t> </a:t>
            </a:r>
            <a:r>
              <a:rPr lang="en-US" sz="1900" dirty="0" err="1"/>
              <a:t>bir</a:t>
            </a:r>
            <a:r>
              <a:rPr lang="en-US" sz="1900" dirty="0"/>
              <a:t> model </a:t>
            </a:r>
            <a:r>
              <a:rPr lang="en-US" sz="1900" dirty="0" err="1"/>
              <a:t>kurma</a:t>
            </a:r>
            <a:r>
              <a:rPr lang="en-US" sz="1900" dirty="0"/>
              <a:t> </a:t>
            </a:r>
            <a:r>
              <a:rPr lang="en-US" sz="1900" dirty="0" err="1"/>
              <a:t>girişiminde</a:t>
            </a:r>
            <a:r>
              <a:rPr lang="en-US" sz="1900" dirty="0"/>
              <a:t> </a:t>
            </a:r>
            <a:r>
              <a:rPr lang="en-US" sz="1900" dirty="0" err="1"/>
              <a:t>medyaya</a:t>
            </a:r>
            <a:r>
              <a:rPr lang="en-US" sz="1900" dirty="0"/>
              <a:t> </a:t>
            </a:r>
            <a:r>
              <a:rPr lang="en-US" sz="1900" dirty="0" err="1"/>
              <a:t>yönelik</a:t>
            </a:r>
            <a:r>
              <a:rPr lang="en-US" sz="1900" dirty="0"/>
              <a:t> </a:t>
            </a:r>
            <a:r>
              <a:rPr lang="en-US" sz="1900" dirty="0" err="1"/>
              <a:t>yaygın</a:t>
            </a:r>
            <a:r>
              <a:rPr lang="en-US" sz="1900" dirty="0"/>
              <a:t> </a:t>
            </a:r>
            <a:r>
              <a:rPr lang="en-US" sz="1900" dirty="0" err="1"/>
              <a:t>sosyal</a:t>
            </a:r>
            <a:r>
              <a:rPr lang="en-US" sz="1900" dirty="0"/>
              <a:t> </a:t>
            </a:r>
            <a:r>
              <a:rPr lang="en-US" sz="1900" dirty="0" err="1"/>
              <a:t>bilimsel</a:t>
            </a:r>
            <a:r>
              <a:rPr lang="en-US" sz="1900" dirty="0"/>
              <a:t> </a:t>
            </a:r>
            <a:r>
              <a:rPr lang="en-US" sz="1900" dirty="0" err="1"/>
              <a:t>bakış</a:t>
            </a:r>
            <a:r>
              <a:rPr lang="en-US" sz="1900" dirty="0"/>
              <a:t> </a:t>
            </a:r>
            <a:r>
              <a:rPr lang="en-US" sz="1900" dirty="0" err="1"/>
              <a:t>açısını</a:t>
            </a:r>
            <a:r>
              <a:rPr lang="en-US" sz="1900" dirty="0"/>
              <a:t> </a:t>
            </a:r>
            <a:r>
              <a:rPr lang="en-US" sz="1900" dirty="0" err="1"/>
              <a:t>reddederek</a:t>
            </a:r>
            <a:r>
              <a:rPr lang="en-US" sz="1900" dirty="0"/>
              <a:t> </a:t>
            </a:r>
            <a:r>
              <a:rPr lang="en-US" sz="1900" dirty="0" err="1"/>
              <a:t>işe</a:t>
            </a:r>
            <a:r>
              <a:rPr lang="en-US" sz="1900" dirty="0"/>
              <a:t> </a:t>
            </a:r>
            <a:r>
              <a:rPr lang="en-US" sz="1900" dirty="0" err="1"/>
              <a:t>koyulur</a:t>
            </a:r>
            <a:r>
              <a:rPr lang="en-US" sz="1900" dirty="0"/>
              <a:t>. Bu </a:t>
            </a:r>
            <a:r>
              <a:rPr lang="en-US" sz="1900" dirty="0" err="1"/>
              <a:t>yaygın</a:t>
            </a:r>
            <a:r>
              <a:rPr lang="en-US" sz="1900" dirty="0"/>
              <a:t> </a:t>
            </a:r>
            <a:r>
              <a:rPr lang="en-US" sz="1900" dirty="0" err="1"/>
              <a:t>görüş</a:t>
            </a:r>
            <a:r>
              <a:rPr lang="en-US" sz="1900" dirty="0"/>
              <a:t>, Amerikan </a:t>
            </a:r>
            <a:r>
              <a:rPr lang="en-US" sz="1900" dirty="0" err="1"/>
              <a:t>kitle</a:t>
            </a:r>
            <a:r>
              <a:rPr lang="en-US" sz="1900" dirty="0"/>
              <a:t> </a:t>
            </a:r>
            <a:r>
              <a:rPr lang="en-US" sz="1900" dirty="0" err="1"/>
              <a:t>iletişim</a:t>
            </a:r>
            <a:r>
              <a:rPr lang="en-US" sz="1900" dirty="0"/>
              <a:t> </a:t>
            </a:r>
            <a:r>
              <a:rPr lang="en-US" sz="1900" dirty="0" err="1"/>
              <a:t>sosyolojisinin</a:t>
            </a:r>
            <a:r>
              <a:rPr lang="en-US" sz="1900" dirty="0"/>
              <a:t> </a:t>
            </a:r>
            <a:r>
              <a:rPr lang="en-US" sz="1900" dirty="0" err="1"/>
              <a:t>yoğun</a:t>
            </a:r>
            <a:r>
              <a:rPr lang="en-US" sz="1900" dirty="0"/>
              <a:t> </a:t>
            </a:r>
            <a:r>
              <a:rPr lang="en-US" sz="1900" dirty="0" err="1"/>
              <a:t>tesiriyle</a:t>
            </a:r>
            <a:r>
              <a:rPr lang="en-US" sz="1900" dirty="0"/>
              <a:t>, </a:t>
            </a:r>
            <a:r>
              <a:rPr lang="en-US" sz="1900" dirty="0" err="1"/>
              <a:t>mesajlarını</a:t>
            </a:r>
            <a:r>
              <a:rPr lang="en-US" sz="1900" dirty="0"/>
              <a:t> </a:t>
            </a:r>
            <a:r>
              <a:rPr lang="en-US" sz="1900" dirty="0" err="1"/>
              <a:t>pasif</a:t>
            </a:r>
            <a:r>
              <a:rPr lang="en-US" sz="1900" dirty="0"/>
              <a:t> </a:t>
            </a:r>
            <a:r>
              <a:rPr lang="en-US" sz="1900" dirty="0" err="1"/>
              <a:t>tüketicilere</a:t>
            </a:r>
            <a:r>
              <a:rPr lang="en-US" sz="1900" dirty="0"/>
              <a:t> </a:t>
            </a:r>
            <a:r>
              <a:rPr lang="en-US" sz="1900" dirty="0" err="1"/>
              <a:t>zerk</a:t>
            </a:r>
            <a:r>
              <a:rPr lang="en-US" sz="1900" dirty="0"/>
              <a:t> </a:t>
            </a:r>
            <a:r>
              <a:rPr lang="en-US" sz="1900" dirty="0" err="1"/>
              <a:t>eden</a:t>
            </a:r>
            <a:r>
              <a:rPr lang="en-US" sz="1900" dirty="0"/>
              <a:t> </a:t>
            </a:r>
            <a:r>
              <a:rPr lang="en-US" sz="1900" dirty="0" err="1"/>
              <a:t>aşırı</a:t>
            </a:r>
            <a:r>
              <a:rPr lang="en-US" sz="1900" dirty="0"/>
              <a:t> </a:t>
            </a:r>
            <a:r>
              <a:rPr lang="en-US" sz="1900" dirty="0" err="1"/>
              <a:t>belirlenimci</a:t>
            </a:r>
            <a:r>
              <a:rPr lang="en-US" sz="1900" dirty="0"/>
              <a:t> </a:t>
            </a:r>
            <a:r>
              <a:rPr lang="en-US" sz="1900" dirty="0" err="1"/>
              <a:t>bir</a:t>
            </a:r>
            <a:r>
              <a:rPr lang="en-US" sz="1900" dirty="0"/>
              <a:t> </a:t>
            </a:r>
            <a:r>
              <a:rPr lang="en-US" sz="1900" dirty="0" err="1"/>
              <a:t>güçlü</a:t>
            </a:r>
            <a:r>
              <a:rPr lang="en-US" sz="1900" dirty="0"/>
              <a:t> </a:t>
            </a:r>
            <a:r>
              <a:rPr lang="en-US" sz="1900" dirty="0" err="1"/>
              <a:t>medya</a:t>
            </a:r>
            <a:r>
              <a:rPr lang="en-US" sz="1900" dirty="0"/>
              <a:t> </a:t>
            </a:r>
            <a:r>
              <a:rPr lang="en-US" sz="1900" dirty="0" err="1"/>
              <a:t>modelinden</a:t>
            </a:r>
            <a:r>
              <a:rPr lang="en-US" sz="1900" dirty="0"/>
              <a:t> </a:t>
            </a:r>
            <a:r>
              <a:rPr lang="en-US" sz="1900" dirty="0" err="1"/>
              <a:t>hareketle</a:t>
            </a:r>
            <a:r>
              <a:rPr lang="en-US" sz="1900" dirty="0"/>
              <a:t> </a:t>
            </a:r>
            <a:r>
              <a:rPr lang="en-US" sz="1900" dirty="0" err="1"/>
              <a:t>şekillenmişti</a:t>
            </a:r>
            <a:r>
              <a:rPr lang="en-US" sz="1900" dirty="0"/>
              <a:t>. </a:t>
            </a:r>
          </a:p>
          <a:p>
            <a:pPr indent="-228600">
              <a:lnSpc>
                <a:spcPct val="90000"/>
              </a:lnSpc>
              <a:spcAft>
                <a:spcPts val="600"/>
              </a:spcAft>
              <a:buFont typeface="Arial" panose="020B0604020202020204" pitchFamily="34" charset="0"/>
              <a:buChar char="•"/>
            </a:pPr>
            <a:r>
              <a:rPr lang="en-US" sz="1900" dirty="0"/>
              <a:t> </a:t>
            </a:r>
          </a:p>
          <a:p>
            <a:pPr indent="-228600">
              <a:lnSpc>
                <a:spcPct val="90000"/>
              </a:lnSpc>
              <a:spcAft>
                <a:spcPts val="600"/>
              </a:spcAft>
              <a:buFont typeface="Arial" panose="020B0604020202020204" pitchFamily="34" charset="0"/>
              <a:buChar char="•"/>
            </a:pPr>
            <a:r>
              <a:rPr lang="en-US" sz="1900" dirty="0"/>
              <a:t>Hall, </a:t>
            </a:r>
            <a:r>
              <a:rPr lang="en-US" sz="1900" dirty="0" err="1"/>
              <a:t>medya</a:t>
            </a:r>
            <a:r>
              <a:rPr lang="en-US" sz="1900" dirty="0"/>
              <a:t> </a:t>
            </a:r>
            <a:r>
              <a:rPr lang="en-US" sz="1900" dirty="0" err="1"/>
              <a:t>çıktılarının</a:t>
            </a:r>
            <a:r>
              <a:rPr lang="en-US" sz="1900" dirty="0"/>
              <a:t> </a:t>
            </a:r>
            <a:r>
              <a:rPr lang="en-US" sz="1900" dirty="0" err="1"/>
              <a:t>üretimini</a:t>
            </a:r>
            <a:r>
              <a:rPr lang="en-US" sz="1900" dirty="0"/>
              <a:t>, </a:t>
            </a:r>
            <a:r>
              <a:rPr lang="en-US" sz="1900" dirty="0" err="1"/>
              <a:t>bunların</a:t>
            </a:r>
            <a:r>
              <a:rPr lang="en-US" sz="1900" dirty="0"/>
              <a:t> </a:t>
            </a:r>
            <a:r>
              <a:rPr lang="en-US" sz="1900" dirty="0" err="1"/>
              <a:t>aktarımını</a:t>
            </a:r>
            <a:r>
              <a:rPr lang="en-US" sz="1900" dirty="0"/>
              <a:t> </a:t>
            </a:r>
            <a:r>
              <a:rPr lang="en-US" sz="1900" dirty="0" err="1"/>
              <a:t>ve</a:t>
            </a:r>
            <a:r>
              <a:rPr lang="en-US" sz="1900" dirty="0"/>
              <a:t> </a:t>
            </a:r>
            <a:r>
              <a:rPr lang="en-US" sz="1900" dirty="0" err="1"/>
              <a:t>alımlanmasını</a:t>
            </a:r>
            <a:r>
              <a:rPr lang="en-US" sz="1900" dirty="0"/>
              <a:t> </a:t>
            </a:r>
            <a:r>
              <a:rPr lang="en-US" sz="1900" dirty="0" err="1"/>
              <a:t>bir</a:t>
            </a:r>
            <a:r>
              <a:rPr lang="en-US" sz="1900" dirty="0"/>
              <a:t> </a:t>
            </a:r>
            <a:r>
              <a:rPr lang="en-US" sz="1900" dirty="0" err="1"/>
              <a:t>arada</a:t>
            </a:r>
            <a:r>
              <a:rPr lang="en-US" sz="1900" dirty="0"/>
              <a:t> </a:t>
            </a:r>
            <a:r>
              <a:rPr lang="en-US" sz="1900" dirty="0" err="1"/>
              <a:t>açıklayabilecek</a:t>
            </a:r>
            <a:r>
              <a:rPr lang="en-US" sz="1900" dirty="0"/>
              <a:t> </a:t>
            </a:r>
            <a:r>
              <a:rPr lang="en-US" sz="1900" dirty="0" err="1"/>
              <a:t>bir</a:t>
            </a:r>
            <a:r>
              <a:rPr lang="en-US" sz="1900" dirty="0"/>
              <a:t> model </a:t>
            </a:r>
            <a:r>
              <a:rPr lang="en-US" sz="1900" dirty="0" err="1"/>
              <a:t>oluşturmak</a:t>
            </a:r>
            <a:r>
              <a:rPr lang="en-US" sz="1900" dirty="0"/>
              <a:t> </a:t>
            </a:r>
            <a:r>
              <a:rPr lang="en-US" sz="1900" dirty="0" err="1"/>
              <a:t>istedi</a:t>
            </a:r>
            <a:r>
              <a:rPr lang="en-US" sz="1900" dirty="0"/>
              <a:t>; </a:t>
            </a:r>
            <a:r>
              <a:rPr lang="en-US" sz="1900" dirty="0" err="1"/>
              <a:t>yapımcılar</a:t>
            </a:r>
            <a:r>
              <a:rPr lang="en-US" sz="1900" dirty="0"/>
              <a:t>, </a:t>
            </a:r>
            <a:r>
              <a:rPr lang="en-US" sz="1900" dirty="0" err="1"/>
              <a:t>içerikler</a:t>
            </a:r>
            <a:r>
              <a:rPr lang="en-US" sz="1900" dirty="0"/>
              <a:t> </a:t>
            </a:r>
            <a:r>
              <a:rPr lang="en-US" sz="1900" dirty="0" err="1"/>
              <a:t>ve</a:t>
            </a:r>
            <a:r>
              <a:rPr lang="en-US" sz="1900" dirty="0"/>
              <a:t> </a:t>
            </a:r>
            <a:r>
              <a:rPr lang="en-US" sz="1900" dirty="0" err="1"/>
              <a:t>izlerkitle</a:t>
            </a:r>
            <a:r>
              <a:rPr lang="en-US" sz="1900" dirty="0"/>
              <a:t> </a:t>
            </a:r>
            <a:r>
              <a:rPr lang="en-US" sz="1900" dirty="0" err="1"/>
              <a:t>kültürel</a:t>
            </a:r>
            <a:r>
              <a:rPr lang="en-US" sz="1900" dirty="0"/>
              <a:t> </a:t>
            </a:r>
            <a:r>
              <a:rPr lang="en-US" sz="1900" dirty="0" err="1"/>
              <a:t>üretimin</a:t>
            </a:r>
            <a:r>
              <a:rPr lang="en-US" sz="1900" dirty="0"/>
              <a:t> </a:t>
            </a:r>
            <a:r>
              <a:rPr lang="en-US" sz="1900" dirty="0" err="1"/>
              <a:t>toplumsal</a:t>
            </a:r>
            <a:r>
              <a:rPr lang="en-US" sz="1900" dirty="0"/>
              <a:t> </a:t>
            </a:r>
            <a:r>
              <a:rPr lang="en-US" sz="1900" dirty="0" err="1"/>
              <a:t>koşulları</a:t>
            </a:r>
            <a:r>
              <a:rPr lang="en-US" sz="1900" dirty="0"/>
              <a:t> </a:t>
            </a:r>
            <a:r>
              <a:rPr lang="en-US" sz="1900" dirty="0" err="1"/>
              <a:t>bağlamında</a:t>
            </a:r>
            <a:r>
              <a:rPr lang="en-US" sz="1900" dirty="0"/>
              <a:t> </a:t>
            </a:r>
            <a:r>
              <a:rPr lang="en-US" sz="1900" dirty="0" err="1"/>
              <a:t>bir</a:t>
            </a:r>
            <a:r>
              <a:rPr lang="en-US" sz="1900" dirty="0"/>
              <a:t> </a:t>
            </a:r>
            <a:r>
              <a:rPr lang="en-US" sz="1900" dirty="0" err="1"/>
              <a:t>arada</a:t>
            </a:r>
            <a:r>
              <a:rPr lang="en-US" sz="1900" dirty="0"/>
              <a:t> </a:t>
            </a:r>
            <a:r>
              <a:rPr lang="en-US" sz="1900" dirty="0" err="1"/>
              <a:t>ele</a:t>
            </a:r>
            <a:r>
              <a:rPr lang="en-US" sz="1900" dirty="0"/>
              <a:t> </a:t>
            </a:r>
            <a:r>
              <a:rPr lang="en-US" sz="1900" dirty="0" err="1"/>
              <a:t>alınacaktı</a:t>
            </a:r>
            <a:r>
              <a:rPr lang="en-US" sz="1900" dirty="0"/>
              <a:t>. </a:t>
            </a:r>
            <a:r>
              <a:rPr lang="en-US" sz="1900" dirty="0" err="1"/>
              <a:t>Geliştirdiği</a:t>
            </a:r>
            <a:r>
              <a:rPr lang="en-US" sz="1900" dirty="0"/>
              <a:t> </a:t>
            </a:r>
            <a:r>
              <a:rPr lang="en-US" sz="1900" dirty="0" err="1"/>
              <a:t>çözüm</a:t>
            </a:r>
            <a:r>
              <a:rPr lang="en-US" sz="1900" dirty="0"/>
              <a:t>, 1970’lerde </a:t>
            </a:r>
            <a:r>
              <a:rPr lang="en-US" sz="1900" dirty="0" err="1"/>
              <a:t>Birmingham’da</a:t>
            </a:r>
            <a:r>
              <a:rPr lang="en-US" sz="1900" dirty="0"/>
              <a:t> </a:t>
            </a:r>
            <a:r>
              <a:rPr lang="en-US" sz="1900" dirty="0" err="1"/>
              <a:t>medyaya</a:t>
            </a:r>
            <a:r>
              <a:rPr lang="en-US" sz="1900" dirty="0"/>
              <a:t> </a:t>
            </a:r>
            <a:r>
              <a:rPr lang="en-US" sz="1900" dirty="0" err="1"/>
              <a:t>yönelik</a:t>
            </a:r>
            <a:r>
              <a:rPr lang="en-US" sz="1900" dirty="0"/>
              <a:t> </a:t>
            </a:r>
            <a:r>
              <a:rPr lang="en-US" sz="1900" dirty="0" err="1"/>
              <a:t>çalışmaların</a:t>
            </a:r>
            <a:r>
              <a:rPr lang="en-US" sz="1900" dirty="0"/>
              <a:t> </a:t>
            </a:r>
            <a:r>
              <a:rPr lang="en-US" sz="1900" dirty="0" err="1"/>
              <a:t>gelişimine</a:t>
            </a:r>
            <a:r>
              <a:rPr lang="en-US" sz="1900" dirty="0"/>
              <a:t> </a:t>
            </a:r>
            <a:r>
              <a:rPr lang="en-US" sz="1900" dirty="0" err="1"/>
              <a:t>zemin</a:t>
            </a:r>
            <a:r>
              <a:rPr lang="en-US" sz="1900" dirty="0"/>
              <a:t> </a:t>
            </a:r>
            <a:r>
              <a:rPr lang="en-US" sz="1900" dirty="0" err="1"/>
              <a:t>oluşturan</a:t>
            </a:r>
            <a:r>
              <a:rPr lang="en-US" sz="1900" dirty="0"/>
              <a:t> </a:t>
            </a:r>
            <a:r>
              <a:rPr lang="en-US" sz="1900" dirty="0" err="1"/>
              <a:t>kodlama</a:t>
            </a:r>
            <a:r>
              <a:rPr lang="en-US" sz="1900" dirty="0"/>
              <a:t>/</a:t>
            </a:r>
            <a:r>
              <a:rPr lang="en-US" sz="1900" dirty="0" err="1"/>
              <a:t>kodaçımı</a:t>
            </a:r>
            <a:r>
              <a:rPr lang="en-US" sz="1900" dirty="0"/>
              <a:t> </a:t>
            </a:r>
            <a:r>
              <a:rPr lang="en-US" sz="1900" dirty="0" err="1"/>
              <a:t>modeli</a:t>
            </a:r>
            <a:r>
              <a:rPr lang="en-US" sz="1900" dirty="0"/>
              <a:t> </a:t>
            </a:r>
            <a:r>
              <a:rPr lang="en-US" sz="1900" dirty="0" err="1"/>
              <a:t>oldu</a:t>
            </a:r>
            <a:r>
              <a:rPr lang="en-US" sz="1900" dirty="0"/>
              <a:t>. </a:t>
            </a:r>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291568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443039" y="2330505"/>
            <a:ext cx="3419569"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a:t>
            </a:r>
            <a:r>
              <a:rPr lang="en-US" sz="1700"/>
              <a:t>Kodlama</a:t>
            </a:r>
            <a:r>
              <a:rPr lang="en-US" sz="1700" dirty="0"/>
              <a:t>/</a:t>
            </a:r>
            <a:r>
              <a:rPr lang="en-US" sz="1700"/>
              <a:t>Kodaçımı</a:t>
            </a:r>
            <a:r>
              <a:rPr lang="en-US" sz="1700" dirty="0"/>
              <a:t>” </a:t>
            </a:r>
            <a:r>
              <a:rPr lang="en-US" sz="1700"/>
              <a:t>yazısı</a:t>
            </a:r>
            <a:r>
              <a:rPr lang="en-US" sz="1700" dirty="0"/>
              <a:t> 1980 </a:t>
            </a:r>
            <a:r>
              <a:rPr lang="en-US" sz="1700"/>
              <a:t>yılında</a:t>
            </a:r>
            <a:r>
              <a:rPr lang="en-US" sz="1700" dirty="0"/>
              <a:t>, </a:t>
            </a:r>
            <a:r>
              <a:rPr lang="en-US" sz="1700"/>
              <a:t>Kültür</a:t>
            </a:r>
            <a:r>
              <a:rPr lang="en-US" sz="1700" dirty="0"/>
              <a:t>, Medya, Dil </a:t>
            </a:r>
            <a:r>
              <a:rPr lang="en-US" sz="1700"/>
              <a:t>başlıklı</a:t>
            </a:r>
            <a:r>
              <a:rPr lang="en-US" sz="1700" dirty="0"/>
              <a:t> </a:t>
            </a:r>
            <a:r>
              <a:rPr lang="en-US" sz="1700"/>
              <a:t>derlemenin</a:t>
            </a:r>
            <a:r>
              <a:rPr lang="en-US" sz="1700" dirty="0"/>
              <a:t> “Medya </a:t>
            </a:r>
            <a:r>
              <a:rPr lang="en-US" sz="1700"/>
              <a:t>Çalışmaları</a:t>
            </a:r>
            <a:r>
              <a:rPr lang="en-US" sz="1700" dirty="0"/>
              <a:t>” </a:t>
            </a:r>
            <a:r>
              <a:rPr lang="en-US" sz="1700"/>
              <a:t>başlıklı</a:t>
            </a:r>
            <a:r>
              <a:rPr lang="en-US" sz="1700" dirty="0"/>
              <a:t> </a:t>
            </a:r>
            <a:r>
              <a:rPr lang="en-US" sz="1700"/>
              <a:t>üçüncü</a:t>
            </a:r>
            <a:r>
              <a:rPr lang="en-US" sz="1700" dirty="0"/>
              <a:t> </a:t>
            </a:r>
            <a:r>
              <a:rPr lang="en-US" sz="1700"/>
              <a:t>bölümünde</a:t>
            </a:r>
            <a:r>
              <a:rPr lang="en-US" sz="1700" dirty="0"/>
              <a:t> </a:t>
            </a:r>
            <a:r>
              <a:rPr lang="en-US" sz="1700"/>
              <a:t>yayınlandı</a:t>
            </a:r>
            <a:r>
              <a:rPr lang="en-US" sz="1700" dirty="0"/>
              <a:t>. </a:t>
            </a:r>
            <a:r>
              <a:rPr lang="en-US" sz="1700"/>
              <a:t>Makalenin</a:t>
            </a:r>
            <a:r>
              <a:rPr lang="en-US" sz="1700" dirty="0"/>
              <a:t> </a:t>
            </a:r>
            <a:r>
              <a:rPr lang="en-US" sz="1700"/>
              <a:t>başındaki</a:t>
            </a:r>
            <a:r>
              <a:rPr lang="en-US" sz="1700" dirty="0"/>
              <a:t> </a:t>
            </a:r>
            <a:r>
              <a:rPr lang="en-US" sz="1700"/>
              <a:t>dipnotta</a:t>
            </a:r>
            <a:r>
              <a:rPr lang="en-US" sz="1700" dirty="0"/>
              <a:t>, </a:t>
            </a:r>
            <a:r>
              <a:rPr lang="en-US" sz="1700"/>
              <a:t>bu</a:t>
            </a:r>
            <a:r>
              <a:rPr lang="en-US" sz="1700" dirty="0"/>
              <a:t> </a:t>
            </a:r>
            <a:r>
              <a:rPr lang="en-US" sz="1700"/>
              <a:t>yazının</a:t>
            </a:r>
            <a:r>
              <a:rPr lang="en-US" sz="1700" dirty="0"/>
              <a:t>, 1974 </a:t>
            </a:r>
            <a:r>
              <a:rPr lang="en-US" sz="1700"/>
              <a:t>yılında</a:t>
            </a:r>
            <a:r>
              <a:rPr lang="en-US" sz="1700" dirty="0"/>
              <a:t> Merkez </a:t>
            </a:r>
            <a:r>
              <a:rPr lang="en-US" sz="1700"/>
              <a:t>tarafından</a:t>
            </a:r>
            <a:r>
              <a:rPr lang="en-US" sz="1700" dirty="0"/>
              <a:t> </a:t>
            </a:r>
            <a:r>
              <a:rPr lang="en-US" sz="1700"/>
              <a:t>teksir</a:t>
            </a:r>
            <a:r>
              <a:rPr lang="en-US" sz="1700" dirty="0"/>
              <a:t> </a:t>
            </a:r>
            <a:r>
              <a:rPr lang="en-US" sz="1700"/>
              <a:t>halinde</a:t>
            </a:r>
            <a:r>
              <a:rPr lang="en-US" sz="1700" dirty="0"/>
              <a:t> </a:t>
            </a:r>
            <a:r>
              <a:rPr lang="en-US" sz="1700"/>
              <a:t>yayınlanan</a:t>
            </a:r>
            <a:r>
              <a:rPr lang="en-US" sz="1700" dirty="0"/>
              <a:t> “</a:t>
            </a:r>
            <a:r>
              <a:rPr lang="en-US" sz="1700"/>
              <a:t>Televizyon</a:t>
            </a:r>
            <a:r>
              <a:rPr lang="en-US" sz="1700" dirty="0"/>
              <a:t> </a:t>
            </a:r>
            <a:r>
              <a:rPr lang="en-US" sz="1700"/>
              <a:t>Söyleminde</a:t>
            </a:r>
            <a:r>
              <a:rPr lang="en-US" sz="1700" dirty="0"/>
              <a:t> </a:t>
            </a:r>
            <a:r>
              <a:rPr lang="en-US" sz="1700"/>
              <a:t>Kodlama</a:t>
            </a:r>
            <a:r>
              <a:rPr lang="en-US" sz="1700" dirty="0"/>
              <a:t>/</a:t>
            </a:r>
            <a:r>
              <a:rPr lang="en-US" sz="1700"/>
              <a:t>Kodaçımı</a:t>
            </a:r>
            <a:r>
              <a:rPr lang="en-US" sz="1700" dirty="0"/>
              <a:t>” </a:t>
            </a:r>
            <a:r>
              <a:rPr lang="en-US" sz="1700"/>
              <a:t>başlıklı</a:t>
            </a:r>
            <a:r>
              <a:rPr lang="en-US" sz="1700" dirty="0"/>
              <a:t> </a:t>
            </a:r>
            <a:r>
              <a:rPr lang="en-US" sz="1700"/>
              <a:t>daha</a:t>
            </a:r>
            <a:r>
              <a:rPr lang="en-US" sz="1700" dirty="0"/>
              <a:t> </a:t>
            </a:r>
            <a:r>
              <a:rPr lang="en-US" sz="1700"/>
              <a:t>kapsamlı</a:t>
            </a:r>
            <a:r>
              <a:rPr lang="en-US" sz="1700" dirty="0"/>
              <a:t> </a:t>
            </a:r>
            <a:r>
              <a:rPr lang="en-US" sz="1700"/>
              <a:t>metnin</a:t>
            </a:r>
            <a:r>
              <a:rPr lang="en-US" sz="1700" dirty="0"/>
              <a:t> </a:t>
            </a:r>
            <a:r>
              <a:rPr lang="en-US" sz="1700"/>
              <a:t>özeti</a:t>
            </a:r>
            <a:r>
              <a:rPr lang="en-US" sz="1700" dirty="0"/>
              <a:t> </a:t>
            </a:r>
            <a:r>
              <a:rPr lang="en-US" sz="1700"/>
              <a:t>olduğu</a:t>
            </a:r>
            <a:r>
              <a:rPr lang="en-US" sz="1700" dirty="0"/>
              <a:t> </a:t>
            </a:r>
            <a:r>
              <a:rPr lang="en-US" sz="1700"/>
              <a:t>belirtilir</a:t>
            </a:r>
            <a:r>
              <a:rPr lang="en-US" sz="1700" dirty="0"/>
              <a:t>. </a:t>
            </a:r>
          </a:p>
        </p:txBody>
      </p:sp>
      <p:sp>
        <p:nvSpPr>
          <p:cNvPr id="28" name="Rectangle 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190D1E66-56B8-B8A7-0DE6-E2EE636EE894}"/>
              </a:ext>
            </a:extLst>
          </p:cNvPr>
          <p:cNvPicPr>
            <a:picLocks noChangeAspect="1"/>
          </p:cNvPicPr>
          <p:nvPr/>
        </p:nvPicPr>
        <p:blipFill>
          <a:blip r:embed="rId2">
            <a:extLst>
              <a:ext uri="{28A0092B-C50C-407E-A947-70E740481C1C}">
                <a14:useLocalDpi xmlns:a14="http://schemas.microsoft.com/office/drawing/2010/main" val="0"/>
              </a:ext>
            </a:extLst>
          </a:blip>
          <a:srcRect l="27039" r="26540" b="1"/>
          <a:stretch/>
        </p:blipFill>
        <p:spPr>
          <a:xfrm>
            <a:off x="4483341" y="799352"/>
            <a:ext cx="4069057" cy="5259296"/>
          </a:xfrm>
          <a:prstGeom prst="rect">
            <a:avLst/>
          </a:prstGeom>
        </p:spPr>
      </p:pic>
    </p:spTree>
    <p:extLst>
      <p:ext uri="{BB962C8B-B14F-4D97-AF65-F5344CB8AC3E}">
        <p14:creationId xmlns:p14="http://schemas.microsoft.com/office/powerpoint/2010/main" val="342016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483799" y="2031101"/>
            <a:ext cx="3212238"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t>K/K, o dönemlerde medya çalışmalarında başat paradigma kabul edilen ve esasen Amerikan etki araştırmalarıyla ilişkilendirilen geleneğe bir yanıt olarak görülebilir. Hall’a göre, kitle iletişim sosyolojisi, iletişimin aksamasını süreçteki bir tıkanıklık, “aktarımdaki teknik bir hata” olarak görür. Sosyoloji ve eğitim alanından uzmanların müdahaleleriyle kültür politikaları, “izleyicilerin televizyon mesajlarını daha iyi ve verimli bir şekilde alımlamalarına yardımcı olacak şekilde” yönlendirilebilir. </a:t>
            </a: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insan yüzü, siyah beyaz, adam, insan, kişi, şahıs içeren bir resim&#10;&#10;Yapay zeka tarafından oluşturulan içerik yanlış olabilir.">
            <a:extLst>
              <a:ext uri="{FF2B5EF4-FFF2-40B4-BE49-F238E27FC236}">
                <a16:creationId xmlns:a16="http://schemas.microsoft.com/office/drawing/2014/main" id="{E316AF82-647B-CFE5-BE13-3E1EDAA44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803" y="1782447"/>
            <a:ext cx="4221014" cy="3060235"/>
          </a:xfrm>
          <a:prstGeom prst="rect">
            <a:avLst/>
          </a:prstGeom>
        </p:spPr>
      </p:pic>
    </p:spTree>
    <p:extLst>
      <p:ext uri="{BB962C8B-B14F-4D97-AF65-F5344CB8AC3E}">
        <p14:creationId xmlns:p14="http://schemas.microsoft.com/office/powerpoint/2010/main" val="212935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etin kutusu 53">
            <a:extLst>
              <a:ext uri="{FF2B5EF4-FFF2-40B4-BE49-F238E27FC236}">
                <a16:creationId xmlns:a16="http://schemas.microsoft.com/office/drawing/2014/main" id="{FCAA4C30-9150-214B-9002-1B8C1E151DA0}"/>
              </a:ext>
            </a:extLst>
          </p:cNvPr>
          <p:cNvSpPr txBox="1"/>
          <p:nvPr/>
        </p:nvSpPr>
        <p:spPr>
          <a:xfrm>
            <a:off x="628650" y="1929384"/>
            <a:ext cx="7886700" cy="4251960"/>
          </a:xfrm>
          <a:prstGeom prst="rect">
            <a:avLst/>
          </a:prstGeom>
        </p:spPr>
        <p:txBody>
          <a:bodyPr vert="horz" lIns="91440" tIns="45720" rIns="91440" bIns="45720" rtlCol="0">
            <a:normAutofit/>
          </a:bodyPr>
          <a:lstStyle/>
          <a:p>
            <a:pPr indent="-228600">
              <a:lnSpc>
                <a:spcPct val="90000"/>
              </a:lnSpc>
              <a:spcBef>
                <a:spcPts val="1000"/>
              </a:spcBef>
              <a:buFont typeface="Arial" panose="020B0604020202020204" pitchFamily="34" charset="0"/>
              <a:buChar char="•"/>
            </a:pPr>
            <a:r>
              <a:rPr lang="en-US"/>
              <a:t>Hall yazısına “geleneksel” gönderici-mesaj-alıcı modeline atıfta bulunarak başlar. Sonrasında bu modeldeki mesaj alışverişine odaklı doğrusallığa karşı çıkarak üretim, dağıtım, tüketim ve yeniden üretim aşamalarını içerecek şekilde Marx’ın meta üretimi modeline dayanan alternatif bir iletişim modeli önerir. Böylelikle, içerik üreten kurumlar olan kitle iletişim araçlarının incelenmesi bakımından gerekli olan üretim perspektifini K/K çerçevesine dahil eder. </a:t>
            </a:r>
          </a:p>
          <a:p>
            <a:pPr indent="-228600">
              <a:lnSpc>
                <a:spcPct val="90000"/>
              </a:lnSpc>
              <a:spcBef>
                <a:spcPts val="1000"/>
              </a:spcBef>
              <a:buFont typeface="Arial" panose="020B0604020202020204" pitchFamily="34" charset="0"/>
              <a:buChar char="•"/>
            </a:pPr>
            <a:endParaRPr lang="en-US"/>
          </a:p>
          <a:p>
            <a:pPr indent="-228600">
              <a:lnSpc>
                <a:spcPct val="90000"/>
              </a:lnSpc>
              <a:spcBef>
                <a:spcPts val="1000"/>
              </a:spcBef>
              <a:buFont typeface="Arial" panose="020B0604020202020204" pitchFamily="34" charset="0"/>
              <a:buChar char="•"/>
            </a:pPr>
            <a:r>
              <a:rPr lang="en-US"/>
              <a:t>Hall’un tespit ettiği gibi bu bakış açısı, gerçek soruna işaret etmek bir yana, onu görmekten bile uzaktır; “bizimki gibi toplumlarda, yayıncılığın üretim aşamasındaki seçkinler ile izleyiciler arasındaki iletişim kaçınılmaz şekilde ‘sistematik olarak çarpıtılmış iletişim’ niteliği taşır” Gerek iletişim sürecinin gerekse uzmanların müdahalesinin tarafsız olduğunu farz etmek bu sistematik çarpıtmanın değirmenine su taşır, bilinçsizce yapılmış olsa ve öyle görülmese bile bu politik bir tercihtir.</a:t>
            </a:r>
          </a:p>
          <a:p>
            <a:pPr indent="-228600">
              <a:lnSpc>
                <a:spcPct val="90000"/>
              </a:lnSpc>
              <a:spcBef>
                <a:spcPts val="1000"/>
              </a:spcBef>
              <a:buFont typeface="Arial" panose="020B0604020202020204" pitchFamily="34" charset="0"/>
              <a:buChar char="•"/>
            </a:pPr>
            <a:endParaRPr lang="en-US"/>
          </a:p>
          <a:p>
            <a:pPr indent="-228600">
              <a:lnSpc>
                <a:spcPct val="90000"/>
              </a:lnSpc>
              <a:spcBef>
                <a:spcPts val="1000"/>
              </a:spcBef>
              <a:buFont typeface="Arial" panose="020B0604020202020204" pitchFamily="34" charset="0"/>
              <a:buChar char="•"/>
            </a:pPr>
            <a:endParaRPr lang="en-US"/>
          </a:p>
        </p:txBody>
      </p:sp>
    </p:spTree>
    <p:extLst>
      <p:ext uri="{BB962C8B-B14F-4D97-AF65-F5344CB8AC3E}">
        <p14:creationId xmlns:p14="http://schemas.microsoft.com/office/powerpoint/2010/main" val="419305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7227"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675"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diyagram, çizgi, plan içeren bir resim&#10;&#10;Yapay zeka tarafından oluşturulan içerik yanlış olabilir.">
            <a:extLst>
              <a:ext uri="{FF2B5EF4-FFF2-40B4-BE49-F238E27FC236}">
                <a16:creationId xmlns:a16="http://schemas.microsoft.com/office/drawing/2014/main" id="{058BC4F9-8901-4DE4-7D04-E167403F0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83" y="1534464"/>
            <a:ext cx="4221013" cy="3556202"/>
          </a:xfrm>
          <a:prstGeom prst="rect">
            <a:avLst/>
          </a:prstGeom>
        </p:spPr>
      </p:pic>
      <p:sp>
        <p:nvSpPr>
          <p:cNvPr id="40" name="Rectangle 3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5833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5429259" y="2031101"/>
            <a:ext cx="3212238"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200"/>
              <a:t>Hall daha sonra, Marx'ın emek sürecini anıştıran terimlerle medya mesajlarının üretim yapılarına dikkat çeker; kodlama ve kodaçımı etiketlerini kullanarak, denklemin “anlam yapısı 1” (kodlama) ve “anlam yapısı 2” (kodaçımı) şeklinde adlandırdığı iki tarafını tanımlar. Bu iki anlam yapısı arasında simetrik bir ilişki gerekli görülmez. Daha doğrusu Hall, böyle bir örtüşme mümkünse bile bunun çok nadir olabileceğini varsayar. Hatta böyle bir örtüşmenin olmaması, Hall’un kodaçımı sürecinin kendine özgü gücü ve varlığıyla, kodlanmış anlamdan bağımsız gelişebileceği şeklindeki argümanı için gereklidir. Alıcılar mesajları kodlandığı şekilde kabul edip kodaçıma tabi tutmayabilir, farklı ya da karşıt okumalar uygulayarak metnin ideolojik gücüne ve etkisine direnç gösterebilirler. </a:t>
            </a:r>
          </a:p>
        </p:txBody>
      </p:sp>
      <p:sp>
        <p:nvSpPr>
          <p:cNvPr id="42" name="Rectangle 4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65301"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73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19" name="Rectangle 2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907887" y="2023659"/>
            <a:ext cx="7387313" cy="30321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a:t>1. </a:t>
            </a:r>
            <a:r>
              <a:rPr lang="en-US" sz="1300" b="1"/>
              <a:t>Egemen/hegemonik </a:t>
            </a:r>
            <a:r>
              <a:rPr lang="en-US" sz="1300"/>
              <a:t>(dominant/hegemonic) konumdan yapılan bir okumada, metin iletinin sunduğu amaçlanılan anlam açısından yorumlanır. Burada kodlama ve kodaçımı pratikleri arasında bir örtüşme vardır. </a:t>
            </a:r>
          </a:p>
          <a:p>
            <a:pPr marL="342900"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2. Medya metni </a:t>
            </a:r>
            <a:r>
              <a:rPr lang="en-US" sz="1300" b="1"/>
              <a:t>müzakereli</a:t>
            </a:r>
            <a:r>
              <a:rPr lang="en-US" sz="1300"/>
              <a:t> (negotiated) bir konumdan okunabilir. Burada yorumlayıcı, metni tam hegemonik bir konumdan okumaz, temel anlamsal çerçeveyi kabul etse de, iletiyi amaçlanan anlamla çelişecek bir şekilde yorumlar. </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3. Metin </a:t>
            </a:r>
            <a:r>
              <a:rPr lang="en-US" sz="1300" b="1"/>
              <a:t>muhalif/karşıt</a:t>
            </a:r>
            <a:r>
              <a:rPr lang="en-US" sz="1300"/>
              <a:t> (oppositional) bir konumdan okunabilir. Metnin sunduğu perspektife pek fazla taviz vermeyip onun söylediği şeye karşı çıkılır.</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Çalışmanın en önemli katkılarından biri, bu farklı kodaçımı kiplerinin varlığını ortaya koymasıdır.</a:t>
            </a:r>
          </a:p>
        </p:txBody>
      </p:sp>
    </p:spTree>
    <p:extLst>
      <p:ext uri="{BB962C8B-B14F-4D97-AF65-F5344CB8AC3E}">
        <p14:creationId xmlns:p14="http://schemas.microsoft.com/office/powerpoint/2010/main" val="240462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9B4EEF-E7B5-FC81-CDFA-FF20685AA238}"/>
              </a:ext>
            </a:extLst>
          </p:cNvPr>
          <p:cNvPicPr>
            <a:picLocks noChangeAspect="1"/>
          </p:cNvPicPr>
          <p:nvPr/>
        </p:nvPicPr>
        <p:blipFill>
          <a:blip r:embed="rId2"/>
          <a:srcRect r="19091" b="9091"/>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Metin kutusu 3">
            <a:extLst>
              <a:ext uri="{FF2B5EF4-FFF2-40B4-BE49-F238E27FC236}">
                <a16:creationId xmlns:a16="http://schemas.microsoft.com/office/drawing/2014/main" id="{4526D232-CC20-8A46-CD50-6DA882CA5A22}"/>
              </a:ext>
            </a:extLst>
          </p:cNvPr>
          <p:cNvGraphicFramePr/>
          <p:nvPr>
            <p:extLst>
              <p:ext uri="{D42A27DB-BD31-4B8C-83A1-F6EECF244321}">
                <p14:modId xmlns:p14="http://schemas.microsoft.com/office/powerpoint/2010/main" val="8938525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086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Dikdörtgen 4">
            <a:extLst>
              <a:ext uri="{FF2B5EF4-FFF2-40B4-BE49-F238E27FC236}">
                <a16:creationId xmlns:a16="http://schemas.microsoft.com/office/drawing/2014/main" id="{63F943C8-E9FE-2C47-8EA9-B9523D05A7DE}"/>
              </a:ext>
            </a:extLst>
          </p:cNvPr>
          <p:cNvSpPr/>
          <p:nvPr/>
        </p:nvSpPr>
        <p:spPr>
          <a:xfrm>
            <a:off x="628650" y="1825625"/>
            <a:ext cx="78867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dirty="0" err="1"/>
              <a:t>Çalışma</a:t>
            </a:r>
            <a:r>
              <a:rPr lang="en-US" sz="1500" dirty="0"/>
              <a:t> </a:t>
            </a:r>
            <a:r>
              <a:rPr lang="en-US" sz="1500" dirty="0" err="1"/>
              <a:t>grubundaki</a:t>
            </a:r>
            <a:r>
              <a:rPr lang="en-US" sz="1500" dirty="0"/>
              <a:t> </a:t>
            </a:r>
            <a:r>
              <a:rPr lang="en-US" sz="1500" dirty="0" err="1"/>
              <a:t>öğrencilerden</a:t>
            </a:r>
            <a:r>
              <a:rPr lang="en-US" sz="1500" dirty="0"/>
              <a:t> Charlotte Brunsdon </a:t>
            </a:r>
            <a:r>
              <a:rPr lang="en-US" sz="1500" dirty="0" err="1"/>
              <a:t>ve</a:t>
            </a:r>
            <a:r>
              <a:rPr lang="en-US" sz="1500" dirty="0"/>
              <a:t> David </a:t>
            </a:r>
            <a:r>
              <a:rPr lang="en-US" sz="1500" dirty="0" err="1"/>
              <a:t>Morley’in</a:t>
            </a:r>
            <a:r>
              <a:rPr lang="en-US" sz="1500" dirty="0"/>
              <a:t> </a:t>
            </a:r>
            <a:r>
              <a:rPr lang="en-US" sz="1500" dirty="0" err="1"/>
              <a:t>araştırması</a:t>
            </a:r>
            <a:r>
              <a:rPr lang="en-US" sz="1500" dirty="0"/>
              <a:t>, </a:t>
            </a:r>
            <a:r>
              <a:rPr lang="en-US" sz="1500" dirty="0" err="1"/>
              <a:t>bu</a:t>
            </a:r>
            <a:r>
              <a:rPr lang="en-US" sz="1500" dirty="0"/>
              <a:t> </a:t>
            </a:r>
            <a:r>
              <a:rPr lang="en-US" sz="1500" dirty="0" err="1"/>
              <a:t>modeli</a:t>
            </a:r>
            <a:r>
              <a:rPr lang="en-US" sz="1500" dirty="0"/>
              <a:t> </a:t>
            </a:r>
            <a:r>
              <a:rPr lang="en-US" sz="1500" dirty="0" err="1"/>
              <a:t>sınamak</a:t>
            </a:r>
            <a:r>
              <a:rPr lang="en-US" sz="1500" dirty="0"/>
              <a:t> </a:t>
            </a:r>
            <a:r>
              <a:rPr lang="en-US" sz="1500" dirty="0" err="1"/>
              <a:t>için</a:t>
            </a:r>
            <a:r>
              <a:rPr lang="en-US" sz="1500" dirty="0"/>
              <a:t> </a:t>
            </a:r>
            <a:r>
              <a:rPr lang="en-US" sz="1500" dirty="0" err="1"/>
              <a:t>geliştirildi</a:t>
            </a:r>
            <a:r>
              <a:rPr lang="en-US" sz="1500" dirty="0"/>
              <a:t>: </a:t>
            </a:r>
            <a:r>
              <a:rPr lang="en-US" sz="1500" dirty="0" err="1"/>
              <a:t>Televizyonun</a:t>
            </a:r>
            <a:r>
              <a:rPr lang="en-US" sz="1500" dirty="0"/>
              <a:t> </a:t>
            </a:r>
            <a:r>
              <a:rPr lang="en-US" sz="1500" dirty="0" err="1"/>
              <a:t>kodları</a:t>
            </a:r>
            <a:r>
              <a:rPr lang="en-US" sz="1500" dirty="0"/>
              <a:t> belli </a:t>
            </a:r>
            <a:r>
              <a:rPr lang="en-US" sz="1500" dirty="0" err="1"/>
              <a:t>bir</a:t>
            </a:r>
            <a:r>
              <a:rPr lang="en-US" sz="1500" dirty="0"/>
              <a:t> </a:t>
            </a:r>
            <a:r>
              <a:rPr lang="en-US" sz="1500" dirty="0" err="1"/>
              <a:t>programda</a:t>
            </a:r>
            <a:r>
              <a:rPr lang="en-US" sz="1500" dirty="0"/>
              <a:t> </a:t>
            </a:r>
            <a:r>
              <a:rPr lang="en-US" sz="1500" dirty="0" err="1"/>
              <a:t>nasıl</a:t>
            </a:r>
            <a:r>
              <a:rPr lang="en-US" sz="1500" dirty="0"/>
              <a:t> </a:t>
            </a:r>
            <a:r>
              <a:rPr lang="en-US" sz="1500" dirty="0" err="1"/>
              <a:t>işliyor</a:t>
            </a:r>
            <a:r>
              <a:rPr lang="en-US" sz="1500" dirty="0"/>
              <a:t>, </a:t>
            </a:r>
            <a:r>
              <a:rPr lang="en-US" sz="1500" dirty="0" err="1"/>
              <a:t>örnek</a:t>
            </a:r>
            <a:r>
              <a:rPr lang="en-US" sz="1500" dirty="0"/>
              <a:t> </a:t>
            </a:r>
            <a:r>
              <a:rPr lang="en-US" sz="1500" dirty="0" err="1"/>
              <a:t>olarak</a:t>
            </a:r>
            <a:r>
              <a:rPr lang="en-US" sz="1500" dirty="0"/>
              <a:t> </a:t>
            </a:r>
            <a:r>
              <a:rPr lang="en-US" sz="1500" dirty="0" err="1"/>
              <a:t>seçilen</a:t>
            </a:r>
            <a:r>
              <a:rPr lang="en-US" sz="1500" dirty="0"/>
              <a:t> </a:t>
            </a:r>
            <a:r>
              <a:rPr lang="en-US" sz="1500" i="1" dirty="0"/>
              <a:t>Nationwide</a:t>
            </a:r>
            <a:r>
              <a:rPr lang="en-US" sz="1500" dirty="0"/>
              <a:t> </a:t>
            </a:r>
            <a:r>
              <a:rPr lang="en-US" sz="1500" dirty="0" err="1"/>
              <a:t>programında</a:t>
            </a:r>
            <a:r>
              <a:rPr lang="en-US" sz="1500" dirty="0"/>
              <a:t> </a:t>
            </a:r>
            <a:r>
              <a:rPr lang="en-US" sz="1500" dirty="0" err="1"/>
              <a:t>kodlanan</a:t>
            </a:r>
            <a:r>
              <a:rPr lang="en-US" sz="1500" dirty="0"/>
              <a:t> “</a:t>
            </a:r>
            <a:r>
              <a:rPr lang="en-US" sz="1500" dirty="0" err="1"/>
              <a:t>ideolojik</a:t>
            </a:r>
            <a:r>
              <a:rPr lang="en-US" sz="1500" dirty="0"/>
              <a:t> </a:t>
            </a:r>
            <a:r>
              <a:rPr lang="en-US" sz="1500" dirty="0" err="1"/>
              <a:t>sorunsal</a:t>
            </a:r>
            <a:r>
              <a:rPr lang="en-US" sz="1500" dirty="0"/>
              <a:t>” </a:t>
            </a:r>
            <a:r>
              <a:rPr lang="en-US" sz="1500" dirty="0" err="1"/>
              <a:t>gerçek</a:t>
            </a:r>
            <a:r>
              <a:rPr lang="en-US" sz="1500" dirty="0"/>
              <a:t> </a:t>
            </a:r>
            <a:r>
              <a:rPr lang="en-US" sz="1500" dirty="0" err="1"/>
              <a:t>seyirciler</a:t>
            </a:r>
            <a:r>
              <a:rPr lang="en-US" sz="1500" dirty="0"/>
              <a:t> </a:t>
            </a:r>
            <a:r>
              <a:rPr lang="en-US" sz="1500" dirty="0" err="1"/>
              <a:t>tarafından</a:t>
            </a:r>
            <a:r>
              <a:rPr lang="en-US" sz="1500" dirty="0"/>
              <a:t> ne </a:t>
            </a:r>
            <a:r>
              <a:rPr lang="en-US" sz="1500" dirty="0" err="1"/>
              <a:t>şekilde</a:t>
            </a:r>
            <a:r>
              <a:rPr lang="en-US" sz="1500" dirty="0"/>
              <a:t> </a:t>
            </a:r>
            <a:r>
              <a:rPr lang="en-US" sz="1500" dirty="0" err="1"/>
              <a:t>anlamlandırılıyordu</a:t>
            </a:r>
            <a:r>
              <a:rPr lang="en-US" sz="1500" dirty="0"/>
              <a:t>? </a:t>
            </a:r>
            <a:r>
              <a:rPr lang="en-US" sz="1500" dirty="0" err="1"/>
              <a:t>İzleyiciler</a:t>
            </a:r>
            <a:r>
              <a:rPr lang="en-US" sz="1500" dirty="0"/>
              <a:t> </a:t>
            </a:r>
            <a:r>
              <a:rPr lang="en-US" sz="1500" dirty="0" err="1"/>
              <a:t>programın</a:t>
            </a:r>
            <a:r>
              <a:rPr lang="en-US" sz="1500" dirty="0"/>
              <a:t> </a:t>
            </a:r>
            <a:r>
              <a:rPr lang="en-US" sz="1500" dirty="0" err="1"/>
              <a:t>mesajını</a:t>
            </a:r>
            <a:r>
              <a:rPr lang="en-US" sz="1500" dirty="0"/>
              <a:t> </a:t>
            </a:r>
            <a:r>
              <a:rPr lang="en-US" sz="1500" dirty="0" err="1"/>
              <a:t>sorunsuz</a:t>
            </a:r>
            <a:r>
              <a:rPr lang="en-US" sz="1500" dirty="0"/>
              <a:t> </a:t>
            </a:r>
            <a:r>
              <a:rPr lang="en-US" sz="1500" dirty="0" err="1"/>
              <a:t>bir</a:t>
            </a:r>
            <a:r>
              <a:rPr lang="en-US" sz="1500" dirty="0"/>
              <a:t> </a:t>
            </a:r>
            <a:r>
              <a:rPr lang="en-US" sz="1500" dirty="0" err="1"/>
              <a:t>şekilde</a:t>
            </a:r>
            <a:r>
              <a:rPr lang="en-US" sz="1500" dirty="0"/>
              <a:t> </a:t>
            </a:r>
            <a:r>
              <a:rPr lang="en-US" sz="1500" dirty="0" err="1"/>
              <a:t>kabul</a:t>
            </a:r>
            <a:r>
              <a:rPr lang="en-US" sz="1500" dirty="0"/>
              <a:t> </a:t>
            </a:r>
            <a:r>
              <a:rPr lang="en-US" sz="1500" dirty="0" err="1"/>
              <a:t>edip</a:t>
            </a:r>
            <a:r>
              <a:rPr lang="en-US" sz="1500" dirty="0"/>
              <a:t> “</a:t>
            </a:r>
            <a:r>
              <a:rPr lang="en-US" sz="1500" dirty="0" err="1"/>
              <a:t>alıyor</a:t>
            </a:r>
            <a:r>
              <a:rPr lang="en-US" sz="1500" dirty="0"/>
              <a:t>” </a:t>
            </a:r>
            <a:r>
              <a:rPr lang="en-US" sz="1500" dirty="0" err="1"/>
              <a:t>muydu</a:t>
            </a:r>
            <a:r>
              <a:rPr lang="en-US" sz="1500" dirty="0"/>
              <a:t>, </a:t>
            </a:r>
            <a:r>
              <a:rPr lang="en-US" sz="1500" dirty="0" err="1"/>
              <a:t>yoksa</a:t>
            </a:r>
            <a:r>
              <a:rPr lang="en-US" sz="1500" dirty="0"/>
              <a:t> </a:t>
            </a:r>
            <a:r>
              <a:rPr lang="en-US" sz="1500" dirty="0" err="1"/>
              <a:t>mesajın</a:t>
            </a:r>
            <a:r>
              <a:rPr lang="en-US" sz="1500" dirty="0"/>
              <a:t> </a:t>
            </a:r>
            <a:r>
              <a:rPr lang="en-US" sz="1500" dirty="0" err="1"/>
              <a:t>daha</a:t>
            </a:r>
            <a:r>
              <a:rPr lang="en-US" sz="1500" dirty="0"/>
              <a:t> </a:t>
            </a:r>
            <a:r>
              <a:rPr lang="en-US" sz="1500" dirty="0" err="1"/>
              <a:t>incelmiş</a:t>
            </a:r>
            <a:r>
              <a:rPr lang="en-US" sz="1500" dirty="0"/>
              <a:t> (“</a:t>
            </a:r>
            <a:r>
              <a:rPr lang="en-US" sz="1500" dirty="0" err="1"/>
              <a:t>müzakereci</a:t>
            </a:r>
            <a:r>
              <a:rPr lang="en-US" sz="1500" dirty="0"/>
              <a:t>”) </a:t>
            </a:r>
            <a:r>
              <a:rPr lang="en-US" sz="1500" dirty="0" err="1"/>
              <a:t>bir</a:t>
            </a:r>
            <a:r>
              <a:rPr lang="en-US" sz="1500" dirty="0"/>
              <a:t> </a:t>
            </a:r>
            <a:r>
              <a:rPr lang="en-US" sz="1500" dirty="0" err="1"/>
              <a:t>yorumunu</a:t>
            </a:r>
            <a:r>
              <a:rPr lang="en-US" sz="1500" dirty="0"/>
              <a:t> mu </a:t>
            </a:r>
            <a:r>
              <a:rPr lang="en-US" sz="1500" dirty="0" err="1"/>
              <a:t>benimsiyorlardı</a:t>
            </a:r>
            <a:r>
              <a:rPr lang="en-US" sz="1500" dirty="0"/>
              <a:t>? Ya da </a:t>
            </a:r>
            <a:r>
              <a:rPr lang="en-US" sz="1500" dirty="0" err="1"/>
              <a:t>programın</a:t>
            </a:r>
            <a:r>
              <a:rPr lang="en-US" sz="1500" dirty="0"/>
              <a:t> (</a:t>
            </a:r>
            <a:r>
              <a:rPr lang="en-US" sz="1500" dirty="0" err="1"/>
              <a:t>ideolojik</a:t>
            </a:r>
            <a:r>
              <a:rPr lang="en-US" sz="1500" dirty="0"/>
              <a:t>) </a:t>
            </a:r>
            <a:r>
              <a:rPr lang="en-US" sz="1500" dirty="0" err="1"/>
              <a:t>dünya</a:t>
            </a:r>
            <a:r>
              <a:rPr lang="en-US" sz="1500" dirty="0"/>
              <a:t> </a:t>
            </a:r>
            <a:r>
              <a:rPr lang="en-US" sz="1500" dirty="0" err="1"/>
              <a:t>görüşüne</a:t>
            </a:r>
            <a:r>
              <a:rPr lang="en-US" sz="1500" dirty="0"/>
              <a:t> </a:t>
            </a:r>
            <a:r>
              <a:rPr lang="en-US" sz="1500" dirty="0" err="1"/>
              <a:t>karşı</a:t>
            </a:r>
            <a:r>
              <a:rPr lang="en-US" sz="1500" dirty="0"/>
              <a:t> </a:t>
            </a:r>
            <a:r>
              <a:rPr lang="en-US" sz="1500" dirty="0" err="1"/>
              <a:t>çıkıp</a:t>
            </a:r>
            <a:r>
              <a:rPr lang="en-US" sz="1500" dirty="0"/>
              <a:t> </a:t>
            </a:r>
            <a:r>
              <a:rPr lang="en-US" sz="1500" dirty="0" err="1"/>
              <a:t>karşıt</a:t>
            </a:r>
            <a:r>
              <a:rPr lang="en-US" sz="1500" dirty="0"/>
              <a:t> </a:t>
            </a:r>
            <a:r>
              <a:rPr lang="en-US" sz="1500" dirty="0" err="1"/>
              <a:t>bir</a:t>
            </a:r>
            <a:r>
              <a:rPr lang="en-US" sz="1500" dirty="0"/>
              <a:t> </a:t>
            </a:r>
            <a:r>
              <a:rPr lang="en-US" sz="1500" dirty="0" err="1"/>
              <a:t>kodaçımı</a:t>
            </a:r>
            <a:r>
              <a:rPr lang="en-US" sz="1500" dirty="0"/>
              <a:t> </a:t>
            </a:r>
            <a:r>
              <a:rPr lang="en-US" sz="1500" dirty="0" err="1"/>
              <a:t>yaparak</a:t>
            </a:r>
            <a:r>
              <a:rPr lang="en-US" sz="1500" dirty="0"/>
              <a:t> </a:t>
            </a:r>
            <a:r>
              <a:rPr lang="en-US" sz="1500" dirty="0" err="1"/>
              <a:t>sunulan</a:t>
            </a:r>
            <a:r>
              <a:rPr lang="en-US" sz="1500" dirty="0"/>
              <a:t> </a:t>
            </a:r>
            <a:r>
              <a:rPr lang="en-US" sz="1500" dirty="0" err="1"/>
              <a:t>ideolojik</a:t>
            </a:r>
            <a:r>
              <a:rPr lang="en-US" sz="1500" dirty="0"/>
              <a:t> </a:t>
            </a:r>
            <a:r>
              <a:rPr lang="en-US" sz="1500" dirty="0" err="1"/>
              <a:t>söylemi</a:t>
            </a:r>
            <a:r>
              <a:rPr lang="en-US" sz="1500" dirty="0"/>
              <a:t> (</a:t>
            </a:r>
            <a:r>
              <a:rPr lang="en-US" sz="1500" dirty="0" err="1"/>
              <a:t>oldukça</a:t>
            </a:r>
            <a:r>
              <a:rPr lang="en-US" sz="1500" dirty="0"/>
              <a:t> </a:t>
            </a:r>
            <a:r>
              <a:rPr lang="en-US" sz="1500" dirty="0" err="1"/>
              <a:t>belirgin</a:t>
            </a:r>
            <a:r>
              <a:rPr lang="en-US" sz="1500" dirty="0"/>
              <a:t> </a:t>
            </a:r>
            <a:r>
              <a:rPr lang="en-US" sz="1500" dirty="0" err="1"/>
              <a:t>bir</a:t>
            </a:r>
            <a:r>
              <a:rPr lang="en-US" sz="1500" dirty="0"/>
              <a:t> “</a:t>
            </a:r>
            <a:r>
              <a:rPr lang="en-US" sz="1500" dirty="0" err="1"/>
              <a:t>milliyetçi</a:t>
            </a:r>
            <a:r>
              <a:rPr lang="en-US" sz="1500" dirty="0"/>
              <a:t>” </a:t>
            </a:r>
            <a:r>
              <a:rPr lang="en-US" sz="1500" dirty="0" err="1"/>
              <a:t>anlam</a:t>
            </a:r>
            <a:r>
              <a:rPr lang="en-US" sz="1500" dirty="0"/>
              <a:t> </a:t>
            </a:r>
            <a:r>
              <a:rPr lang="en-US" sz="1500" dirty="0" err="1"/>
              <a:t>çerçevesi</a:t>
            </a:r>
            <a:r>
              <a:rPr lang="en-US" sz="1500" dirty="0"/>
              <a:t>) “fark </a:t>
            </a:r>
            <a:r>
              <a:rPr lang="en-US" sz="1500" dirty="0" err="1"/>
              <a:t>ederek</a:t>
            </a:r>
            <a:r>
              <a:rPr lang="en-US" sz="1500" dirty="0"/>
              <a:t>” </a:t>
            </a:r>
            <a:r>
              <a:rPr lang="en-US" sz="1500" dirty="0" err="1"/>
              <a:t>onu</a:t>
            </a:r>
            <a:r>
              <a:rPr lang="en-US" sz="1500" dirty="0"/>
              <a:t> </a:t>
            </a:r>
            <a:r>
              <a:rPr lang="en-US" sz="1500" dirty="0" err="1"/>
              <a:t>ortaya</a:t>
            </a:r>
            <a:r>
              <a:rPr lang="en-US" sz="1500" dirty="0"/>
              <a:t> </a:t>
            </a:r>
            <a:r>
              <a:rPr lang="en-US" sz="1500" dirty="0" err="1"/>
              <a:t>mı</a:t>
            </a:r>
            <a:r>
              <a:rPr lang="en-US" sz="1500" dirty="0"/>
              <a:t> </a:t>
            </a:r>
            <a:r>
              <a:rPr lang="en-US" sz="1500" dirty="0" err="1"/>
              <a:t>çıkarıyorlardı</a:t>
            </a:r>
            <a:r>
              <a:rPr lang="en-US" sz="1500" dirty="0"/>
              <a:t>? </a:t>
            </a: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r>
              <a:rPr lang="en-US" sz="1500" dirty="0"/>
              <a:t>Morley </a:t>
            </a:r>
            <a:r>
              <a:rPr lang="en-US" sz="1500" dirty="0" err="1"/>
              <a:t>ve</a:t>
            </a:r>
            <a:r>
              <a:rPr lang="en-US" sz="1500" dirty="0"/>
              <a:t> Brunsdon </a:t>
            </a:r>
            <a:r>
              <a:rPr lang="en-US" sz="1500" dirty="0" err="1"/>
              <a:t>modeli</a:t>
            </a:r>
            <a:r>
              <a:rPr lang="en-US" sz="1500" dirty="0"/>
              <a:t> </a:t>
            </a:r>
            <a:r>
              <a:rPr lang="en-US" sz="1500" dirty="0" err="1"/>
              <a:t>tüm</a:t>
            </a:r>
            <a:r>
              <a:rPr lang="en-US" sz="1500" dirty="0"/>
              <a:t> </a:t>
            </a:r>
            <a:r>
              <a:rPr lang="en-US" sz="1500" dirty="0" err="1"/>
              <a:t>yönleriyle</a:t>
            </a:r>
            <a:r>
              <a:rPr lang="en-US" sz="1500" dirty="0"/>
              <a:t> –</a:t>
            </a:r>
            <a:r>
              <a:rPr lang="en-US" sz="1500" dirty="0" err="1"/>
              <a:t>kodlama</a:t>
            </a:r>
            <a:r>
              <a:rPr lang="en-US" sz="1500" dirty="0"/>
              <a:t> </a:t>
            </a:r>
            <a:r>
              <a:rPr lang="en-US" sz="1500" dirty="0" err="1"/>
              <a:t>süreci</a:t>
            </a:r>
            <a:r>
              <a:rPr lang="en-US" sz="1500" dirty="0"/>
              <a:t>, </a:t>
            </a:r>
            <a:r>
              <a:rPr lang="en-US" sz="1500" dirty="0" err="1"/>
              <a:t>kodlanmış</a:t>
            </a:r>
            <a:r>
              <a:rPr lang="en-US" sz="1500" dirty="0"/>
              <a:t> </a:t>
            </a:r>
            <a:r>
              <a:rPr lang="en-US" sz="1500" dirty="0" err="1"/>
              <a:t>olan</a:t>
            </a:r>
            <a:r>
              <a:rPr lang="en-US" sz="1500" dirty="0"/>
              <a:t> program </a:t>
            </a:r>
            <a:r>
              <a:rPr lang="en-US" sz="1500" dirty="0" err="1"/>
              <a:t>ve</a:t>
            </a:r>
            <a:r>
              <a:rPr lang="en-US" sz="1500" dirty="0"/>
              <a:t> </a:t>
            </a:r>
            <a:r>
              <a:rPr lang="en-US" sz="1500" dirty="0" err="1"/>
              <a:t>seçilen</a:t>
            </a:r>
            <a:r>
              <a:rPr lang="en-US" sz="1500" dirty="0"/>
              <a:t> </a:t>
            </a:r>
            <a:r>
              <a:rPr lang="en-US" sz="1500" dirty="0" err="1"/>
              <a:t>izleyicilerin</a:t>
            </a:r>
            <a:r>
              <a:rPr lang="en-US" sz="1500" dirty="0"/>
              <a:t> </a:t>
            </a:r>
            <a:r>
              <a:rPr lang="en-US" sz="1500" dirty="0" err="1"/>
              <a:t>kodaçımı</a:t>
            </a:r>
            <a:r>
              <a:rPr lang="en-US" sz="1500" dirty="0"/>
              <a:t>– </a:t>
            </a:r>
            <a:r>
              <a:rPr lang="en-US" sz="1500" dirty="0" err="1"/>
              <a:t>sınamak</a:t>
            </a:r>
            <a:r>
              <a:rPr lang="en-US" sz="1500" dirty="0"/>
              <a:t> </a:t>
            </a:r>
            <a:r>
              <a:rPr lang="en-US" sz="1500" dirty="0" err="1"/>
              <a:t>istemişlerdi</a:t>
            </a:r>
            <a:r>
              <a:rPr lang="en-US" sz="1500" dirty="0"/>
              <a:t> </a:t>
            </a:r>
            <a:r>
              <a:rPr lang="en-US" sz="1500" dirty="0" err="1"/>
              <a:t>ancak</a:t>
            </a:r>
            <a:r>
              <a:rPr lang="en-US" sz="1500" dirty="0"/>
              <a:t> </a:t>
            </a:r>
            <a:r>
              <a:rPr lang="en-US" sz="1500" dirty="0" err="1"/>
              <a:t>sadece</a:t>
            </a:r>
            <a:r>
              <a:rPr lang="en-US" sz="1500" dirty="0"/>
              <a:t> son </a:t>
            </a:r>
            <a:r>
              <a:rPr lang="en-US" sz="1500" dirty="0" err="1"/>
              <a:t>ikisiyle</a:t>
            </a:r>
            <a:r>
              <a:rPr lang="en-US" sz="1500" dirty="0"/>
              <a:t> </a:t>
            </a:r>
            <a:r>
              <a:rPr lang="en-US" sz="1500" dirty="0" err="1"/>
              <a:t>uğraşmayı</a:t>
            </a:r>
            <a:r>
              <a:rPr lang="en-US" sz="1500" dirty="0"/>
              <a:t> </a:t>
            </a:r>
            <a:r>
              <a:rPr lang="en-US" sz="1500" dirty="0" err="1"/>
              <a:t>başarabildiler</a:t>
            </a:r>
            <a:r>
              <a:rPr lang="en-US" sz="1500" dirty="0"/>
              <a:t>. İlk </a:t>
            </a:r>
            <a:r>
              <a:rPr lang="en-US" sz="1500" dirty="0" err="1"/>
              <a:t>başta</a:t>
            </a:r>
            <a:r>
              <a:rPr lang="en-US" sz="1500" dirty="0"/>
              <a:t>, </a:t>
            </a:r>
            <a:r>
              <a:rPr lang="en-US" sz="1500" dirty="0" err="1"/>
              <a:t>yayın</a:t>
            </a:r>
            <a:r>
              <a:rPr lang="en-US" sz="1500" dirty="0"/>
              <a:t> </a:t>
            </a:r>
            <a:r>
              <a:rPr lang="en-US" sz="1500" dirty="0" err="1"/>
              <a:t>üretim</a:t>
            </a:r>
            <a:r>
              <a:rPr lang="en-US" sz="1500" dirty="0"/>
              <a:t> </a:t>
            </a:r>
            <a:r>
              <a:rPr lang="en-US" sz="1500" dirty="0" err="1"/>
              <a:t>sürecini</a:t>
            </a:r>
            <a:r>
              <a:rPr lang="en-US" sz="1500" dirty="0"/>
              <a:t>, </a:t>
            </a:r>
            <a:r>
              <a:rPr lang="en-US" sz="1500" dirty="0" err="1"/>
              <a:t>kurum</a:t>
            </a:r>
            <a:r>
              <a:rPr lang="en-US" sz="1500" dirty="0"/>
              <a:t> </a:t>
            </a:r>
            <a:r>
              <a:rPr lang="en-US" sz="1500" dirty="0" err="1"/>
              <a:t>içi</a:t>
            </a:r>
            <a:r>
              <a:rPr lang="en-US" sz="1500" dirty="0"/>
              <a:t> </a:t>
            </a:r>
            <a:r>
              <a:rPr lang="en-US" sz="1500" dirty="0" err="1"/>
              <a:t>işleyişi</a:t>
            </a:r>
            <a:r>
              <a:rPr lang="en-US" sz="1500" dirty="0"/>
              <a:t>, </a:t>
            </a:r>
            <a:r>
              <a:rPr lang="en-US" sz="1500" dirty="0" err="1"/>
              <a:t>profesyonel</a:t>
            </a:r>
            <a:r>
              <a:rPr lang="en-US" sz="1500" dirty="0"/>
              <a:t> </a:t>
            </a:r>
            <a:r>
              <a:rPr lang="en-US" sz="1500" dirty="0" err="1"/>
              <a:t>yayıncılık</a:t>
            </a:r>
            <a:r>
              <a:rPr lang="en-US" sz="1500" dirty="0"/>
              <a:t> </a:t>
            </a:r>
            <a:r>
              <a:rPr lang="en-US" sz="1500" dirty="0" err="1"/>
              <a:t>kültürünü</a:t>
            </a:r>
            <a:r>
              <a:rPr lang="en-US" sz="1500" dirty="0"/>
              <a:t> </a:t>
            </a:r>
            <a:r>
              <a:rPr lang="en-US" sz="1500" dirty="0" err="1"/>
              <a:t>ve</a:t>
            </a:r>
            <a:r>
              <a:rPr lang="en-US" sz="1500" dirty="0"/>
              <a:t> </a:t>
            </a:r>
            <a:r>
              <a:rPr lang="en-US" sz="1500" dirty="0" err="1"/>
              <a:t>programın</a:t>
            </a:r>
            <a:r>
              <a:rPr lang="en-US" sz="1500" dirty="0"/>
              <a:t> </a:t>
            </a:r>
            <a:r>
              <a:rPr lang="en-US" sz="1500" dirty="0" err="1"/>
              <a:t>yayına</a:t>
            </a:r>
            <a:r>
              <a:rPr lang="en-US" sz="1500" dirty="0"/>
              <a:t> </a:t>
            </a:r>
            <a:r>
              <a:rPr lang="en-US" sz="1500" dirty="0" err="1"/>
              <a:t>hazır</a:t>
            </a:r>
            <a:r>
              <a:rPr lang="en-US" sz="1500" dirty="0"/>
              <a:t> hale </a:t>
            </a:r>
            <a:r>
              <a:rPr lang="en-US" sz="1500" dirty="0" err="1"/>
              <a:t>geldiği</a:t>
            </a:r>
            <a:r>
              <a:rPr lang="en-US" sz="1500" dirty="0"/>
              <a:t> </a:t>
            </a:r>
            <a:r>
              <a:rPr lang="en-US" sz="1500" dirty="0" err="1"/>
              <a:t>kodlama</a:t>
            </a:r>
            <a:r>
              <a:rPr lang="en-US" sz="1500" dirty="0"/>
              <a:t> </a:t>
            </a:r>
            <a:r>
              <a:rPr lang="en-US" sz="1500" dirty="0" err="1"/>
              <a:t>aşamasını</a:t>
            </a:r>
            <a:r>
              <a:rPr lang="en-US" sz="1500" dirty="0"/>
              <a:t> da </a:t>
            </a:r>
            <a:r>
              <a:rPr lang="en-US" sz="1500" dirty="0" err="1"/>
              <a:t>çalışmak</a:t>
            </a:r>
            <a:r>
              <a:rPr lang="en-US" sz="1500" dirty="0"/>
              <a:t> </a:t>
            </a:r>
            <a:r>
              <a:rPr lang="en-US" sz="1500" dirty="0" err="1"/>
              <a:t>istemişlerdi</a:t>
            </a:r>
            <a:r>
              <a:rPr lang="en-US" sz="1500" dirty="0"/>
              <a:t>. </a:t>
            </a:r>
            <a:r>
              <a:rPr lang="en-US" sz="1500" dirty="0" err="1"/>
              <a:t>Fakat</a:t>
            </a:r>
            <a:r>
              <a:rPr lang="en-US" sz="1500" dirty="0"/>
              <a:t> </a:t>
            </a:r>
            <a:r>
              <a:rPr lang="en-US" sz="1500" dirty="0" err="1"/>
              <a:t>bu</a:t>
            </a:r>
            <a:r>
              <a:rPr lang="en-US" sz="1500" dirty="0"/>
              <a:t> </a:t>
            </a:r>
            <a:r>
              <a:rPr lang="en-US" sz="1500" dirty="0" err="1"/>
              <a:t>neredeyse</a:t>
            </a:r>
            <a:r>
              <a:rPr lang="en-US" sz="1500" dirty="0"/>
              <a:t> </a:t>
            </a:r>
            <a:r>
              <a:rPr lang="en-US" sz="1500" dirty="0" err="1"/>
              <a:t>imkânsızdı</a:t>
            </a:r>
            <a:r>
              <a:rPr lang="en-US" sz="1500" dirty="0"/>
              <a:t>; 1970’lerde </a:t>
            </a:r>
            <a:r>
              <a:rPr lang="en-US" sz="1500" dirty="0" err="1"/>
              <a:t>akademisyenlerin</a:t>
            </a:r>
            <a:r>
              <a:rPr lang="en-US" sz="1500" dirty="0"/>
              <a:t> </a:t>
            </a:r>
            <a:r>
              <a:rPr lang="en-US" sz="1500" dirty="0" err="1"/>
              <a:t>BBC’ye</a:t>
            </a:r>
            <a:r>
              <a:rPr lang="en-US" sz="1500" dirty="0"/>
              <a:t> </a:t>
            </a:r>
            <a:r>
              <a:rPr lang="en-US" sz="1500" dirty="0" err="1"/>
              <a:t>erişimi</a:t>
            </a:r>
            <a:r>
              <a:rPr lang="en-US" sz="1500" dirty="0"/>
              <a:t> </a:t>
            </a:r>
            <a:r>
              <a:rPr lang="en-US" sz="1500" dirty="0" err="1"/>
              <a:t>birkaç</a:t>
            </a:r>
            <a:r>
              <a:rPr lang="en-US" sz="1500" dirty="0"/>
              <a:t> </a:t>
            </a:r>
            <a:r>
              <a:rPr lang="en-US" sz="1500" dirty="0" err="1"/>
              <a:t>istisna</a:t>
            </a:r>
            <a:r>
              <a:rPr lang="en-US" sz="1500" dirty="0"/>
              <a:t> </a:t>
            </a:r>
            <a:r>
              <a:rPr lang="en-US" sz="1500" dirty="0" err="1"/>
              <a:t>haricinde</a:t>
            </a:r>
            <a:r>
              <a:rPr lang="en-US" sz="1500" dirty="0"/>
              <a:t> </a:t>
            </a:r>
            <a:r>
              <a:rPr lang="en-US" sz="1500" dirty="0" err="1"/>
              <a:t>çok</a:t>
            </a:r>
            <a:r>
              <a:rPr lang="en-US" sz="1500" dirty="0"/>
              <a:t> </a:t>
            </a:r>
            <a:r>
              <a:rPr lang="en-US" sz="1500" dirty="0" err="1"/>
              <a:t>sınırlı</a:t>
            </a:r>
            <a:r>
              <a:rPr lang="en-US" sz="1500" dirty="0"/>
              <a:t> </a:t>
            </a:r>
            <a:r>
              <a:rPr lang="en-US" sz="1500" dirty="0" err="1"/>
              <a:t>tutuluyordu</a:t>
            </a:r>
            <a:r>
              <a:rPr lang="en-US" sz="1500" dirty="0"/>
              <a:t>. Model her </a:t>
            </a:r>
            <a:r>
              <a:rPr lang="en-US" sz="1500" dirty="0" err="1"/>
              <a:t>biri</a:t>
            </a:r>
            <a:r>
              <a:rPr lang="en-US" sz="1500" dirty="0"/>
              <a:t> </a:t>
            </a:r>
            <a:r>
              <a:rPr lang="en-US" sz="1500" dirty="0" err="1"/>
              <a:t>diğeriyle</a:t>
            </a:r>
            <a:r>
              <a:rPr lang="en-US" sz="1500" dirty="0"/>
              <a:t> </a:t>
            </a:r>
            <a:r>
              <a:rPr lang="en-US" sz="1500" dirty="0" err="1"/>
              <a:t>bağlantılı</a:t>
            </a:r>
            <a:r>
              <a:rPr lang="en-US" sz="1500" dirty="0"/>
              <a:t> </a:t>
            </a:r>
            <a:r>
              <a:rPr lang="en-US" sz="1500" dirty="0" err="1"/>
              <a:t>olan</a:t>
            </a:r>
            <a:r>
              <a:rPr lang="en-US" sz="1500" dirty="0"/>
              <a:t> </a:t>
            </a:r>
            <a:r>
              <a:rPr lang="en-US" sz="1500" dirty="0" err="1"/>
              <a:t>üç</a:t>
            </a:r>
            <a:r>
              <a:rPr lang="en-US" sz="1500" dirty="0"/>
              <a:t> </a:t>
            </a:r>
            <a:r>
              <a:rPr lang="en-US" sz="1500" dirty="0" err="1"/>
              <a:t>parçalı</a:t>
            </a:r>
            <a:r>
              <a:rPr lang="en-US" sz="1500" dirty="0"/>
              <a:t> </a:t>
            </a:r>
            <a:r>
              <a:rPr lang="en-US" sz="1500" dirty="0" err="1"/>
              <a:t>bir</a:t>
            </a:r>
            <a:r>
              <a:rPr lang="en-US" sz="1500" dirty="0"/>
              <a:t> </a:t>
            </a:r>
            <a:r>
              <a:rPr lang="en-US" sz="1500" dirty="0" err="1"/>
              <a:t>yapı</a:t>
            </a:r>
            <a:r>
              <a:rPr lang="en-US" sz="1500" dirty="0"/>
              <a:t> </a:t>
            </a:r>
            <a:r>
              <a:rPr lang="en-US" sz="1500" dirty="0" err="1"/>
              <a:t>öneriyor</a:t>
            </a:r>
            <a:r>
              <a:rPr lang="en-US" sz="1500" dirty="0"/>
              <a:t>, </a:t>
            </a:r>
            <a:r>
              <a:rPr lang="en-US" sz="1500" dirty="0" err="1"/>
              <a:t>dolayısıyla</a:t>
            </a:r>
            <a:r>
              <a:rPr lang="en-US" sz="1500" dirty="0"/>
              <a:t> </a:t>
            </a:r>
            <a:r>
              <a:rPr lang="en-US" sz="1500" dirty="0" err="1"/>
              <a:t>modelin</a:t>
            </a:r>
            <a:r>
              <a:rPr lang="en-US" sz="1500" dirty="0"/>
              <a:t> “</a:t>
            </a:r>
            <a:r>
              <a:rPr lang="en-US" sz="1500" dirty="0" err="1"/>
              <a:t>kanıtı</a:t>
            </a:r>
            <a:r>
              <a:rPr lang="en-US" sz="1500" dirty="0"/>
              <a:t>” </a:t>
            </a:r>
            <a:r>
              <a:rPr lang="en-US" sz="1500" dirty="0" err="1"/>
              <a:t>bu</a:t>
            </a:r>
            <a:r>
              <a:rPr lang="en-US" sz="1500" dirty="0"/>
              <a:t> </a:t>
            </a:r>
            <a:r>
              <a:rPr lang="en-US" sz="1500" dirty="0" err="1"/>
              <a:t>üç</a:t>
            </a:r>
            <a:r>
              <a:rPr lang="en-US" sz="1500" dirty="0"/>
              <a:t> </a:t>
            </a:r>
            <a:r>
              <a:rPr lang="en-US" sz="1500" dirty="0" err="1"/>
              <a:t>boyutun</a:t>
            </a:r>
            <a:r>
              <a:rPr lang="en-US" sz="1500" dirty="0"/>
              <a:t> </a:t>
            </a:r>
            <a:r>
              <a:rPr lang="en-US" sz="1500" dirty="0" err="1"/>
              <a:t>incelenmesinde</a:t>
            </a:r>
            <a:r>
              <a:rPr lang="en-US" sz="1500" dirty="0"/>
              <a:t> </a:t>
            </a:r>
            <a:r>
              <a:rPr lang="en-US" sz="1500" dirty="0" err="1"/>
              <a:t>yatıyordu</a:t>
            </a:r>
            <a:r>
              <a:rPr lang="en-US" sz="1500" dirty="0"/>
              <a:t>. Ne var ki </a:t>
            </a:r>
            <a:r>
              <a:rPr lang="en-US" sz="1500" dirty="0" err="1"/>
              <a:t>modelin</a:t>
            </a:r>
            <a:r>
              <a:rPr lang="en-US" sz="1500" dirty="0"/>
              <a:t> </a:t>
            </a:r>
            <a:r>
              <a:rPr lang="en-US" sz="1500" dirty="0" err="1"/>
              <a:t>kaderi</a:t>
            </a:r>
            <a:r>
              <a:rPr lang="en-US" sz="1500" dirty="0"/>
              <a:t>, </a:t>
            </a:r>
            <a:r>
              <a:rPr lang="en-US" sz="1500" dirty="0" err="1"/>
              <a:t>kodaçımına</a:t>
            </a:r>
            <a:r>
              <a:rPr lang="en-US" sz="1500" dirty="0"/>
              <a:t> </a:t>
            </a:r>
            <a:r>
              <a:rPr lang="en-US" sz="1500" dirty="0" err="1"/>
              <a:t>diğer</a:t>
            </a:r>
            <a:r>
              <a:rPr lang="en-US" sz="1500" dirty="0"/>
              <a:t> </a:t>
            </a:r>
            <a:r>
              <a:rPr lang="en-US" sz="1500" dirty="0" err="1"/>
              <a:t>aşamaları</a:t>
            </a:r>
            <a:r>
              <a:rPr lang="en-US" sz="1500" dirty="0"/>
              <a:t> </a:t>
            </a:r>
            <a:r>
              <a:rPr lang="en-US" sz="1500" dirty="0" err="1"/>
              <a:t>zamanla</a:t>
            </a:r>
            <a:r>
              <a:rPr lang="en-US" sz="1500" dirty="0"/>
              <a:t> </a:t>
            </a:r>
            <a:r>
              <a:rPr lang="en-US" sz="1500" dirty="0" err="1"/>
              <a:t>unutturacak</a:t>
            </a:r>
            <a:r>
              <a:rPr lang="en-US" sz="1500" dirty="0"/>
              <a:t> </a:t>
            </a:r>
            <a:r>
              <a:rPr lang="en-US" sz="1500" dirty="0" err="1"/>
              <a:t>kadar</a:t>
            </a:r>
            <a:r>
              <a:rPr lang="en-US" sz="1500" dirty="0"/>
              <a:t> </a:t>
            </a:r>
            <a:r>
              <a:rPr lang="en-US" sz="1500" dirty="0" err="1"/>
              <a:t>fazla</a:t>
            </a:r>
            <a:r>
              <a:rPr lang="en-US" sz="1500" dirty="0"/>
              <a:t> </a:t>
            </a:r>
            <a:r>
              <a:rPr lang="en-US" sz="1500" dirty="0" err="1"/>
              <a:t>vurgu</a:t>
            </a:r>
            <a:r>
              <a:rPr lang="en-US" sz="1500" dirty="0"/>
              <a:t> </a:t>
            </a:r>
            <a:r>
              <a:rPr lang="en-US" sz="1500" dirty="0" err="1"/>
              <a:t>yapılarak</a:t>
            </a:r>
            <a:r>
              <a:rPr lang="en-US" sz="1500" dirty="0"/>
              <a:t> </a:t>
            </a:r>
            <a:r>
              <a:rPr lang="en-US" sz="1500" dirty="0" err="1"/>
              <a:t>okunması</a:t>
            </a:r>
            <a:r>
              <a:rPr lang="en-US" sz="1500" dirty="0"/>
              <a:t> </a:t>
            </a:r>
            <a:r>
              <a:rPr lang="en-US" sz="1500" dirty="0" err="1"/>
              <a:t>oldu</a:t>
            </a:r>
            <a:r>
              <a:rPr lang="en-US" sz="1500" dirty="0"/>
              <a:t>. </a:t>
            </a: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65344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7227"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675"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sim 2" descr="insan yüzü, portre, giyim, kişi, şahıs içeren bir resim&#10;&#10;Yapay zeka tarafından oluşturulan içerik yanlış olabilir.">
            <a:extLst>
              <a:ext uri="{FF2B5EF4-FFF2-40B4-BE49-F238E27FC236}">
                <a16:creationId xmlns:a16="http://schemas.microsoft.com/office/drawing/2014/main" id="{E2B4BFE8-E9CA-0D50-C6D2-46A70F44FEBB}"/>
              </a:ext>
            </a:extLst>
          </p:cNvPr>
          <p:cNvPicPr>
            <a:picLocks noChangeAspect="1"/>
          </p:cNvPicPr>
          <p:nvPr/>
        </p:nvPicPr>
        <p:blipFill>
          <a:blip r:embed="rId3">
            <a:extLst>
              <a:ext uri="{28A0092B-C50C-407E-A947-70E740481C1C}">
                <a14:useLocalDpi xmlns:a14="http://schemas.microsoft.com/office/drawing/2010/main" val="0"/>
              </a:ext>
            </a:extLst>
          </a:blip>
          <a:srcRect l="18843" r="22092" b="-1"/>
          <a:stretch/>
        </p:blipFill>
        <p:spPr>
          <a:xfrm>
            <a:off x="432183" y="650494"/>
            <a:ext cx="4221013" cy="5324142"/>
          </a:xfrm>
          <a:prstGeom prst="rect">
            <a:avLst/>
          </a:prstGeom>
        </p:spPr>
      </p:pic>
      <p:sp>
        <p:nvSpPr>
          <p:cNvPr id="22" name="Rectangle 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5833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4FC614E1-0735-DB4E-98EB-6B362862D2DC}"/>
              </a:ext>
            </a:extLst>
          </p:cNvPr>
          <p:cNvSpPr txBox="1"/>
          <p:nvPr/>
        </p:nvSpPr>
        <p:spPr>
          <a:xfrm>
            <a:off x="5429259" y="2031101"/>
            <a:ext cx="3212238"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t>Yeni </a:t>
            </a:r>
            <a:r>
              <a:rPr lang="en-US" sz="1600" dirty="0" err="1"/>
              <a:t>bir</a:t>
            </a:r>
            <a:r>
              <a:rPr lang="en-US" sz="1600" dirty="0"/>
              <a:t> </a:t>
            </a:r>
            <a:r>
              <a:rPr lang="en-US" sz="1600" dirty="0" err="1"/>
              <a:t>akademik</a:t>
            </a:r>
            <a:r>
              <a:rPr lang="en-US" sz="1600" dirty="0"/>
              <a:t> </a:t>
            </a:r>
            <a:r>
              <a:rPr lang="en-US" sz="1600" dirty="0" err="1"/>
              <a:t>çalışma</a:t>
            </a:r>
            <a:r>
              <a:rPr lang="en-US" sz="1600" dirty="0"/>
              <a:t> </a:t>
            </a:r>
            <a:r>
              <a:rPr lang="en-US" sz="1600" dirty="0" err="1"/>
              <a:t>alanını</a:t>
            </a:r>
            <a:r>
              <a:rPr lang="en-US" sz="1600" dirty="0"/>
              <a:t> belli </a:t>
            </a:r>
            <a:r>
              <a:rPr lang="en-US" sz="1600" dirty="0" err="1"/>
              <a:t>bir</a:t>
            </a:r>
            <a:r>
              <a:rPr lang="en-US" sz="1600" dirty="0"/>
              <a:t> </a:t>
            </a:r>
            <a:r>
              <a:rPr lang="en-US" sz="1600" dirty="0" err="1"/>
              <a:t>kurumla</a:t>
            </a:r>
            <a:r>
              <a:rPr lang="en-US" sz="1600" dirty="0"/>
              <a:t> </a:t>
            </a:r>
            <a:r>
              <a:rPr lang="en-US" sz="1600" dirty="0" err="1"/>
              <a:t>özdeşleştirmek</a:t>
            </a:r>
            <a:r>
              <a:rPr lang="en-US" sz="1600" dirty="0"/>
              <a:t> nadir </a:t>
            </a:r>
            <a:r>
              <a:rPr lang="en-US" sz="1600" dirty="0" err="1"/>
              <a:t>karşılaşılan</a:t>
            </a:r>
            <a:r>
              <a:rPr lang="en-US" sz="1600" dirty="0"/>
              <a:t> </a:t>
            </a:r>
            <a:r>
              <a:rPr lang="en-US" sz="1600" dirty="0" err="1"/>
              <a:t>bir</a:t>
            </a:r>
            <a:r>
              <a:rPr lang="en-US" sz="1600" dirty="0"/>
              <a:t> </a:t>
            </a:r>
            <a:r>
              <a:rPr lang="en-US" sz="1600" dirty="0" err="1"/>
              <a:t>durumdur</a:t>
            </a:r>
            <a:r>
              <a:rPr lang="en-US" sz="1600" dirty="0"/>
              <a:t>; </a:t>
            </a:r>
            <a:r>
              <a:rPr lang="en-US" sz="1600" dirty="0" err="1"/>
              <a:t>işte</a:t>
            </a:r>
            <a:r>
              <a:rPr lang="en-US" sz="1600" dirty="0"/>
              <a:t> </a:t>
            </a:r>
            <a:r>
              <a:rPr lang="en-US" sz="1600" dirty="0" err="1"/>
              <a:t>Hall’un</a:t>
            </a:r>
            <a:r>
              <a:rPr lang="en-US" sz="1600" dirty="0"/>
              <a:t> </a:t>
            </a:r>
            <a:r>
              <a:rPr lang="en-US" sz="1600" dirty="0" err="1"/>
              <a:t>Birmingham’da</a:t>
            </a:r>
            <a:r>
              <a:rPr lang="en-US" sz="1600" dirty="0"/>
              <a:t> </a:t>
            </a:r>
            <a:r>
              <a:rPr lang="en-US" sz="1600" dirty="0" err="1"/>
              <a:t>Çağdaş</a:t>
            </a:r>
            <a:r>
              <a:rPr lang="en-US" sz="1600" dirty="0"/>
              <a:t> </a:t>
            </a:r>
            <a:r>
              <a:rPr lang="en-US" sz="1600" dirty="0" err="1"/>
              <a:t>Kültürel</a:t>
            </a:r>
            <a:r>
              <a:rPr lang="en-US" sz="1600" dirty="0"/>
              <a:t> </a:t>
            </a:r>
            <a:r>
              <a:rPr lang="en-US" sz="1600" dirty="0" err="1"/>
              <a:t>Çalışmalar</a:t>
            </a:r>
            <a:r>
              <a:rPr lang="en-US" sz="1600" dirty="0"/>
              <a:t> </a:t>
            </a:r>
            <a:r>
              <a:rPr lang="en-US" sz="1600" dirty="0" err="1"/>
              <a:t>Merkezi’nin</a:t>
            </a:r>
            <a:r>
              <a:rPr lang="en-US" sz="1600" dirty="0"/>
              <a:t> </a:t>
            </a:r>
            <a:r>
              <a:rPr lang="en-US" sz="1600" dirty="0" err="1"/>
              <a:t>müdürü</a:t>
            </a:r>
            <a:r>
              <a:rPr lang="en-US" sz="1600" dirty="0"/>
              <a:t> </a:t>
            </a:r>
            <a:r>
              <a:rPr lang="en-US" sz="1600" dirty="0" err="1"/>
              <a:t>olarak</a:t>
            </a:r>
            <a:r>
              <a:rPr lang="en-US" sz="1600" dirty="0"/>
              <a:t> 1968’den 1979’a </a:t>
            </a:r>
            <a:r>
              <a:rPr lang="en-US" sz="1600" dirty="0" err="1"/>
              <a:t>kadar</a:t>
            </a:r>
            <a:r>
              <a:rPr lang="en-US" sz="1600" dirty="0"/>
              <a:t> </a:t>
            </a:r>
            <a:r>
              <a:rPr lang="en-US" sz="1600" dirty="0" err="1"/>
              <a:t>geçen</a:t>
            </a:r>
            <a:r>
              <a:rPr lang="en-US" sz="1600" dirty="0"/>
              <a:t> </a:t>
            </a:r>
            <a:r>
              <a:rPr lang="en-US" sz="1600" dirty="0" err="1"/>
              <a:t>sürede</a:t>
            </a:r>
            <a:r>
              <a:rPr lang="en-US" sz="1600" dirty="0"/>
              <a:t> </a:t>
            </a:r>
            <a:r>
              <a:rPr lang="en-US" sz="1600" dirty="0" err="1"/>
              <a:t>başardığı</a:t>
            </a:r>
            <a:r>
              <a:rPr lang="en-US" sz="1600" dirty="0"/>
              <a:t> </a:t>
            </a:r>
            <a:r>
              <a:rPr lang="en-US" sz="1600" dirty="0" err="1"/>
              <a:t>buydu</a:t>
            </a:r>
            <a:r>
              <a:rPr lang="en-US" sz="1600" dirty="0"/>
              <a:t>. </a:t>
            </a:r>
            <a:r>
              <a:rPr lang="en-US" sz="1600" dirty="0" err="1"/>
              <a:t>Elbette</a:t>
            </a:r>
            <a:r>
              <a:rPr lang="en-US" sz="1600" dirty="0"/>
              <a:t> </a:t>
            </a:r>
            <a:r>
              <a:rPr lang="en-US" sz="1600" dirty="0" err="1"/>
              <a:t>bu</a:t>
            </a:r>
            <a:r>
              <a:rPr lang="en-US" sz="1600" dirty="0"/>
              <a:t> </a:t>
            </a:r>
            <a:r>
              <a:rPr lang="en-US" sz="1600" dirty="0" err="1"/>
              <a:t>tek</a:t>
            </a:r>
            <a:r>
              <a:rPr lang="en-US" sz="1600" dirty="0"/>
              <a:t> </a:t>
            </a:r>
            <a:r>
              <a:rPr lang="en-US" sz="1600" dirty="0" err="1"/>
              <a:t>bir</a:t>
            </a:r>
            <a:r>
              <a:rPr lang="en-US" sz="1600" dirty="0"/>
              <a:t> </a:t>
            </a:r>
            <a:r>
              <a:rPr lang="en-US" sz="1600" dirty="0" err="1"/>
              <a:t>kişinin</a:t>
            </a:r>
            <a:r>
              <a:rPr lang="en-US" sz="1600" dirty="0"/>
              <a:t> </a:t>
            </a:r>
            <a:r>
              <a:rPr lang="en-US" sz="1600" dirty="0" err="1"/>
              <a:t>başarısı</a:t>
            </a:r>
            <a:r>
              <a:rPr lang="en-US" sz="1600" dirty="0"/>
              <a:t> </a:t>
            </a:r>
            <a:r>
              <a:rPr lang="en-US" sz="1600" dirty="0" err="1"/>
              <a:t>değildi</a:t>
            </a:r>
            <a:r>
              <a:rPr lang="en-US" sz="1600" dirty="0"/>
              <a:t>; Raymond Williams </a:t>
            </a:r>
            <a:r>
              <a:rPr lang="en-US" sz="1600" dirty="0" err="1"/>
              <a:t>ve</a:t>
            </a:r>
            <a:r>
              <a:rPr lang="en-US" sz="1600" dirty="0"/>
              <a:t> </a:t>
            </a:r>
            <a:r>
              <a:rPr lang="en-US" sz="1600" dirty="0" err="1"/>
              <a:t>özellikle</a:t>
            </a:r>
            <a:r>
              <a:rPr lang="en-US" sz="1600" dirty="0"/>
              <a:t> </a:t>
            </a:r>
            <a:r>
              <a:rPr lang="en-US" sz="1600" dirty="0" err="1"/>
              <a:t>merkezin</a:t>
            </a:r>
            <a:r>
              <a:rPr lang="en-US" sz="1600" dirty="0"/>
              <a:t> </a:t>
            </a:r>
            <a:r>
              <a:rPr lang="en-US" sz="1600" dirty="0" err="1"/>
              <a:t>kurucusu</a:t>
            </a:r>
            <a:r>
              <a:rPr lang="en-US" sz="1600" dirty="0"/>
              <a:t> </a:t>
            </a:r>
            <a:r>
              <a:rPr lang="en-US" sz="1600" dirty="0" err="1"/>
              <a:t>olan</a:t>
            </a:r>
            <a:r>
              <a:rPr lang="en-US" sz="1600" dirty="0"/>
              <a:t> Richard </a:t>
            </a:r>
            <a:r>
              <a:rPr lang="en-US" sz="1600" dirty="0" err="1"/>
              <a:t>Hoggart’ın</a:t>
            </a:r>
            <a:r>
              <a:rPr lang="en-US" sz="1600" dirty="0"/>
              <a:t> </a:t>
            </a:r>
            <a:r>
              <a:rPr lang="en-US" sz="1600" dirty="0" err="1"/>
              <a:t>çalışmaları</a:t>
            </a:r>
            <a:r>
              <a:rPr lang="en-US" sz="1600" dirty="0"/>
              <a:t> </a:t>
            </a:r>
            <a:r>
              <a:rPr lang="en-US" sz="1600" dirty="0" err="1"/>
              <a:t>üzerine</a:t>
            </a:r>
            <a:r>
              <a:rPr lang="en-US" sz="1600" dirty="0"/>
              <a:t> </a:t>
            </a:r>
            <a:r>
              <a:rPr lang="en-US" sz="1600" dirty="0" err="1"/>
              <a:t>inşa</a:t>
            </a:r>
            <a:r>
              <a:rPr lang="en-US" sz="1600" dirty="0"/>
              <a:t> </a:t>
            </a:r>
            <a:r>
              <a:rPr lang="en-US" sz="1600" dirty="0" err="1"/>
              <a:t>edilmişti</a:t>
            </a:r>
            <a:r>
              <a:rPr lang="en-US" sz="1600" dirty="0"/>
              <a:t>. </a:t>
            </a:r>
          </a:p>
          <a:p>
            <a:pPr indent="-228600">
              <a:lnSpc>
                <a:spcPct val="90000"/>
              </a:lnSpc>
              <a:spcAft>
                <a:spcPts val="600"/>
              </a:spcAft>
              <a:buFont typeface="Arial" panose="020B0604020202020204" pitchFamily="34" charset="0"/>
              <a:buChar char="•"/>
            </a:pPr>
            <a:endParaRPr lang="en-US" sz="1600" dirty="0"/>
          </a:p>
        </p:txBody>
      </p:sp>
      <p:sp>
        <p:nvSpPr>
          <p:cNvPr id="24" name="Rectangle 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65301"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2662CB37-DDFF-0346-979E-A79512D447DC}"/>
              </a:ext>
            </a:extLst>
          </p:cNvPr>
          <p:cNvSpPr txBox="1"/>
          <p:nvPr/>
        </p:nvSpPr>
        <p:spPr>
          <a:xfrm>
            <a:off x="628650" y="1825625"/>
            <a:ext cx="78867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err="1"/>
              <a:t>Bugün</a:t>
            </a:r>
            <a:r>
              <a:rPr lang="en-US" dirty="0"/>
              <a:t> </a:t>
            </a:r>
            <a:r>
              <a:rPr lang="en-US" dirty="0" err="1"/>
              <a:t>pek</a:t>
            </a:r>
            <a:r>
              <a:rPr lang="en-US" dirty="0"/>
              <a:t> </a:t>
            </a:r>
            <a:r>
              <a:rPr lang="en-US" dirty="0" err="1"/>
              <a:t>sözü</a:t>
            </a:r>
            <a:r>
              <a:rPr lang="en-US" dirty="0"/>
              <a:t> </a:t>
            </a:r>
            <a:r>
              <a:rPr lang="en-US" dirty="0" err="1"/>
              <a:t>edilmese</a:t>
            </a:r>
            <a:r>
              <a:rPr lang="en-US" dirty="0"/>
              <a:t> de, Medya </a:t>
            </a:r>
            <a:r>
              <a:rPr lang="en-US" dirty="0" err="1"/>
              <a:t>Grubu’nun</a:t>
            </a:r>
            <a:r>
              <a:rPr lang="en-US" dirty="0"/>
              <a:t> </a:t>
            </a:r>
            <a:r>
              <a:rPr lang="en-US" i="1" dirty="0"/>
              <a:t>Panorama</a:t>
            </a:r>
            <a:r>
              <a:rPr lang="en-US" dirty="0"/>
              <a:t> </a:t>
            </a:r>
            <a:r>
              <a:rPr lang="en-US" dirty="0" err="1"/>
              <a:t>programının</a:t>
            </a:r>
            <a:r>
              <a:rPr lang="en-US" dirty="0"/>
              <a:t> 1974 </a:t>
            </a:r>
            <a:r>
              <a:rPr lang="en-US" dirty="0" err="1"/>
              <a:t>seçimleriyle</a:t>
            </a:r>
            <a:r>
              <a:rPr lang="en-US" dirty="0"/>
              <a:t> </a:t>
            </a:r>
            <a:r>
              <a:rPr lang="en-US" dirty="0" err="1"/>
              <a:t>ilgili</a:t>
            </a:r>
            <a:r>
              <a:rPr lang="en-US" dirty="0"/>
              <a:t> </a:t>
            </a:r>
            <a:r>
              <a:rPr lang="en-US" dirty="0" err="1"/>
              <a:t>üç</a:t>
            </a:r>
            <a:r>
              <a:rPr lang="en-US" dirty="0"/>
              <a:t> </a:t>
            </a:r>
            <a:r>
              <a:rPr lang="en-US" dirty="0" err="1"/>
              <a:t>bölümünden</a:t>
            </a:r>
            <a:r>
              <a:rPr lang="en-US" dirty="0"/>
              <a:t> </a:t>
            </a:r>
            <a:r>
              <a:rPr lang="en-US" dirty="0" err="1"/>
              <a:t>sonuncusu</a:t>
            </a:r>
            <a:r>
              <a:rPr lang="en-US" dirty="0"/>
              <a:t> </a:t>
            </a:r>
            <a:r>
              <a:rPr lang="en-US" dirty="0" err="1"/>
              <a:t>hakkındaki</a:t>
            </a:r>
            <a:r>
              <a:rPr lang="en-US" dirty="0"/>
              <a:t> </a:t>
            </a:r>
            <a:r>
              <a:rPr lang="en-US" dirty="0" err="1"/>
              <a:t>detaylı</a:t>
            </a:r>
            <a:r>
              <a:rPr lang="en-US" dirty="0"/>
              <a:t> </a:t>
            </a:r>
            <a:r>
              <a:rPr lang="en-US" dirty="0" err="1"/>
              <a:t>araştırma</a:t>
            </a:r>
            <a:r>
              <a:rPr lang="en-US" dirty="0"/>
              <a:t> o zaman </a:t>
            </a:r>
            <a:r>
              <a:rPr lang="en-US" dirty="0" err="1"/>
              <a:t>için</a:t>
            </a:r>
            <a:r>
              <a:rPr lang="en-US" dirty="0"/>
              <a:t> </a:t>
            </a:r>
            <a:r>
              <a:rPr lang="en-US" dirty="0" err="1"/>
              <a:t>oldukça</a:t>
            </a:r>
            <a:r>
              <a:rPr lang="en-US" dirty="0"/>
              <a:t> </a:t>
            </a:r>
            <a:r>
              <a:rPr lang="en-US" dirty="0" err="1"/>
              <a:t>önemliydi</a:t>
            </a:r>
            <a:r>
              <a:rPr lang="en-US" dirty="0"/>
              <a:t>. Bu </a:t>
            </a:r>
            <a:r>
              <a:rPr lang="en-US" dirty="0" err="1"/>
              <a:t>bölüm</a:t>
            </a:r>
            <a:r>
              <a:rPr lang="en-US" dirty="0"/>
              <a:t>, </a:t>
            </a:r>
            <a:r>
              <a:rPr lang="en-US" dirty="0" err="1"/>
              <a:t>seçimlerden</a:t>
            </a:r>
            <a:r>
              <a:rPr lang="en-US" dirty="0"/>
              <a:t> </a:t>
            </a:r>
            <a:r>
              <a:rPr lang="en-US" dirty="0" err="1"/>
              <a:t>üç</a:t>
            </a:r>
            <a:r>
              <a:rPr lang="en-US" dirty="0"/>
              <a:t> </a:t>
            </a:r>
            <a:r>
              <a:rPr lang="en-US" dirty="0" err="1"/>
              <a:t>gün</a:t>
            </a:r>
            <a:r>
              <a:rPr lang="en-US" dirty="0"/>
              <a:t> </a:t>
            </a:r>
            <a:r>
              <a:rPr lang="en-US" dirty="0" err="1"/>
              <a:t>önce</a:t>
            </a:r>
            <a:r>
              <a:rPr lang="en-US" dirty="0"/>
              <a:t> “</a:t>
            </a:r>
            <a:r>
              <a:rPr lang="en-US" dirty="0" err="1"/>
              <a:t>Nasıl</a:t>
            </a:r>
            <a:r>
              <a:rPr lang="en-US" dirty="0"/>
              <a:t> Bir Birlik?” </a:t>
            </a:r>
            <a:r>
              <a:rPr lang="en-US" dirty="0" err="1"/>
              <a:t>başlığıyla</a:t>
            </a:r>
            <a:r>
              <a:rPr lang="en-US" dirty="0"/>
              <a:t> Galler, </a:t>
            </a:r>
            <a:r>
              <a:rPr lang="en-US" dirty="0" err="1"/>
              <a:t>İskoçya</a:t>
            </a:r>
            <a:r>
              <a:rPr lang="en-US" dirty="0"/>
              <a:t> </a:t>
            </a:r>
            <a:r>
              <a:rPr lang="en-US" dirty="0" err="1"/>
              <a:t>ve</a:t>
            </a:r>
            <a:r>
              <a:rPr lang="en-US" dirty="0"/>
              <a:t> Kuzey </a:t>
            </a:r>
            <a:r>
              <a:rPr lang="en-US" dirty="0" err="1"/>
              <a:t>İrlanda’da</a:t>
            </a:r>
            <a:r>
              <a:rPr lang="en-US" dirty="0"/>
              <a:t> </a:t>
            </a:r>
            <a:r>
              <a:rPr lang="en-US" dirty="0" err="1"/>
              <a:t>yeniden</a:t>
            </a:r>
            <a:r>
              <a:rPr lang="en-US" dirty="0"/>
              <a:t> </a:t>
            </a:r>
            <a:r>
              <a:rPr lang="en-US" dirty="0" err="1"/>
              <a:t>yükselişte</a:t>
            </a:r>
            <a:r>
              <a:rPr lang="en-US" dirty="0"/>
              <a:t> </a:t>
            </a:r>
            <a:r>
              <a:rPr lang="en-US" dirty="0" err="1"/>
              <a:t>olan</a:t>
            </a:r>
            <a:r>
              <a:rPr lang="en-US" dirty="0"/>
              <a:t> </a:t>
            </a:r>
            <a:r>
              <a:rPr lang="en-US" dirty="0" err="1"/>
              <a:t>milliyetçilik</a:t>
            </a:r>
            <a:r>
              <a:rPr lang="en-US" dirty="0"/>
              <a:t> </a:t>
            </a:r>
            <a:r>
              <a:rPr lang="en-US" dirty="0" err="1"/>
              <a:t>karşısında</a:t>
            </a:r>
            <a:r>
              <a:rPr lang="en-US" dirty="0"/>
              <a:t> </a:t>
            </a:r>
            <a:r>
              <a:rPr lang="en-US" dirty="0" err="1"/>
              <a:t>ulusal</a:t>
            </a:r>
            <a:r>
              <a:rPr lang="en-US" dirty="0"/>
              <a:t> </a:t>
            </a:r>
            <a:r>
              <a:rPr lang="en-US" dirty="0" err="1"/>
              <a:t>birlik</a:t>
            </a:r>
            <a:r>
              <a:rPr lang="en-US" dirty="0"/>
              <a:t> </a:t>
            </a:r>
            <a:r>
              <a:rPr lang="en-US" dirty="0" err="1"/>
              <a:t>temasını</a:t>
            </a:r>
            <a:r>
              <a:rPr lang="en-US" dirty="0"/>
              <a:t> </a:t>
            </a:r>
            <a:r>
              <a:rPr lang="en-US" dirty="0" err="1"/>
              <a:t>ve</a:t>
            </a:r>
            <a:r>
              <a:rPr lang="en-US" dirty="0"/>
              <a:t> </a:t>
            </a:r>
            <a:r>
              <a:rPr lang="en-US" dirty="0" err="1"/>
              <a:t>siyasal</a:t>
            </a:r>
            <a:r>
              <a:rPr lang="en-US" dirty="0"/>
              <a:t> </a:t>
            </a:r>
            <a:r>
              <a:rPr lang="en-US" dirty="0" err="1"/>
              <a:t>yetki</a:t>
            </a:r>
            <a:r>
              <a:rPr lang="en-US" dirty="0"/>
              <a:t> </a:t>
            </a:r>
            <a:r>
              <a:rPr lang="en-US" dirty="0" err="1"/>
              <a:t>devrine</a:t>
            </a:r>
            <a:r>
              <a:rPr lang="en-US" dirty="0"/>
              <a:t> </a:t>
            </a:r>
            <a:r>
              <a:rPr lang="en-US" dirty="0" err="1"/>
              <a:t>yönelik</a:t>
            </a:r>
            <a:r>
              <a:rPr lang="en-US" dirty="0"/>
              <a:t> </a:t>
            </a:r>
            <a:r>
              <a:rPr lang="en-US" dirty="0" err="1"/>
              <a:t>baskıları</a:t>
            </a:r>
            <a:r>
              <a:rPr lang="en-US" dirty="0"/>
              <a:t> </a:t>
            </a:r>
            <a:r>
              <a:rPr lang="en-US" dirty="0" err="1"/>
              <a:t>gündeme</a:t>
            </a:r>
            <a:r>
              <a:rPr lang="en-US" dirty="0"/>
              <a:t> </a:t>
            </a:r>
            <a:r>
              <a:rPr lang="en-US" dirty="0" err="1"/>
              <a:t>taşıyordu</a:t>
            </a:r>
            <a:r>
              <a:rPr lang="en-US" dirty="0"/>
              <a:t>. Medya </a:t>
            </a:r>
            <a:r>
              <a:rPr lang="en-US" dirty="0" err="1"/>
              <a:t>Grubu'nun</a:t>
            </a:r>
            <a:r>
              <a:rPr lang="en-US" dirty="0"/>
              <a:t> </a:t>
            </a:r>
            <a:r>
              <a:rPr lang="en-US" dirty="0" err="1"/>
              <a:t>güncel</a:t>
            </a:r>
            <a:r>
              <a:rPr lang="en-US" dirty="0"/>
              <a:t> </a:t>
            </a:r>
            <a:r>
              <a:rPr lang="en-US" dirty="0" err="1"/>
              <a:t>haber</a:t>
            </a:r>
            <a:r>
              <a:rPr lang="en-US" dirty="0"/>
              <a:t> </a:t>
            </a:r>
            <a:r>
              <a:rPr lang="en-US" dirty="0" err="1"/>
              <a:t>programlarındaki</a:t>
            </a:r>
            <a:r>
              <a:rPr lang="en-US" dirty="0"/>
              <a:t> “</a:t>
            </a:r>
            <a:r>
              <a:rPr lang="en-US" dirty="0" err="1"/>
              <a:t>birlik</a:t>
            </a:r>
            <a:r>
              <a:rPr lang="en-US" dirty="0"/>
              <a:t>” </a:t>
            </a:r>
            <a:r>
              <a:rPr lang="en-US" dirty="0" err="1"/>
              <a:t>temasıyla</a:t>
            </a:r>
            <a:r>
              <a:rPr lang="en-US" dirty="0"/>
              <a:t> </a:t>
            </a:r>
            <a:r>
              <a:rPr lang="en-US" dirty="0" err="1"/>
              <a:t>ilgili</a:t>
            </a:r>
            <a:r>
              <a:rPr lang="en-US" dirty="0"/>
              <a:t> </a:t>
            </a:r>
            <a:r>
              <a:rPr lang="en-US" dirty="0" err="1"/>
              <a:t>yaptığı</a:t>
            </a:r>
            <a:r>
              <a:rPr lang="en-US" dirty="0"/>
              <a:t> </a:t>
            </a:r>
            <a:r>
              <a:rPr lang="en-US" dirty="0" err="1"/>
              <a:t>çözümleme</a:t>
            </a:r>
            <a:r>
              <a:rPr lang="en-US" dirty="0"/>
              <a:t> </a:t>
            </a:r>
            <a:r>
              <a:rPr lang="en-US" dirty="0" err="1"/>
              <a:t>şunu</a:t>
            </a:r>
            <a:r>
              <a:rPr lang="en-US" dirty="0"/>
              <a:t> </a:t>
            </a:r>
            <a:r>
              <a:rPr lang="en-US" dirty="0" err="1"/>
              <a:t>göstermişti</a:t>
            </a:r>
            <a:r>
              <a:rPr lang="en-US" dirty="0"/>
              <a:t>: </a:t>
            </a:r>
            <a:r>
              <a:rPr lang="en-US" dirty="0" err="1"/>
              <a:t>Kodlama</a:t>
            </a:r>
            <a:r>
              <a:rPr lang="en-US" dirty="0"/>
              <a:t> </a:t>
            </a:r>
            <a:r>
              <a:rPr lang="en-US" dirty="0" err="1"/>
              <a:t>aşaması</a:t>
            </a:r>
            <a:r>
              <a:rPr lang="en-US" dirty="0"/>
              <a:t>, </a:t>
            </a:r>
            <a:r>
              <a:rPr lang="en-US" dirty="0" err="1"/>
              <a:t>Britanya’daki</a:t>
            </a:r>
            <a:r>
              <a:rPr lang="en-US" dirty="0"/>
              <a:t> </a:t>
            </a:r>
            <a:r>
              <a:rPr lang="en-US" dirty="0" err="1"/>
              <a:t>siyasal</a:t>
            </a:r>
            <a:r>
              <a:rPr lang="en-US" dirty="0"/>
              <a:t> </a:t>
            </a:r>
            <a:r>
              <a:rPr lang="en-US" dirty="0" err="1"/>
              <a:t>ve</a:t>
            </a:r>
            <a:r>
              <a:rPr lang="en-US" dirty="0"/>
              <a:t> </a:t>
            </a:r>
            <a:r>
              <a:rPr lang="en-US" dirty="0" err="1"/>
              <a:t>toplumsal</a:t>
            </a:r>
            <a:r>
              <a:rPr lang="en-US" dirty="0"/>
              <a:t> </a:t>
            </a:r>
            <a:r>
              <a:rPr lang="en-US" dirty="0" err="1"/>
              <a:t>gerçekliğin</a:t>
            </a:r>
            <a:r>
              <a:rPr lang="en-US" dirty="0"/>
              <a:t> </a:t>
            </a:r>
            <a:r>
              <a:rPr lang="en-US" dirty="0" err="1"/>
              <a:t>başat</a:t>
            </a:r>
            <a:r>
              <a:rPr lang="en-US" dirty="0"/>
              <a:t> </a:t>
            </a:r>
            <a:r>
              <a:rPr lang="en-US" dirty="0" err="1"/>
              <a:t>tanımlanış</a:t>
            </a:r>
            <a:r>
              <a:rPr lang="en-US" dirty="0"/>
              <a:t> </a:t>
            </a:r>
            <a:r>
              <a:rPr lang="en-US" dirty="0" err="1"/>
              <a:t>şeklini</a:t>
            </a:r>
            <a:r>
              <a:rPr lang="en-US" dirty="0"/>
              <a:t> (</a:t>
            </a:r>
            <a:r>
              <a:rPr lang="en-US" dirty="0" err="1"/>
              <a:t>yeğlenen</a:t>
            </a:r>
            <a:r>
              <a:rPr lang="en-US" dirty="0"/>
              <a:t> </a:t>
            </a:r>
            <a:r>
              <a:rPr lang="en-US" dirty="0" err="1"/>
              <a:t>okuma</a:t>
            </a:r>
            <a:r>
              <a:rPr lang="en-US" dirty="0"/>
              <a:t>) </a:t>
            </a:r>
            <a:r>
              <a:rPr lang="en-US" dirty="0" err="1"/>
              <a:t>sağlama</a:t>
            </a:r>
            <a:r>
              <a:rPr lang="en-US" dirty="0"/>
              <a:t> </a:t>
            </a:r>
            <a:r>
              <a:rPr lang="en-US" dirty="0" err="1"/>
              <a:t>alacak</a:t>
            </a:r>
            <a:r>
              <a:rPr lang="en-US" dirty="0"/>
              <a:t> </a:t>
            </a:r>
            <a:r>
              <a:rPr lang="en-US" dirty="0" err="1"/>
              <a:t>şekilde</a:t>
            </a:r>
            <a:r>
              <a:rPr lang="en-US" dirty="0"/>
              <a:t> </a:t>
            </a:r>
            <a:r>
              <a:rPr lang="en-US" dirty="0" err="1"/>
              <a:t>işliyordu</a:t>
            </a:r>
            <a:r>
              <a:rPr lang="en-US" dirty="0"/>
              <a:t>. </a:t>
            </a:r>
            <a:r>
              <a:rPr lang="en-US" dirty="0" err="1"/>
              <a:t>Böylece</a:t>
            </a:r>
            <a:r>
              <a:rPr lang="en-US" dirty="0"/>
              <a:t> Galler </a:t>
            </a:r>
            <a:r>
              <a:rPr lang="en-US" dirty="0" err="1"/>
              <a:t>ve</a:t>
            </a:r>
            <a:r>
              <a:rPr lang="en-US" dirty="0"/>
              <a:t> </a:t>
            </a:r>
            <a:r>
              <a:rPr lang="en-US" dirty="0" err="1"/>
              <a:t>İskoç</a:t>
            </a:r>
            <a:r>
              <a:rPr lang="en-US" dirty="0"/>
              <a:t> </a:t>
            </a:r>
            <a:r>
              <a:rPr lang="en-US" dirty="0" err="1"/>
              <a:t>milliyetçiliğinin</a:t>
            </a:r>
            <a:r>
              <a:rPr lang="en-US" dirty="0"/>
              <a:t> </a:t>
            </a:r>
            <a:r>
              <a:rPr lang="en-US" dirty="0" err="1"/>
              <a:t>yükselişi</a:t>
            </a:r>
            <a:r>
              <a:rPr lang="en-US" dirty="0"/>
              <a:t> </a:t>
            </a:r>
            <a:r>
              <a:rPr lang="en-US" dirty="0" err="1"/>
              <a:t>karşısında</a:t>
            </a:r>
            <a:r>
              <a:rPr lang="en-US" dirty="0"/>
              <a:t>, </a:t>
            </a:r>
            <a:r>
              <a:rPr lang="en-US" dirty="0" err="1"/>
              <a:t>Britanya’nın</a:t>
            </a:r>
            <a:r>
              <a:rPr lang="en-US" dirty="0"/>
              <a:t> ulus </a:t>
            </a:r>
            <a:r>
              <a:rPr lang="en-US" dirty="0" err="1"/>
              <a:t>olarak</a:t>
            </a:r>
            <a:r>
              <a:rPr lang="en-US" dirty="0"/>
              <a:t> </a:t>
            </a:r>
            <a:r>
              <a:rPr lang="en-US" dirty="0" err="1"/>
              <a:t>birliğini</a:t>
            </a:r>
            <a:r>
              <a:rPr lang="en-US" dirty="0"/>
              <a:t> </a:t>
            </a:r>
            <a:r>
              <a:rPr lang="en-US" dirty="0" err="1"/>
              <a:t>korumaya</a:t>
            </a:r>
            <a:r>
              <a:rPr lang="en-US" dirty="0"/>
              <a:t> </a:t>
            </a:r>
            <a:r>
              <a:rPr lang="en-US" dirty="0" err="1"/>
              <a:t>yönelik</a:t>
            </a:r>
            <a:r>
              <a:rPr lang="en-US" dirty="0"/>
              <a:t> </a:t>
            </a:r>
            <a:r>
              <a:rPr lang="en-US" dirty="0" err="1"/>
              <a:t>bir</a:t>
            </a:r>
            <a:r>
              <a:rPr lang="en-US" dirty="0"/>
              <a:t> </a:t>
            </a:r>
            <a:r>
              <a:rPr lang="en-US" dirty="0" err="1"/>
              <a:t>gerçeklik</a:t>
            </a:r>
            <a:r>
              <a:rPr lang="en-US" dirty="0"/>
              <a:t> </a:t>
            </a:r>
            <a:r>
              <a:rPr lang="en-US" dirty="0" err="1"/>
              <a:t>yorumu</a:t>
            </a:r>
            <a:r>
              <a:rPr lang="en-US" dirty="0"/>
              <a:t> </a:t>
            </a:r>
            <a:r>
              <a:rPr lang="en-US" dirty="0" err="1"/>
              <a:t>destekleniyordu</a:t>
            </a:r>
            <a:r>
              <a:rPr lang="en-US" dirty="0"/>
              <a:t>.</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07433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2662CB37-DDFF-0346-979E-A79512D447DC}"/>
              </a:ext>
            </a:extLst>
          </p:cNvPr>
          <p:cNvSpPr txBox="1"/>
          <p:nvPr/>
        </p:nvSpPr>
        <p:spPr>
          <a:xfrm>
            <a:off x="628650" y="1825625"/>
            <a:ext cx="78867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dirty="0" err="1"/>
              <a:t>Araştırma</a:t>
            </a:r>
            <a:r>
              <a:rPr lang="en-US" sz="1500" dirty="0"/>
              <a:t>, </a:t>
            </a:r>
            <a:r>
              <a:rPr lang="en-US" sz="1500" dirty="0" err="1"/>
              <a:t>ideolojiyi</a:t>
            </a:r>
            <a:r>
              <a:rPr lang="en-US" sz="1500" dirty="0"/>
              <a:t> </a:t>
            </a:r>
            <a:r>
              <a:rPr lang="en-US" sz="1500" dirty="0" err="1"/>
              <a:t>anlamlar</a:t>
            </a:r>
            <a:r>
              <a:rPr lang="en-US" sz="1500" dirty="0"/>
              <a:t> </a:t>
            </a:r>
            <a:r>
              <a:rPr lang="en-US" sz="1500" dirty="0" err="1"/>
              <a:t>üzerinde</a:t>
            </a:r>
            <a:r>
              <a:rPr lang="en-US" sz="1500" dirty="0"/>
              <a:t> </a:t>
            </a:r>
            <a:r>
              <a:rPr lang="en-US" sz="1500" dirty="0" err="1"/>
              <a:t>mücadele</a:t>
            </a:r>
            <a:r>
              <a:rPr lang="en-US" sz="1500" dirty="0"/>
              <a:t> </a:t>
            </a:r>
            <a:r>
              <a:rPr lang="en-US" sz="1500" dirty="0" err="1"/>
              <a:t>olarak</a:t>
            </a:r>
            <a:r>
              <a:rPr lang="en-US" sz="1500" dirty="0"/>
              <a:t> </a:t>
            </a:r>
            <a:r>
              <a:rPr lang="en-US" sz="1500" dirty="0" err="1"/>
              <a:t>tanımlıyor</a:t>
            </a:r>
            <a:r>
              <a:rPr lang="en-US" sz="1500" dirty="0"/>
              <a:t> </a:t>
            </a:r>
            <a:r>
              <a:rPr lang="en-US" sz="1500" dirty="0" err="1"/>
              <a:t>ve</a:t>
            </a:r>
            <a:r>
              <a:rPr lang="en-US" sz="1500" dirty="0"/>
              <a:t> </a:t>
            </a:r>
            <a:r>
              <a:rPr lang="en-US" sz="1500" dirty="0" err="1"/>
              <a:t>ideolojinin</a:t>
            </a:r>
            <a:r>
              <a:rPr lang="en-US" sz="1500" dirty="0"/>
              <a:t> </a:t>
            </a:r>
            <a:r>
              <a:rPr lang="en-US" sz="1500" dirty="0" err="1"/>
              <a:t>kabul</a:t>
            </a:r>
            <a:r>
              <a:rPr lang="en-US" sz="1500" dirty="0"/>
              <a:t> </a:t>
            </a:r>
            <a:r>
              <a:rPr lang="en-US" sz="1500" dirty="0" err="1"/>
              <a:t>görmüş</a:t>
            </a:r>
            <a:r>
              <a:rPr lang="en-US" sz="1500" dirty="0"/>
              <a:t> </a:t>
            </a:r>
            <a:r>
              <a:rPr lang="en-US" sz="1500" dirty="0" err="1"/>
              <a:t>ve</a:t>
            </a:r>
            <a:r>
              <a:rPr lang="en-US" sz="1500" dirty="0"/>
              <a:t> </a:t>
            </a:r>
            <a:r>
              <a:rPr lang="en-US" sz="1500" dirty="0" err="1"/>
              <a:t>sorgulanmayan</a:t>
            </a:r>
            <a:r>
              <a:rPr lang="en-US" sz="1500" dirty="0"/>
              <a:t> </a:t>
            </a:r>
            <a:r>
              <a:rPr lang="en-US" sz="1500" dirty="0" err="1"/>
              <a:t>uzlaşım</a:t>
            </a:r>
            <a:r>
              <a:rPr lang="en-US" sz="1500" dirty="0"/>
              <a:t> </a:t>
            </a:r>
            <a:r>
              <a:rPr lang="en-US" sz="1500" dirty="0" err="1"/>
              <a:t>alanı</a:t>
            </a:r>
            <a:r>
              <a:rPr lang="en-US" sz="1500" dirty="0"/>
              <a:t> </a:t>
            </a:r>
            <a:r>
              <a:rPr lang="en-US" sz="1500" dirty="0" err="1"/>
              <a:t>içerisinde</a:t>
            </a:r>
            <a:r>
              <a:rPr lang="en-US" sz="1500" dirty="0"/>
              <a:t> (</a:t>
            </a:r>
            <a:r>
              <a:rPr lang="en-US" sz="1500" dirty="0" err="1"/>
              <a:t>parlamenter</a:t>
            </a:r>
            <a:r>
              <a:rPr lang="en-US" sz="1500" dirty="0"/>
              <a:t> </a:t>
            </a:r>
            <a:r>
              <a:rPr lang="en-US" sz="1500" dirty="0" err="1"/>
              <a:t>siyasetin</a:t>
            </a:r>
            <a:r>
              <a:rPr lang="en-US" sz="1500" dirty="0"/>
              <a:t> </a:t>
            </a:r>
            <a:r>
              <a:rPr lang="en-US" sz="1500" dirty="0" err="1"/>
              <a:t>meşruiyeti</a:t>
            </a:r>
            <a:r>
              <a:rPr lang="en-US" sz="1500" dirty="0"/>
              <a:t> </a:t>
            </a:r>
            <a:r>
              <a:rPr lang="en-US" sz="1500" dirty="0" err="1"/>
              <a:t>hakkında</a:t>
            </a:r>
            <a:r>
              <a:rPr lang="en-US" sz="1500" dirty="0"/>
              <a:t>) </a:t>
            </a:r>
            <a:r>
              <a:rPr lang="en-US" sz="1500" dirty="0" err="1"/>
              <a:t>nasıl</a:t>
            </a:r>
            <a:r>
              <a:rPr lang="en-US" sz="1500" dirty="0"/>
              <a:t> </a:t>
            </a:r>
            <a:r>
              <a:rPr lang="en-US" sz="1500" dirty="0" err="1"/>
              <a:t>işlediğine</a:t>
            </a:r>
            <a:r>
              <a:rPr lang="en-US" sz="1500" dirty="0"/>
              <a:t> </a:t>
            </a:r>
            <a:r>
              <a:rPr lang="en-US" sz="1500" dirty="0" err="1"/>
              <a:t>ilişkin</a:t>
            </a:r>
            <a:r>
              <a:rPr lang="en-US" sz="1500" dirty="0"/>
              <a:t> </a:t>
            </a:r>
            <a:r>
              <a:rPr lang="en-US" sz="1500" dirty="0" err="1"/>
              <a:t>titiz</a:t>
            </a:r>
            <a:r>
              <a:rPr lang="en-US" sz="1500" dirty="0"/>
              <a:t> </a:t>
            </a:r>
            <a:r>
              <a:rPr lang="en-US" sz="1500" dirty="0" err="1"/>
              <a:t>bir</a:t>
            </a:r>
            <a:r>
              <a:rPr lang="en-US" sz="1500" dirty="0"/>
              <a:t> </a:t>
            </a:r>
            <a:r>
              <a:rPr lang="en-US" sz="1500" dirty="0" err="1"/>
              <a:t>analiz</a:t>
            </a:r>
            <a:r>
              <a:rPr lang="en-US" sz="1500" dirty="0"/>
              <a:t> </a:t>
            </a:r>
            <a:r>
              <a:rPr lang="en-US" sz="1500" dirty="0" err="1"/>
              <a:t>sunuyordu</a:t>
            </a:r>
            <a:r>
              <a:rPr lang="en-US" sz="1500" dirty="0"/>
              <a:t>. </a:t>
            </a:r>
            <a:r>
              <a:rPr lang="en-US" sz="1500" dirty="0" err="1"/>
              <a:t>Yeğlenen</a:t>
            </a:r>
            <a:r>
              <a:rPr lang="en-US" sz="1500" dirty="0"/>
              <a:t> </a:t>
            </a:r>
            <a:r>
              <a:rPr lang="en-US" sz="1500" dirty="0" err="1"/>
              <a:t>anlamların</a:t>
            </a:r>
            <a:r>
              <a:rPr lang="en-US" sz="1500" dirty="0"/>
              <a:t>, </a:t>
            </a:r>
            <a:r>
              <a:rPr lang="en-US" sz="1500" dirty="0" err="1"/>
              <a:t>kısmen</a:t>
            </a:r>
            <a:r>
              <a:rPr lang="en-US" sz="1500" dirty="0"/>
              <a:t> BBC, </a:t>
            </a:r>
            <a:r>
              <a:rPr lang="en-US" sz="1500" dirty="0" err="1"/>
              <a:t>kısmen</a:t>
            </a:r>
            <a:r>
              <a:rPr lang="en-US" sz="1500" dirty="0"/>
              <a:t> de </a:t>
            </a:r>
            <a:r>
              <a:rPr lang="en-US" sz="1500" dirty="0" err="1"/>
              <a:t>siyasi</a:t>
            </a:r>
            <a:r>
              <a:rPr lang="en-US" sz="1500" dirty="0"/>
              <a:t> parti </a:t>
            </a:r>
            <a:r>
              <a:rPr lang="en-US" sz="1500" dirty="0" err="1"/>
              <a:t>temsilcileri</a:t>
            </a:r>
            <a:r>
              <a:rPr lang="en-US" sz="1500" dirty="0"/>
              <a:t> </a:t>
            </a:r>
            <a:r>
              <a:rPr lang="en-US" sz="1500" dirty="0" err="1"/>
              <a:t>tarafından</a:t>
            </a:r>
            <a:r>
              <a:rPr lang="en-US" sz="1500" dirty="0"/>
              <a:t> </a:t>
            </a:r>
            <a:r>
              <a:rPr lang="en-US" sz="1500" dirty="0" err="1"/>
              <a:t>kontrol</a:t>
            </a:r>
            <a:r>
              <a:rPr lang="en-US" sz="1500" dirty="0"/>
              <a:t> </a:t>
            </a:r>
            <a:r>
              <a:rPr lang="en-US" sz="1500" dirty="0" err="1"/>
              <a:t>altında</a:t>
            </a:r>
            <a:r>
              <a:rPr lang="en-US" sz="1500" dirty="0"/>
              <a:t> </a:t>
            </a:r>
            <a:r>
              <a:rPr lang="en-US" sz="1500" dirty="0" err="1"/>
              <a:t>tutulan</a:t>
            </a:r>
            <a:r>
              <a:rPr lang="en-US" sz="1500" dirty="0"/>
              <a:t> </a:t>
            </a:r>
            <a:r>
              <a:rPr lang="en-US" sz="1500" dirty="0" err="1"/>
              <a:t>televizyon</a:t>
            </a:r>
            <a:r>
              <a:rPr lang="en-US" sz="1500" dirty="0"/>
              <a:t> </a:t>
            </a:r>
            <a:r>
              <a:rPr lang="en-US" sz="1500" dirty="0" err="1"/>
              <a:t>söylemi</a:t>
            </a:r>
            <a:r>
              <a:rPr lang="en-US" sz="1500" dirty="0"/>
              <a:t> </a:t>
            </a:r>
            <a:r>
              <a:rPr lang="en-US" sz="1500" dirty="0" err="1"/>
              <a:t>aracılığıyla</a:t>
            </a:r>
            <a:r>
              <a:rPr lang="en-US" sz="1500" dirty="0"/>
              <a:t> </a:t>
            </a:r>
            <a:r>
              <a:rPr lang="en-US" sz="1500" dirty="0" err="1"/>
              <a:t>nasıl</a:t>
            </a:r>
            <a:r>
              <a:rPr lang="en-US" sz="1500" dirty="0"/>
              <a:t> </a:t>
            </a:r>
            <a:r>
              <a:rPr lang="en-US" sz="1500" dirty="0" err="1"/>
              <a:t>yönlendirildiğini</a:t>
            </a:r>
            <a:r>
              <a:rPr lang="en-US" sz="1500" dirty="0"/>
              <a:t> </a:t>
            </a:r>
            <a:r>
              <a:rPr lang="en-US" sz="1500" dirty="0" err="1"/>
              <a:t>ortaya</a:t>
            </a:r>
            <a:r>
              <a:rPr lang="en-US" sz="1500" dirty="0"/>
              <a:t> </a:t>
            </a:r>
            <a:r>
              <a:rPr lang="en-US" sz="1500" dirty="0" err="1"/>
              <a:t>koyan</a:t>
            </a:r>
            <a:r>
              <a:rPr lang="en-US" sz="1500" dirty="0"/>
              <a:t> </a:t>
            </a:r>
            <a:r>
              <a:rPr lang="en-US" sz="1500" dirty="0" err="1"/>
              <a:t>örnek</a:t>
            </a:r>
            <a:r>
              <a:rPr lang="en-US" sz="1500" dirty="0"/>
              <a:t> </a:t>
            </a:r>
            <a:r>
              <a:rPr lang="en-US" sz="1500" dirty="0" err="1"/>
              <a:t>bir</a:t>
            </a:r>
            <a:r>
              <a:rPr lang="en-US" sz="1500" dirty="0"/>
              <a:t> </a:t>
            </a:r>
            <a:r>
              <a:rPr lang="en-US" sz="1500" dirty="0" err="1"/>
              <a:t>çalışmaydı</a:t>
            </a:r>
            <a:r>
              <a:rPr lang="en-US" sz="1500" dirty="0"/>
              <a:t>. </a:t>
            </a:r>
            <a:r>
              <a:rPr lang="en-US" sz="1500" dirty="0" err="1"/>
              <a:t>Böylelikle</a:t>
            </a:r>
            <a:r>
              <a:rPr lang="en-US" sz="1500" dirty="0"/>
              <a:t>, K/K </a:t>
            </a:r>
            <a:r>
              <a:rPr lang="en-US" sz="1500" dirty="0" err="1"/>
              <a:t>yazısında</a:t>
            </a:r>
            <a:r>
              <a:rPr lang="en-US" sz="1500" dirty="0"/>
              <a:t> </a:t>
            </a:r>
            <a:r>
              <a:rPr lang="en-US" sz="1500" dirty="0" err="1"/>
              <a:t>çerçevesi</a:t>
            </a:r>
            <a:r>
              <a:rPr lang="en-US" sz="1500" dirty="0"/>
              <a:t> </a:t>
            </a:r>
            <a:r>
              <a:rPr lang="en-US" sz="1500" dirty="0" err="1"/>
              <a:t>çizilen</a:t>
            </a:r>
            <a:r>
              <a:rPr lang="en-US" sz="1500" dirty="0"/>
              <a:t> </a:t>
            </a:r>
            <a:r>
              <a:rPr lang="en-US" sz="1500" dirty="0" err="1"/>
              <a:t>kodlama</a:t>
            </a:r>
            <a:r>
              <a:rPr lang="en-US" sz="1500" dirty="0"/>
              <a:t> </a:t>
            </a:r>
            <a:r>
              <a:rPr lang="en-US" sz="1500" dirty="0" err="1"/>
              <a:t>süreci</a:t>
            </a:r>
            <a:r>
              <a:rPr lang="en-US" sz="1500" dirty="0"/>
              <a:t>, </a:t>
            </a:r>
            <a:r>
              <a:rPr lang="en-US" sz="1500" dirty="0" err="1"/>
              <a:t>detaylı</a:t>
            </a:r>
            <a:r>
              <a:rPr lang="en-US" sz="1500" dirty="0"/>
              <a:t> </a:t>
            </a:r>
            <a:r>
              <a:rPr lang="en-US" sz="1500" dirty="0" err="1"/>
              <a:t>bir</a:t>
            </a:r>
            <a:r>
              <a:rPr lang="en-US" sz="1500" dirty="0"/>
              <a:t> </a:t>
            </a:r>
            <a:r>
              <a:rPr lang="en-US" sz="1500" dirty="0" err="1"/>
              <a:t>vaka</a:t>
            </a:r>
            <a:r>
              <a:rPr lang="en-US" sz="1500" dirty="0"/>
              <a:t> </a:t>
            </a:r>
            <a:r>
              <a:rPr lang="en-US" sz="1500" dirty="0" err="1"/>
              <a:t>incelemesiyle</a:t>
            </a:r>
            <a:r>
              <a:rPr lang="en-US" sz="1500" dirty="0"/>
              <a:t> </a:t>
            </a:r>
            <a:r>
              <a:rPr lang="en-US" sz="1500" dirty="0" err="1"/>
              <a:t>ortaya</a:t>
            </a:r>
            <a:r>
              <a:rPr lang="en-US" sz="1500" dirty="0"/>
              <a:t> </a:t>
            </a:r>
            <a:r>
              <a:rPr lang="en-US" sz="1500" dirty="0" err="1"/>
              <a:t>konmuş</a:t>
            </a:r>
            <a:r>
              <a:rPr lang="en-US" sz="1500" dirty="0"/>
              <a:t> </a:t>
            </a:r>
            <a:r>
              <a:rPr lang="en-US" sz="1500" dirty="0" err="1"/>
              <a:t>oldu</a:t>
            </a:r>
            <a:r>
              <a:rPr lang="en-US" sz="1500" dirty="0"/>
              <a:t>:</a:t>
            </a: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r>
              <a:rPr lang="en-US" sz="1500" dirty="0"/>
              <a:t>“ </a:t>
            </a:r>
            <a:r>
              <a:rPr lang="en-US" sz="1500" dirty="0" err="1"/>
              <a:t>Televizyondan</a:t>
            </a:r>
            <a:r>
              <a:rPr lang="en-US" sz="1500" dirty="0"/>
              <a:t> </a:t>
            </a:r>
            <a:r>
              <a:rPr lang="en-US" sz="1500" dirty="0" err="1"/>
              <a:t>aktarılan</a:t>
            </a:r>
            <a:r>
              <a:rPr lang="en-US" sz="1500" dirty="0"/>
              <a:t> </a:t>
            </a:r>
            <a:r>
              <a:rPr lang="en-US" sz="1500" dirty="0" err="1"/>
              <a:t>mesajlarla</a:t>
            </a:r>
            <a:r>
              <a:rPr lang="en-US" sz="1500" dirty="0"/>
              <a:t> </a:t>
            </a:r>
            <a:r>
              <a:rPr lang="en-US" sz="1500" dirty="0" err="1"/>
              <a:t>ilgili</a:t>
            </a:r>
            <a:r>
              <a:rPr lang="en-US" sz="1500" dirty="0"/>
              <a:t> </a:t>
            </a:r>
            <a:r>
              <a:rPr lang="en-US" sz="1500" dirty="0" err="1"/>
              <a:t>olarak</a:t>
            </a:r>
            <a:r>
              <a:rPr lang="en-US" sz="1500" dirty="0"/>
              <a:t>, </a:t>
            </a:r>
            <a:r>
              <a:rPr lang="en-US" sz="1500" dirty="0" err="1"/>
              <a:t>bu</a:t>
            </a:r>
            <a:r>
              <a:rPr lang="en-US" sz="1500" dirty="0"/>
              <a:t> </a:t>
            </a:r>
            <a:r>
              <a:rPr lang="en-US" sz="1500" dirty="0" err="1"/>
              <a:t>mesajların</a:t>
            </a:r>
            <a:r>
              <a:rPr lang="en-US" sz="1500" dirty="0"/>
              <a:t> </a:t>
            </a:r>
            <a:r>
              <a:rPr lang="en-US" sz="1500" dirty="0" err="1"/>
              <a:t>asla</a:t>
            </a:r>
            <a:r>
              <a:rPr lang="en-US" sz="1500" dirty="0"/>
              <a:t> </a:t>
            </a:r>
            <a:r>
              <a:rPr lang="en-US" sz="1500" dirty="0" err="1"/>
              <a:t>tek</a:t>
            </a:r>
            <a:r>
              <a:rPr lang="en-US" sz="1500" dirty="0"/>
              <a:t> </a:t>
            </a:r>
            <a:r>
              <a:rPr lang="en-US" sz="1500" dirty="0" err="1"/>
              <a:t>bir</a:t>
            </a:r>
            <a:r>
              <a:rPr lang="en-US" sz="1500" dirty="0"/>
              <a:t> </a:t>
            </a:r>
            <a:r>
              <a:rPr lang="en-US" sz="1500" dirty="0" err="1"/>
              <a:t>anlam</a:t>
            </a:r>
            <a:r>
              <a:rPr lang="en-US" sz="1500" dirty="0"/>
              <a:t> </a:t>
            </a:r>
            <a:r>
              <a:rPr lang="en-US" sz="1500" dirty="0" err="1"/>
              <a:t>taşımadığını</a:t>
            </a:r>
            <a:r>
              <a:rPr lang="en-US" sz="1500" dirty="0"/>
              <a:t> </a:t>
            </a:r>
            <a:r>
              <a:rPr lang="en-US" sz="1500" dirty="0" err="1"/>
              <a:t>söylemeliyiz</a:t>
            </a:r>
            <a:r>
              <a:rPr lang="en-US" sz="1500" dirty="0"/>
              <a:t>: </a:t>
            </a:r>
            <a:r>
              <a:rPr lang="en-US" sz="1500" dirty="0" err="1"/>
              <a:t>Bunlar</a:t>
            </a:r>
            <a:r>
              <a:rPr lang="en-US" sz="1500" dirty="0"/>
              <a:t> </a:t>
            </a:r>
            <a:r>
              <a:rPr lang="en-US" sz="1500" dirty="0" err="1"/>
              <a:t>daha</a:t>
            </a:r>
            <a:r>
              <a:rPr lang="en-US" sz="1500" dirty="0"/>
              <a:t> </a:t>
            </a:r>
            <a:r>
              <a:rPr lang="en-US" sz="1500" dirty="0" err="1"/>
              <a:t>ziyade</a:t>
            </a:r>
            <a:r>
              <a:rPr lang="en-US" sz="1500" dirty="0"/>
              <a:t> </a:t>
            </a:r>
            <a:r>
              <a:rPr lang="en-US" sz="1500" dirty="0" err="1"/>
              <a:t>bir</a:t>
            </a:r>
            <a:r>
              <a:rPr lang="en-US" sz="1500" dirty="0"/>
              <a:t> </a:t>
            </a:r>
            <a:r>
              <a:rPr lang="en-US" sz="1500" dirty="0" err="1"/>
              <a:t>anlam</a:t>
            </a:r>
            <a:r>
              <a:rPr lang="en-US" sz="1500" dirty="0"/>
              <a:t> </a:t>
            </a:r>
            <a:r>
              <a:rPr lang="en-US" sz="1500" dirty="0" err="1"/>
              <a:t>çoğulluğunun</a:t>
            </a:r>
            <a:r>
              <a:rPr lang="en-US" sz="1500" dirty="0"/>
              <a:t> </a:t>
            </a:r>
            <a:r>
              <a:rPr lang="en-US" sz="1500" dirty="0" err="1"/>
              <a:t>sahasıdır</a:t>
            </a:r>
            <a:r>
              <a:rPr lang="en-US" sz="1500" dirty="0"/>
              <a:t>; </a:t>
            </a:r>
            <a:r>
              <a:rPr lang="en-US" sz="1500" dirty="0" err="1"/>
              <a:t>içlerinden</a:t>
            </a:r>
            <a:r>
              <a:rPr lang="en-US" sz="1500" dirty="0"/>
              <a:t> </a:t>
            </a:r>
            <a:r>
              <a:rPr lang="en-US" sz="1500" dirty="0" err="1"/>
              <a:t>uygun</a:t>
            </a:r>
            <a:r>
              <a:rPr lang="en-US" sz="1500" dirty="0"/>
              <a:t> </a:t>
            </a:r>
            <a:r>
              <a:rPr lang="en-US" sz="1500" dirty="0" err="1"/>
              <a:t>bulunan</a:t>
            </a:r>
            <a:r>
              <a:rPr lang="en-US" sz="1500" dirty="0"/>
              <a:t> </a:t>
            </a:r>
            <a:r>
              <a:rPr lang="en-US" sz="1500" dirty="0" err="1"/>
              <a:t>seyirciye</a:t>
            </a:r>
            <a:r>
              <a:rPr lang="en-US" sz="1500" dirty="0"/>
              <a:t> </a:t>
            </a:r>
            <a:r>
              <a:rPr lang="en-US" sz="1500" dirty="0" err="1"/>
              <a:t>sunulur</a:t>
            </a:r>
            <a:r>
              <a:rPr lang="en-US" sz="1500" dirty="0"/>
              <a:t>... </a:t>
            </a:r>
            <a:r>
              <a:rPr lang="en-US" sz="1500" dirty="0" err="1"/>
              <a:t>Yayıncıların</a:t>
            </a:r>
            <a:r>
              <a:rPr lang="en-US" sz="1500" dirty="0"/>
              <a:t> </a:t>
            </a:r>
            <a:r>
              <a:rPr lang="en-US" sz="1500" dirty="0" err="1"/>
              <a:t>kodlama</a:t>
            </a:r>
            <a:r>
              <a:rPr lang="en-US" sz="1500" dirty="0"/>
              <a:t> </a:t>
            </a:r>
            <a:r>
              <a:rPr lang="en-US" sz="1500" dirty="0" err="1"/>
              <a:t>pratikleri</a:t>
            </a:r>
            <a:r>
              <a:rPr lang="en-US" sz="1500" dirty="0"/>
              <a:t>… program </a:t>
            </a:r>
            <a:r>
              <a:rPr lang="en-US" sz="1500" dirty="0" err="1"/>
              <a:t>konusunun</a:t>
            </a:r>
            <a:r>
              <a:rPr lang="en-US" sz="1500" dirty="0"/>
              <a:t> </a:t>
            </a:r>
            <a:r>
              <a:rPr lang="en-US" sz="1500" dirty="0" err="1"/>
              <a:t>sunumu</a:t>
            </a:r>
            <a:r>
              <a:rPr lang="en-US" sz="1500" dirty="0"/>
              <a:t> </a:t>
            </a:r>
            <a:r>
              <a:rPr lang="en-US" sz="1500" dirty="0" err="1"/>
              <a:t>ile</a:t>
            </a:r>
            <a:r>
              <a:rPr lang="en-US" sz="1500" dirty="0"/>
              <a:t> </a:t>
            </a:r>
            <a:r>
              <a:rPr lang="en-US" sz="1500" dirty="0" err="1"/>
              <a:t>seyircilerin</a:t>
            </a:r>
            <a:r>
              <a:rPr lang="en-US" sz="1500" dirty="0"/>
              <a:t> </a:t>
            </a:r>
            <a:r>
              <a:rPr lang="en-US" sz="1500" dirty="0" err="1"/>
              <a:t>ondan</a:t>
            </a:r>
            <a:r>
              <a:rPr lang="en-US" sz="1500" dirty="0"/>
              <a:t> “</a:t>
            </a:r>
            <a:r>
              <a:rPr lang="en-US" sz="1500" dirty="0" err="1"/>
              <a:t>edindikleri</a:t>
            </a:r>
            <a:r>
              <a:rPr lang="en-US" sz="1500" dirty="0"/>
              <a:t>” </a:t>
            </a:r>
            <a:r>
              <a:rPr lang="en-US" sz="1500" dirty="0" err="1"/>
              <a:t>görüş</a:t>
            </a:r>
            <a:r>
              <a:rPr lang="en-US" sz="1500" dirty="0"/>
              <a:t> </a:t>
            </a:r>
            <a:r>
              <a:rPr lang="en-US" sz="1500" dirty="0" err="1"/>
              <a:t>arasında</a:t>
            </a:r>
            <a:r>
              <a:rPr lang="en-US" sz="1500" dirty="0"/>
              <a:t> </a:t>
            </a:r>
            <a:r>
              <a:rPr lang="en-US" sz="1500" dirty="0" err="1"/>
              <a:t>bir</a:t>
            </a:r>
            <a:r>
              <a:rPr lang="en-US" sz="1500" dirty="0"/>
              <a:t> </a:t>
            </a:r>
            <a:r>
              <a:rPr lang="en-US" sz="1500" dirty="0" err="1"/>
              <a:t>şeffaflık</a:t>
            </a:r>
            <a:r>
              <a:rPr lang="en-US" sz="1500" dirty="0"/>
              <a:t> </a:t>
            </a:r>
            <a:r>
              <a:rPr lang="en-US" sz="1500" dirty="0" err="1"/>
              <a:t>oluşturmayı</a:t>
            </a:r>
            <a:r>
              <a:rPr lang="en-US" sz="1500" dirty="0"/>
              <a:t> </a:t>
            </a:r>
            <a:r>
              <a:rPr lang="en-US" sz="1500" dirty="0" err="1"/>
              <a:t>amaçlar</a:t>
            </a:r>
            <a:r>
              <a:rPr lang="en-US" sz="1500" dirty="0"/>
              <a:t>. </a:t>
            </a:r>
            <a:r>
              <a:rPr lang="en-US" sz="1500" dirty="0" err="1"/>
              <a:t>Yayıncı</a:t>
            </a:r>
            <a:r>
              <a:rPr lang="en-US" sz="1500" dirty="0"/>
              <a:t>, </a:t>
            </a:r>
            <a:r>
              <a:rPr lang="en-US" sz="1500" dirty="0" err="1"/>
              <a:t>emrindeki</a:t>
            </a:r>
            <a:r>
              <a:rPr lang="en-US" sz="1500" dirty="0"/>
              <a:t> </a:t>
            </a:r>
            <a:r>
              <a:rPr lang="en-US" sz="1500" dirty="0" err="1"/>
              <a:t>tüm</a:t>
            </a:r>
            <a:r>
              <a:rPr lang="en-US" sz="1500" dirty="0"/>
              <a:t> </a:t>
            </a:r>
            <a:r>
              <a:rPr lang="en-US" sz="1500" dirty="0" err="1"/>
              <a:t>teknik</a:t>
            </a:r>
            <a:r>
              <a:rPr lang="en-US" sz="1500" dirty="0"/>
              <a:t> </a:t>
            </a:r>
            <a:r>
              <a:rPr lang="en-US" sz="1500" dirty="0" err="1"/>
              <a:t>ve</a:t>
            </a:r>
            <a:r>
              <a:rPr lang="en-US" sz="1500" dirty="0"/>
              <a:t> </a:t>
            </a:r>
            <a:r>
              <a:rPr lang="en-US" sz="1500" dirty="0" err="1"/>
              <a:t>iletişimsel</a:t>
            </a:r>
            <a:r>
              <a:rPr lang="en-US" sz="1500" dirty="0"/>
              <a:t> </a:t>
            </a:r>
            <a:r>
              <a:rPr lang="en-US" sz="1500" dirty="0" err="1"/>
              <a:t>kabiliyeti</a:t>
            </a:r>
            <a:r>
              <a:rPr lang="en-US" sz="1500" dirty="0"/>
              <a:t> </a:t>
            </a:r>
            <a:r>
              <a:rPr lang="en-US" sz="1500" dirty="0" err="1"/>
              <a:t>kullanarak</a:t>
            </a:r>
            <a:r>
              <a:rPr lang="en-US" sz="1500" dirty="0"/>
              <a:t>, </a:t>
            </a:r>
            <a:r>
              <a:rPr lang="en-US" sz="1500" dirty="0" err="1"/>
              <a:t>kodlama</a:t>
            </a:r>
            <a:r>
              <a:rPr lang="en-US" sz="1500" dirty="0"/>
              <a:t> </a:t>
            </a:r>
            <a:r>
              <a:rPr lang="en-US" sz="1500" dirty="0" err="1"/>
              <a:t>ve</a:t>
            </a:r>
            <a:r>
              <a:rPr lang="en-US" sz="1500" dirty="0"/>
              <a:t> </a:t>
            </a:r>
            <a:r>
              <a:rPr lang="en-US" sz="1500" dirty="0" err="1"/>
              <a:t>kodaçımını</a:t>
            </a:r>
            <a:r>
              <a:rPr lang="en-US" sz="1500" dirty="0"/>
              <a:t> </a:t>
            </a:r>
            <a:r>
              <a:rPr lang="en-US" sz="1500" dirty="0" err="1"/>
              <a:t>aynı</a:t>
            </a:r>
            <a:r>
              <a:rPr lang="en-US" sz="1500" dirty="0"/>
              <a:t> </a:t>
            </a:r>
            <a:r>
              <a:rPr lang="en-US" sz="1500" dirty="0" err="1"/>
              <a:t>hizaya</a:t>
            </a:r>
            <a:r>
              <a:rPr lang="en-US" sz="1500" dirty="0"/>
              <a:t> </a:t>
            </a:r>
            <a:r>
              <a:rPr lang="en-US" sz="1500" dirty="0" err="1"/>
              <a:t>sokmaya</a:t>
            </a:r>
            <a:r>
              <a:rPr lang="en-US" sz="1500" dirty="0"/>
              <a:t> </a:t>
            </a:r>
            <a:r>
              <a:rPr lang="en-US" sz="1500" dirty="0" err="1"/>
              <a:t>çalışır</a:t>
            </a:r>
            <a:r>
              <a:rPr lang="en-US" sz="1500" dirty="0"/>
              <a:t>: Belli </a:t>
            </a:r>
            <a:r>
              <a:rPr lang="en-US" sz="1500" dirty="0" err="1"/>
              <a:t>türde</a:t>
            </a:r>
            <a:r>
              <a:rPr lang="en-US" sz="1500" dirty="0"/>
              <a:t> </a:t>
            </a:r>
            <a:r>
              <a:rPr lang="en-US" sz="1500" dirty="0" err="1"/>
              <a:t>bir</a:t>
            </a:r>
            <a:r>
              <a:rPr lang="en-US" sz="1500" dirty="0"/>
              <a:t> </a:t>
            </a:r>
            <a:r>
              <a:rPr lang="en-US" sz="1500" dirty="0" err="1"/>
              <a:t>ideolojik</a:t>
            </a:r>
            <a:r>
              <a:rPr lang="en-US" sz="1500" dirty="0"/>
              <a:t> </a:t>
            </a:r>
            <a:r>
              <a:rPr lang="en-US" sz="1500" dirty="0" err="1"/>
              <a:t>kapanma</a:t>
            </a:r>
            <a:r>
              <a:rPr lang="en-US" sz="1500" dirty="0"/>
              <a:t> </a:t>
            </a:r>
            <a:r>
              <a:rPr lang="en-US" sz="1500" dirty="0" err="1"/>
              <a:t>yaratarak</a:t>
            </a:r>
            <a:r>
              <a:rPr lang="en-US" sz="1500" dirty="0"/>
              <a:t> </a:t>
            </a:r>
            <a:r>
              <a:rPr lang="en-US" sz="1500" dirty="0" err="1"/>
              <a:t>konuya</a:t>
            </a:r>
            <a:r>
              <a:rPr lang="en-US" sz="1500" dirty="0"/>
              <a:t> </a:t>
            </a:r>
            <a:r>
              <a:rPr lang="en-US" sz="1500" dirty="0" err="1"/>
              <a:t>dair</a:t>
            </a:r>
            <a:r>
              <a:rPr lang="en-US" sz="1500" dirty="0"/>
              <a:t> </a:t>
            </a:r>
            <a:r>
              <a:rPr lang="en-US" sz="1500" dirty="0" err="1"/>
              <a:t>yeğlenen</a:t>
            </a:r>
            <a:r>
              <a:rPr lang="en-US" sz="1500" dirty="0"/>
              <a:t> </a:t>
            </a:r>
            <a:r>
              <a:rPr lang="en-US" sz="1500" dirty="0" err="1"/>
              <a:t>okuma</a:t>
            </a:r>
            <a:r>
              <a:rPr lang="en-US" sz="1500" dirty="0"/>
              <a:t> </a:t>
            </a:r>
            <a:r>
              <a:rPr lang="en-US" sz="1500" dirty="0" err="1"/>
              <a:t>biçimi</a:t>
            </a:r>
            <a:r>
              <a:rPr lang="en-US" sz="1500" dirty="0"/>
              <a:t> </a:t>
            </a:r>
            <a:r>
              <a:rPr lang="en-US" sz="1500" dirty="0" err="1"/>
              <a:t>oluşturma</a:t>
            </a:r>
            <a:r>
              <a:rPr lang="en-US" sz="1500" dirty="0"/>
              <a:t> </a:t>
            </a:r>
            <a:r>
              <a:rPr lang="en-US" sz="1500" dirty="0" err="1"/>
              <a:t>çabası</a:t>
            </a:r>
            <a:r>
              <a:rPr lang="en-US" sz="1500" dirty="0"/>
              <a:t> </a:t>
            </a:r>
            <a:r>
              <a:rPr lang="en-US" sz="1500" dirty="0" err="1"/>
              <a:t>içindedir</a:t>
            </a:r>
            <a:r>
              <a:rPr lang="en-US" sz="1500" dirty="0"/>
              <a:t>... </a:t>
            </a:r>
            <a:r>
              <a:rPr lang="en-US" sz="1500" dirty="0" err="1"/>
              <a:t>Gelgelelim</a:t>
            </a:r>
            <a:r>
              <a:rPr lang="en-US" sz="1500" dirty="0"/>
              <a:t>, </a:t>
            </a:r>
            <a:r>
              <a:rPr lang="en-US" sz="1500" dirty="0" err="1"/>
              <a:t>farklı</a:t>
            </a:r>
            <a:r>
              <a:rPr lang="en-US" sz="1500" dirty="0"/>
              <a:t> </a:t>
            </a:r>
            <a:r>
              <a:rPr lang="en-US" sz="1500" dirty="0" err="1"/>
              <a:t>okuma</a:t>
            </a:r>
            <a:r>
              <a:rPr lang="en-US" sz="1500" dirty="0"/>
              <a:t> </a:t>
            </a:r>
            <a:r>
              <a:rPr lang="en-US" sz="1500" dirty="0" err="1"/>
              <a:t>ihtimalleri</a:t>
            </a:r>
            <a:r>
              <a:rPr lang="en-US" sz="1500" dirty="0"/>
              <a:t> </a:t>
            </a:r>
            <a:r>
              <a:rPr lang="en-US" sz="1500" dirty="0" err="1"/>
              <a:t>barındırmak</a:t>
            </a:r>
            <a:r>
              <a:rPr lang="en-US" sz="1500" dirty="0"/>
              <a:t>, </a:t>
            </a:r>
            <a:r>
              <a:rPr lang="en-US" sz="1500" dirty="0" err="1"/>
              <a:t>kodlarla</a:t>
            </a:r>
            <a:r>
              <a:rPr lang="en-US" sz="1500" dirty="0"/>
              <a:t> </a:t>
            </a:r>
            <a:r>
              <a:rPr lang="en-US" sz="1500" dirty="0" err="1"/>
              <a:t>iş</a:t>
            </a:r>
            <a:r>
              <a:rPr lang="en-US" sz="1500" dirty="0"/>
              <a:t> </a:t>
            </a:r>
            <a:r>
              <a:rPr lang="en-US" sz="1500" dirty="0" err="1"/>
              <a:t>gören</a:t>
            </a:r>
            <a:r>
              <a:rPr lang="en-US" sz="1500" dirty="0"/>
              <a:t> her </a:t>
            </a:r>
            <a:r>
              <a:rPr lang="en-US" sz="1500" dirty="0" err="1"/>
              <a:t>dilsel</a:t>
            </a:r>
            <a:r>
              <a:rPr lang="en-US" sz="1500" dirty="0"/>
              <a:t> </a:t>
            </a:r>
            <a:r>
              <a:rPr lang="en-US" sz="1500" dirty="0" err="1"/>
              <a:t>sistemin</a:t>
            </a:r>
            <a:r>
              <a:rPr lang="en-US" sz="1500" dirty="0"/>
              <a:t> </a:t>
            </a:r>
            <a:r>
              <a:rPr lang="en-US" sz="1500" dirty="0" err="1"/>
              <a:t>doğasında</a:t>
            </a:r>
            <a:r>
              <a:rPr lang="en-US" sz="1500" dirty="0"/>
              <a:t> </a:t>
            </a:r>
            <a:r>
              <a:rPr lang="en-US" sz="1500" dirty="0" err="1"/>
              <a:t>vardır</a:t>
            </a:r>
            <a:r>
              <a:rPr lang="en-US" sz="1500" dirty="0"/>
              <a:t>. Buna </a:t>
            </a:r>
            <a:r>
              <a:rPr lang="en-US" sz="1500" dirty="0" err="1"/>
              <a:t>göre</a:t>
            </a:r>
            <a:r>
              <a:rPr lang="en-US" sz="1500" dirty="0"/>
              <a:t>, </a:t>
            </a:r>
            <a:r>
              <a:rPr lang="en-US" sz="1500" dirty="0" err="1"/>
              <a:t>bizce</a:t>
            </a:r>
            <a:r>
              <a:rPr lang="en-US" sz="1500" dirty="0"/>
              <a:t> </a:t>
            </a:r>
            <a:r>
              <a:rPr lang="en-US" sz="1500" dirty="0" err="1"/>
              <a:t>farklı</a:t>
            </a:r>
            <a:r>
              <a:rPr lang="en-US" sz="1500" dirty="0"/>
              <a:t> </a:t>
            </a:r>
            <a:r>
              <a:rPr lang="en-US" sz="1500" dirty="0" err="1"/>
              <a:t>türde</a:t>
            </a:r>
            <a:r>
              <a:rPr lang="en-US" sz="1500" dirty="0"/>
              <a:t> </a:t>
            </a:r>
            <a:r>
              <a:rPr lang="en-US" sz="1500" dirty="0" err="1"/>
              <a:t>seyirciler</a:t>
            </a:r>
            <a:r>
              <a:rPr lang="en-US" sz="1500" dirty="0"/>
              <a:t>... </a:t>
            </a:r>
            <a:r>
              <a:rPr lang="en-US" sz="1500" dirty="0" err="1"/>
              <a:t>kodlanmış</a:t>
            </a:r>
            <a:r>
              <a:rPr lang="en-US" sz="1500" dirty="0"/>
              <a:t> </a:t>
            </a:r>
            <a:r>
              <a:rPr lang="en-US" sz="1500" dirty="0" err="1"/>
              <a:t>metnin</a:t>
            </a:r>
            <a:r>
              <a:rPr lang="en-US" sz="1500" dirty="0"/>
              <a:t> </a:t>
            </a:r>
            <a:r>
              <a:rPr lang="en-US" sz="1500" dirty="0" err="1"/>
              <a:t>birden</a:t>
            </a:r>
            <a:r>
              <a:rPr lang="en-US" sz="1500" dirty="0"/>
              <a:t> </a:t>
            </a:r>
            <a:r>
              <a:rPr lang="en-US" sz="1500" dirty="0" err="1"/>
              <a:t>çok</a:t>
            </a:r>
            <a:r>
              <a:rPr lang="en-US" sz="1500" dirty="0"/>
              <a:t> </a:t>
            </a:r>
            <a:r>
              <a:rPr lang="en-US" sz="1500" dirty="0" err="1"/>
              <a:t>okumasını</a:t>
            </a:r>
            <a:r>
              <a:rPr lang="en-US" sz="1500" dirty="0"/>
              <a:t> </a:t>
            </a:r>
            <a:r>
              <a:rPr lang="en-US" sz="1500" dirty="0" err="1"/>
              <a:t>yapabilirler</a:t>
            </a:r>
            <a:r>
              <a:rPr lang="en-US" sz="1500" dirty="0"/>
              <a:t> ” </a:t>
            </a:r>
          </a:p>
          <a:p>
            <a:pPr indent="-228600">
              <a:lnSpc>
                <a:spcPct val="90000"/>
              </a:lnSpc>
              <a:spcAft>
                <a:spcPts val="600"/>
              </a:spcAft>
              <a:buFont typeface="Arial" panose="020B0604020202020204" pitchFamily="34" charset="0"/>
              <a:buChar char="•"/>
            </a:pPr>
            <a:r>
              <a:rPr lang="en-US" sz="1500" dirty="0"/>
              <a:t> </a:t>
            </a: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36212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628650" y="1929384"/>
            <a:ext cx="78867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a:t>Genel bir toparlama yapacak olursak, Hall medyanın iki anlamda ortak duyu alanında işlediği savunur; medya ortak duyuyla iş görür, diğer yandan ise ortak duyu tarafından işletilir. Ortak duyu, herhangi bir yer ve zamanda, herhangi bir toplumda verili olanı, normal kabul edileni, “gerçek dünya”nın normatif bir yorumunu temsil eder. Hall ortak duyuyu iki anlamda “bilinçdışı” olarak ele alır; bilince erişimi olmayışı ile düşünümsellik ve eleştirellik taşımayışı, özbilinçten yoksun oluşu. Bu iki anlam arasındaki açıklık, Hall’un yapısalcı ve kültürelci paradigmalar arasındaki hareketine imkan tanır. İlki Althusser tarafından genel anlamda ideolojiyi tanımlamak için kullanılır. İkincisiyse Gramsci’nin ortak duyu tanımına daha yakındır; bir zamanlar uğrunda mücadele verilmiş ideolojilerin bugün artık herkesin düşüncesinde bulunan tortusu. Bu şekilde pekala ortak duyunun altı kazılarak temelleri gün yüzünü çıkarılıp eleştirilebilir (kadın hareketinin “ataerkilliği” deşerek onun zorbalığını göstermiş olması tam olarak böyledir). Hall düşüncesinin teorik çatısını, ortodoks bir tarzda Marx’la başlayıp Althusser’i detaylıca inceledikten sonra göstergebilim ve dile geçerek (yapısalcı konum) ve sonda Williams ve Gramsci’ye dönerek (kültürelci konum) oluşturur. </a:t>
            </a:r>
          </a:p>
        </p:txBody>
      </p:sp>
    </p:spTree>
    <p:extLst>
      <p:ext uri="{BB962C8B-B14F-4D97-AF65-F5344CB8AC3E}">
        <p14:creationId xmlns:p14="http://schemas.microsoft.com/office/powerpoint/2010/main" val="297792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628650" y="1929384"/>
            <a:ext cx="78867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a:t>Hall’un kodaçımı kavramı, rızayı sağlamak için verilen mücadelede ayrışma ihtimalinin oluşmasına da imkan verir. Bu nedenle Hall’a göre medya, devletin gerçek kipine uygun bir toplumsal oydaşmayı sağlama alacak şekilde işler. Demokratik devlet bir bütün halinde (partiler, hükümetler, bakanlıklar) farklı sınıflar ve ideolojilerin egemenlik adına verdikleri iktidar mücadelesinin meşru sahasını oluşturur. </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“Bizimki gibi toplumlarda medya, başat ideolojilerin söylemleri içinde ‘dünyayı sınıflandırmak’ gibi oldukça önemli bir ideolojik işleyişe aralıksız bir şekilde hizmet eder. Bu ne sıradan bir iş ne de bilinçli bir ‘görev’dir: Oldukça çelişkili bir işleyiştir. O halde ideolojiler ve işleyişleri mutlak bir bilinçten (kendini tanıma ve eleştirme) ziyade çelişki barındırır.” </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Bu, Gramsci’nin orta duyu anlamındaki ideoloji görüşüdür; hegemonik mücadelenin unsurları, karşılığını televizyonun söylemsel pratiklerinde bulur. O halde ideolojiler ve işleyişleri mutlak bir bilinçten (kendini tanıma ve eleştirme) ziyade çelişki barındırır: Bu, Gramsci’nin orta duyu anlamındaki ideoloji görüşüdür; hegemonik mücadelenin unsurları, karşılığını televizyonun söylemsel pratiklerinde bulur.  </a:t>
            </a:r>
          </a:p>
          <a:p>
            <a:pPr indent="-228600">
              <a:lnSpc>
                <a:spcPct val="90000"/>
              </a:lnSpc>
              <a:spcAft>
                <a:spcPts val="600"/>
              </a:spcAft>
              <a:buFont typeface="Arial" panose="020B0604020202020204" pitchFamily="34" charset="0"/>
              <a:buChar char="•"/>
            </a:pPr>
            <a:r>
              <a:rPr lang="en-US" sz="1500"/>
              <a:t> </a:t>
            </a:r>
            <a:endParaRPr lang="en-US" sz="1500" dirty="0"/>
          </a:p>
        </p:txBody>
      </p:sp>
    </p:spTree>
    <p:extLst>
      <p:ext uri="{BB962C8B-B14F-4D97-AF65-F5344CB8AC3E}">
        <p14:creationId xmlns:p14="http://schemas.microsoft.com/office/powerpoint/2010/main" val="3220052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Dikdörtgen 4">
            <a:extLst>
              <a:ext uri="{FF2B5EF4-FFF2-40B4-BE49-F238E27FC236}">
                <a16:creationId xmlns:a16="http://schemas.microsoft.com/office/drawing/2014/main" id="{3F33297C-2645-BE44-98F8-EB25A1537443}"/>
              </a:ext>
            </a:extLst>
          </p:cNvPr>
          <p:cNvSpPr/>
          <p:nvPr/>
        </p:nvSpPr>
        <p:spPr>
          <a:xfrm>
            <a:off x="628650" y="2586789"/>
            <a:ext cx="7886700" cy="359017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a:t>Birmingham'dan ayrılışından sonra Hall’un ilgisi, 1980’lerde Thatchercı yeni muhafazakarlığın yarattığı etki ve ırk siyaseti gibi konulara yöneldi. Fakat onun Birmingham’da şekillendirdiği kültürel çalışmalar anlayışı, beşeri ve sosyal bilimler alanında İngiltere’nin de ötesinde dünya çapında büyük bir etki yarattı. Bugün, gerçekten de küreselleşmiş bir kültürel çalışmalar alanından söz edilebilir. Kültürel çalışmalar yoluna devam etti ancak konunun medya ayağı bu bölümde ele alınan teorik çerçevenin ötesinde ciddi bir ilerleme kaydetmedi. Geriye o döneme kadarki çalışmaların bir bakıma devamı niteliğinde olan, iki ayrı hatta ilerletilen gelişmeye işaret etmek kalıyor: Feminizm ve izleyici çalışmaları.</a:t>
            </a:r>
          </a:p>
        </p:txBody>
      </p:sp>
    </p:spTree>
    <p:extLst>
      <p:ext uri="{BB962C8B-B14F-4D97-AF65-F5344CB8AC3E}">
        <p14:creationId xmlns:p14="http://schemas.microsoft.com/office/powerpoint/2010/main" val="189423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şahıs, insan yüzü, giyim, kitap dolabı içeren bir resim&#10;&#10;Yapay zeka tarafından oluşturulan içerik yanlış olabilir.">
            <a:extLst>
              <a:ext uri="{FF2B5EF4-FFF2-40B4-BE49-F238E27FC236}">
                <a16:creationId xmlns:a16="http://schemas.microsoft.com/office/drawing/2014/main" id="{7C90740E-ECB8-1D39-0130-4ABED1743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02" y="1074820"/>
            <a:ext cx="4094226" cy="4708359"/>
          </a:xfrm>
          <a:prstGeom prst="rect">
            <a:avLst/>
          </a:prstGeom>
        </p:spPr>
      </p:pic>
      <p:sp>
        <p:nvSpPr>
          <p:cNvPr id="2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5054346" y="2664886"/>
            <a:ext cx="3614166" cy="355078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200"/>
              <a:t>Birmingham’ın kadın öğrencileri arasında, genç annelerin radyo ve televizyonu gündelik rutinleri içinde nasıl kullandıklarını araştırmak için gelen Dorothy Hobson da bulunuyordu. Hobson İşçi Sınıfından Kadınlar Evde: Kadınlık, Evcimenlik ve Annelik çalışmasında, gerçekleştirdiği mülakatlar ve katılımcı gözlemlerle kadınların seyretmekten hoşlandıkları ya da hoşlanmadıkları türde şeyler hakkında genel bir resme ulaşmaya başlamıştı. Buradan bir izleme ahlakı ortaya çıkmıştı. Seyretmekten hoşlanmadığınız için mahçup hissettiğiniz şeyler (ciddi ve eril nitelikteki haber, belgesel vb.) ve seyretmekten hoşlandığınız için suçlu hissettikleriniz (hepsi gülünç, alelâde ve dişil olan arkası yarın diziler ve ucuz eğlence programları) vardır. Hobson bu konuyla ilgili çalışmalarına, sıkça alay konusu edilen arkası yarın dizisi Crossroads üzerine kapsamlı bir araştırmayla devam etti. Bu araştırma günümüzde bile, televizyon dizilerinin üretimi ve alımlanmasıyle ilgili en etkili ve başarılı çalışmalar arasında gösterilir. </a:t>
            </a:r>
          </a:p>
        </p:txBody>
      </p:sp>
    </p:spTree>
    <p:extLst>
      <p:ext uri="{BB962C8B-B14F-4D97-AF65-F5344CB8AC3E}">
        <p14:creationId xmlns:p14="http://schemas.microsoft.com/office/powerpoint/2010/main" val="1252372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7" name="Metin kutusu 6">
            <a:extLst>
              <a:ext uri="{FF2B5EF4-FFF2-40B4-BE49-F238E27FC236}">
                <a16:creationId xmlns:a16="http://schemas.microsoft.com/office/drawing/2014/main" id="{1CD93017-A3A2-8242-9BE2-B0A673DC10E3}"/>
              </a:ext>
            </a:extLst>
          </p:cNvPr>
          <p:cNvSpPr txBox="1"/>
          <p:nvPr/>
        </p:nvSpPr>
        <p:spPr>
          <a:xfrm>
            <a:off x="628650" y="2586789"/>
            <a:ext cx="7886700" cy="359017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a:t>Başta Tania Modleski ve Ien Ang’in çalışmaları olmak üzere, Amerika Birleşik Devletleri’nde ve Avrupa'da aynı tarihlerde yürütülmeye başlanan araştırmalarla birlikte arkası yarın ve pembe dizilerle ilgili çalışmalar genişleyerek küresel düzeyde bir akademik inceleme sahasına dönüştü. Pembe dizilerle ilgili politik nitelikteki okumalar (toplumsal cinsiyet ve sınıf, temsil ve ideoloji ekseninde) zamanla bu dizilerin seyircilere verdiği keyif ve hazla ilgili sorgulamaların önünü açtı. Televizyon dışında gençlik dergileri, aşk romanları ve bu kitapların kadın okurları üzerine yenilikçi çalışmalar da yapıldı. Popüler kültür çalışmalarını muazzam ölçüde zenginleştiren bu ve benzeri araştırmalar, genel anlamda 1970’lerde Birmingham’da geliştiren teorik çerçeveyi temel almıştır ve almaktadır. </a:t>
            </a:r>
          </a:p>
          <a:p>
            <a:pPr indent="-228600">
              <a:lnSpc>
                <a:spcPct val="90000"/>
              </a:lnSpc>
              <a:spcAft>
                <a:spcPts val="600"/>
              </a:spcAft>
              <a:buFont typeface="Arial" panose="020B0604020202020204" pitchFamily="34" charset="0"/>
              <a:buChar char="•"/>
            </a:pPr>
            <a:endParaRPr lang="en-US" sz="1900"/>
          </a:p>
        </p:txBody>
      </p:sp>
    </p:spTree>
    <p:extLst>
      <p:ext uri="{BB962C8B-B14F-4D97-AF65-F5344CB8AC3E}">
        <p14:creationId xmlns:p14="http://schemas.microsoft.com/office/powerpoint/2010/main" val="301717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662CB37-DDFF-0346-979E-A79512D447DC}"/>
              </a:ext>
            </a:extLst>
          </p:cNvPr>
          <p:cNvSpPr txBox="1"/>
          <p:nvPr/>
        </p:nvSpPr>
        <p:spPr>
          <a:xfrm>
            <a:off x="3131840" y="1124744"/>
            <a:ext cx="5472608" cy="1323439"/>
          </a:xfrm>
          <a:prstGeom prst="rect">
            <a:avLst/>
          </a:prstGeom>
          <a:noFill/>
        </p:spPr>
        <p:txBody>
          <a:bodyPr wrap="square" rtlCol="0">
            <a:spAutoFit/>
          </a:bodyPr>
          <a:lstStyle/>
          <a:p>
            <a:pPr algn="just"/>
            <a:r>
              <a:rPr lang="tr-TR" sz="1600" dirty="0">
                <a:latin typeface="+mj-lt"/>
              </a:rPr>
              <a:t>Popüler aşk romanlarının Amerikalı kadın okurları hakkındaki çalışmasında </a:t>
            </a:r>
            <a:r>
              <a:rPr lang="tr-TR" sz="1600" dirty="0" err="1">
                <a:latin typeface="+mj-lt"/>
              </a:rPr>
              <a:t>Janice</a:t>
            </a:r>
            <a:r>
              <a:rPr lang="tr-TR" sz="1600" dirty="0">
                <a:latin typeface="+mj-lt"/>
              </a:rPr>
              <a:t> </a:t>
            </a:r>
            <a:r>
              <a:rPr lang="tr-TR" sz="1600" dirty="0" err="1">
                <a:latin typeface="+mj-lt"/>
              </a:rPr>
              <a:t>Radway</a:t>
            </a:r>
            <a:r>
              <a:rPr lang="tr-TR" sz="1600" dirty="0">
                <a:latin typeface="+mj-lt"/>
              </a:rPr>
              <a:t> (1984), kadınlar için okuma eylemi ve ortamının, ne okuduklarına bakılmaksızın kendileri için serbest bir zaman ve alan yaratmak (ve kendileriyle ilgilenmek) bakımından büyük önem taşıdığını gösterdi. </a:t>
            </a:r>
            <a:endParaRPr lang="tr-TR" sz="1600" b="1" dirty="0">
              <a:latin typeface="+mj-lt"/>
            </a:endParaRPr>
          </a:p>
        </p:txBody>
      </p:sp>
      <p:sp>
        <p:nvSpPr>
          <p:cNvPr id="5" name="Dikdörtgen 4">
            <a:extLst>
              <a:ext uri="{FF2B5EF4-FFF2-40B4-BE49-F238E27FC236}">
                <a16:creationId xmlns:a16="http://schemas.microsoft.com/office/drawing/2014/main" id="{ADB4D093-0B13-B749-8F37-DD88875DD47F}"/>
              </a:ext>
            </a:extLst>
          </p:cNvPr>
          <p:cNvSpPr/>
          <p:nvPr/>
        </p:nvSpPr>
        <p:spPr>
          <a:xfrm>
            <a:off x="1259632" y="4725144"/>
            <a:ext cx="4608512" cy="1077218"/>
          </a:xfrm>
          <a:prstGeom prst="rect">
            <a:avLst/>
          </a:prstGeom>
        </p:spPr>
        <p:txBody>
          <a:bodyPr wrap="square">
            <a:spAutoFit/>
          </a:bodyPr>
          <a:lstStyle/>
          <a:p>
            <a:pPr algn="just"/>
            <a:r>
              <a:rPr lang="tr-TR" sz="1600" dirty="0">
                <a:latin typeface="+mj-lt"/>
                <a:ea typeface="Calibri" panose="020F0502020204030204" pitchFamily="34" charset="0"/>
                <a:cs typeface="Calibri" panose="020F0502020204030204" pitchFamily="34" charset="0"/>
              </a:rPr>
              <a:t>Alımlamanın gerçekleştiği koşulların önemi, Hermann </a:t>
            </a:r>
            <a:r>
              <a:rPr lang="tr-TR" sz="1600" dirty="0" err="1">
                <a:latin typeface="+mj-lt"/>
                <a:ea typeface="Calibri" panose="020F0502020204030204" pitchFamily="34" charset="0"/>
                <a:cs typeface="Calibri" panose="020F0502020204030204" pitchFamily="34" charset="0"/>
              </a:rPr>
              <a:t>Bausinger’in</a:t>
            </a:r>
            <a:r>
              <a:rPr lang="tr-TR" sz="1600" dirty="0">
                <a:latin typeface="+mj-lt"/>
                <a:ea typeface="Calibri" panose="020F0502020204030204" pitchFamily="34" charset="0"/>
                <a:cs typeface="Calibri" panose="020F0502020204030204" pitchFamily="34" charset="0"/>
              </a:rPr>
              <a:t> (1984) tipik bir Alman ailesinin hafta sonundaki radyo, televizyon ve gazete kullanımları hakkındaki antropolojik çalışmasında incelendi. </a:t>
            </a:r>
            <a:endParaRPr lang="tr-TR" sz="1600" dirty="0">
              <a:latin typeface="+mj-lt"/>
              <a:ea typeface="Calibri" panose="020F0502020204030204" pitchFamily="34" charset="0"/>
              <a:cs typeface="Times New Roman" panose="02020603050405020304" pitchFamily="18" charset="0"/>
            </a:endParaRPr>
          </a:p>
        </p:txBody>
      </p:sp>
      <p:pic>
        <p:nvPicPr>
          <p:cNvPr id="6" name="Resim 5" descr="metin, insan yüzü, kitap, kadın içeren bir resim&#10;&#10;Yapay zeka tarafından oluşturulan içerik yanlış olabilir.">
            <a:extLst>
              <a:ext uri="{FF2B5EF4-FFF2-40B4-BE49-F238E27FC236}">
                <a16:creationId xmlns:a16="http://schemas.microsoft.com/office/drawing/2014/main" id="{7EC4F870-1EEF-05C0-1043-0DFC217CD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57" y="1124744"/>
            <a:ext cx="2104359" cy="3173240"/>
          </a:xfrm>
          <a:prstGeom prst="rect">
            <a:avLst/>
          </a:prstGeom>
        </p:spPr>
      </p:pic>
      <p:pic>
        <p:nvPicPr>
          <p:cNvPr id="9" name="Resim 8" descr="metin, yazı tipi, poster, kitap içeren bir resim&#10;&#10;Yapay zeka tarafından oluşturulan içerik yanlış olabilir.">
            <a:extLst>
              <a:ext uri="{FF2B5EF4-FFF2-40B4-BE49-F238E27FC236}">
                <a16:creationId xmlns:a16="http://schemas.microsoft.com/office/drawing/2014/main" id="{61767893-FD38-EAF1-EEF2-BC0EE42EA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650" y="2606112"/>
            <a:ext cx="2287099" cy="3607412"/>
          </a:xfrm>
          <a:prstGeom prst="rect">
            <a:avLst/>
          </a:prstGeom>
        </p:spPr>
      </p:pic>
    </p:spTree>
    <p:extLst>
      <p:ext uri="{BB962C8B-B14F-4D97-AF65-F5344CB8AC3E}">
        <p14:creationId xmlns:p14="http://schemas.microsoft.com/office/powerpoint/2010/main" val="180515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poster, uçucu; el ilanı, grafik tasarım içeren bir resim&#10;&#10;Yapay zeka tarafından oluşturulan içerik yanlış olabilir.">
            <a:extLst>
              <a:ext uri="{FF2B5EF4-FFF2-40B4-BE49-F238E27FC236}">
                <a16:creationId xmlns:a16="http://schemas.microsoft.com/office/drawing/2014/main" id="{F4A0BB0E-33DC-A53D-B981-E734F2380761}"/>
              </a:ext>
            </a:extLst>
          </p:cNvPr>
          <p:cNvPicPr>
            <a:picLocks noChangeAspect="1"/>
          </p:cNvPicPr>
          <p:nvPr/>
        </p:nvPicPr>
        <p:blipFill>
          <a:blip r:embed="rId2">
            <a:extLst>
              <a:ext uri="{28A0092B-C50C-407E-A947-70E740481C1C}">
                <a14:useLocalDpi xmlns:a14="http://schemas.microsoft.com/office/drawing/2010/main" val="0"/>
              </a:ext>
            </a:extLst>
          </a:blip>
          <a:srcRect l="13878" r="6610"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3973321" y="2706624"/>
            <a:ext cx="4688333"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a:t>Bu sorun, Morley’in izleyici davranışlarıyla ilgili bir sonraki kapsamlı çalışmasıyla ise bir adım öteye taşındı. Morley burada, Londra’da on sekiz hanede yapılan katılımlı gözleme dayanarak ailelerin birlikte nasıl televizyon izlediklerini araştırdı. Ev içinde televizyonun kullanım biçimine ve kontrolüne odaklanan bu çalışma  –Uzaktan kumanda kimin elinde? Video kayıt cihazını kullanmayı kimler biliyor? gibi sorularla– aile içi iktidar sorunuyla ilgili etnografik sorgulamalar için günlük hayatta kullanılan iletişim araçlarıyla bağlantılı bir hat oluşturdu). Böylesi sosyolojik çalışmalar, pek çok ülkede ev içi izleme pratikleriyle ilgili benzer araştırmaların yapılmasını teşvik etti. </a:t>
            </a:r>
          </a:p>
        </p:txBody>
      </p:sp>
    </p:spTree>
    <p:extLst>
      <p:ext uri="{BB962C8B-B14F-4D97-AF65-F5344CB8AC3E}">
        <p14:creationId xmlns:p14="http://schemas.microsoft.com/office/powerpoint/2010/main" val="865579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480060" y="2872899"/>
            <a:ext cx="3182691"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a:t>K/K modelini kullanışlı kılan üretim ve tüketim ilişkilerine yönelik bütünleşik bir çerçeve sunmasıydı. Eğer ki televizyon programları ideolojinin taşıyıcıları iseler, üretimleri buna uygun şekilde yapılmış olmalıydı. Hepsi gerçek insan emeğiyle üretilmişti. Fakat bu konuda çok az araştırma yapıldı. Programların içerik ve biçim açısından analizi de bugüne dek yeterince gelişmeden kaldı. Kodaçımı neden kendi çıkış noktasını baskılayacak kadar belirleyici hale geldi? </a:t>
            </a:r>
          </a:p>
        </p:txBody>
      </p:sp>
      <p:pic>
        <p:nvPicPr>
          <p:cNvPr id="5" name="Resim 4" descr="insan yüzü, siyah beyaz, adam, insan, kişi, şahıs içeren bir resim&#10;&#10;Yapay zeka tarafından oluşturulan içerik yanlış olabilir.">
            <a:extLst>
              <a:ext uri="{FF2B5EF4-FFF2-40B4-BE49-F238E27FC236}">
                <a16:creationId xmlns:a16="http://schemas.microsoft.com/office/drawing/2014/main" id="{A662973D-9D58-AFA5-F569-CCD0B12DA9A3}"/>
              </a:ext>
            </a:extLst>
          </p:cNvPr>
          <p:cNvPicPr>
            <a:picLocks noChangeAspect="1"/>
          </p:cNvPicPr>
          <p:nvPr/>
        </p:nvPicPr>
        <p:blipFill>
          <a:blip r:embed="rId2">
            <a:extLst>
              <a:ext uri="{28A0092B-C50C-407E-A947-70E740481C1C}">
                <a14:useLocalDpi xmlns:a14="http://schemas.microsoft.com/office/drawing/2010/main" val="0"/>
              </a:ext>
            </a:extLst>
          </a:blip>
          <a:srcRect l="23230" r="22229"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945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4FC614E1-0735-DB4E-98EB-6B362862D2DC}"/>
              </a:ext>
            </a:extLst>
          </p:cNvPr>
          <p:cNvSpPr txBox="1"/>
          <p:nvPr/>
        </p:nvSpPr>
        <p:spPr>
          <a:xfrm>
            <a:off x="429369" y="2071316"/>
            <a:ext cx="5035164"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noProof="1"/>
              <a:t>Merkezin çalışmalarında hem basın hem de radyo ve televizyon incelenmekle birlikte, bu üçü arasında asıl dikkat televizyona yönelmişti. 1960’larda televizyon, İngiliz halkının çoğunluğunun gündelik hayatta eğlenceye erişmek, politikayla ilgili meselelerden ve tartışmalardan haberdar olmak için başvurduğu en popüler kaynaktı.</a:t>
            </a:r>
          </a:p>
          <a:p>
            <a:pPr indent="-228600">
              <a:lnSpc>
                <a:spcPct val="90000"/>
              </a:lnSpc>
              <a:spcAft>
                <a:spcPts val="600"/>
              </a:spcAft>
              <a:buFont typeface="Arial" panose="020B0604020202020204" pitchFamily="34" charset="0"/>
              <a:buChar char="•"/>
            </a:pPr>
            <a:endParaRPr lang="en-US" noProof="1"/>
          </a:p>
          <a:p>
            <a:pPr indent="-228600">
              <a:lnSpc>
                <a:spcPct val="90000"/>
              </a:lnSpc>
              <a:spcAft>
                <a:spcPts val="600"/>
              </a:spcAft>
              <a:buFont typeface="Arial" panose="020B0604020202020204" pitchFamily="34" charset="0"/>
              <a:buChar char="•"/>
            </a:pPr>
            <a:r>
              <a:rPr lang="en-US" noProof="1"/>
              <a:t>Hall iki temel düzeyde televizyonla ilgileniyordu. Her şeyden önce televizyonun çağdaş yaşam üzerindeki etkisini sorun edinmişti. Ayrıca, kültürün nasıl bir yaklaşımla araştırılması gerektiğine dair daha kapsayıcı bir sorunsala yönelmişti. </a:t>
            </a:r>
          </a:p>
        </p:txBody>
      </p:sp>
      <p:pic>
        <p:nvPicPr>
          <p:cNvPr id="3" name="Resim 2" descr="metin, siyah beyaz, ayna, kişi, şahıs içeren bir resim&#10;&#10;Yapay zeka tarafından oluşturulan içerik yanlış olabilir.">
            <a:extLst>
              <a:ext uri="{FF2B5EF4-FFF2-40B4-BE49-F238E27FC236}">
                <a16:creationId xmlns:a16="http://schemas.microsoft.com/office/drawing/2014/main" id="{F47F84B3-1AE0-5CBA-614A-8D68964CA60C}"/>
              </a:ext>
            </a:extLst>
          </p:cNvPr>
          <p:cNvPicPr>
            <a:picLocks noChangeAspect="1"/>
          </p:cNvPicPr>
          <p:nvPr/>
        </p:nvPicPr>
        <p:blipFill>
          <a:blip r:embed="rId3">
            <a:extLst>
              <a:ext uri="{28A0092B-C50C-407E-A947-70E740481C1C}">
                <a14:useLocalDpi xmlns:a14="http://schemas.microsoft.com/office/drawing/2010/main" val="0"/>
              </a:ext>
            </a:extLst>
          </a:blip>
          <a:srcRect l="21368" r="32080" b="-2"/>
          <a:stretch/>
        </p:blipFill>
        <p:spPr>
          <a:xfrm>
            <a:off x="5756743" y="2093976"/>
            <a:ext cx="2955798" cy="4096512"/>
          </a:xfrm>
          <a:prstGeom prst="rect">
            <a:avLst/>
          </a:prstGeom>
        </p:spPr>
      </p:pic>
    </p:spTree>
    <p:extLst>
      <p:ext uri="{BB962C8B-B14F-4D97-AF65-F5344CB8AC3E}">
        <p14:creationId xmlns:p14="http://schemas.microsoft.com/office/powerpoint/2010/main" val="520387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2662CB37-DDFF-0346-979E-A79512D447DC}"/>
              </a:ext>
            </a:extLst>
          </p:cNvPr>
          <p:cNvSpPr txBox="1"/>
          <p:nvPr/>
        </p:nvSpPr>
        <p:spPr>
          <a:xfrm>
            <a:off x="3335481" y="591344"/>
            <a:ext cx="5179868"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Sol püritenlik tüketimin (sahte) hazlarına hep şüpheyle bakmıştı. Çağdaş Kültürel Çalışmalar Merkezi, tüketimin olumlu bir bakışla yeniden ele alınması için kuramsal bir kapı araladı. Pasif kültürel tüketime dair eski görüş yerini televizyondan hoşlanan aktif izleyiciliğin kabulüne bırakırken ideoloji sorunu da zamanla önemini yitirdi. Televizyonla ilgili feminist çalışmalar en başından beri bu meseleyle karşı karşıya kaldı. Araştırmacılar pekala kadınların gündelik yaşamlarında hoşlandıkları türde şeylerin (aşk romanları, pembe diziler ve ucuz eğlence) ideolojik nitelikte olabileceğini düşünmüş olsalar bile, araştırmalarına konu olan kadınların, bir kez daha, kültürel ahmak olarak görülmeleri ihtimali karşısında konumlarını yeniden düşünmek mecburiyetinde kaldılar. Tüm sıradan hazların, illa da politik, ideolojik veyahut sakıncalı olması gerekmediği kabul edildi. </a:t>
            </a:r>
          </a:p>
        </p:txBody>
      </p:sp>
    </p:spTree>
    <p:extLst>
      <p:ext uri="{BB962C8B-B14F-4D97-AF65-F5344CB8AC3E}">
        <p14:creationId xmlns:p14="http://schemas.microsoft.com/office/powerpoint/2010/main" val="220934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Dikdörtgen 6">
            <a:extLst>
              <a:ext uri="{FF2B5EF4-FFF2-40B4-BE49-F238E27FC236}">
                <a16:creationId xmlns:a16="http://schemas.microsoft.com/office/drawing/2014/main" id="{7D5AE83C-F5C8-BB40-8C27-BBACC25155CA}"/>
              </a:ext>
            </a:extLst>
          </p:cNvPr>
          <p:cNvSpPr/>
          <p:nvPr/>
        </p:nvSpPr>
        <p:spPr>
          <a:xfrm>
            <a:off x="3335481" y="591344"/>
            <a:ext cx="5179868"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err="1"/>
              <a:t>Kültürel</a:t>
            </a:r>
            <a:r>
              <a:rPr lang="en-US" dirty="0"/>
              <a:t> </a:t>
            </a:r>
            <a:r>
              <a:rPr lang="en-US" dirty="0" err="1"/>
              <a:t>tüketime</a:t>
            </a:r>
            <a:r>
              <a:rPr lang="en-US" dirty="0"/>
              <a:t> </a:t>
            </a:r>
            <a:r>
              <a:rPr lang="en-US" dirty="0" err="1"/>
              <a:t>yönelik</a:t>
            </a:r>
            <a:r>
              <a:rPr lang="en-US" dirty="0"/>
              <a:t> </a:t>
            </a:r>
            <a:r>
              <a:rPr lang="en-US" dirty="0" err="1"/>
              <a:t>bu</a:t>
            </a:r>
            <a:r>
              <a:rPr lang="en-US" dirty="0"/>
              <a:t> </a:t>
            </a:r>
            <a:r>
              <a:rPr lang="en-US" dirty="0" err="1"/>
              <a:t>yeniden</a:t>
            </a:r>
            <a:r>
              <a:rPr lang="en-US" dirty="0"/>
              <a:t> </a:t>
            </a:r>
            <a:r>
              <a:rPr lang="en-US" dirty="0" err="1"/>
              <a:t>değerlendirme</a:t>
            </a:r>
            <a:r>
              <a:rPr lang="en-US" dirty="0"/>
              <a:t>, 1980’lerdeki postmodern </a:t>
            </a:r>
            <a:r>
              <a:rPr lang="en-US" dirty="0" err="1"/>
              <a:t>uğrağın</a:t>
            </a:r>
            <a:r>
              <a:rPr lang="en-US" dirty="0"/>
              <a:t> </a:t>
            </a:r>
            <a:r>
              <a:rPr lang="en-US" dirty="0" err="1"/>
              <a:t>bir</a:t>
            </a:r>
            <a:r>
              <a:rPr lang="en-US" dirty="0"/>
              <a:t> </a:t>
            </a:r>
            <a:r>
              <a:rPr lang="en-US" dirty="0" err="1"/>
              <a:t>parçasıydı</a:t>
            </a:r>
            <a:r>
              <a:rPr lang="en-US" dirty="0"/>
              <a:t>. Bu </a:t>
            </a:r>
            <a:r>
              <a:rPr lang="en-US" dirty="0" err="1"/>
              <a:t>sayede</a:t>
            </a:r>
            <a:r>
              <a:rPr lang="en-US" dirty="0"/>
              <a:t>, </a:t>
            </a:r>
            <a:r>
              <a:rPr lang="en-US" dirty="0" err="1"/>
              <a:t>televizyonun</a:t>
            </a:r>
            <a:r>
              <a:rPr lang="en-US" dirty="0"/>
              <a:t> </a:t>
            </a:r>
            <a:r>
              <a:rPr lang="en-US" dirty="0" err="1"/>
              <a:t>sıradan</a:t>
            </a:r>
            <a:r>
              <a:rPr lang="en-US" dirty="0"/>
              <a:t> </a:t>
            </a:r>
            <a:r>
              <a:rPr lang="en-US" dirty="0" err="1"/>
              <a:t>gündelik</a:t>
            </a:r>
            <a:r>
              <a:rPr lang="en-US" dirty="0"/>
              <a:t> </a:t>
            </a:r>
            <a:r>
              <a:rPr lang="en-US" dirty="0" err="1"/>
              <a:t>hayatın</a:t>
            </a:r>
            <a:r>
              <a:rPr lang="en-US" dirty="0"/>
              <a:t> </a:t>
            </a:r>
            <a:r>
              <a:rPr lang="en-US" dirty="0" err="1"/>
              <a:t>ve</a:t>
            </a:r>
            <a:r>
              <a:rPr lang="en-US" dirty="0"/>
              <a:t> </a:t>
            </a:r>
            <a:r>
              <a:rPr lang="en-US" dirty="0" err="1"/>
              <a:t>günümüz</a:t>
            </a:r>
            <a:r>
              <a:rPr lang="en-US" dirty="0"/>
              <a:t> </a:t>
            </a:r>
            <a:r>
              <a:rPr lang="en-US" dirty="0" err="1"/>
              <a:t>toplumlarında</a:t>
            </a:r>
            <a:r>
              <a:rPr lang="en-US" dirty="0"/>
              <a:t> </a:t>
            </a:r>
            <a:r>
              <a:rPr lang="en-US" dirty="0" err="1"/>
              <a:t>ev</a:t>
            </a:r>
            <a:r>
              <a:rPr lang="en-US" dirty="0"/>
              <a:t> </a:t>
            </a:r>
            <a:r>
              <a:rPr lang="en-US" dirty="0" err="1"/>
              <a:t>içi</a:t>
            </a:r>
            <a:r>
              <a:rPr lang="en-US" dirty="0"/>
              <a:t> </a:t>
            </a:r>
            <a:r>
              <a:rPr lang="en-US" dirty="0" err="1"/>
              <a:t>rutinin</a:t>
            </a:r>
            <a:r>
              <a:rPr lang="en-US" dirty="0"/>
              <a:t> </a:t>
            </a:r>
            <a:r>
              <a:rPr lang="en-US" dirty="0" err="1"/>
              <a:t>bir</a:t>
            </a:r>
            <a:r>
              <a:rPr lang="en-US" dirty="0"/>
              <a:t> </a:t>
            </a:r>
            <a:r>
              <a:rPr lang="en-US" dirty="0" err="1"/>
              <a:t>parçası</a:t>
            </a:r>
            <a:r>
              <a:rPr lang="en-US" dirty="0"/>
              <a:t> </a:t>
            </a:r>
            <a:r>
              <a:rPr lang="en-US" dirty="0" err="1"/>
              <a:t>olarak</a:t>
            </a:r>
            <a:r>
              <a:rPr lang="en-US" dirty="0"/>
              <a:t> </a:t>
            </a:r>
            <a:r>
              <a:rPr lang="en-US" dirty="0" err="1"/>
              <a:t>incelenmesinin</a:t>
            </a:r>
            <a:r>
              <a:rPr lang="en-US" dirty="0"/>
              <a:t> </a:t>
            </a:r>
            <a:r>
              <a:rPr lang="en-US" dirty="0" err="1"/>
              <a:t>önü</a:t>
            </a:r>
            <a:r>
              <a:rPr lang="en-US" dirty="0"/>
              <a:t> </a:t>
            </a:r>
            <a:r>
              <a:rPr lang="en-US" dirty="0" err="1"/>
              <a:t>açıldı</a:t>
            </a:r>
            <a:r>
              <a:rPr lang="en-US" dirty="0"/>
              <a:t>; </a:t>
            </a:r>
            <a:r>
              <a:rPr lang="en-US" dirty="0" err="1"/>
              <a:t>bunun</a:t>
            </a:r>
            <a:r>
              <a:rPr lang="en-US" dirty="0"/>
              <a:t> </a:t>
            </a:r>
            <a:r>
              <a:rPr lang="en-US" dirty="0" err="1"/>
              <a:t>değeri</a:t>
            </a:r>
            <a:r>
              <a:rPr lang="en-US" dirty="0"/>
              <a:t> </a:t>
            </a:r>
            <a:r>
              <a:rPr lang="en-US" dirty="0" err="1"/>
              <a:t>çok</a:t>
            </a:r>
            <a:r>
              <a:rPr lang="en-US" dirty="0"/>
              <a:t> </a:t>
            </a:r>
            <a:r>
              <a:rPr lang="en-US" dirty="0" err="1"/>
              <a:t>büyüktü</a:t>
            </a:r>
            <a:r>
              <a:rPr lang="en-US" dirty="0"/>
              <a:t>. </a:t>
            </a:r>
            <a:r>
              <a:rPr lang="en-US" dirty="0" err="1"/>
              <a:t>Fakat</a:t>
            </a:r>
            <a:r>
              <a:rPr lang="en-US" dirty="0"/>
              <a:t> </a:t>
            </a:r>
            <a:r>
              <a:rPr lang="en-US" dirty="0" err="1"/>
              <a:t>bu</a:t>
            </a:r>
            <a:r>
              <a:rPr lang="en-US" dirty="0"/>
              <a:t> </a:t>
            </a:r>
            <a:r>
              <a:rPr lang="en-US" dirty="0" err="1"/>
              <a:t>süreçte</a:t>
            </a:r>
            <a:r>
              <a:rPr lang="en-US" dirty="0"/>
              <a:t> </a:t>
            </a:r>
            <a:r>
              <a:rPr lang="en-US" dirty="0" err="1"/>
              <a:t>televizyon</a:t>
            </a:r>
            <a:r>
              <a:rPr lang="en-US" dirty="0"/>
              <a:t> </a:t>
            </a:r>
            <a:r>
              <a:rPr lang="en-US" dirty="0" err="1"/>
              <a:t>üretiminin</a:t>
            </a:r>
            <a:r>
              <a:rPr lang="en-US" dirty="0"/>
              <a:t> </a:t>
            </a:r>
            <a:r>
              <a:rPr lang="en-US" dirty="0" err="1"/>
              <a:t>amacının</a:t>
            </a:r>
            <a:r>
              <a:rPr lang="en-US" dirty="0"/>
              <a:t> (</a:t>
            </a:r>
            <a:r>
              <a:rPr lang="en-US" dirty="0" err="1"/>
              <a:t>öneminin</a:t>
            </a:r>
            <a:r>
              <a:rPr lang="en-US" dirty="0"/>
              <a:t>) ne </a:t>
            </a:r>
            <a:r>
              <a:rPr lang="en-US" dirty="0" err="1"/>
              <a:t>olduğu</a:t>
            </a:r>
            <a:r>
              <a:rPr lang="en-US" dirty="0"/>
              <a:t> </a:t>
            </a:r>
            <a:r>
              <a:rPr lang="en-US" dirty="0" err="1"/>
              <a:t>unutuldu</a:t>
            </a:r>
            <a:r>
              <a:rPr lang="en-US" dirty="0"/>
              <a:t>. </a:t>
            </a:r>
            <a:r>
              <a:rPr lang="en-US" dirty="0" err="1"/>
              <a:t>Kültürel</a:t>
            </a:r>
            <a:r>
              <a:rPr lang="en-US" dirty="0"/>
              <a:t> </a:t>
            </a:r>
            <a:r>
              <a:rPr lang="en-US" dirty="0" err="1"/>
              <a:t>çalışmalar</a:t>
            </a:r>
            <a:r>
              <a:rPr lang="en-US" dirty="0"/>
              <a:t> </a:t>
            </a:r>
            <a:r>
              <a:rPr lang="en-US" dirty="0" err="1"/>
              <a:t>çerçevesinde</a:t>
            </a:r>
            <a:r>
              <a:rPr lang="en-US" dirty="0"/>
              <a:t>, </a:t>
            </a:r>
            <a:r>
              <a:rPr lang="en-US" dirty="0" err="1"/>
              <a:t>kültürel</a:t>
            </a:r>
            <a:r>
              <a:rPr lang="en-US" dirty="0"/>
              <a:t> </a:t>
            </a:r>
            <a:r>
              <a:rPr lang="en-US" dirty="0" err="1"/>
              <a:t>üretim</a:t>
            </a:r>
            <a:r>
              <a:rPr lang="en-US" dirty="0"/>
              <a:t> </a:t>
            </a:r>
            <a:r>
              <a:rPr lang="en-US" dirty="0" err="1"/>
              <a:t>sürecindeki</a:t>
            </a:r>
            <a:r>
              <a:rPr lang="en-US" dirty="0"/>
              <a:t> </a:t>
            </a:r>
            <a:r>
              <a:rPr lang="en-US" dirty="0" err="1"/>
              <a:t>emek</a:t>
            </a:r>
            <a:r>
              <a:rPr lang="en-US" dirty="0"/>
              <a:t> </a:t>
            </a:r>
            <a:r>
              <a:rPr lang="en-US" dirty="0" err="1"/>
              <a:t>sorunu</a:t>
            </a:r>
            <a:r>
              <a:rPr lang="en-US" dirty="0"/>
              <a:t> </a:t>
            </a:r>
            <a:r>
              <a:rPr lang="en-US" dirty="0" err="1"/>
              <a:t>ve</a:t>
            </a:r>
            <a:r>
              <a:rPr lang="en-US" dirty="0"/>
              <a:t> </a:t>
            </a:r>
            <a:r>
              <a:rPr lang="en-US" dirty="0" err="1"/>
              <a:t>beraberinde</a:t>
            </a:r>
            <a:r>
              <a:rPr lang="en-US" dirty="0"/>
              <a:t> </a:t>
            </a:r>
            <a:r>
              <a:rPr lang="en-US" dirty="0" err="1"/>
              <a:t>ideoloji</a:t>
            </a:r>
            <a:r>
              <a:rPr lang="en-US" dirty="0"/>
              <a:t> </a:t>
            </a:r>
            <a:r>
              <a:rPr lang="en-US" dirty="0" err="1"/>
              <a:t>sorununun</a:t>
            </a:r>
            <a:r>
              <a:rPr lang="en-US" dirty="0"/>
              <a:t> </a:t>
            </a:r>
            <a:r>
              <a:rPr lang="en-US" dirty="0" err="1"/>
              <a:t>kendisi</a:t>
            </a:r>
            <a:r>
              <a:rPr lang="en-US" dirty="0"/>
              <a:t> de </a:t>
            </a:r>
            <a:r>
              <a:rPr lang="en-US" dirty="0" err="1"/>
              <a:t>neredeyse</a:t>
            </a:r>
            <a:r>
              <a:rPr lang="en-US" dirty="0"/>
              <a:t> </a:t>
            </a:r>
            <a:r>
              <a:rPr lang="en-US" dirty="0" err="1"/>
              <a:t>tümüyle</a:t>
            </a:r>
            <a:r>
              <a:rPr lang="en-US" dirty="0"/>
              <a:t> </a:t>
            </a:r>
            <a:r>
              <a:rPr lang="en-US" dirty="0" err="1"/>
              <a:t>gözlerden</a:t>
            </a:r>
            <a:r>
              <a:rPr lang="en-US" dirty="0"/>
              <a:t> </a:t>
            </a:r>
            <a:r>
              <a:rPr lang="en-US" dirty="0" err="1"/>
              <a:t>silindi</a:t>
            </a:r>
            <a:r>
              <a:rPr lang="en-US" dirty="0"/>
              <a:t>. </a:t>
            </a:r>
          </a:p>
        </p:txBody>
      </p:sp>
    </p:spTree>
    <p:extLst>
      <p:ext uri="{BB962C8B-B14F-4D97-AF65-F5344CB8AC3E}">
        <p14:creationId xmlns:p14="http://schemas.microsoft.com/office/powerpoint/2010/main" val="237018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3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Metin kutusu 42">
            <a:extLst>
              <a:ext uri="{FF2B5EF4-FFF2-40B4-BE49-F238E27FC236}">
                <a16:creationId xmlns:a16="http://schemas.microsoft.com/office/drawing/2014/main" id="{2662CB37-DDFF-0346-979E-A79512D447DC}"/>
              </a:ext>
            </a:extLst>
          </p:cNvPr>
          <p:cNvSpPr txBox="1"/>
          <p:nvPr/>
        </p:nvSpPr>
        <p:spPr>
          <a:xfrm>
            <a:off x="628650" y="1825625"/>
            <a:ext cx="78867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Richard Hoggart ve Raymond Williams’ın ilgilerini yönelttikleri sahada kültür, “ortak”, “sıradan” ve “gündelik” olana karşılık geliyor, kaynağını insanın “canlılık” ve “yaratıcılığı”nın göstergesi olan gündelik pratik ve deneyimlerden alıyordu. Bu özünde, “hümanist” ve “iradeci” bir konum alıştı. Bu isimler belirlenim sorununu, yani insanın yaratıcılığının ve “praksis”in kapsamını etkileyen toplumsal güçleri geri plana itmişlerdi. </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“Yapısalcı” paradigma ise “deneyim” kavramını ve onunla ilişkili kategorileri merkeze alan kültürelciliğe yönelik bir eleştiriydi. </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5244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3844813" y="552091"/>
            <a:ext cx="4668251"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t>“Kültürelcilik” için deneyim kavramı, bilinç ve koşulların kesiştiği bir temele, “yaşam alanı”na karşılık gelirken; yapısalcılık, deneyimin tanımı gereği, hiçbir şeyin temeli olamayacağında ısrar etmiştir: Bir kişinin “yaşadığı” ve deneyimlediği koşullar ancak kültürün kategorileri, sınıflamaları ve çerçeveleri içinde ve bunlar yoluyla varlık kazanır. Bu kategoriler deneyimin içinden doğmaz, aksine deneyim bunların “etkisi”dir.</a:t>
            </a:r>
          </a:p>
          <a:p>
            <a:pPr indent="-228600">
              <a:lnSpc>
                <a:spcPct val="90000"/>
              </a:lnSpc>
              <a:spcAft>
                <a:spcPts val="600"/>
              </a:spcAft>
              <a:buFont typeface="Arial" panose="020B0604020202020204" pitchFamily="34" charset="0"/>
              <a:buChar char="•"/>
            </a:pPr>
            <a:endParaRPr lang="en-US" sz="1900"/>
          </a:p>
        </p:txBody>
      </p:sp>
    </p:spTree>
    <p:extLst>
      <p:ext uri="{BB962C8B-B14F-4D97-AF65-F5344CB8AC3E}">
        <p14:creationId xmlns:p14="http://schemas.microsoft.com/office/powerpoint/2010/main" val="230726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descr="siyah beyaz, kara tahta, el yazısı, insan yüzü içeren bir resim&#10;&#10;Yapay zeka tarafından oluşturulan içerik yanlış olabilir.">
            <a:extLst>
              <a:ext uri="{FF2B5EF4-FFF2-40B4-BE49-F238E27FC236}">
                <a16:creationId xmlns:a16="http://schemas.microsoft.com/office/drawing/2014/main" id="{50460941-A046-43C2-EC7B-6586BC880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86" y="629707"/>
            <a:ext cx="3583036" cy="542884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Dikdörtgen 1">
            <a:extLst>
              <a:ext uri="{FF2B5EF4-FFF2-40B4-BE49-F238E27FC236}">
                <a16:creationId xmlns:a16="http://schemas.microsoft.com/office/drawing/2014/main" id="{9B009817-D6BE-A340-8BCE-C88BE9135042}"/>
              </a:ext>
            </a:extLst>
          </p:cNvPr>
          <p:cNvSpPr/>
          <p:nvPr/>
        </p:nvSpPr>
        <p:spPr>
          <a:xfrm>
            <a:off x="4421221" y="1984443"/>
            <a:ext cx="4094129"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a:t>Althusser (1971)</a:t>
            </a:r>
            <a:r>
              <a:rPr lang="en-US" sz="1500" i="1"/>
              <a:t> </a:t>
            </a:r>
            <a:r>
              <a:rPr lang="en-US" sz="1500"/>
              <a:t>“İdeoloji ve Devletin İdeolojik Aygıtları” yazısının ilk yarısında, kapitalist üretim ilişkilerinin nasıl olup da kendilerini yeniden üretebildiklerine dair soruyu ortaya attı. Ve yanıtı, bu ilişkilerin devlet tarafından, baskı aygıtları ve ideolojik aygıtlar kullanılarak sağlama alındığıydı. Devlet, meşru şiddet tekeline sahipti; polis ve orduyu (devletin baskı aygıtları) kullanarak zor yoluyla itaat sağlayabiliyordu. Nitekim bunlar, siyasal kriz dönemlerinde toplumsal huzursuzluğu bastırmak için hükümetler tarafından kullanılmaktaydı. Fakat olağan dönemlerde demokratik kapitalist devlet, aile, kiliseler, eğitim ve medya gibi “devletin ideolojik aygıtları”nca belli bir toplumsal uzlaşının sağlanması yoluyla işliyordu. </a:t>
            </a:r>
          </a:p>
        </p:txBody>
      </p:sp>
    </p:spTree>
    <p:extLst>
      <p:ext uri="{BB962C8B-B14F-4D97-AF65-F5344CB8AC3E}">
        <p14:creationId xmlns:p14="http://schemas.microsoft.com/office/powerpoint/2010/main" val="76879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2662CB37-DDFF-0346-979E-A79512D447DC}"/>
              </a:ext>
            </a:extLst>
          </p:cNvPr>
          <p:cNvSpPr txBox="1"/>
          <p:nvPr/>
        </p:nvSpPr>
        <p:spPr>
          <a:xfrm>
            <a:off x="628650" y="1825625"/>
            <a:ext cx="78867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Hall’e göre yapısalcı yaklaşımların en güçlü yanı “belirleyici koşullar” üzerinde durmalarıdır. </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Williams ve diğerleri kültür sorununu sıradan, gündelik varoluşla ilişkisi içinde konumlandırır ve bu çerçeve “yaşanan deneyim” kategorisi aracılığıyla kurulur. Ancak Hall için bu sorunun ta kendisidir. </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Kapitalist toplumda varoluşun gerçek koşulları perdelenmiştir. Peki bu nasıl gerçekleşir, perde nasıl çekilir? İçine dalmış halde olduğumuz, üzerine düşünmeden “yaşadığımız” gündelik hayat bu perdenin kendisidir. Yaşanan deneyim, aynı anda kendiliğinden, ideolojik ve bilinçdışı olan “ortak duyu” aracılığıyla işler. </a:t>
            </a:r>
          </a:p>
        </p:txBody>
      </p:sp>
    </p:spTree>
    <p:extLst>
      <p:ext uri="{BB962C8B-B14F-4D97-AF65-F5344CB8AC3E}">
        <p14:creationId xmlns:p14="http://schemas.microsoft.com/office/powerpoint/2010/main" val="201146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4" name="Metin kutusu 3">
            <a:extLst>
              <a:ext uri="{FF2B5EF4-FFF2-40B4-BE49-F238E27FC236}">
                <a16:creationId xmlns:a16="http://schemas.microsoft.com/office/drawing/2014/main" id="{2662CB37-DDFF-0346-979E-A79512D447DC}"/>
              </a:ext>
            </a:extLst>
          </p:cNvPr>
          <p:cNvSpPr txBox="1"/>
          <p:nvPr/>
        </p:nvSpPr>
        <p:spPr>
          <a:xfrm>
            <a:off x="4571999" y="882315"/>
            <a:ext cx="3941065" cy="529464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Ortak duyu iki açıdan bilinçdışıdır: Kendiliğinden ve dolaysız oluşu, düşünümden ve bilinçli düşünceden (akıl ve teorik bilgiden) yoksun olduğunu gösterir, “gerçek varoluş koşulları”nın baskılandığı “yer” olarak toplumsal bilinçdışı işlevi taşır. </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Bu açıdan bakıldığında deneyim, varoluşun gerçek koşullarına erişmemizi sağlamaz; hatta kimi zaman o koşulların anlaşılmasını güçleştirir. Gerçekte, deneyimin gerçekliği ideolojinin bir etkisidir; insanlar gerçekle hayali bir ilişki içinde yaşarlar. Hall’un iddiasına göre “son kertede bu hayali ilişki [kapitalist] üretim tarzının yaygınlaşarak yeniden üretilmesine hizmet eder”. </a:t>
            </a:r>
          </a:p>
        </p:txBody>
      </p:sp>
    </p:spTree>
    <p:extLst>
      <p:ext uri="{BB962C8B-B14F-4D97-AF65-F5344CB8AC3E}">
        <p14:creationId xmlns:p14="http://schemas.microsoft.com/office/powerpoint/2010/main" val="336403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Metin kutusu 21">
            <a:extLst>
              <a:ext uri="{FF2B5EF4-FFF2-40B4-BE49-F238E27FC236}">
                <a16:creationId xmlns:a16="http://schemas.microsoft.com/office/drawing/2014/main" id="{2662CB37-DDFF-0346-979E-A79512D447DC}"/>
              </a:ext>
            </a:extLst>
          </p:cNvPr>
          <p:cNvSpPr txBox="1"/>
          <p:nvPr/>
        </p:nvSpPr>
        <p:spPr>
          <a:xfrm>
            <a:off x="716785" y="1253331"/>
            <a:ext cx="78867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Hall, </a:t>
            </a:r>
            <a:r>
              <a:rPr lang="en-US" dirty="0" err="1"/>
              <a:t>Althusser’i</a:t>
            </a:r>
            <a:r>
              <a:rPr lang="en-US" dirty="0"/>
              <a:t> </a:t>
            </a:r>
            <a:r>
              <a:rPr lang="en-US" dirty="0" err="1"/>
              <a:t>izleyerek</a:t>
            </a:r>
            <a:r>
              <a:rPr lang="en-US" dirty="0"/>
              <a:t>, </a:t>
            </a:r>
            <a:r>
              <a:rPr lang="en-US" dirty="0" err="1"/>
              <a:t>kapitalist</a:t>
            </a:r>
            <a:r>
              <a:rPr lang="en-US" dirty="0"/>
              <a:t> </a:t>
            </a:r>
            <a:r>
              <a:rPr lang="en-US" dirty="0" err="1"/>
              <a:t>toplumun</a:t>
            </a:r>
            <a:r>
              <a:rPr lang="en-US" dirty="0"/>
              <a:t> </a:t>
            </a:r>
            <a:r>
              <a:rPr lang="en-US" dirty="0" err="1"/>
              <a:t>sosyal</a:t>
            </a:r>
            <a:r>
              <a:rPr lang="en-US" dirty="0"/>
              <a:t> </a:t>
            </a:r>
            <a:r>
              <a:rPr lang="en-US" dirty="0" err="1"/>
              <a:t>kurumlarına</a:t>
            </a:r>
            <a:r>
              <a:rPr lang="en-US" dirty="0"/>
              <a:t> (</a:t>
            </a:r>
            <a:r>
              <a:rPr lang="en-US" dirty="0" err="1"/>
              <a:t>aile</a:t>
            </a:r>
            <a:r>
              <a:rPr lang="en-US" dirty="0"/>
              <a:t>, </a:t>
            </a:r>
            <a:r>
              <a:rPr lang="en-US" dirty="0" err="1"/>
              <a:t>eğitim</a:t>
            </a:r>
            <a:r>
              <a:rPr lang="en-US" dirty="0"/>
              <a:t>, </a:t>
            </a:r>
            <a:r>
              <a:rPr lang="en-US" dirty="0" err="1"/>
              <a:t>medya</a:t>
            </a:r>
            <a:r>
              <a:rPr lang="en-US" dirty="0"/>
              <a:t>) </a:t>
            </a:r>
            <a:r>
              <a:rPr lang="en-US" dirty="0" err="1"/>
              <a:t>karmaşık</a:t>
            </a:r>
            <a:r>
              <a:rPr lang="en-US" dirty="0"/>
              <a:t> </a:t>
            </a:r>
            <a:r>
              <a:rPr lang="en-US" dirty="0" err="1"/>
              <a:t>sosyal</a:t>
            </a:r>
            <a:r>
              <a:rPr lang="en-US" dirty="0"/>
              <a:t> </a:t>
            </a:r>
            <a:r>
              <a:rPr lang="en-US" dirty="0" err="1"/>
              <a:t>ilişkilerin</a:t>
            </a:r>
            <a:r>
              <a:rPr lang="en-US" dirty="0"/>
              <a:t>, </a:t>
            </a:r>
            <a:r>
              <a:rPr lang="en-US" dirty="0" err="1"/>
              <a:t>tutum</a:t>
            </a:r>
            <a:r>
              <a:rPr lang="en-US" dirty="0"/>
              <a:t> </a:t>
            </a:r>
            <a:r>
              <a:rPr lang="en-US" dirty="0" err="1"/>
              <a:t>ve</a:t>
            </a:r>
            <a:r>
              <a:rPr lang="en-US" dirty="0"/>
              <a:t> </a:t>
            </a:r>
            <a:r>
              <a:rPr lang="en-US" dirty="0" err="1"/>
              <a:t>inançların</a:t>
            </a:r>
            <a:r>
              <a:rPr lang="en-US" dirty="0"/>
              <a:t> </a:t>
            </a:r>
            <a:r>
              <a:rPr lang="en-US" dirty="0" err="1"/>
              <a:t>yeniden</a:t>
            </a:r>
            <a:r>
              <a:rPr lang="en-US" dirty="0"/>
              <a:t> </a:t>
            </a:r>
            <a:r>
              <a:rPr lang="en-US" dirty="0" err="1"/>
              <a:t>üretildiği</a:t>
            </a:r>
            <a:r>
              <a:rPr lang="en-US" dirty="0"/>
              <a:t> </a:t>
            </a:r>
            <a:r>
              <a:rPr lang="en-US" dirty="0" err="1"/>
              <a:t>başlıca</a:t>
            </a:r>
            <a:r>
              <a:rPr lang="en-US" dirty="0"/>
              <a:t> </a:t>
            </a:r>
            <a:r>
              <a:rPr lang="en-US" dirty="0" err="1"/>
              <a:t>alanlar</a:t>
            </a:r>
            <a:r>
              <a:rPr lang="en-US" dirty="0"/>
              <a:t> </a:t>
            </a:r>
            <a:r>
              <a:rPr lang="en-US" dirty="0" err="1"/>
              <a:t>olarak</a:t>
            </a:r>
            <a:r>
              <a:rPr lang="en-US" dirty="0"/>
              <a:t> </a:t>
            </a:r>
            <a:r>
              <a:rPr lang="en-US" dirty="0" err="1"/>
              <a:t>yaklaşır</a:t>
            </a:r>
            <a:r>
              <a:rPr lang="en-US" dirty="0"/>
              <a:t>. </a:t>
            </a:r>
            <a:r>
              <a:rPr lang="en-US" dirty="0" err="1"/>
              <a:t>Bunlar</a:t>
            </a:r>
            <a:r>
              <a:rPr lang="en-US" dirty="0"/>
              <a:t> hem </a:t>
            </a:r>
            <a:r>
              <a:rPr lang="en-US" dirty="0" err="1"/>
              <a:t>kendi</a:t>
            </a:r>
            <a:r>
              <a:rPr lang="en-US" dirty="0"/>
              <a:t> </a:t>
            </a:r>
            <a:r>
              <a:rPr lang="en-US" dirty="0" err="1"/>
              <a:t>başlarına</a:t>
            </a:r>
            <a:r>
              <a:rPr lang="en-US" dirty="0"/>
              <a:t> hem de </a:t>
            </a:r>
            <a:r>
              <a:rPr lang="en-US" dirty="0" err="1"/>
              <a:t>bir</a:t>
            </a:r>
            <a:r>
              <a:rPr lang="en-US" dirty="0"/>
              <a:t> </a:t>
            </a:r>
            <a:r>
              <a:rPr lang="en-US" dirty="0" err="1"/>
              <a:t>bütün</a:t>
            </a:r>
            <a:r>
              <a:rPr lang="en-US" dirty="0"/>
              <a:t> </a:t>
            </a:r>
            <a:r>
              <a:rPr lang="en-US" dirty="0" err="1"/>
              <a:t>olarak</a:t>
            </a:r>
            <a:r>
              <a:rPr lang="en-US" dirty="0"/>
              <a:t> </a:t>
            </a:r>
            <a:r>
              <a:rPr lang="en-US" dirty="0" err="1"/>
              <a:t>mevcut</a:t>
            </a:r>
            <a:r>
              <a:rPr lang="en-US" dirty="0"/>
              <a:t> </a:t>
            </a:r>
            <a:r>
              <a:rPr lang="en-US" dirty="0" err="1"/>
              <a:t>durumda</a:t>
            </a:r>
            <a:r>
              <a:rPr lang="en-US" dirty="0"/>
              <a:t> </a:t>
            </a:r>
            <a:r>
              <a:rPr lang="en-US" dirty="0" err="1"/>
              <a:t>egemen</a:t>
            </a:r>
            <a:r>
              <a:rPr lang="en-US" dirty="0"/>
              <a:t> </a:t>
            </a:r>
            <a:r>
              <a:rPr lang="en-US" dirty="0" err="1"/>
              <a:t>olan</a:t>
            </a:r>
            <a:r>
              <a:rPr lang="en-US" dirty="0"/>
              <a:t> </a:t>
            </a:r>
            <a:r>
              <a:rPr lang="en-US" dirty="0" err="1"/>
              <a:t>iktisadi</a:t>
            </a:r>
            <a:r>
              <a:rPr lang="en-US" dirty="0"/>
              <a:t> </a:t>
            </a:r>
            <a:r>
              <a:rPr lang="en-US" dirty="0" err="1"/>
              <a:t>üretim</a:t>
            </a:r>
            <a:r>
              <a:rPr lang="en-US" dirty="0"/>
              <a:t> </a:t>
            </a:r>
            <a:r>
              <a:rPr lang="en-US" dirty="0" err="1"/>
              <a:t>tarzının</a:t>
            </a:r>
            <a:r>
              <a:rPr lang="en-US" dirty="0"/>
              <a:t> </a:t>
            </a:r>
            <a:r>
              <a:rPr lang="en-US" dirty="0" err="1"/>
              <a:t>devamlılığını</a:t>
            </a:r>
            <a:r>
              <a:rPr lang="en-US" dirty="0"/>
              <a:t> </a:t>
            </a:r>
            <a:r>
              <a:rPr lang="en-US" dirty="0" err="1"/>
              <a:t>sağlar</a:t>
            </a:r>
            <a:r>
              <a:rPr lang="en-US" dirty="0"/>
              <a: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Hall </a:t>
            </a:r>
            <a:r>
              <a:rPr lang="en-US" dirty="0" err="1"/>
              <a:t>sosyal</a:t>
            </a:r>
            <a:r>
              <a:rPr lang="en-US" dirty="0"/>
              <a:t> </a:t>
            </a:r>
            <a:r>
              <a:rPr lang="en-US" dirty="0" err="1"/>
              <a:t>kurumları</a:t>
            </a:r>
            <a:r>
              <a:rPr lang="en-US" dirty="0"/>
              <a:t>, </a:t>
            </a:r>
            <a:r>
              <a:rPr lang="en-US" dirty="0" err="1"/>
              <a:t>egemen</a:t>
            </a:r>
            <a:r>
              <a:rPr lang="en-US" dirty="0"/>
              <a:t> </a:t>
            </a:r>
            <a:r>
              <a:rPr lang="en-US" dirty="0" err="1"/>
              <a:t>iktisadi</a:t>
            </a:r>
            <a:r>
              <a:rPr lang="en-US" dirty="0"/>
              <a:t> </a:t>
            </a:r>
            <a:r>
              <a:rPr lang="en-US" dirty="0" err="1"/>
              <a:t>üretim</a:t>
            </a:r>
            <a:r>
              <a:rPr lang="en-US" dirty="0"/>
              <a:t> </a:t>
            </a:r>
            <a:r>
              <a:rPr lang="en-US" dirty="0" err="1"/>
              <a:t>modelini</a:t>
            </a:r>
            <a:r>
              <a:rPr lang="en-US" dirty="0"/>
              <a:t> </a:t>
            </a:r>
            <a:r>
              <a:rPr lang="en-US" dirty="0" err="1"/>
              <a:t>sürdürmek</a:t>
            </a:r>
            <a:r>
              <a:rPr lang="en-US" dirty="0"/>
              <a:t> </a:t>
            </a:r>
            <a:r>
              <a:rPr lang="en-US" dirty="0" err="1"/>
              <a:t>için</a:t>
            </a:r>
            <a:r>
              <a:rPr lang="en-US" dirty="0"/>
              <a:t> hem </a:t>
            </a:r>
            <a:r>
              <a:rPr lang="en-US" dirty="0" err="1"/>
              <a:t>ayrı</a:t>
            </a:r>
            <a:r>
              <a:rPr lang="en-US" dirty="0"/>
              <a:t> </a:t>
            </a:r>
            <a:r>
              <a:rPr lang="en-US" dirty="0" err="1"/>
              <a:t>ayrı</a:t>
            </a:r>
            <a:r>
              <a:rPr lang="en-US" dirty="0"/>
              <a:t> hem de </a:t>
            </a:r>
            <a:r>
              <a:rPr lang="en-US" dirty="0" err="1"/>
              <a:t>birlikte</a:t>
            </a:r>
            <a:r>
              <a:rPr lang="en-US" dirty="0"/>
              <a:t> </a:t>
            </a:r>
            <a:r>
              <a:rPr lang="en-US" dirty="0" err="1"/>
              <a:t>çalışan</a:t>
            </a:r>
            <a:r>
              <a:rPr lang="en-US" dirty="0"/>
              <a:t> </a:t>
            </a:r>
            <a:r>
              <a:rPr lang="en-US" dirty="0" err="1"/>
              <a:t>karmaşık</a:t>
            </a:r>
            <a:r>
              <a:rPr lang="en-US" dirty="0"/>
              <a:t> </a:t>
            </a:r>
            <a:r>
              <a:rPr lang="en-US" dirty="0" err="1"/>
              <a:t>sosyal</a:t>
            </a:r>
            <a:r>
              <a:rPr lang="en-US" dirty="0"/>
              <a:t> </a:t>
            </a:r>
            <a:r>
              <a:rPr lang="en-US" dirty="0" err="1"/>
              <a:t>ilişkiler</a:t>
            </a:r>
            <a:r>
              <a:rPr lang="en-US" dirty="0"/>
              <a:t>, </a:t>
            </a:r>
            <a:r>
              <a:rPr lang="en-US" dirty="0" err="1"/>
              <a:t>tutumlar</a:t>
            </a:r>
            <a:r>
              <a:rPr lang="en-US" dirty="0"/>
              <a:t> </a:t>
            </a:r>
            <a:r>
              <a:rPr lang="en-US" dirty="0" err="1"/>
              <a:t>ve</a:t>
            </a:r>
            <a:r>
              <a:rPr lang="en-US" dirty="0"/>
              <a:t> </a:t>
            </a:r>
            <a:r>
              <a:rPr lang="en-US" dirty="0" err="1"/>
              <a:t>inançların</a:t>
            </a:r>
            <a:r>
              <a:rPr lang="en-US" dirty="0"/>
              <a:t> </a:t>
            </a:r>
            <a:r>
              <a:rPr lang="en-US" dirty="0" err="1"/>
              <a:t>yeniden</a:t>
            </a:r>
            <a:r>
              <a:rPr lang="en-US" dirty="0"/>
              <a:t> </a:t>
            </a:r>
            <a:r>
              <a:rPr lang="en-US" dirty="0" err="1"/>
              <a:t>üretildiği</a:t>
            </a:r>
            <a:r>
              <a:rPr lang="en-US" dirty="0"/>
              <a:t> </a:t>
            </a:r>
            <a:r>
              <a:rPr lang="en-US" dirty="0" err="1"/>
              <a:t>birincil</a:t>
            </a:r>
            <a:r>
              <a:rPr lang="en-US" dirty="0"/>
              <a:t> </a:t>
            </a:r>
            <a:r>
              <a:rPr lang="en-US" dirty="0" err="1"/>
              <a:t>alanlar</a:t>
            </a:r>
            <a:r>
              <a:rPr lang="en-US" dirty="0"/>
              <a:t> </a:t>
            </a:r>
            <a:r>
              <a:rPr lang="en-US" dirty="0" err="1"/>
              <a:t>olarak</a:t>
            </a:r>
            <a:r>
              <a:rPr lang="en-US" dirty="0"/>
              <a:t> </a:t>
            </a:r>
            <a:r>
              <a:rPr lang="en-US" dirty="0" err="1"/>
              <a:t>düşünür</a:t>
            </a:r>
            <a:r>
              <a:rPr lang="en-US" dirty="0"/>
              <a:t>. </a:t>
            </a:r>
            <a:r>
              <a:rPr lang="en-US" dirty="0" err="1"/>
              <a:t>Ortak</a:t>
            </a:r>
            <a:r>
              <a:rPr lang="en-US" dirty="0"/>
              <a:t> </a:t>
            </a:r>
            <a:r>
              <a:rPr lang="en-US" dirty="0" err="1"/>
              <a:t>duyular</a:t>
            </a:r>
            <a:r>
              <a:rPr lang="en-US" dirty="0"/>
              <a:t> </a:t>
            </a:r>
            <a:r>
              <a:rPr lang="en-US" dirty="0" err="1"/>
              <a:t>yoluyla</a:t>
            </a:r>
            <a:r>
              <a:rPr lang="en-US" dirty="0"/>
              <a:t>, </a:t>
            </a:r>
            <a:r>
              <a:rPr lang="en-US" dirty="0" err="1"/>
              <a:t>sosyal</a:t>
            </a:r>
            <a:r>
              <a:rPr lang="en-US" dirty="0"/>
              <a:t> </a:t>
            </a:r>
            <a:r>
              <a:rPr lang="en-US" dirty="0" err="1"/>
              <a:t>yapılar</a:t>
            </a:r>
            <a:r>
              <a:rPr lang="en-US" dirty="0"/>
              <a:t> </a:t>
            </a:r>
            <a:r>
              <a:rPr lang="en-US" dirty="0" err="1"/>
              <a:t>içine</a:t>
            </a:r>
            <a:r>
              <a:rPr lang="en-US" dirty="0"/>
              <a:t> </a:t>
            </a:r>
            <a:r>
              <a:rPr lang="en-US" dirty="0" err="1"/>
              <a:t>yerleşir</a:t>
            </a:r>
            <a:r>
              <a:rPr lang="en-US" dirty="0"/>
              <a:t>, belli </a:t>
            </a:r>
            <a:r>
              <a:rPr lang="en-US" dirty="0" err="1"/>
              <a:t>hayat</a:t>
            </a:r>
            <a:r>
              <a:rPr lang="en-US" dirty="0"/>
              <a:t> </a:t>
            </a:r>
            <a:r>
              <a:rPr lang="en-US" dirty="0" err="1"/>
              <a:t>tarzları</a:t>
            </a:r>
            <a:r>
              <a:rPr lang="en-US" dirty="0"/>
              <a:t> </a:t>
            </a:r>
            <a:r>
              <a:rPr lang="en-US" dirty="0" err="1"/>
              <a:t>içinde</a:t>
            </a:r>
            <a:r>
              <a:rPr lang="en-US" dirty="0"/>
              <a:t> </a:t>
            </a:r>
            <a:r>
              <a:rPr lang="en-US" dirty="0" err="1"/>
              <a:t>yaşarız</a:t>
            </a:r>
            <a:r>
              <a:rPr lang="en-US" dirty="0"/>
              <a:t>. </a:t>
            </a:r>
            <a:r>
              <a:rPr lang="en-US" dirty="0" err="1"/>
              <a:t>Ortak</a:t>
            </a:r>
            <a:r>
              <a:rPr lang="en-US" dirty="0"/>
              <a:t> </a:t>
            </a:r>
            <a:r>
              <a:rPr lang="en-US" dirty="0" err="1"/>
              <a:t>duyuya</a:t>
            </a:r>
            <a:r>
              <a:rPr lang="en-US" dirty="0"/>
              <a:t> </a:t>
            </a:r>
            <a:r>
              <a:rPr lang="en-US" dirty="0" err="1"/>
              <a:t>ait</a:t>
            </a:r>
            <a:r>
              <a:rPr lang="en-US" dirty="0"/>
              <a:t> </a:t>
            </a:r>
            <a:r>
              <a:rPr lang="en-US" dirty="0" err="1"/>
              <a:t>görüşler</a:t>
            </a:r>
            <a:r>
              <a:rPr lang="en-US" dirty="0"/>
              <a:t> </a:t>
            </a:r>
            <a:r>
              <a:rPr lang="en-US" dirty="0" err="1"/>
              <a:t>bu</a:t>
            </a:r>
            <a:r>
              <a:rPr lang="en-US" dirty="0"/>
              <a:t> </a:t>
            </a:r>
            <a:r>
              <a:rPr lang="en-US" dirty="0" err="1"/>
              <a:t>sosyal</a:t>
            </a:r>
            <a:r>
              <a:rPr lang="en-US" dirty="0"/>
              <a:t> </a:t>
            </a:r>
            <a:r>
              <a:rPr lang="en-US" dirty="0" err="1"/>
              <a:t>yapılar</a:t>
            </a:r>
            <a:r>
              <a:rPr lang="en-US" dirty="0"/>
              <a:t> </a:t>
            </a:r>
            <a:r>
              <a:rPr lang="en-US" dirty="0" err="1"/>
              <a:t>ve</a:t>
            </a:r>
            <a:r>
              <a:rPr lang="en-US" dirty="0"/>
              <a:t> </a:t>
            </a:r>
            <a:r>
              <a:rPr lang="en-US" dirty="0" err="1"/>
              <a:t>yaşam</a:t>
            </a:r>
            <a:r>
              <a:rPr lang="en-US" dirty="0"/>
              <a:t> </a:t>
            </a:r>
            <a:r>
              <a:rPr lang="en-US" dirty="0" err="1"/>
              <a:t>tarzları</a:t>
            </a:r>
            <a:r>
              <a:rPr lang="en-US" dirty="0"/>
              <a:t> </a:t>
            </a:r>
            <a:r>
              <a:rPr lang="en-US" dirty="0" err="1"/>
              <a:t>içinde</a:t>
            </a:r>
            <a:r>
              <a:rPr lang="en-US" dirty="0"/>
              <a:t> </a:t>
            </a:r>
            <a:r>
              <a:rPr lang="en-US" dirty="0" err="1"/>
              <a:t>somutlaşıp</a:t>
            </a:r>
            <a:r>
              <a:rPr lang="en-US" dirty="0"/>
              <a:t> </a:t>
            </a:r>
            <a:r>
              <a:rPr lang="en-US" dirty="0" err="1"/>
              <a:t>dile</a:t>
            </a:r>
            <a:r>
              <a:rPr lang="en-US" dirty="0"/>
              <a:t> </a:t>
            </a:r>
            <a:r>
              <a:rPr lang="en-US" dirty="0" err="1"/>
              <a:t>gelir</a:t>
            </a:r>
            <a:r>
              <a:rPr lang="en-US" dirty="0"/>
              <a: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err="1"/>
              <a:t>Yaşanan</a:t>
            </a:r>
            <a:r>
              <a:rPr lang="en-US" dirty="0"/>
              <a:t> </a:t>
            </a:r>
            <a:r>
              <a:rPr lang="en-US" dirty="0" err="1"/>
              <a:t>deneyimin</a:t>
            </a:r>
            <a:r>
              <a:rPr lang="en-US" dirty="0"/>
              <a:t> </a:t>
            </a:r>
            <a:r>
              <a:rPr lang="en-US" dirty="0" err="1"/>
              <a:t>alanı</a:t>
            </a:r>
            <a:r>
              <a:rPr lang="en-US" dirty="0"/>
              <a:t> </a:t>
            </a:r>
            <a:r>
              <a:rPr lang="en-US" dirty="0" err="1"/>
              <a:t>işte</a:t>
            </a:r>
            <a:r>
              <a:rPr lang="en-US" dirty="0"/>
              <a:t> </a:t>
            </a:r>
            <a:r>
              <a:rPr lang="en-US" dirty="0" err="1"/>
              <a:t>burasıdır</a:t>
            </a:r>
            <a:r>
              <a:rPr lang="en-US" dirty="0"/>
              <a:t>, </a:t>
            </a:r>
            <a:r>
              <a:rPr lang="en-US" dirty="0" err="1"/>
              <a:t>maddi</a:t>
            </a:r>
            <a:r>
              <a:rPr lang="en-US" dirty="0"/>
              <a:t> “</a:t>
            </a:r>
            <a:r>
              <a:rPr lang="en-US" dirty="0" err="1"/>
              <a:t>altyapı”yı</a:t>
            </a:r>
            <a:r>
              <a:rPr lang="en-US" dirty="0"/>
              <a:t> </a:t>
            </a:r>
            <a:r>
              <a:rPr lang="en-US" dirty="0" err="1"/>
              <a:t>sorgusuz</a:t>
            </a:r>
            <a:r>
              <a:rPr lang="en-US" dirty="0"/>
              <a:t> </a:t>
            </a:r>
            <a:r>
              <a:rPr lang="en-US" dirty="0" err="1"/>
              <a:t>sualsiz</a:t>
            </a:r>
            <a:r>
              <a:rPr lang="en-US" dirty="0"/>
              <a:t> </a:t>
            </a:r>
            <a:r>
              <a:rPr lang="en-US" dirty="0" err="1"/>
              <a:t>yeniden</a:t>
            </a:r>
            <a:r>
              <a:rPr lang="en-US" dirty="0"/>
              <a:t> </a:t>
            </a:r>
            <a:r>
              <a:rPr lang="en-US" dirty="0" err="1"/>
              <a:t>üreten</a:t>
            </a:r>
            <a:r>
              <a:rPr lang="en-US" dirty="0"/>
              <a:t> </a:t>
            </a:r>
            <a:r>
              <a:rPr lang="en-US" dirty="0" err="1"/>
              <a:t>toplumsal</a:t>
            </a:r>
            <a:r>
              <a:rPr lang="en-US" dirty="0"/>
              <a:t> </a:t>
            </a:r>
            <a:r>
              <a:rPr lang="en-US" dirty="0" err="1"/>
              <a:t>bilinçdışının</a:t>
            </a:r>
            <a:r>
              <a:rPr lang="en-US" dirty="0"/>
              <a:t> </a:t>
            </a:r>
            <a:r>
              <a:rPr lang="en-US" dirty="0" err="1"/>
              <a:t>alanı</a:t>
            </a:r>
            <a:r>
              <a:rPr lang="en-US" dirty="0"/>
              <a:t>. </a:t>
            </a:r>
            <a:r>
              <a:rPr lang="en-US" dirty="0" err="1"/>
              <a:t>Burada</a:t>
            </a:r>
            <a:r>
              <a:rPr lang="en-US" dirty="0"/>
              <a:t> </a:t>
            </a:r>
            <a:r>
              <a:rPr lang="en-US" dirty="0" err="1"/>
              <a:t>teoriye</a:t>
            </a:r>
            <a:r>
              <a:rPr lang="en-US" dirty="0"/>
              <a:t> </a:t>
            </a:r>
            <a:r>
              <a:rPr lang="en-US" dirty="0" err="1"/>
              <a:t>düşen</a:t>
            </a:r>
            <a:r>
              <a:rPr lang="en-US" dirty="0"/>
              <a:t> </a:t>
            </a:r>
            <a:r>
              <a:rPr lang="en-US" dirty="0" err="1"/>
              <a:t>görev</a:t>
            </a:r>
            <a:r>
              <a:rPr lang="en-US" dirty="0"/>
              <a:t> </a:t>
            </a:r>
            <a:r>
              <a:rPr lang="en-US" dirty="0" err="1"/>
              <a:t>bunların</a:t>
            </a:r>
            <a:r>
              <a:rPr lang="en-US" dirty="0"/>
              <a:t> </a:t>
            </a:r>
            <a:r>
              <a:rPr lang="en-US" dirty="0" err="1"/>
              <a:t>tümünü</a:t>
            </a:r>
            <a:r>
              <a:rPr lang="en-US" dirty="0"/>
              <a:t> </a:t>
            </a:r>
            <a:r>
              <a:rPr lang="en-US" dirty="0" err="1"/>
              <a:t>inceleme</a:t>
            </a:r>
            <a:r>
              <a:rPr lang="en-US" dirty="0"/>
              <a:t> </a:t>
            </a:r>
            <a:r>
              <a:rPr lang="en-US" dirty="0" err="1"/>
              <a:t>konusu</a:t>
            </a:r>
            <a:r>
              <a:rPr lang="en-US" dirty="0"/>
              <a:t> </a:t>
            </a:r>
            <a:r>
              <a:rPr lang="en-US" dirty="0" err="1"/>
              <a:t>yapmaktır</a:t>
            </a:r>
            <a:r>
              <a:rPr lang="en-US" dirty="0"/>
              <a:t>. </a:t>
            </a:r>
          </a:p>
        </p:txBody>
      </p:sp>
    </p:spTree>
    <p:extLst>
      <p:ext uri="{BB962C8B-B14F-4D97-AF65-F5344CB8AC3E}">
        <p14:creationId xmlns:p14="http://schemas.microsoft.com/office/powerpoint/2010/main" val="280534769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3370</Words>
  <Application>Microsoft Macintosh PowerPoint</Application>
  <PresentationFormat>Ekran Gösterisi (4:3)</PresentationFormat>
  <Paragraphs>77</Paragraphs>
  <Slides>31</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Aptos</vt:lpstr>
      <vt:lpstr>Aptos Display</vt:lpstr>
      <vt:lpstr>Arial</vt:lpstr>
      <vt:lpstr>Calibri</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Oguzhan.Tas</cp:lastModifiedBy>
  <cp:revision>11</cp:revision>
  <dcterms:modified xsi:type="dcterms:W3CDTF">2025-05-10T10:58:30Z</dcterms:modified>
</cp:coreProperties>
</file>