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361" r:id="rId2"/>
    <p:sldId id="256" r:id="rId3"/>
    <p:sldId id="383" r:id="rId4"/>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397" r:id="rId18"/>
    <p:sldId id="398" r:id="rId19"/>
    <p:sldId id="399" r:id="rId20"/>
    <p:sldId id="363" r:id="rId21"/>
    <p:sldId id="364" r:id="rId22"/>
    <p:sldId id="365" r:id="rId23"/>
    <p:sldId id="366" r:id="rId24"/>
    <p:sldId id="367" r:id="rId25"/>
    <p:sldId id="368" r:id="rId26"/>
    <p:sldId id="369" r:id="rId27"/>
    <p:sldId id="370" r:id="rId28"/>
    <p:sldId id="371" r:id="rId29"/>
    <p:sldId id="372" r:id="rId30"/>
    <p:sldId id="373" r:id="rId31"/>
    <p:sldId id="374" r:id="rId32"/>
    <p:sldId id="375" r:id="rId33"/>
    <p:sldId id="376" r:id="rId34"/>
    <p:sldId id="377" r:id="rId35"/>
    <p:sldId id="378" r:id="rId36"/>
    <p:sldId id="379" r:id="rId37"/>
    <p:sldId id="380" r:id="rId38"/>
    <p:sldId id="381" r:id="rId39"/>
    <p:sldId id="362"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a:srgbClr val="54879E"/>
    <a:srgbClr val="D0DFE6"/>
    <a:srgbClr val="E9F0F3"/>
    <a:srgbClr val="781DFF"/>
    <a:srgbClr val="E6D5FF"/>
    <a:srgbClr val="F3EB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6410B923-986B-419A-92A3-6F997C5E31B8}" type="datetimeFigureOut">
              <a:rPr lang="en-US"/>
              <a:pPr>
                <a:defRPr/>
              </a:pPr>
              <a:t>12/27/2019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noProof="0" smtClean="0"/>
              <a:t>Asıl metin stillerini düzenle</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en-US" noProof="0"/>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CC4BFA62-5F69-47F8-BB70-B2DC8488C2FF}" type="slidenum">
              <a:rPr lang="en-US"/>
              <a:pPr>
                <a:defRPr/>
              </a:pPr>
              <a:t>‹#›</a:t>
            </a:fld>
            <a:endParaRPr lang="en-US"/>
          </a:p>
        </p:txBody>
      </p:sp>
    </p:spTree>
    <p:extLst>
      <p:ext uri="{BB962C8B-B14F-4D97-AF65-F5344CB8AC3E}">
        <p14:creationId xmlns:p14="http://schemas.microsoft.com/office/powerpoint/2010/main" val="27621886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vl1pPr>
          </a:lstStyle>
          <a:p>
            <a:pPr>
              <a:defRPr/>
            </a:pPr>
            <a:fld id="{D33CC631-609D-4C31-A3AD-A2D9470249C6}"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16B014-2D91-4313-868B-DE53CC69A901}" type="slidenum">
              <a:rPr lang="en-US"/>
              <a:pPr>
                <a:defRPr/>
              </a:pPr>
              <a:t>‹#›</a:t>
            </a:fld>
            <a:endParaRPr lang="en-US"/>
          </a:p>
        </p:txBody>
      </p:sp>
    </p:spTree>
    <p:extLst>
      <p:ext uri="{BB962C8B-B14F-4D97-AF65-F5344CB8AC3E}">
        <p14:creationId xmlns:p14="http://schemas.microsoft.com/office/powerpoint/2010/main" val="2187099615"/>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8C6ABC0A-FDA9-431B-BDB9-4AC6E3B9311D}"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5C06688-7726-4836-B35B-6508A94B23E8}" type="slidenum">
              <a:rPr lang="en-US"/>
              <a:pPr>
                <a:defRPr/>
              </a:pPr>
              <a:t>‹#›</a:t>
            </a:fld>
            <a:endParaRPr lang="en-US"/>
          </a:p>
        </p:txBody>
      </p:sp>
    </p:spTree>
    <p:extLst>
      <p:ext uri="{BB962C8B-B14F-4D97-AF65-F5344CB8AC3E}">
        <p14:creationId xmlns:p14="http://schemas.microsoft.com/office/powerpoint/2010/main" val="1193189993"/>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851CD824-B2F8-49E2-AA57-5B5D8889ADC0}"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B0F542-2A4C-4861-94CB-ADC69164C0A9}" type="slidenum">
              <a:rPr lang="en-US"/>
              <a:pPr>
                <a:defRPr/>
              </a:pPr>
              <a:t>‹#›</a:t>
            </a:fld>
            <a:endParaRPr lang="en-US"/>
          </a:p>
        </p:txBody>
      </p:sp>
    </p:spTree>
    <p:extLst>
      <p:ext uri="{BB962C8B-B14F-4D97-AF65-F5344CB8AC3E}">
        <p14:creationId xmlns:p14="http://schemas.microsoft.com/office/powerpoint/2010/main" val="2722216059"/>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DC8CE011-9A31-47AA-9951-6E101F5D61F2}"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6F890B-A91D-47DD-AB86-5D0FA623182C}" type="slidenum">
              <a:rPr lang="en-US"/>
              <a:pPr>
                <a:defRPr/>
              </a:pPr>
              <a:t>‹#›</a:t>
            </a:fld>
            <a:endParaRPr lang="en-US"/>
          </a:p>
        </p:txBody>
      </p:sp>
    </p:spTree>
    <p:extLst>
      <p:ext uri="{BB962C8B-B14F-4D97-AF65-F5344CB8AC3E}">
        <p14:creationId xmlns:p14="http://schemas.microsoft.com/office/powerpoint/2010/main" val="2380204378"/>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vl1pPr>
          </a:lstStyle>
          <a:p>
            <a:pPr>
              <a:defRPr/>
            </a:pPr>
            <a:fld id="{F13A5E41-9BA5-45BA-9119-C8BFE2F2DD58}" type="datetime1">
              <a:rPr lang="en-US" smtClean="0"/>
              <a:pPr>
                <a:defRPr/>
              </a:pPr>
              <a:t>12/27/2019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BFFD3D-2939-4AA7-95D1-B5D147978F40}" type="slidenum">
              <a:rPr lang="en-US"/>
              <a:pPr>
                <a:defRPr/>
              </a:pPr>
              <a:t>‹#›</a:t>
            </a:fld>
            <a:endParaRPr lang="en-US"/>
          </a:p>
        </p:txBody>
      </p:sp>
    </p:spTree>
    <p:extLst>
      <p:ext uri="{BB962C8B-B14F-4D97-AF65-F5344CB8AC3E}">
        <p14:creationId xmlns:p14="http://schemas.microsoft.com/office/powerpoint/2010/main" val="635914893"/>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7473AFC9-B4FB-414E-98C8-A06383AE40D5}" type="datetime1">
              <a:rPr lang="en-US" smtClean="0"/>
              <a:pPr>
                <a:defRPr/>
              </a:pPr>
              <a:t>12/27/2019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477AD3F-1C94-40EA-81B3-78FB7569D92E}" type="slidenum">
              <a:rPr lang="en-US"/>
              <a:pPr>
                <a:defRPr/>
              </a:pPr>
              <a:t>‹#›</a:t>
            </a:fld>
            <a:endParaRPr lang="en-US"/>
          </a:p>
        </p:txBody>
      </p:sp>
    </p:spTree>
    <p:extLst>
      <p:ext uri="{BB962C8B-B14F-4D97-AF65-F5344CB8AC3E}">
        <p14:creationId xmlns:p14="http://schemas.microsoft.com/office/powerpoint/2010/main" val="2664933450"/>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7F606A28-DA5C-4AF0-8E45-6B7BCAD538D5}" type="datetime1">
              <a:rPr lang="en-US" smtClean="0"/>
              <a:pPr>
                <a:defRPr/>
              </a:pPr>
              <a:t>12/27/2019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E3332EE-5820-4197-81A3-D70AEF819C03}" type="slidenum">
              <a:rPr lang="en-US"/>
              <a:pPr>
                <a:defRPr/>
              </a:pPr>
              <a:t>‹#›</a:t>
            </a:fld>
            <a:endParaRPr lang="en-US"/>
          </a:p>
        </p:txBody>
      </p:sp>
    </p:spTree>
    <p:extLst>
      <p:ext uri="{BB962C8B-B14F-4D97-AF65-F5344CB8AC3E}">
        <p14:creationId xmlns:p14="http://schemas.microsoft.com/office/powerpoint/2010/main" val="2084606751"/>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E0CD1137-2EAD-4484-8378-696BC1DCF4EF}" type="datetime1">
              <a:rPr lang="en-US" smtClean="0"/>
              <a:pPr>
                <a:defRPr/>
              </a:pPr>
              <a:t>12/27/2019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7FCCDAD-4859-49C8-85DD-651C3DE8F029}" type="slidenum">
              <a:rPr lang="en-US"/>
              <a:pPr>
                <a:defRPr/>
              </a:pPr>
              <a:t>‹#›</a:t>
            </a:fld>
            <a:endParaRPr lang="en-US"/>
          </a:p>
        </p:txBody>
      </p:sp>
    </p:spTree>
    <p:extLst>
      <p:ext uri="{BB962C8B-B14F-4D97-AF65-F5344CB8AC3E}">
        <p14:creationId xmlns:p14="http://schemas.microsoft.com/office/powerpoint/2010/main" val="184192333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095A604-877E-4284-AD7A-2E9549D1F76F}" type="datetime1">
              <a:rPr lang="en-US" smtClean="0"/>
              <a:pPr>
                <a:defRPr/>
              </a:pPr>
              <a:t>12/27/2019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F994CF6-4FBB-4901-876E-5D38CCEBCF96}" type="slidenum">
              <a:rPr lang="en-US"/>
              <a:pPr>
                <a:defRPr/>
              </a:pPr>
              <a:t>‹#›</a:t>
            </a:fld>
            <a:endParaRPr lang="en-US"/>
          </a:p>
        </p:txBody>
      </p:sp>
    </p:spTree>
    <p:extLst>
      <p:ext uri="{BB962C8B-B14F-4D97-AF65-F5344CB8AC3E}">
        <p14:creationId xmlns:p14="http://schemas.microsoft.com/office/powerpoint/2010/main" val="1094315926"/>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3"/>
          <p:cNvSpPr>
            <a:spLocks noGrp="1"/>
          </p:cNvSpPr>
          <p:nvPr>
            <p:ph type="dt" sz="half" idx="10"/>
          </p:nvPr>
        </p:nvSpPr>
        <p:spPr/>
        <p:txBody>
          <a:bodyPr/>
          <a:lstStyle>
            <a:lvl1pPr>
              <a:defRPr/>
            </a:lvl1pPr>
          </a:lstStyle>
          <a:p>
            <a:pPr>
              <a:defRPr/>
            </a:pPr>
            <a:fld id="{D6746B40-3EF8-4A62-B83A-9E0173E4B9AB}" type="datetime1">
              <a:rPr lang="en-US" smtClean="0"/>
              <a:pPr>
                <a:defRPr/>
              </a:pPr>
              <a:t>12/27/2019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CD05B97-1E22-41E2-BD1E-F0EDBF3A1BC9}" type="slidenum">
              <a:rPr lang="en-US"/>
              <a:pPr>
                <a:defRPr/>
              </a:pPr>
              <a:t>‹#›</a:t>
            </a:fld>
            <a:endParaRPr lang="en-US"/>
          </a:p>
        </p:txBody>
      </p:sp>
    </p:spTree>
    <p:extLst>
      <p:ext uri="{BB962C8B-B14F-4D97-AF65-F5344CB8AC3E}">
        <p14:creationId xmlns:p14="http://schemas.microsoft.com/office/powerpoint/2010/main" val="616690479"/>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3"/>
          <p:cNvSpPr>
            <a:spLocks noGrp="1"/>
          </p:cNvSpPr>
          <p:nvPr>
            <p:ph type="dt" sz="half" idx="10"/>
          </p:nvPr>
        </p:nvSpPr>
        <p:spPr/>
        <p:txBody>
          <a:bodyPr/>
          <a:lstStyle>
            <a:lvl1pPr>
              <a:defRPr/>
            </a:lvl1pPr>
          </a:lstStyle>
          <a:p>
            <a:pPr>
              <a:defRPr/>
            </a:pPr>
            <a:fld id="{75C2BAE4-7914-457E-85B4-8707346BF20D}" type="datetime1">
              <a:rPr lang="en-US" smtClean="0"/>
              <a:pPr>
                <a:defRPr/>
              </a:pPr>
              <a:t>12/27/2019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269C027-504E-436A-80C6-F8F44AB31E4E}" type="slidenum">
              <a:rPr lang="en-US"/>
              <a:pPr>
                <a:defRPr/>
              </a:pPr>
              <a:t>‹#›</a:t>
            </a:fld>
            <a:endParaRPr lang="en-US"/>
          </a:p>
        </p:txBody>
      </p:sp>
    </p:spTree>
    <p:extLst>
      <p:ext uri="{BB962C8B-B14F-4D97-AF65-F5344CB8AC3E}">
        <p14:creationId xmlns:p14="http://schemas.microsoft.com/office/powerpoint/2010/main" val="2562724911"/>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rgbClr val="E9F0F3"/>
            </a:gs>
            <a:gs pos="100000">
              <a:srgbClr val="D0DFE6"/>
            </a:gs>
          </a:gsLst>
          <a:lin ang="2700000" scaled="1"/>
          <a:tileRect/>
        </a:gradFill>
        <a:effectLst/>
      </p:bgPr>
    </p:bg>
    <p:spTree>
      <p:nvGrpSpPr>
        <p:cNvPr id="1" name=""/>
        <p:cNvGrpSpPr/>
        <p:nvPr/>
      </p:nvGrpSpPr>
      <p:grpSpPr>
        <a:xfrm>
          <a:off x="0" y="0"/>
          <a:ext cx="0" cy="0"/>
          <a:chOff x="0" y="0"/>
          <a:chExt cx="0" cy="0"/>
        </a:xfrm>
      </p:grpSpPr>
      <p:sp>
        <p:nvSpPr>
          <p:cNvPr id="7" name="Dikdörtgen 6"/>
          <p:cNvSpPr/>
          <p:nvPr userDrawn="1"/>
        </p:nvSpPr>
        <p:spPr>
          <a:xfrm>
            <a:off x="0" y="6524625"/>
            <a:ext cx="9144000" cy="333375"/>
          </a:xfrm>
          <a:prstGeom prst="rect">
            <a:avLst/>
          </a:prstGeom>
          <a:gradFill flip="none" rotWithShape="1">
            <a:gsLst>
              <a:gs pos="0">
                <a:schemeClr val="bg1">
                  <a:alpha val="0"/>
                </a:schemeClr>
              </a:gs>
              <a:gs pos="74000">
                <a:srgbClr val="D0DFE6"/>
              </a:gs>
              <a:gs pos="100000">
                <a:srgbClr val="54879E"/>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Placeholder 1"/>
          <p:cNvSpPr>
            <a:spLocks noGrp="1"/>
          </p:cNvSpPr>
          <p:nvPr>
            <p:ph type="title"/>
          </p:nvPr>
        </p:nvSpPr>
        <p:spPr>
          <a:xfrm>
            <a:off x="619125" y="444500"/>
            <a:ext cx="7886700" cy="971550"/>
          </a:xfrm>
          <a:prstGeom prst="rect">
            <a:avLst/>
          </a:prstGeom>
          <a:effectLst>
            <a:outerShdw blurRad="25400" dist="12700" dir="2700000" algn="tl" rotWithShape="0">
              <a:prstClr val="black"/>
            </a:outerShdw>
          </a:effectLst>
        </p:spPr>
        <p:txBody>
          <a:bodyPr vert="horz" lIns="91440" tIns="45720" rIns="91440" bIns="45720" rtlCol="0" anchor="ctr">
            <a:normAutofit/>
          </a:bodyPr>
          <a:lstStyle/>
          <a:p>
            <a:r>
              <a:rPr lang="tr-TR" dirty="0" smtClean="0"/>
              <a:t>Asıl başlık stili için tıklatın</a:t>
            </a:r>
            <a:endParaRPr lang="en-US" dirty="0"/>
          </a:p>
        </p:txBody>
      </p:sp>
      <p:sp>
        <p:nvSpPr>
          <p:cNvPr id="1028" name="Text Placeholder 2"/>
          <p:cNvSpPr>
            <a:spLocks noGrp="1"/>
          </p:cNvSpPr>
          <p:nvPr>
            <p:ph type="body" idx="1"/>
          </p:nvPr>
        </p:nvSpPr>
        <p:spPr bwMode="auto">
          <a:xfrm>
            <a:off x="628650" y="1530350"/>
            <a:ext cx="7886700" cy="464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en-US" dirty="0" smtClean="0"/>
              <a:t>Asıl metin stillerini düzenle</a:t>
            </a:r>
          </a:p>
          <a:p>
            <a:pPr lvl="1"/>
            <a:r>
              <a:rPr lang="tr-TR" altLang="en-US" dirty="0" smtClean="0"/>
              <a:t>İkinci düzey</a:t>
            </a:r>
          </a:p>
          <a:p>
            <a:pPr lvl="2"/>
            <a:r>
              <a:rPr lang="tr-TR" altLang="en-US" dirty="0" smtClean="0"/>
              <a:t>Üçüncü düzey</a:t>
            </a:r>
          </a:p>
          <a:p>
            <a:pPr lvl="3"/>
            <a:r>
              <a:rPr lang="tr-TR" altLang="en-US" dirty="0" smtClean="0"/>
              <a:t>Dördüncü düzey</a:t>
            </a:r>
          </a:p>
          <a:p>
            <a:pPr lvl="4"/>
            <a:r>
              <a:rPr lang="tr-TR" altLang="en-US" dirty="0" smtClean="0"/>
              <a:t>Beşinci düzey</a:t>
            </a:r>
            <a:endParaRPr lang="en-US" altLang="en-US" dirty="0"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b="1" smtClean="0">
                <a:solidFill>
                  <a:schemeClr val="tx1">
                    <a:tint val="75000"/>
                  </a:schemeClr>
                </a:solidFill>
                <a:latin typeface="+mn-lt"/>
              </a:defRPr>
            </a:lvl1pPr>
          </a:lstStyle>
          <a:p>
            <a:pPr>
              <a:defRPr/>
            </a:pPr>
            <a:fld id="{54FB5D53-BE1C-4FC2-9224-BD3845BDA72A}" type="datetime1">
              <a:rPr lang="en-US" smtClean="0"/>
              <a:pPr>
                <a:defRPr/>
              </a:pPr>
              <a:t>12/27/2019</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7086600" y="6492875"/>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1200" b="1" smtClean="0">
                <a:solidFill>
                  <a:schemeClr val="bg1"/>
                </a:solidFill>
                <a:latin typeface="+mn-lt"/>
              </a:defRPr>
            </a:lvl1pPr>
          </a:lstStyle>
          <a:p>
            <a:pPr>
              <a:defRPr/>
            </a:pPr>
            <a:fld id="{9A157BFE-51C1-4AC7-8C94-FED7E1F9A513}" type="slidenum">
              <a:rPr lang="en-US"/>
              <a:pPr>
                <a:defRPr/>
              </a:pPr>
              <a:t>‹#›</a:t>
            </a:fld>
            <a:endParaRPr lang="en-US"/>
          </a:p>
        </p:txBody>
      </p:sp>
      <p:sp>
        <p:nvSpPr>
          <p:cNvPr id="8" name="Dikdörtgen 7"/>
          <p:cNvSpPr/>
          <p:nvPr userDrawn="1"/>
        </p:nvSpPr>
        <p:spPr>
          <a:xfrm flipH="1">
            <a:off x="0" y="0"/>
            <a:ext cx="9144000" cy="333375"/>
          </a:xfrm>
          <a:prstGeom prst="rect">
            <a:avLst/>
          </a:prstGeom>
          <a:gradFill flip="none" rotWithShape="1">
            <a:gsLst>
              <a:gs pos="0">
                <a:schemeClr val="bg1">
                  <a:alpha val="0"/>
                </a:schemeClr>
              </a:gs>
              <a:gs pos="74000">
                <a:srgbClr val="D0DFE6"/>
              </a:gs>
              <a:gs pos="100000">
                <a:srgbClr val="54879E"/>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eaLnBrk="1" fontAlgn="auto" hangingPunct="1">
              <a:spcBef>
                <a:spcPts val="0"/>
              </a:spcBef>
              <a:spcAft>
                <a:spcPts val="0"/>
              </a:spcAft>
            </a:pPr>
            <a:endParaRPr lang="en-US"/>
          </a:p>
        </p:txBody>
      </p:sp>
      <p:sp>
        <p:nvSpPr>
          <p:cNvPr id="9" name="Metin kutusu 8"/>
          <p:cNvSpPr txBox="1"/>
          <p:nvPr userDrawn="1"/>
        </p:nvSpPr>
        <p:spPr>
          <a:xfrm>
            <a:off x="0" y="9525"/>
            <a:ext cx="3024188" cy="307777"/>
          </a:xfrm>
          <a:prstGeom prst="rect">
            <a:avLst/>
          </a:prstGeom>
          <a:noFill/>
          <a:effectLst>
            <a:outerShdw blurRad="38100" dist="12700" dir="2700000" algn="tl" rotWithShape="0">
              <a:prstClr val="black"/>
            </a:outerShdw>
          </a:effectLst>
        </p:spPr>
        <p:txBody>
          <a:bodyPr>
            <a:spAutoFit/>
          </a:bodyPr>
          <a:lstStyle/>
          <a:p>
            <a:pPr eaLnBrk="1" fontAlgn="auto" hangingPunct="1">
              <a:spcBef>
                <a:spcPts val="0"/>
              </a:spcBef>
              <a:spcAft>
                <a:spcPts val="0"/>
              </a:spcAft>
              <a:defRPr/>
            </a:pPr>
            <a:r>
              <a:rPr lang="tr-TR" sz="1400" b="1" kern="1200" dirty="0" smtClean="0">
                <a:solidFill>
                  <a:schemeClr val="bg1"/>
                </a:solidFill>
                <a:latin typeface="+mn-lt"/>
                <a:ea typeface="+mn-ea"/>
                <a:cs typeface="+mn-cs"/>
              </a:rPr>
              <a:t>Türkiye’de Sağlık Hizmetleri</a:t>
            </a:r>
            <a:endParaRPr lang="en-US" sz="1400" b="1" dirty="0">
              <a:solidFill>
                <a:schemeClr val="bg1"/>
              </a:solidFill>
              <a:latin typeface="+mn-lt"/>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p:transition>
  <p:hf hdr="0" ftr="0" dt="0"/>
  <p:txStyles>
    <p:titleStyle>
      <a:lvl1pPr algn="l" rtl="0" fontAlgn="base">
        <a:lnSpc>
          <a:spcPct val="90000"/>
        </a:lnSpc>
        <a:spcBef>
          <a:spcPct val="0"/>
        </a:spcBef>
        <a:spcAft>
          <a:spcPct val="0"/>
        </a:spcAft>
        <a:defRPr sz="4400" b="1" kern="1200">
          <a:solidFill>
            <a:srgbClr val="54879E"/>
          </a:solidFill>
          <a:latin typeface="+mn-lt"/>
          <a:ea typeface="+mj-ea"/>
          <a:cs typeface="+mj-cs"/>
        </a:defRPr>
      </a:lvl1pPr>
      <a:lvl2pPr algn="l" rtl="0" fontAlgn="base">
        <a:lnSpc>
          <a:spcPct val="90000"/>
        </a:lnSpc>
        <a:spcBef>
          <a:spcPct val="0"/>
        </a:spcBef>
        <a:spcAft>
          <a:spcPct val="0"/>
        </a:spcAft>
        <a:defRPr sz="4400" b="1">
          <a:solidFill>
            <a:srgbClr val="781DFF"/>
          </a:solidFill>
          <a:latin typeface="Calibri" panose="020F0502020204030204" pitchFamily="34" charset="0"/>
        </a:defRPr>
      </a:lvl2pPr>
      <a:lvl3pPr algn="l" rtl="0" fontAlgn="base">
        <a:lnSpc>
          <a:spcPct val="90000"/>
        </a:lnSpc>
        <a:spcBef>
          <a:spcPct val="0"/>
        </a:spcBef>
        <a:spcAft>
          <a:spcPct val="0"/>
        </a:spcAft>
        <a:defRPr sz="4400" b="1">
          <a:solidFill>
            <a:srgbClr val="781DFF"/>
          </a:solidFill>
          <a:latin typeface="Calibri" panose="020F0502020204030204" pitchFamily="34" charset="0"/>
        </a:defRPr>
      </a:lvl3pPr>
      <a:lvl4pPr algn="l" rtl="0" fontAlgn="base">
        <a:lnSpc>
          <a:spcPct val="90000"/>
        </a:lnSpc>
        <a:spcBef>
          <a:spcPct val="0"/>
        </a:spcBef>
        <a:spcAft>
          <a:spcPct val="0"/>
        </a:spcAft>
        <a:defRPr sz="4400" b="1">
          <a:solidFill>
            <a:srgbClr val="781DFF"/>
          </a:solidFill>
          <a:latin typeface="Calibri" panose="020F0502020204030204" pitchFamily="34" charset="0"/>
        </a:defRPr>
      </a:lvl4pPr>
      <a:lvl5pPr algn="l" rtl="0" fontAlgn="base">
        <a:lnSpc>
          <a:spcPct val="90000"/>
        </a:lnSpc>
        <a:spcBef>
          <a:spcPct val="0"/>
        </a:spcBef>
        <a:spcAft>
          <a:spcPct val="0"/>
        </a:spcAft>
        <a:defRPr sz="4400" b="1">
          <a:solidFill>
            <a:srgbClr val="781DFF"/>
          </a:solidFill>
          <a:latin typeface="Calibri" panose="020F0502020204030204" pitchFamily="34" charset="0"/>
        </a:defRPr>
      </a:lvl5pPr>
      <a:lvl6pPr marL="457200" algn="l" rtl="0" fontAlgn="base">
        <a:lnSpc>
          <a:spcPct val="90000"/>
        </a:lnSpc>
        <a:spcBef>
          <a:spcPct val="0"/>
        </a:spcBef>
        <a:spcAft>
          <a:spcPct val="0"/>
        </a:spcAft>
        <a:defRPr sz="4400" b="1">
          <a:solidFill>
            <a:srgbClr val="781DFF"/>
          </a:solidFill>
          <a:latin typeface="Calibri" panose="020F0502020204030204" pitchFamily="34" charset="0"/>
        </a:defRPr>
      </a:lvl6pPr>
      <a:lvl7pPr marL="914400" algn="l" rtl="0" fontAlgn="base">
        <a:lnSpc>
          <a:spcPct val="90000"/>
        </a:lnSpc>
        <a:spcBef>
          <a:spcPct val="0"/>
        </a:spcBef>
        <a:spcAft>
          <a:spcPct val="0"/>
        </a:spcAft>
        <a:defRPr sz="4400" b="1">
          <a:solidFill>
            <a:srgbClr val="781DFF"/>
          </a:solidFill>
          <a:latin typeface="Calibri" panose="020F0502020204030204" pitchFamily="34" charset="0"/>
        </a:defRPr>
      </a:lvl7pPr>
      <a:lvl8pPr marL="1371600" algn="l" rtl="0" fontAlgn="base">
        <a:lnSpc>
          <a:spcPct val="90000"/>
        </a:lnSpc>
        <a:spcBef>
          <a:spcPct val="0"/>
        </a:spcBef>
        <a:spcAft>
          <a:spcPct val="0"/>
        </a:spcAft>
        <a:defRPr sz="4400" b="1">
          <a:solidFill>
            <a:srgbClr val="781DFF"/>
          </a:solidFill>
          <a:latin typeface="Calibri" panose="020F0502020204030204" pitchFamily="34" charset="0"/>
        </a:defRPr>
      </a:lvl8pPr>
      <a:lvl9pPr marL="1828800" algn="l" rtl="0" fontAlgn="base">
        <a:lnSpc>
          <a:spcPct val="90000"/>
        </a:lnSpc>
        <a:spcBef>
          <a:spcPct val="0"/>
        </a:spcBef>
        <a:spcAft>
          <a:spcPct val="0"/>
        </a:spcAft>
        <a:defRPr sz="4400" b="1">
          <a:solidFill>
            <a:srgbClr val="781DFF"/>
          </a:solidFill>
          <a:latin typeface="Calibri" panose="020F0502020204030204" pitchFamily="34" charset="0"/>
        </a:defRPr>
      </a:lvl9pPr>
    </p:titleStyle>
    <p:bodyStyle>
      <a:lvl1pPr marL="228600" indent="-228600" algn="l" rtl="0" fontAlgn="base">
        <a:spcBef>
          <a:spcPts val="1000"/>
        </a:spcBef>
        <a:spcAft>
          <a:spcPct val="0"/>
        </a:spcAft>
        <a:buSzPct val="70000"/>
        <a:buFontTx/>
        <a:buBlip>
          <a:blip r:embed="rId13"/>
        </a:buBlip>
        <a:defRPr sz="2800" b="1" kern="1200">
          <a:solidFill>
            <a:schemeClr val="tx1"/>
          </a:solidFill>
          <a:latin typeface="+mn-lt"/>
          <a:ea typeface="+mn-ea"/>
          <a:cs typeface="+mn-cs"/>
        </a:defRPr>
      </a:lvl1pPr>
      <a:lvl2pPr marL="685800" indent="-228600" algn="l" rtl="0" fontAlgn="base">
        <a:spcBef>
          <a:spcPts val="500"/>
        </a:spcBef>
        <a:spcAft>
          <a:spcPct val="0"/>
        </a:spcAft>
        <a:buFont typeface="Arial" panose="020B0604020202020204" pitchFamily="34" charset="0"/>
        <a:buChar char="•"/>
        <a:defRPr sz="2400" b="1" kern="1200">
          <a:solidFill>
            <a:schemeClr val="tx1"/>
          </a:solidFill>
          <a:latin typeface="+mn-lt"/>
          <a:ea typeface="+mn-ea"/>
          <a:cs typeface="+mn-cs"/>
        </a:defRPr>
      </a:lvl2pPr>
      <a:lvl3pPr marL="1143000" indent="-228600" algn="l" rtl="0" fontAlgn="base">
        <a:spcBef>
          <a:spcPts val="500"/>
        </a:spcBef>
        <a:spcAft>
          <a:spcPct val="0"/>
        </a:spcAft>
        <a:buFont typeface="Arial" panose="020B0604020202020204" pitchFamily="34" charset="0"/>
        <a:buChar char="•"/>
        <a:defRPr sz="2000" b="1" kern="1200">
          <a:solidFill>
            <a:schemeClr val="tx1"/>
          </a:solidFill>
          <a:latin typeface="+mn-lt"/>
          <a:ea typeface="+mn-ea"/>
          <a:cs typeface="+mn-cs"/>
        </a:defRPr>
      </a:lvl3pPr>
      <a:lvl4pPr marL="16002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4pPr>
      <a:lvl5pPr marL="20574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Yuvarlatılmış Dikdörtgen 2"/>
          <p:cNvSpPr/>
          <p:nvPr/>
        </p:nvSpPr>
        <p:spPr>
          <a:xfrm>
            <a:off x="523875" y="2663825"/>
            <a:ext cx="8096250" cy="1065213"/>
          </a:xfrm>
          <a:prstGeom prst="roundRect">
            <a:avLst/>
          </a:prstGeom>
          <a:noFill/>
          <a:ln w="38100">
            <a:solidFill>
              <a:srgbClr val="54879E"/>
            </a:solidFill>
          </a:ln>
        </p:spPr>
        <p:style>
          <a:lnRef idx="0">
            <a:schemeClr val="accent3"/>
          </a:lnRef>
          <a:fillRef idx="3">
            <a:schemeClr val="accent3"/>
          </a:fillRef>
          <a:effectRef idx="3">
            <a:schemeClr val="accent3"/>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Unvan 4"/>
          <p:cNvSpPr>
            <a:spLocks noGrp="1"/>
          </p:cNvSpPr>
          <p:nvPr>
            <p:ph type="ctrTitle"/>
          </p:nvPr>
        </p:nvSpPr>
        <p:spPr>
          <a:xfrm>
            <a:off x="685800" y="2582863"/>
            <a:ext cx="7772400" cy="998537"/>
          </a:xfrm>
        </p:spPr>
        <p:txBody>
          <a:bodyPr/>
          <a:lstStyle/>
          <a:p>
            <a:pPr fontAlgn="auto">
              <a:spcAft>
                <a:spcPts val="0"/>
              </a:spcAft>
              <a:defRPr/>
            </a:pPr>
            <a:r>
              <a:rPr lang="tr-TR" sz="4800" dirty="0" smtClean="0"/>
              <a:t>SAĞLIK SOSYOLOJİSİ</a:t>
            </a:r>
            <a:endParaRPr lang="en-US" sz="4800" dirty="0"/>
          </a:p>
        </p:txBody>
      </p:sp>
      <p:sp>
        <p:nvSpPr>
          <p:cNvPr id="7" name="Dikdörtgen 6"/>
          <p:cNvSpPr/>
          <p:nvPr/>
        </p:nvSpPr>
        <p:spPr>
          <a:xfrm>
            <a:off x="0" y="6524625"/>
            <a:ext cx="9144000" cy="333375"/>
          </a:xfrm>
          <a:prstGeom prst="rect">
            <a:avLst/>
          </a:prstGeom>
          <a:gradFill flip="none" rotWithShape="1">
            <a:gsLst>
              <a:gs pos="0">
                <a:schemeClr val="bg1">
                  <a:alpha val="0"/>
                </a:schemeClr>
              </a:gs>
              <a:gs pos="74000">
                <a:srgbClr val="D0DFE6"/>
              </a:gs>
              <a:gs pos="100000">
                <a:srgbClr val="54879E"/>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en-US"/>
          </a:p>
        </p:txBody>
      </p:sp>
      <p:sp>
        <p:nvSpPr>
          <p:cNvPr id="2" name="Slayt Numarası Yer Tutucusu 1"/>
          <p:cNvSpPr>
            <a:spLocks noGrp="1"/>
          </p:cNvSpPr>
          <p:nvPr>
            <p:ph type="sldNum" sz="quarter" idx="12"/>
          </p:nvPr>
        </p:nvSpPr>
        <p:spPr/>
        <p:txBody>
          <a:bodyPr/>
          <a:lstStyle/>
          <a:p>
            <a:pPr>
              <a:defRPr/>
            </a:pPr>
            <a:fld id="{0A16B014-2D91-4313-868B-DE53CC69A901}" type="slidenum">
              <a:rPr lang="en-US" smtClean="0"/>
              <a:pPr>
                <a:defRPr/>
              </a:pPr>
              <a:t>1</a:t>
            </a:fld>
            <a:endParaRPr lang="en-US"/>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210754"/>
            <a:ext cx="7886700" cy="3627576"/>
          </a:xfrm>
        </p:spPr>
        <p:txBody>
          <a:bodyPr/>
          <a:lstStyle/>
          <a:p>
            <a:pPr>
              <a:lnSpc>
                <a:spcPct val="110000"/>
              </a:lnSpc>
              <a:spcAft>
                <a:spcPts val="600"/>
              </a:spcAft>
            </a:pPr>
            <a:r>
              <a:rPr lang="tr-TR" dirty="0" smtClean="0"/>
              <a:t>Yataklı tedavi kurumları aracılığıyla sunulan hizmetler sağlık hizmetlerinin bütünü içerisinde önemli bir yere sahiptir. </a:t>
            </a:r>
          </a:p>
          <a:p>
            <a:pPr>
              <a:lnSpc>
                <a:spcPct val="110000"/>
              </a:lnSpc>
              <a:spcAft>
                <a:spcPts val="600"/>
              </a:spcAft>
            </a:pPr>
            <a:r>
              <a:rPr lang="tr-TR" dirty="0" smtClean="0"/>
              <a:t>Türkiye’de yataklı tedavi kurumu ve hastane yatağı sayısı düzenli bir biçimde </a:t>
            </a:r>
            <a:br>
              <a:rPr lang="tr-TR" dirty="0" smtClean="0"/>
            </a:br>
            <a:r>
              <a:rPr lang="tr-TR" dirty="0" smtClean="0"/>
              <a:t>yıllara göre artış </a:t>
            </a:r>
            <a:br>
              <a:rPr lang="tr-TR" dirty="0" smtClean="0"/>
            </a:br>
            <a:r>
              <a:rPr lang="tr-TR" dirty="0" smtClean="0"/>
              <a:t>göstermektedir. </a:t>
            </a:r>
            <a:endParaRPr lang="tr-TR" dirty="0"/>
          </a:p>
        </p:txBody>
      </p:sp>
      <p:pic>
        <p:nvPicPr>
          <p:cNvPr id="3074" name="Picture 2" descr="C:\Users\Foxconn\Desktop\Saglik_Sigortasi.jpg"/>
          <p:cNvPicPr>
            <a:picLocks noChangeAspect="1" noChangeArrowheads="1"/>
          </p:cNvPicPr>
          <p:nvPr/>
        </p:nvPicPr>
        <p:blipFill>
          <a:blip r:embed="rId2" cstate="print"/>
          <a:srcRect/>
          <a:stretch>
            <a:fillRect/>
          </a:stretch>
        </p:blipFill>
        <p:spPr bwMode="auto">
          <a:xfrm>
            <a:off x="4740675" y="3378694"/>
            <a:ext cx="4112335" cy="2741556"/>
          </a:xfrm>
          <a:prstGeom prst="ellipse">
            <a:avLst/>
          </a:prstGeom>
          <a:ln>
            <a:noFill/>
          </a:ln>
          <a:effectLst>
            <a:softEdge rad="112500"/>
          </a:effectLst>
        </p:spPr>
      </p:pic>
    </p:spTree>
    <p:extLst>
      <p:ext uri="{BB962C8B-B14F-4D97-AF65-F5344CB8AC3E}">
        <p14:creationId xmlns:p14="http://schemas.microsoft.com/office/powerpoint/2010/main" val="4090224711"/>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2192260"/>
            <a:ext cx="7886700" cy="2473479"/>
          </a:xfrm>
        </p:spPr>
        <p:txBody>
          <a:bodyPr/>
          <a:lstStyle/>
          <a:p>
            <a:pPr marL="0" indent="0">
              <a:lnSpc>
                <a:spcPct val="110000"/>
              </a:lnSpc>
              <a:buNone/>
            </a:pPr>
            <a:r>
              <a:rPr lang="tr-TR" dirty="0" smtClean="0"/>
              <a:t>2002 yılında toplam hastane sayısı 1156 ve özel hastane sayısı 271 toplam hastaneler içindeki oranı %23 iken, 2015 verilerine göre toplam hastane sayısı 1533 ve özel hastanelerin sayısı 562, toplam hastaneler içindeki oranı %37’dir.</a:t>
            </a:r>
            <a:endParaRPr lang="tr-TR" dirty="0"/>
          </a:p>
        </p:txBody>
      </p:sp>
    </p:spTree>
    <p:extLst>
      <p:ext uri="{BB962C8B-B14F-4D97-AF65-F5344CB8AC3E}">
        <p14:creationId xmlns:p14="http://schemas.microsoft.com/office/powerpoint/2010/main" val="75845908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965880"/>
            <a:ext cx="7886700" cy="292624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nSpc>
                <a:spcPct val="110000"/>
              </a:lnSpc>
              <a:buNone/>
            </a:pPr>
            <a:r>
              <a:rPr lang="tr-TR" dirty="0"/>
              <a:t>Hastane yatak sayıları bakımından ise 2002 yılında toplam hastane yatak sayısı 164.471 ve özel hastane sayısı 12.387 toplam hastaneler içindeki oranı %13 iken, 2015 verilerine göre toplam hastane yatak sayısı 209.648 ve özel hastanelerin sayısı 43.645, toplam hastaneler içindeki oranı %21’dir.</a:t>
            </a:r>
          </a:p>
        </p:txBody>
      </p:sp>
    </p:spTree>
    <p:extLst>
      <p:ext uri="{BB962C8B-B14F-4D97-AF65-F5344CB8AC3E}">
        <p14:creationId xmlns:p14="http://schemas.microsoft.com/office/powerpoint/2010/main" val="1106358958"/>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624089"/>
            <a:ext cx="7886700" cy="3609821"/>
          </a:xfrm>
        </p:spPr>
        <p:txBody>
          <a:bodyPr/>
          <a:lstStyle/>
          <a:p>
            <a:pPr>
              <a:lnSpc>
                <a:spcPct val="110000"/>
              </a:lnSpc>
              <a:spcAft>
                <a:spcPts val="600"/>
              </a:spcAft>
            </a:pPr>
            <a:r>
              <a:rPr lang="tr-TR" dirty="0" smtClean="0"/>
              <a:t>2002 yılından 2015 yılına kadar nitelikli yatakların, toplam yataklar içindeki oranı devlet ve üniversite hastanelerinde %50 seviyesine artarken, özel hastanelerde bu oran %89’a kadar çıkmıştır. </a:t>
            </a:r>
          </a:p>
          <a:p>
            <a:pPr>
              <a:lnSpc>
                <a:spcPct val="110000"/>
              </a:lnSpc>
              <a:spcAft>
                <a:spcPts val="600"/>
              </a:spcAft>
            </a:pPr>
            <a:r>
              <a:rPr lang="tr-TR" dirty="0" smtClean="0"/>
              <a:t>Günümüzde Özel hastanelerdeki yatakların tamamına yakını nitelikli yataklardan oluşmaktadır.</a:t>
            </a:r>
            <a:endParaRPr lang="tr-TR" dirty="0"/>
          </a:p>
        </p:txBody>
      </p:sp>
    </p:spTree>
    <p:extLst>
      <p:ext uri="{BB962C8B-B14F-4D97-AF65-F5344CB8AC3E}">
        <p14:creationId xmlns:p14="http://schemas.microsoft.com/office/powerpoint/2010/main" val="2848894476"/>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624089"/>
            <a:ext cx="7886700" cy="36098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10000"/>
              </a:lnSpc>
              <a:spcAft>
                <a:spcPts val="600"/>
              </a:spcAft>
            </a:pPr>
            <a:r>
              <a:rPr lang="tr-TR" dirty="0"/>
              <a:t>2015 yılı sonuçlarına göre Türkiye genelinde sosyal güvencesi olan bireylerin %48,9’u devlet hastanelerini tercih ederken, herhangi bir sosyal güvencesi olmayanlar için bu oran %66,2 olmuştur. </a:t>
            </a:r>
          </a:p>
          <a:p>
            <a:pPr>
              <a:lnSpc>
                <a:spcPct val="110000"/>
              </a:lnSpc>
              <a:spcAft>
                <a:spcPts val="600"/>
              </a:spcAft>
            </a:pPr>
            <a:r>
              <a:rPr lang="tr-TR" dirty="0"/>
              <a:t>Sosyal güvencesi olup özel hastaneleri tercih edenlerin oranı %13; sosyal güvencesi olmayanların oranı %4’tür. </a:t>
            </a:r>
          </a:p>
        </p:txBody>
      </p:sp>
    </p:spTree>
    <p:extLst>
      <p:ext uri="{BB962C8B-B14F-4D97-AF65-F5344CB8AC3E}">
        <p14:creationId xmlns:p14="http://schemas.microsoft.com/office/powerpoint/2010/main" val="4108218519"/>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940509"/>
            <a:ext cx="7886700" cy="4976982"/>
          </a:xfrm>
        </p:spPr>
        <p:txBody>
          <a:bodyPr/>
          <a:lstStyle/>
          <a:p>
            <a:r>
              <a:rPr lang="tr-TR" dirty="0" smtClean="0"/>
              <a:t>Özel hastanelerin birincil tercih nedeni hizmet kalitesidir. Tercih edenlerin %60’a yakını hizmet kalitesinden dolayı özel hastaneleri tercih etmişlerdir. Devlet hastanelerini tercih nedeni ise %30 hizmet kalitesi, %30 zorunluluk, %30 bulunduğu yere yakın olmasıdır.</a:t>
            </a:r>
          </a:p>
          <a:p>
            <a:r>
              <a:rPr lang="tr-TR" dirty="0" smtClean="0"/>
              <a:t>2002 yılından 2015 yılına kadar 100.000 kişi başına düşen tüm sektörler toplam hekim sayısında neredeyse doğrusal bir artış görülmektedir. 2015 yılında 100.000 kişi başına düşen hekim sayısı 179 olarak hesaplanmıştır.</a:t>
            </a:r>
            <a:endParaRPr lang="tr-TR" dirty="0"/>
          </a:p>
        </p:txBody>
      </p:sp>
    </p:spTree>
    <p:extLst>
      <p:ext uri="{BB962C8B-B14F-4D97-AF65-F5344CB8AC3E}">
        <p14:creationId xmlns:p14="http://schemas.microsoft.com/office/powerpoint/2010/main" val="212939476"/>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348882"/>
            <a:ext cx="7886700" cy="4160236"/>
          </a:xfrm>
        </p:spPr>
        <p:txBody>
          <a:bodyPr/>
          <a:lstStyle/>
          <a:p>
            <a:pPr>
              <a:spcAft>
                <a:spcPts val="600"/>
              </a:spcAft>
            </a:pPr>
            <a:r>
              <a:rPr lang="tr-TR" dirty="0" smtClean="0"/>
              <a:t>OECD (Ekonomik İş birliği ve Kalkınma Örgütü) tarafından açıklanan 100.000 Kişiye Düşen Toplam Hekim Sayısının Uluslararası karşılaştırmasında; 506 ile Norveç birinci sırada yer alırken 179 ile Türkiye sonuncu sırada yer almaktadır. </a:t>
            </a:r>
          </a:p>
          <a:p>
            <a:pPr>
              <a:spcAft>
                <a:spcPts val="600"/>
              </a:spcAft>
            </a:pPr>
            <a:r>
              <a:rPr lang="tr-TR" dirty="0" smtClean="0"/>
              <a:t>Sağlık Ekonomisi ve Finansman yönünden sektörün durumuna bakıldığında; Türkiye’de son 10 yıllık dönemde toplam sağlık harcaması 3 kat artmıştır.</a:t>
            </a:r>
            <a:endParaRPr lang="tr-TR" dirty="0"/>
          </a:p>
        </p:txBody>
      </p:sp>
    </p:spTree>
    <p:extLst>
      <p:ext uri="{BB962C8B-B14F-4D97-AF65-F5344CB8AC3E}">
        <p14:creationId xmlns:p14="http://schemas.microsoft.com/office/powerpoint/2010/main" val="85522885"/>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988812"/>
            <a:ext cx="7886700" cy="4541977"/>
          </a:xfrm>
        </p:spPr>
        <p:txBody>
          <a:bodyPr/>
          <a:lstStyle/>
          <a:p>
            <a:r>
              <a:rPr lang="tr-TR" dirty="0" smtClean="0"/>
              <a:t>2003-2008 yılları sağlıkta önemli değişikliklerin olduğu bir dönem olmuştur. </a:t>
            </a:r>
          </a:p>
          <a:p>
            <a:r>
              <a:rPr lang="tr-TR" dirty="0" smtClean="0"/>
              <a:t>2003 yılı başında hazırlanarak kamuoyuna duyurulan program, sosyalizasyon başta olmak üzere geçmiş birikimler ve tecrübelerden, son dönemlerde yürütülen sağlık reformu çalışmalarından ve dünyadaki </a:t>
            </a:r>
            <a:br>
              <a:rPr lang="tr-TR" dirty="0" smtClean="0"/>
            </a:br>
            <a:r>
              <a:rPr lang="tr-TR" dirty="0" smtClean="0"/>
              <a:t>başarılı örneklerden </a:t>
            </a:r>
            <a:br>
              <a:rPr lang="tr-TR" dirty="0" smtClean="0"/>
            </a:br>
            <a:r>
              <a:rPr lang="tr-TR" dirty="0" smtClean="0"/>
              <a:t>faydalanılarak </a:t>
            </a:r>
            <a:br>
              <a:rPr lang="tr-TR" dirty="0" smtClean="0"/>
            </a:br>
            <a:r>
              <a:rPr lang="tr-TR" dirty="0" smtClean="0"/>
              <a:t>hazırlanmıştır.  </a:t>
            </a:r>
            <a:endParaRPr lang="tr-TR" dirty="0"/>
          </a:p>
        </p:txBody>
      </p:sp>
      <p:pic>
        <p:nvPicPr>
          <p:cNvPr id="4098" name="Picture 2" descr="C:\Users\Foxconn\Desktop\saglik2.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33638" y="3832448"/>
            <a:ext cx="4110361" cy="2740241"/>
          </a:xfrm>
          <a:prstGeom prst="rect">
            <a:avLst/>
          </a:prstGeom>
          <a:ln>
            <a:noFill/>
          </a:ln>
          <a:effectLst/>
        </p:spPr>
      </p:pic>
    </p:spTree>
    <p:extLst>
      <p:ext uri="{BB962C8B-B14F-4D97-AF65-F5344CB8AC3E}">
        <p14:creationId xmlns:p14="http://schemas.microsoft.com/office/powerpoint/2010/main" val="319470783"/>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916620"/>
            <a:ext cx="7886700" cy="5024760"/>
          </a:xfrm>
        </p:spPr>
        <p:txBody>
          <a:bodyPr/>
          <a:lstStyle/>
          <a:p>
            <a:pPr>
              <a:spcAft>
                <a:spcPts val="600"/>
              </a:spcAft>
            </a:pPr>
            <a:r>
              <a:rPr lang="tr-TR" dirty="0" smtClean="0"/>
              <a:t>Cumhuriyetimizin kuruluşundan günümüze kadar sağlıkta atılan bütün adımlar değerlendirilmiş, daha önce Bakanlık bünyesinde yürütülen proje çalışmaları gözden geçirilmiş ve geçmişin olumlu mirasına sahip çıkılmıştır.</a:t>
            </a:r>
          </a:p>
          <a:p>
            <a:pPr>
              <a:spcAft>
                <a:spcPts val="600"/>
              </a:spcAft>
            </a:pPr>
            <a:r>
              <a:rPr lang="tr-TR" dirty="0" smtClean="0"/>
              <a:t>Sağlıkta Dönüşüm Programı’nın uygulamaya konduğu son birkaç yılda ülkemiz, sağlık politikalarındaki değişikliklerin kamuoyunda sıkça tartışıldığı, ortaya konan </a:t>
            </a:r>
            <a:r>
              <a:rPr lang="tr-TR" dirty="0" err="1" smtClean="0"/>
              <a:t>icraatların</a:t>
            </a:r>
            <a:r>
              <a:rPr lang="tr-TR" dirty="0" smtClean="0"/>
              <a:t> hizmet sunanlar kadar hizmet alanlar tarafından belirgin bir şekilde hissedildiği bir sürece tanıklık etmiştir.</a:t>
            </a:r>
            <a:endParaRPr lang="tr-TR" dirty="0"/>
          </a:p>
        </p:txBody>
      </p:sp>
    </p:spTree>
    <p:extLst>
      <p:ext uri="{BB962C8B-B14F-4D97-AF65-F5344CB8AC3E}">
        <p14:creationId xmlns:p14="http://schemas.microsoft.com/office/powerpoint/2010/main" val="438906496"/>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197961"/>
            <a:ext cx="7886700" cy="4462077"/>
          </a:xfrm>
        </p:spPr>
        <p:txBody>
          <a:bodyPr/>
          <a:lstStyle/>
          <a:p>
            <a:pPr marL="0" indent="0">
              <a:lnSpc>
                <a:spcPct val="110000"/>
              </a:lnSpc>
              <a:spcAft>
                <a:spcPts val="600"/>
              </a:spcAft>
              <a:buNone/>
            </a:pPr>
            <a:r>
              <a:rPr lang="tr-TR" dirty="0" smtClean="0"/>
              <a:t>2007 yılında Sağlıkta Dönüşüm Programına, 3 yeni başlık ilave edilmiştir:</a:t>
            </a:r>
          </a:p>
          <a:p>
            <a:pPr marL="444500" indent="-444500">
              <a:lnSpc>
                <a:spcPct val="110000"/>
              </a:lnSpc>
              <a:spcAft>
                <a:spcPts val="600"/>
              </a:spcAft>
              <a:buNone/>
            </a:pPr>
            <a:r>
              <a:rPr lang="tr-TR" dirty="0" smtClean="0">
                <a:solidFill>
                  <a:srgbClr val="6600CC"/>
                </a:solidFill>
              </a:rPr>
              <a:t>1.</a:t>
            </a:r>
            <a:r>
              <a:rPr lang="tr-TR" dirty="0" smtClean="0"/>
              <a:t>	Daha iyi bir gelecek için sağlığın geliştirilmesi ve sağlıklı hayat programları,</a:t>
            </a:r>
          </a:p>
          <a:p>
            <a:pPr marL="444500" indent="-444500">
              <a:lnSpc>
                <a:spcPct val="110000"/>
              </a:lnSpc>
              <a:spcAft>
                <a:spcPts val="600"/>
              </a:spcAft>
              <a:buNone/>
            </a:pPr>
            <a:r>
              <a:rPr lang="tr-TR" dirty="0" smtClean="0">
                <a:solidFill>
                  <a:srgbClr val="6600CC"/>
                </a:solidFill>
              </a:rPr>
              <a:t>2.</a:t>
            </a:r>
            <a:r>
              <a:rPr lang="tr-TR" dirty="0" smtClean="0"/>
              <a:t>	Tarafların harekete geçirilmesi ve sektörler arası iş birliği için çok yönlü sağlık sorumluluğu,</a:t>
            </a:r>
          </a:p>
          <a:p>
            <a:pPr marL="444500" indent="-444500">
              <a:lnSpc>
                <a:spcPct val="110000"/>
              </a:lnSpc>
              <a:spcAft>
                <a:spcPts val="600"/>
              </a:spcAft>
              <a:buNone/>
            </a:pPr>
            <a:r>
              <a:rPr lang="tr-TR" dirty="0" smtClean="0">
                <a:solidFill>
                  <a:srgbClr val="6600CC"/>
                </a:solidFill>
              </a:rPr>
              <a:t>3.</a:t>
            </a:r>
            <a:r>
              <a:rPr lang="tr-TR" dirty="0" smtClean="0"/>
              <a:t>	Uluslararası alanda ülkenin gücünü artıracak sınır ötesi sağlık hizmetleri.</a:t>
            </a:r>
          </a:p>
          <a:p>
            <a:pPr>
              <a:lnSpc>
                <a:spcPct val="110000"/>
              </a:lnSpc>
              <a:spcAft>
                <a:spcPts val="600"/>
              </a:spcAft>
            </a:pPr>
            <a:endParaRPr lang="tr-TR" dirty="0"/>
          </a:p>
        </p:txBody>
      </p:sp>
    </p:spTree>
    <p:extLst>
      <p:ext uri="{BB962C8B-B14F-4D97-AF65-F5344CB8AC3E}">
        <p14:creationId xmlns:p14="http://schemas.microsoft.com/office/powerpoint/2010/main" val="1112779708"/>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Unvan 4"/>
          <p:cNvSpPr>
            <a:spLocks noGrp="1"/>
          </p:cNvSpPr>
          <p:nvPr>
            <p:ph type="ctrTitle"/>
          </p:nvPr>
        </p:nvSpPr>
        <p:spPr>
          <a:xfrm>
            <a:off x="150920" y="3053194"/>
            <a:ext cx="8842160" cy="998537"/>
          </a:xfrm>
        </p:spPr>
        <p:txBody>
          <a:bodyPr>
            <a:noAutofit/>
          </a:bodyPr>
          <a:lstStyle/>
          <a:p>
            <a:pPr fontAlgn="auto">
              <a:spcAft>
                <a:spcPts val="0"/>
              </a:spcAft>
              <a:defRPr/>
            </a:pPr>
            <a:r>
              <a:rPr lang="tr-TR" sz="4800" dirty="0"/>
              <a:t>TÜRKİYE’DE SAĞLIK </a:t>
            </a:r>
            <a:r>
              <a:rPr lang="tr-TR" sz="4800" dirty="0" smtClean="0"/>
              <a:t>HİZMETLERİ</a:t>
            </a:r>
            <a:endParaRPr lang="en-US" sz="3200" dirty="0"/>
          </a:p>
        </p:txBody>
      </p:sp>
      <p:sp>
        <p:nvSpPr>
          <p:cNvPr id="4099" name="Alt Başlık 5"/>
          <p:cNvSpPr>
            <a:spLocks noGrp="1"/>
          </p:cNvSpPr>
          <p:nvPr>
            <p:ph type="subTitle" idx="1"/>
          </p:nvPr>
        </p:nvSpPr>
        <p:spPr>
          <a:xfrm>
            <a:off x="1143000" y="4872038"/>
            <a:ext cx="6858000" cy="579437"/>
          </a:xfrm>
        </p:spPr>
        <p:txBody>
          <a:bodyPr/>
          <a:lstStyle/>
          <a:p>
            <a:r>
              <a:rPr lang="tr-TR" altLang="tr-TR" sz="2800" smtClean="0"/>
              <a:t>Psk. Dr. Sabâ Yalçın</a:t>
            </a:r>
            <a:endParaRPr lang="en-US" altLang="en-US" sz="2800" smtClean="0"/>
          </a:p>
        </p:txBody>
      </p:sp>
      <p:sp>
        <p:nvSpPr>
          <p:cNvPr id="7" name="Dikdörtgen 6"/>
          <p:cNvSpPr/>
          <p:nvPr/>
        </p:nvSpPr>
        <p:spPr>
          <a:xfrm>
            <a:off x="0" y="6524625"/>
            <a:ext cx="9144000" cy="333375"/>
          </a:xfrm>
          <a:prstGeom prst="rect">
            <a:avLst/>
          </a:prstGeom>
          <a:gradFill flip="none" rotWithShape="1">
            <a:gsLst>
              <a:gs pos="0">
                <a:schemeClr val="bg1">
                  <a:alpha val="0"/>
                </a:schemeClr>
              </a:gs>
              <a:gs pos="74000">
                <a:srgbClr val="D0DFE6"/>
              </a:gs>
              <a:gs pos="100000">
                <a:srgbClr val="54879E"/>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en-US"/>
          </a:p>
        </p:txBody>
      </p:sp>
      <p:sp>
        <p:nvSpPr>
          <p:cNvPr id="3" name="Slayt Numarası Yer Tutucusu 2"/>
          <p:cNvSpPr>
            <a:spLocks noGrp="1"/>
          </p:cNvSpPr>
          <p:nvPr>
            <p:ph type="sldNum" sz="quarter" idx="12"/>
          </p:nvPr>
        </p:nvSpPr>
        <p:spPr/>
        <p:txBody>
          <a:bodyPr/>
          <a:lstStyle/>
          <a:p>
            <a:pPr>
              <a:defRPr/>
            </a:pPr>
            <a:fld id="{0A16B014-2D91-4313-868B-DE53CC69A901}" type="slidenum">
              <a:rPr lang="en-US" smtClean="0"/>
              <a:pPr>
                <a:defRPr/>
              </a:pPr>
              <a:t>2</a:t>
            </a:fld>
            <a:endParaRPr lang="en-US"/>
          </a:p>
        </p:txBody>
      </p:sp>
      <p:pic>
        <p:nvPicPr>
          <p:cNvPr id="8" name="Picture 2" descr="C:\Users\Foxconn\Desktop\untitled.png"/>
          <p:cNvPicPr>
            <a:picLocks noChangeAspect="1" noChangeArrowheads="1"/>
          </p:cNvPicPr>
          <p:nvPr/>
        </p:nvPicPr>
        <p:blipFill>
          <a:blip r:embed="rId2" cstate="print"/>
          <a:srcRect/>
          <a:stretch>
            <a:fillRect/>
          </a:stretch>
        </p:blipFill>
        <p:spPr bwMode="auto">
          <a:xfrm>
            <a:off x="2414726" y="257454"/>
            <a:ext cx="4314548" cy="2860858"/>
          </a:xfrm>
          <a:prstGeom prst="rect">
            <a:avLst/>
          </a:prstGeom>
          <a:ln>
            <a:noFill/>
          </a:ln>
          <a:effectLst>
            <a:softEdge rad="112500"/>
          </a:effectLst>
        </p:spPr>
      </p:pic>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619124" y="444500"/>
            <a:ext cx="8214157" cy="971550"/>
          </a:xfrm>
        </p:spPr>
        <p:txBody>
          <a:bodyPr>
            <a:normAutofit fontScale="90000"/>
          </a:bodyPr>
          <a:lstStyle/>
          <a:p>
            <a:r>
              <a:rPr lang="tr-TR" dirty="0"/>
              <a:t>HALK SAĞLIĞI VE SOSYAL HİZMETLER</a:t>
            </a:r>
            <a:endParaRPr lang="en-US" dirty="0"/>
          </a:p>
        </p:txBody>
      </p:sp>
      <p:sp>
        <p:nvSpPr>
          <p:cNvPr id="5122" name="İçerik Yer Tutucusu 2"/>
          <p:cNvSpPr>
            <a:spLocks noGrp="1"/>
          </p:cNvSpPr>
          <p:nvPr>
            <p:ph idx="1"/>
          </p:nvPr>
        </p:nvSpPr>
        <p:spPr>
          <a:xfrm>
            <a:off x="628650" y="1530350"/>
            <a:ext cx="8257898" cy="4950349"/>
          </a:xfrm>
        </p:spPr>
        <p:txBody>
          <a:bodyPr/>
          <a:lstStyle/>
          <a:p>
            <a:pPr>
              <a:spcAft>
                <a:spcPts val="600"/>
              </a:spcAft>
            </a:pPr>
            <a:r>
              <a:rPr lang="tr-TR" sz="2600" dirty="0"/>
              <a:t>Halk sağlığı ve sosyal hizmetler </a:t>
            </a:r>
            <a:r>
              <a:rPr lang="tr-TR" sz="2600" dirty="0" smtClean="0"/>
              <a:t/>
            </a:r>
            <a:br>
              <a:rPr lang="tr-TR" sz="2600" dirty="0" smtClean="0"/>
            </a:br>
            <a:r>
              <a:rPr lang="tr-TR" sz="2600" dirty="0" smtClean="0"/>
              <a:t>birbiri </a:t>
            </a:r>
            <a:r>
              <a:rPr lang="tr-TR" sz="2600" dirty="0"/>
              <a:t>ile çok yakın ilişkisi olan iki </a:t>
            </a:r>
            <a:r>
              <a:rPr lang="tr-TR" sz="2600" dirty="0" smtClean="0"/>
              <a:t/>
            </a:r>
            <a:br>
              <a:rPr lang="tr-TR" sz="2600" dirty="0" smtClean="0"/>
            </a:br>
            <a:r>
              <a:rPr lang="tr-TR" sz="2600" dirty="0" smtClean="0"/>
              <a:t>disiplindir</a:t>
            </a:r>
            <a:r>
              <a:rPr lang="tr-TR" sz="2600" dirty="0"/>
              <a:t>. </a:t>
            </a:r>
            <a:endParaRPr lang="tr-TR" sz="2600" dirty="0" smtClean="0"/>
          </a:p>
          <a:p>
            <a:pPr>
              <a:spcAft>
                <a:spcPts val="600"/>
              </a:spcAft>
            </a:pPr>
            <a:r>
              <a:rPr lang="tr-TR" sz="2600" dirty="0" smtClean="0"/>
              <a:t>Her </a:t>
            </a:r>
            <a:r>
              <a:rPr lang="tr-TR" sz="2600" dirty="0"/>
              <a:t>ikisi de kamu hizmetidir, her ikisinin de toplumsal yönü ağır basar. İkisi de halkın sağlık ve refahını amaçlar. </a:t>
            </a:r>
            <a:endParaRPr lang="tr-TR" sz="2600" dirty="0" smtClean="0"/>
          </a:p>
          <a:p>
            <a:pPr>
              <a:spcAft>
                <a:spcPts val="600"/>
              </a:spcAft>
            </a:pPr>
            <a:r>
              <a:rPr lang="tr-TR" sz="2600" dirty="0" smtClean="0"/>
              <a:t>Nitekim </a:t>
            </a:r>
            <a:r>
              <a:rPr lang="tr-TR" sz="2600" dirty="0"/>
              <a:t>ülkemizde kurulduğu 1920 yılından 1936 yılına kadar Sağlık Bakanlığının ismi, önce Sıhhat ve İçtima-i Muavenet, sonra 1989 yılına kadar Sağlık ve Sosyal Yardım Bakanlığı şeklinde idi. Yani, pek çok diğer ülkede olduğu gibi sağlık hizmeti ve sosyal hizmetler aynı örgüt içinde idiler.</a:t>
            </a:r>
            <a:endParaRPr lang="en-US" altLang="en-US" sz="2600" dirty="0" smtClean="0"/>
          </a:p>
        </p:txBody>
      </p:sp>
      <p:sp>
        <p:nvSpPr>
          <p:cNvPr id="2" name="Slayt Numarası Yer Tutucusu 1"/>
          <p:cNvSpPr>
            <a:spLocks noGrp="1"/>
          </p:cNvSpPr>
          <p:nvPr>
            <p:ph type="sldNum" sz="quarter" idx="12"/>
          </p:nvPr>
        </p:nvSpPr>
        <p:spPr/>
        <p:txBody>
          <a:bodyPr/>
          <a:lstStyle/>
          <a:p>
            <a:pPr>
              <a:defRPr/>
            </a:pPr>
            <a:fld id="{286F890B-A91D-47DD-AB86-5D0FA623182C}" type="slidenum">
              <a:rPr lang="en-US" smtClean="0"/>
              <a:pPr>
                <a:defRPr/>
              </a:pPr>
              <a:t>20</a:t>
            </a:fld>
            <a:endParaRPr lang="en-US"/>
          </a:p>
        </p:txBody>
      </p:sp>
      <p:pic>
        <p:nvPicPr>
          <p:cNvPr id="5" name="Picture 4" descr="İlgili resim"/>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9833" t="21171" r="6416" b="62936"/>
          <a:stretch/>
        </p:blipFill>
        <p:spPr bwMode="auto">
          <a:xfrm>
            <a:off x="5826077" y="1263321"/>
            <a:ext cx="3175880" cy="163967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İçerik Yer Tutucusu 2"/>
          <p:cNvSpPr>
            <a:spLocks noGrp="1"/>
          </p:cNvSpPr>
          <p:nvPr>
            <p:ph idx="1"/>
          </p:nvPr>
        </p:nvSpPr>
        <p:spPr>
          <a:xfrm>
            <a:off x="628650" y="734748"/>
            <a:ext cx="7886700" cy="5479618"/>
          </a:xfrm>
        </p:spPr>
        <p:txBody>
          <a:bodyPr/>
          <a:lstStyle/>
          <a:p>
            <a:pPr>
              <a:lnSpc>
                <a:spcPct val="110000"/>
              </a:lnSpc>
              <a:spcAft>
                <a:spcPts val="600"/>
              </a:spcAft>
            </a:pPr>
            <a:r>
              <a:rPr lang="tr-TR" dirty="0"/>
              <a:t>Bu şekilde, hem merkezde hem de illerde koruyucu sağlık hizmetlerini ve sosyal hizmetleri entegre bir şekilde vermek mümkün oluyordu. </a:t>
            </a:r>
            <a:endParaRPr lang="tr-TR" dirty="0" smtClean="0"/>
          </a:p>
          <a:p>
            <a:pPr>
              <a:lnSpc>
                <a:spcPct val="110000"/>
              </a:lnSpc>
              <a:spcAft>
                <a:spcPts val="600"/>
              </a:spcAft>
            </a:pPr>
            <a:r>
              <a:rPr lang="tr-TR" dirty="0" smtClean="0"/>
              <a:t>Ancak </a:t>
            </a:r>
            <a:r>
              <a:rPr lang="tr-TR" dirty="0"/>
              <a:t>1983 yılında çıkarılan 2828 sayılı Sosyal Hizmetler ve Çocuk Esirgeme Kurumu kanunu ile Sosyal Hizmetler Genel Müdürlüğünün, Çocuk Esirgeme Kurumu ile birleştirilmesi ve ayrı bir katma bütçeli kuruluş olarak ilk başlarda yine Sağlık Bakanlığına, daha sonra ise Başbakanlığa bağlanması ile Sağlık Bakanlığından ayrılmasından sonra ilişkiler gevşemiştir.</a:t>
            </a:r>
            <a:endParaRPr lang="en-US" altLang="en-US" sz="2800" dirty="0" smtClean="0"/>
          </a:p>
        </p:txBody>
      </p:sp>
      <p:sp>
        <p:nvSpPr>
          <p:cNvPr id="2" name="Slayt Numarası Yer Tutucusu 1"/>
          <p:cNvSpPr>
            <a:spLocks noGrp="1"/>
          </p:cNvSpPr>
          <p:nvPr>
            <p:ph type="sldNum" sz="quarter" idx="12"/>
          </p:nvPr>
        </p:nvSpPr>
        <p:spPr/>
        <p:txBody>
          <a:bodyPr/>
          <a:lstStyle/>
          <a:p>
            <a:pPr>
              <a:defRPr/>
            </a:pPr>
            <a:fld id="{286F890B-A91D-47DD-AB86-5D0FA623182C}" type="slidenum">
              <a:rPr lang="en-US" smtClean="0"/>
              <a:pPr>
                <a:defRPr/>
              </a:pPr>
              <a:t>21</a:t>
            </a:fld>
            <a:endParaRPr lang="en-US"/>
          </a:p>
        </p:txBody>
      </p:sp>
    </p:spTree>
    <p:extLst>
      <p:ext uri="{BB962C8B-B14F-4D97-AF65-F5344CB8AC3E}">
        <p14:creationId xmlns:p14="http://schemas.microsoft.com/office/powerpoint/2010/main" val="3421597057"/>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İçerik Yer Tutucusu 2"/>
          <p:cNvSpPr>
            <a:spLocks noGrp="1"/>
          </p:cNvSpPr>
          <p:nvPr>
            <p:ph idx="1"/>
          </p:nvPr>
        </p:nvSpPr>
        <p:spPr>
          <a:xfrm>
            <a:off x="628650" y="1190777"/>
            <a:ext cx="7886700" cy="4615218"/>
          </a:xfrm>
        </p:spPr>
        <p:txBody>
          <a:bodyPr/>
          <a:lstStyle/>
          <a:p>
            <a:pPr>
              <a:lnSpc>
                <a:spcPct val="110000"/>
              </a:lnSpc>
              <a:spcAft>
                <a:spcPts val="600"/>
              </a:spcAft>
            </a:pPr>
            <a:r>
              <a:rPr lang="tr-TR" dirty="0"/>
              <a:t>Sosyal hizmet uzmanları: </a:t>
            </a:r>
            <a:r>
              <a:rPr lang="tr-TR" dirty="0" smtClean="0"/>
              <a:t/>
            </a:r>
            <a:br>
              <a:rPr lang="tr-TR" dirty="0" smtClean="0"/>
            </a:br>
            <a:r>
              <a:rPr lang="tr-TR" dirty="0" smtClean="0"/>
              <a:t>(</a:t>
            </a:r>
            <a:r>
              <a:rPr lang="tr-TR" dirty="0"/>
              <a:t>sosyal çalışmacılar) liseden </a:t>
            </a:r>
            <a:r>
              <a:rPr lang="tr-TR" dirty="0" smtClean="0"/>
              <a:t/>
            </a:r>
            <a:br>
              <a:rPr lang="tr-TR" dirty="0" smtClean="0"/>
            </a:br>
            <a:r>
              <a:rPr lang="tr-TR" dirty="0" smtClean="0"/>
              <a:t>sonra </a:t>
            </a:r>
            <a:r>
              <a:rPr lang="tr-TR" dirty="0"/>
              <a:t>bir yılı hazırlık olan 5 yıllık yoğun bir teorik ve uygulamalı eğitimden geçerler. </a:t>
            </a:r>
            <a:endParaRPr lang="tr-TR" dirty="0" smtClean="0"/>
          </a:p>
          <a:p>
            <a:pPr>
              <a:lnSpc>
                <a:spcPct val="110000"/>
              </a:lnSpc>
              <a:spcAft>
                <a:spcPts val="600"/>
              </a:spcAft>
            </a:pPr>
            <a:r>
              <a:rPr lang="tr-TR" dirty="0" smtClean="0"/>
              <a:t>Bu </a:t>
            </a:r>
            <a:r>
              <a:rPr lang="tr-TR" dirty="0"/>
              <a:t>eğitimleri sırasında sosyal hizmet </a:t>
            </a:r>
            <a:r>
              <a:rPr lang="tr-TR" dirty="0" smtClean="0"/>
              <a:t>konuları </a:t>
            </a:r>
            <a:r>
              <a:rPr lang="tr-TR" dirty="0"/>
              <a:t>yanında ekonomi, sosyoloji, sosyal antropoloji, sosyal politika, kamu yönetimi, hukuk ve siyasal bilimler gibi dersler de alırlar ve çok iyi birer gözlemci, araştırmacı olarak yetiştirilirler. </a:t>
            </a:r>
            <a:endParaRPr lang="en-US" altLang="en-US" sz="2800" dirty="0" smtClean="0"/>
          </a:p>
        </p:txBody>
      </p:sp>
      <p:pic>
        <p:nvPicPr>
          <p:cNvPr id="13314" name="Picture 2" descr="Sosyal hizmet uzmanları ile ilgili görsel sonucu"/>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616"/>
          <a:stretch/>
        </p:blipFill>
        <p:spPr bwMode="auto">
          <a:xfrm>
            <a:off x="4802820" y="390615"/>
            <a:ext cx="4053335" cy="1834063"/>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Slayt Numarası Yer Tutucusu 1"/>
          <p:cNvSpPr>
            <a:spLocks noGrp="1"/>
          </p:cNvSpPr>
          <p:nvPr>
            <p:ph type="sldNum" sz="quarter" idx="12"/>
          </p:nvPr>
        </p:nvSpPr>
        <p:spPr/>
        <p:txBody>
          <a:bodyPr/>
          <a:lstStyle/>
          <a:p>
            <a:pPr>
              <a:defRPr/>
            </a:pPr>
            <a:fld id="{286F890B-A91D-47DD-AB86-5D0FA623182C}" type="slidenum">
              <a:rPr lang="en-US" smtClean="0"/>
              <a:pPr>
                <a:defRPr/>
              </a:pPr>
              <a:t>22</a:t>
            </a:fld>
            <a:endParaRPr lang="en-US"/>
          </a:p>
        </p:txBody>
      </p:sp>
    </p:spTree>
    <p:extLst>
      <p:ext uri="{BB962C8B-B14F-4D97-AF65-F5344CB8AC3E}">
        <p14:creationId xmlns:p14="http://schemas.microsoft.com/office/powerpoint/2010/main" val="1671915691"/>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İçerik Yer Tutucusu 2"/>
          <p:cNvSpPr>
            <a:spLocks noGrp="1"/>
          </p:cNvSpPr>
          <p:nvPr>
            <p:ph idx="1"/>
          </p:nvPr>
        </p:nvSpPr>
        <p:spPr>
          <a:xfrm>
            <a:off x="628650" y="1377208"/>
            <a:ext cx="7886700" cy="4180213"/>
          </a:xfrm>
        </p:spPr>
        <p:txBody>
          <a:bodyPr/>
          <a:lstStyle/>
          <a:p>
            <a:pPr>
              <a:spcAft>
                <a:spcPts val="600"/>
              </a:spcAft>
            </a:pPr>
            <a:r>
              <a:rPr lang="tr-TR" altLang="en-US" dirty="0"/>
              <a:t>1961 yılında Sağlık ve Sosyal Yardım Bakanlığına bağlı olarak kurulmuş olan Sosyal Hizmetler Akademisi günümüzde, Hacettepe Üniversitesi Sosyal Hizmetler Yüksek Okulu adıyla hizmet </a:t>
            </a:r>
            <a:r>
              <a:rPr lang="tr-TR" altLang="en-US" dirty="0" smtClean="0"/>
              <a:t>vermektedir </a:t>
            </a:r>
            <a:r>
              <a:rPr lang="tr-TR" altLang="en-US" dirty="0"/>
              <a:t>ve </a:t>
            </a:r>
            <a:r>
              <a:rPr lang="tr-TR" altLang="en-US" dirty="0" smtClean="0"/>
              <a:t>bugüne </a:t>
            </a:r>
            <a:r>
              <a:rPr lang="tr-TR" altLang="en-US" dirty="0"/>
              <a:t>kadar 3000 civarında mezun vermiştir. </a:t>
            </a:r>
            <a:endParaRPr lang="tr-TR" altLang="en-US" dirty="0" smtClean="0"/>
          </a:p>
          <a:p>
            <a:pPr>
              <a:spcAft>
                <a:spcPts val="600"/>
              </a:spcAft>
            </a:pPr>
            <a:r>
              <a:rPr lang="tr-TR" altLang="en-US" dirty="0" smtClean="0"/>
              <a:t>Ayrıca </a:t>
            </a:r>
            <a:r>
              <a:rPr lang="tr-TR" altLang="en-US" dirty="0"/>
              <a:t>2002-2003 eğitim-öğretim yılında Başkent Üniversitesi Sağlık Fakültesi bünyesinde Sosyal Hizmetler bölümü de açılmıştır.</a:t>
            </a:r>
            <a:r>
              <a:rPr lang="en-US" altLang="en-US" dirty="0"/>
              <a:t> </a:t>
            </a:r>
          </a:p>
        </p:txBody>
      </p:sp>
      <p:sp>
        <p:nvSpPr>
          <p:cNvPr id="4" name="Slayt Numarası Yer Tutucusu 3"/>
          <p:cNvSpPr>
            <a:spLocks noGrp="1"/>
          </p:cNvSpPr>
          <p:nvPr>
            <p:ph type="sldNum" sz="quarter" idx="12"/>
          </p:nvPr>
        </p:nvSpPr>
        <p:spPr/>
        <p:txBody>
          <a:bodyPr/>
          <a:lstStyle/>
          <a:p>
            <a:pPr>
              <a:defRPr/>
            </a:pPr>
            <a:fld id="{286F890B-A91D-47DD-AB86-5D0FA623182C}" type="slidenum">
              <a:rPr lang="en-US" smtClean="0"/>
              <a:pPr>
                <a:defRPr/>
              </a:pPr>
              <a:t>23</a:t>
            </a:fld>
            <a:endParaRPr lang="en-US"/>
          </a:p>
        </p:txBody>
      </p:sp>
    </p:spTree>
    <p:extLst>
      <p:ext uri="{BB962C8B-B14F-4D97-AF65-F5344CB8AC3E}">
        <p14:creationId xmlns:p14="http://schemas.microsoft.com/office/powerpoint/2010/main" val="665427930"/>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İçerik Yer Tutucusu 2"/>
          <p:cNvSpPr>
            <a:spLocks noGrp="1"/>
          </p:cNvSpPr>
          <p:nvPr>
            <p:ph idx="1"/>
          </p:nvPr>
        </p:nvSpPr>
        <p:spPr>
          <a:xfrm>
            <a:off x="301842" y="489441"/>
            <a:ext cx="4172504" cy="5982380"/>
          </a:xfrm>
        </p:spPr>
        <p:txBody>
          <a:bodyPr/>
          <a:lstStyle/>
          <a:p>
            <a:pPr marL="0" indent="0">
              <a:spcBef>
                <a:spcPts val="0"/>
              </a:spcBef>
              <a:spcAft>
                <a:spcPts val="0"/>
              </a:spcAft>
              <a:buNone/>
            </a:pPr>
            <a:r>
              <a:rPr lang="tr-TR" sz="2400" dirty="0">
                <a:solidFill>
                  <a:srgbClr val="6600CC"/>
                </a:solidFill>
              </a:rPr>
              <a:t>Sosyal hizmet uzmanları, </a:t>
            </a:r>
            <a:endParaRPr lang="tr-TR" sz="2400" dirty="0" smtClean="0">
              <a:solidFill>
                <a:srgbClr val="6600CC"/>
              </a:solidFill>
            </a:endParaRPr>
          </a:p>
          <a:p>
            <a:pPr>
              <a:spcBef>
                <a:spcPts val="0"/>
              </a:spcBef>
              <a:spcAft>
                <a:spcPts val="0"/>
              </a:spcAft>
            </a:pPr>
            <a:r>
              <a:rPr lang="tr-TR" sz="2000" dirty="0" smtClean="0"/>
              <a:t>Sosyal </a:t>
            </a:r>
            <a:r>
              <a:rPr lang="tr-TR" sz="2000" dirty="0"/>
              <a:t>Hizmetler ve Çocuk Esirgeme Kurumu Genel Müdürlüğü merkez ve taşra teşkilatında, </a:t>
            </a:r>
            <a:endParaRPr lang="tr-TR" sz="2000" dirty="0" smtClean="0"/>
          </a:p>
          <a:p>
            <a:pPr>
              <a:spcBef>
                <a:spcPts val="0"/>
              </a:spcBef>
              <a:spcAft>
                <a:spcPts val="0"/>
              </a:spcAft>
            </a:pPr>
            <a:r>
              <a:rPr lang="tr-TR" sz="2000" dirty="0" smtClean="0"/>
              <a:t>Huzurevi</a:t>
            </a:r>
            <a:r>
              <a:rPr lang="tr-TR" sz="2000" dirty="0"/>
              <a:t>, yetiştirme yurdu, çocuk yuvası, kreş ve gündüz bakımevi özel eğitim ve rehabilitasyon Merkezleri gibi kuruluşlarda, </a:t>
            </a:r>
            <a:endParaRPr lang="tr-TR" sz="2000" dirty="0" smtClean="0"/>
          </a:p>
          <a:p>
            <a:pPr>
              <a:spcBef>
                <a:spcPts val="0"/>
              </a:spcBef>
              <a:spcAft>
                <a:spcPts val="0"/>
              </a:spcAft>
            </a:pPr>
            <a:r>
              <a:rPr lang="tr-TR" sz="2000" dirty="0" smtClean="0"/>
              <a:t>Adalet </a:t>
            </a:r>
            <a:r>
              <a:rPr lang="tr-TR" sz="2000" dirty="0"/>
              <a:t>Bakanlığına bağlı cezaevleri, çocuk ıslahevleri, çocuk mahkemeleri aile mahkemeleri gibi kurumlarda, </a:t>
            </a:r>
            <a:endParaRPr lang="tr-TR" sz="2000" dirty="0" smtClean="0"/>
          </a:p>
          <a:p>
            <a:pPr>
              <a:spcBef>
                <a:spcPts val="0"/>
              </a:spcBef>
              <a:spcAft>
                <a:spcPts val="0"/>
              </a:spcAft>
            </a:pPr>
            <a:r>
              <a:rPr lang="tr-TR" sz="2000" dirty="0" smtClean="0"/>
              <a:t>Yüksek </a:t>
            </a:r>
            <a:r>
              <a:rPr lang="tr-TR" sz="2000" dirty="0"/>
              <a:t>öğrenim öğrenci yurtlarında, </a:t>
            </a:r>
            <a:endParaRPr lang="tr-TR" sz="2000" dirty="0" smtClean="0"/>
          </a:p>
          <a:p>
            <a:pPr>
              <a:spcBef>
                <a:spcPts val="0"/>
              </a:spcBef>
              <a:spcAft>
                <a:spcPts val="0"/>
              </a:spcAft>
            </a:pPr>
            <a:r>
              <a:rPr lang="tr-TR" sz="2000" dirty="0" smtClean="0"/>
              <a:t>Kadın </a:t>
            </a:r>
            <a:r>
              <a:rPr lang="tr-TR" sz="2000" dirty="0"/>
              <a:t>ve çocuk toplum merkezlerinde, </a:t>
            </a:r>
            <a:endParaRPr lang="tr-TR" sz="2000" dirty="0" smtClean="0"/>
          </a:p>
          <a:p>
            <a:pPr>
              <a:spcBef>
                <a:spcPts val="0"/>
              </a:spcBef>
              <a:spcAft>
                <a:spcPts val="0"/>
              </a:spcAft>
            </a:pPr>
            <a:r>
              <a:rPr lang="tr-TR" sz="2000" dirty="0" smtClean="0"/>
              <a:t>Sokak çocukları </a:t>
            </a:r>
            <a:r>
              <a:rPr lang="tr-TR" sz="2000" dirty="0"/>
              <a:t>merkezlerinde, </a:t>
            </a:r>
            <a:endParaRPr lang="tr-TR" sz="2000" dirty="0" smtClean="0"/>
          </a:p>
          <a:p>
            <a:pPr>
              <a:spcBef>
                <a:spcPts val="0"/>
              </a:spcBef>
              <a:spcAft>
                <a:spcPts val="0"/>
              </a:spcAft>
            </a:pPr>
            <a:r>
              <a:rPr lang="tr-TR" sz="2000" dirty="0" smtClean="0"/>
              <a:t>Sakatlar</a:t>
            </a:r>
            <a:r>
              <a:rPr lang="tr-TR" sz="2000" dirty="0"/>
              <a:t>, sağırlar ve körler için açılmış özel okullarda, </a:t>
            </a:r>
            <a:endParaRPr lang="tr-TR" sz="2000" dirty="0" smtClean="0"/>
          </a:p>
        </p:txBody>
      </p:sp>
      <p:sp>
        <p:nvSpPr>
          <p:cNvPr id="4" name="İçerik Yer Tutucusu 2"/>
          <p:cNvSpPr txBox="1">
            <a:spLocks/>
          </p:cNvSpPr>
          <p:nvPr/>
        </p:nvSpPr>
        <p:spPr bwMode="auto">
          <a:xfrm>
            <a:off x="4722921" y="857864"/>
            <a:ext cx="4154749" cy="5693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fontAlgn="base">
              <a:spcBef>
                <a:spcPts val="1000"/>
              </a:spcBef>
              <a:spcAft>
                <a:spcPct val="0"/>
              </a:spcAft>
              <a:buSzPct val="70000"/>
              <a:buFontTx/>
              <a:buBlip>
                <a:blip r:embed="rId2"/>
              </a:buBlip>
              <a:defRPr sz="2800" b="1" kern="1200">
                <a:solidFill>
                  <a:schemeClr val="tx1"/>
                </a:solidFill>
                <a:latin typeface="+mn-lt"/>
                <a:ea typeface="+mn-ea"/>
                <a:cs typeface="+mn-cs"/>
              </a:defRPr>
            </a:lvl1pPr>
            <a:lvl2pPr marL="685800" indent="-228600" algn="l" rtl="0" fontAlgn="base">
              <a:spcBef>
                <a:spcPts val="500"/>
              </a:spcBef>
              <a:spcAft>
                <a:spcPct val="0"/>
              </a:spcAft>
              <a:buFont typeface="Arial" panose="020B0604020202020204" pitchFamily="34" charset="0"/>
              <a:buChar char="•"/>
              <a:defRPr sz="2400" b="1" kern="1200">
                <a:solidFill>
                  <a:schemeClr val="tx1"/>
                </a:solidFill>
                <a:latin typeface="+mn-lt"/>
                <a:ea typeface="+mn-ea"/>
                <a:cs typeface="+mn-cs"/>
              </a:defRPr>
            </a:lvl2pPr>
            <a:lvl3pPr marL="1143000" indent="-228600" algn="l" rtl="0" fontAlgn="base">
              <a:spcBef>
                <a:spcPts val="500"/>
              </a:spcBef>
              <a:spcAft>
                <a:spcPct val="0"/>
              </a:spcAft>
              <a:buFont typeface="Arial" panose="020B0604020202020204" pitchFamily="34" charset="0"/>
              <a:buChar char="•"/>
              <a:defRPr sz="2000" b="1" kern="1200">
                <a:solidFill>
                  <a:schemeClr val="tx1"/>
                </a:solidFill>
                <a:latin typeface="+mn-lt"/>
                <a:ea typeface="+mn-ea"/>
                <a:cs typeface="+mn-cs"/>
              </a:defRPr>
            </a:lvl3pPr>
            <a:lvl4pPr marL="16002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4pPr>
            <a:lvl5pPr marL="20574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1" hangingPunct="1">
              <a:spcBef>
                <a:spcPts val="0"/>
              </a:spcBef>
              <a:spcAft>
                <a:spcPts val="0"/>
              </a:spcAft>
            </a:pPr>
            <a:r>
              <a:rPr lang="tr-TR" sz="2000" dirty="0" smtClean="0"/>
              <a:t>GAP'ta, </a:t>
            </a:r>
          </a:p>
          <a:p>
            <a:pPr eaLnBrk="1" hangingPunct="1">
              <a:spcBef>
                <a:spcPts val="0"/>
              </a:spcBef>
              <a:spcAft>
                <a:spcPts val="0"/>
              </a:spcAft>
            </a:pPr>
            <a:r>
              <a:rPr lang="tr-TR" sz="2000" dirty="0" smtClean="0"/>
              <a:t>Aile danışma merkezlerinde, </a:t>
            </a:r>
          </a:p>
          <a:p>
            <a:pPr eaLnBrk="1" hangingPunct="1">
              <a:spcBef>
                <a:spcPts val="0"/>
              </a:spcBef>
              <a:spcAft>
                <a:spcPts val="0"/>
              </a:spcAft>
            </a:pPr>
            <a:r>
              <a:rPr lang="tr-TR" sz="2000" dirty="0" smtClean="0"/>
              <a:t>Üniversitelerin </a:t>
            </a:r>
            <a:r>
              <a:rPr lang="tr-TR" sz="2000" dirty="0" err="1" smtClean="0"/>
              <a:t>mediko</a:t>
            </a:r>
            <a:r>
              <a:rPr lang="tr-TR" sz="2000" dirty="0" smtClean="0"/>
              <a:t> sosyal merkezlerinde, </a:t>
            </a:r>
          </a:p>
          <a:p>
            <a:pPr eaLnBrk="1" hangingPunct="1">
              <a:spcBef>
                <a:spcPts val="0"/>
              </a:spcBef>
              <a:spcAft>
                <a:spcPts val="0"/>
              </a:spcAft>
            </a:pPr>
            <a:r>
              <a:rPr lang="tr-TR" sz="2000" dirty="0" smtClean="0"/>
              <a:t>İş ve İşçi Bulma Kurumu'nda, </a:t>
            </a:r>
          </a:p>
          <a:p>
            <a:pPr eaLnBrk="1" hangingPunct="1">
              <a:spcBef>
                <a:spcPts val="0"/>
              </a:spcBef>
              <a:spcAft>
                <a:spcPts val="0"/>
              </a:spcAft>
            </a:pPr>
            <a:r>
              <a:rPr lang="tr-TR" sz="2000" dirty="0" smtClean="0"/>
              <a:t>Çeşitli kuruluşların halkla ilişkiler birimlerinde, </a:t>
            </a:r>
          </a:p>
          <a:p>
            <a:pPr eaLnBrk="1" hangingPunct="1">
              <a:spcBef>
                <a:spcPts val="0"/>
              </a:spcBef>
              <a:spcAft>
                <a:spcPts val="0"/>
              </a:spcAft>
            </a:pPr>
            <a:r>
              <a:rPr lang="tr-TR" sz="2000" dirty="0" smtClean="0"/>
              <a:t>Yerel yönetimlerde, </a:t>
            </a:r>
          </a:p>
          <a:p>
            <a:pPr eaLnBrk="1" hangingPunct="1">
              <a:spcBef>
                <a:spcPts val="0"/>
              </a:spcBef>
              <a:spcAft>
                <a:spcPts val="0"/>
              </a:spcAft>
            </a:pPr>
            <a:r>
              <a:rPr lang="tr-TR" sz="2000" dirty="0" smtClean="0"/>
              <a:t>Kızılay, İnsan Kaynağını Geliştirme Vakfı gibi sivil toplum örgütlerinde, </a:t>
            </a:r>
          </a:p>
          <a:p>
            <a:pPr eaLnBrk="1" hangingPunct="1">
              <a:spcBef>
                <a:spcPts val="0"/>
              </a:spcBef>
              <a:spcAft>
                <a:spcPts val="0"/>
              </a:spcAft>
            </a:pPr>
            <a:r>
              <a:rPr lang="tr-TR" sz="2000" dirty="0" err="1" smtClean="0"/>
              <a:t>Bağ-Kur</a:t>
            </a:r>
            <a:r>
              <a:rPr lang="tr-TR" sz="2000" dirty="0" smtClean="0"/>
              <a:t> ve SSK gibi sosyal güvenlik kurumlarında, </a:t>
            </a:r>
          </a:p>
          <a:p>
            <a:pPr eaLnBrk="1" hangingPunct="1">
              <a:spcBef>
                <a:spcPts val="0"/>
              </a:spcBef>
              <a:spcAft>
                <a:spcPts val="0"/>
              </a:spcAft>
            </a:pPr>
            <a:r>
              <a:rPr lang="tr-TR" sz="2000" dirty="0" smtClean="0"/>
              <a:t>Sendikalarda, </a:t>
            </a:r>
          </a:p>
          <a:p>
            <a:pPr eaLnBrk="1" hangingPunct="1">
              <a:spcBef>
                <a:spcPts val="0"/>
              </a:spcBef>
              <a:spcAft>
                <a:spcPts val="0"/>
              </a:spcAft>
            </a:pPr>
            <a:r>
              <a:rPr lang="tr-TR" sz="2000" dirty="0" smtClean="0"/>
              <a:t>Sağlık müdürlükleri ruh sağlığı şubelerinde, </a:t>
            </a:r>
          </a:p>
          <a:p>
            <a:pPr eaLnBrk="1" hangingPunct="1">
              <a:spcBef>
                <a:spcPts val="0"/>
              </a:spcBef>
              <a:spcAft>
                <a:spcPts val="0"/>
              </a:spcAft>
            </a:pPr>
            <a:r>
              <a:rPr lang="tr-TR" sz="2000" dirty="0" smtClean="0"/>
              <a:t>Ana-çocuk sağlığı merkezlerinde ve </a:t>
            </a:r>
          </a:p>
          <a:p>
            <a:pPr eaLnBrk="1" hangingPunct="1">
              <a:spcBef>
                <a:spcPts val="0"/>
              </a:spcBef>
              <a:spcAft>
                <a:spcPts val="0"/>
              </a:spcAft>
            </a:pPr>
            <a:r>
              <a:rPr lang="tr-TR" sz="2000" dirty="0" smtClean="0"/>
              <a:t>Özel kuruluşlarda </a:t>
            </a:r>
          </a:p>
          <a:p>
            <a:pPr marL="0" indent="0" eaLnBrk="1" hangingPunct="1">
              <a:spcBef>
                <a:spcPts val="0"/>
              </a:spcBef>
              <a:spcAft>
                <a:spcPts val="0"/>
              </a:spcAft>
              <a:buFontTx/>
              <a:buNone/>
            </a:pPr>
            <a:r>
              <a:rPr lang="tr-TR" sz="2400" dirty="0" smtClean="0">
                <a:solidFill>
                  <a:srgbClr val="6600CC"/>
                </a:solidFill>
              </a:rPr>
              <a:t>çalışmaktadırlar.</a:t>
            </a:r>
            <a:endParaRPr lang="en-US" altLang="en-US" sz="2400" dirty="0">
              <a:solidFill>
                <a:srgbClr val="6600CC"/>
              </a:solidFill>
            </a:endParaRPr>
          </a:p>
        </p:txBody>
      </p:sp>
      <p:sp>
        <p:nvSpPr>
          <p:cNvPr id="2" name="Slayt Numarası Yer Tutucusu 1"/>
          <p:cNvSpPr>
            <a:spLocks noGrp="1"/>
          </p:cNvSpPr>
          <p:nvPr>
            <p:ph type="sldNum" sz="quarter" idx="12"/>
          </p:nvPr>
        </p:nvSpPr>
        <p:spPr/>
        <p:txBody>
          <a:bodyPr/>
          <a:lstStyle/>
          <a:p>
            <a:pPr>
              <a:defRPr/>
            </a:pPr>
            <a:fld id="{286F890B-A91D-47DD-AB86-5D0FA623182C}" type="slidenum">
              <a:rPr lang="en-US" smtClean="0"/>
              <a:pPr>
                <a:defRPr/>
              </a:pPr>
              <a:t>24</a:t>
            </a:fld>
            <a:endParaRPr lang="en-US"/>
          </a:p>
        </p:txBody>
      </p:sp>
    </p:spTree>
    <p:extLst>
      <p:ext uri="{BB962C8B-B14F-4D97-AF65-F5344CB8AC3E}">
        <p14:creationId xmlns:p14="http://schemas.microsoft.com/office/powerpoint/2010/main" val="1642574482"/>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574741"/>
            <a:ext cx="7886700" cy="4382176"/>
          </a:xfrm>
        </p:spPr>
        <p:txBody>
          <a:bodyPr/>
          <a:lstStyle/>
          <a:p>
            <a:r>
              <a:rPr lang="tr-TR" dirty="0"/>
              <a:t>Sağlık </a:t>
            </a:r>
            <a:r>
              <a:rPr lang="tr-TR" dirty="0" smtClean="0"/>
              <a:t>açısından </a:t>
            </a:r>
            <a:r>
              <a:rPr lang="tr-TR" dirty="0"/>
              <a:t>biz özellikle birinci </a:t>
            </a:r>
            <a:r>
              <a:rPr lang="tr-TR" dirty="0" smtClean="0"/>
              <a:t/>
            </a:r>
            <a:br>
              <a:rPr lang="tr-TR" dirty="0" smtClean="0"/>
            </a:br>
            <a:r>
              <a:rPr lang="tr-TR" dirty="0" smtClean="0"/>
              <a:t>ve </a:t>
            </a:r>
            <a:r>
              <a:rPr lang="tr-TR" dirty="0"/>
              <a:t>ikinci basamakta çalışan sosyal </a:t>
            </a:r>
            <a:r>
              <a:rPr lang="tr-TR" dirty="0" smtClean="0"/>
              <a:t/>
            </a:r>
            <a:br>
              <a:rPr lang="tr-TR" dirty="0" smtClean="0"/>
            </a:br>
            <a:r>
              <a:rPr lang="tr-TR" dirty="0" smtClean="0"/>
              <a:t>hizmet </a:t>
            </a:r>
            <a:r>
              <a:rPr lang="tr-TR" dirty="0"/>
              <a:t>uzmanları ilgilendirmektedir. </a:t>
            </a:r>
            <a:endParaRPr lang="tr-TR" dirty="0" smtClean="0"/>
          </a:p>
          <a:p>
            <a:r>
              <a:rPr lang="tr-TR" dirty="0" smtClean="0"/>
              <a:t>Eski </a:t>
            </a:r>
            <a:r>
              <a:rPr lang="tr-TR" dirty="0"/>
              <a:t>154 Sayılı Yönerge yerine 2001 </a:t>
            </a:r>
            <a:r>
              <a:rPr lang="tr-TR" dirty="0" smtClean="0"/>
              <a:t/>
            </a:r>
            <a:br>
              <a:rPr lang="tr-TR" dirty="0" smtClean="0"/>
            </a:br>
            <a:r>
              <a:rPr lang="tr-TR" dirty="0" smtClean="0"/>
              <a:t>yılında </a:t>
            </a:r>
            <a:r>
              <a:rPr lang="tr-TR" dirty="0"/>
              <a:t>çıkartılan "Sağlık Hizmetlerinin </a:t>
            </a:r>
            <a:r>
              <a:rPr lang="tr-TR" dirty="0" smtClean="0"/>
              <a:t/>
            </a:r>
            <a:br>
              <a:rPr lang="tr-TR" dirty="0" smtClean="0"/>
            </a:br>
            <a:r>
              <a:rPr lang="tr-TR" dirty="0" smtClean="0"/>
              <a:t>Yürütülmesi </a:t>
            </a:r>
            <a:r>
              <a:rPr lang="tr-TR" dirty="0"/>
              <a:t>Hakkında Yönerge" ye göre sağlık grup başkanlıkları ile il ve ilçe tipi sağlık ocaklarında sosyal hizmet uzmanı kadrosu bulunmaktadır.</a:t>
            </a:r>
            <a:endParaRPr lang="en-US" dirty="0"/>
          </a:p>
        </p:txBody>
      </p:sp>
      <p:pic>
        <p:nvPicPr>
          <p:cNvPr id="16386" name="Picture 2" descr="Sosyal hizmet uzmanları ile ilgili görsel sonucu"/>
          <p:cNvPicPr>
            <a:picLocks noChangeAspect="1" noChangeArrowheads="1"/>
          </p:cNvPicPr>
          <p:nvPr/>
        </p:nvPicPr>
        <p:blipFill rotWithShape="1">
          <a:blip r:embed="rId2" cstate="print">
            <a:clrChange>
              <a:clrFrom>
                <a:srgbClr val="F3E7D7"/>
              </a:clrFrom>
              <a:clrTo>
                <a:srgbClr val="F3E7D7">
                  <a:alpha val="0"/>
                </a:srgbClr>
              </a:clrTo>
            </a:clrChange>
            <a:extLst>
              <a:ext uri="{28A0092B-C50C-407E-A947-70E740481C1C}">
                <a14:useLocalDpi xmlns:a14="http://schemas.microsoft.com/office/drawing/2010/main" val="0"/>
              </a:ext>
            </a:extLst>
          </a:blip>
          <a:srcRect l="10513" r="10513"/>
          <a:stretch/>
        </p:blipFill>
        <p:spPr bwMode="auto">
          <a:xfrm>
            <a:off x="6471571" y="0"/>
            <a:ext cx="2308443" cy="3715167"/>
          </a:xfrm>
          <a:prstGeom prst="rect">
            <a:avLst/>
          </a:prstGeom>
          <a:noFill/>
          <a:extLst>
            <a:ext uri="{909E8E84-426E-40DD-AFC4-6F175D3DCCD1}">
              <a14:hiddenFill xmlns:a14="http://schemas.microsoft.com/office/drawing/2010/main">
                <a:solidFill>
                  <a:srgbClr val="FFFFFF"/>
                </a:solidFill>
              </a14:hiddenFill>
            </a:ext>
          </a:extLst>
        </p:spPr>
      </p:pic>
      <p:sp>
        <p:nvSpPr>
          <p:cNvPr id="5" name="Slayt Numarası Yer Tutucusu 4"/>
          <p:cNvSpPr>
            <a:spLocks noGrp="1"/>
          </p:cNvSpPr>
          <p:nvPr>
            <p:ph type="sldNum" sz="quarter" idx="12"/>
          </p:nvPr>
        </p:nvSpPr>
        <p:spPr/>
        <p:txBody>
          <a:bodyPr/>
          <a:lstStyle/>
          <a:p>
            <a:pPr>
              <a:defRPr/>
            </a:pPr>
            <a:fld id="{286F890B-A91D-47DD-AB86-5D0FA623182C}" type="slidenum">
              <a:rPr lang="en-US" smtClean="0"/>
              <a:pPr>
                <a:defRPr/>
              </a:pPr>
              <a:t>25</a:t>
            </a:fld>
            <a:endParaRPr lang="en-US"/>
          </a:p>
        </p:txBody>
      </p:sp>
    </p:spTree>
    <p:extLst>
      <p:ext uri="{BB962C8B-B14F-4D97-AF65-F5344CB8AC3E}">
        <p14:creationId xmlns:p14="http://schemas.microsoft.com/office/powerpoint/2010/main" val="1754977569"/>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642585"/>
            <a:ext cx="7886700" cy="5696074"/>
          </a:xfrm>
        </p:spPr>
        <p:txBody>
          <a:bodyPr/>
          <a:lstStyle/>
          <a:p>
            <a:pPr marL="0" indent="0">
              <a:buNone/>
            </a:pPr>
            <a:r>
              <a:rPr lang="tr-TR" dirty="0" smtClean="0"/>
              <a:t>Buralarda çalışacak olan elemanlar aşağıdaki hizmetlerden sorumlu olacaklardır:</a:t>
            </a:r>
          </a:p>
          <a:p>
            <a:pPr marL="0" indent="0">
              <a:buNone/>
            </a:pPr>
            <a:r>
              <a:rPr lang="tr-TR" dirty="0" smtClean="0">
                <a:solidFill>
                  <a:srgbClr val="6600CC"/>
                </a:solidFill>
              </a:rPr>
              <a:t>Sağlık Ocağında Sosyal Hizmet Uzmanının Görevleri:</a:t>
            </a:r>
          </a:p>
          <a:p>
            <a:pPr lvl="0"/>
            <a:r>
              <a:rPr lang="tr-TR" altLang="en-US" sz="2600" dirty="0" smtClean="0"/>
              <a:t>Hizmet götürülecek bölge ve toplumu tanımak</a:t>
            </a:r>
            <a:endParaRPr lang="en-US" altLang="en-US" sz="2600" dirty="0" smtClean="0"/>
          </a:p>
          <a:p>
            <a:pPr lvl="0"/>
            <a:r>
              <a:rPr lang="tr-TR" altLang="en-US" sz="2600" dirty="0" smtClean="0"/>
              <a:t>Bölgenin sağlık ölçütlerini değerlendirmek ve buna göre sorunları ve Öncelikleri saptamak</a:t>
            </a:r>
            <a:endParaRPr lang="en-US" altLang="en-US" sz="2600" dirty="0" smtClean="0"/>
          </a:p>
          <a:p>
            <a:pPr lvl="0"/>
            <a:r>
              <a:rPr lang="tr-TR" altLang="en-US" sz="2600" dirty="0" smtClean="0"/>
              <a:t>Toplumda sağlık sorunu yaratan çevresel, sosyal, kültürel, demografik ve ekonomik koşulları saptamak</a:t>
            </a:r>
          </a:p>
          <a:p>
            <a:pPr lvl="0"/>
            <a:r>
              <a:rPr lang="tr-TR" altLang="en-US" sz="2600" dirty="0" smtClean="0"/>
              <a:t>Toplumda saptanan sorunların çözümlenmesine katkıda bulunacak kaynakları araştırmak, harekete geçirmek, verimliliğini artırmak ve yeni kaynak oluşturmak</a:t>
            </a:r>
            <a:endParaRPr lang="en-US" altLang="en-US" sz="2600" dirty="0" smtClean="0"/>
          </a:p>
        </p:txBody>
      </p:sp>
      <p:pic>
        <p:nvPicPr>
          <p:cNvPr id="3078" name="Picture 38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3081" name="Picture 1644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
            <a:ext cx="57150" cy="9525"/>
          </a:xfrm>
          <a:prstGeom prst="rect">
            <a:avLst/>
          </a:prstGeom>
          <a:noFill/>
          <a:extLst>
            <a:ext uri="{909E8E84-426E-40DD-AFC4-6F175D3DCCD1}">
              <a14:hiddenFill xmlns:a14="http://schemas.microsoft.com/office/drawing/2010/main">
                <a:solidFill>
                  <a:srgbClr val="FFFFFF"/>
                </a:solidFill>
              </a14:hiddenFill>
            </a:ext>
          </a:extLst>
        </p:spPr>
      </p:pic>
      <p:sp>
        <p:nvSpPr>
          <p:cNvPr id="17" name="Slayt Numarası Yer Tutucusu 16"/>
          <p:cNvSpPr>
            <a:spLocks noGrp="1"/>
          </p:cNvSpPr>
          <p:nvPr>
            <p:ph type="sldNum" sz="quarter" idx="12"/>
          </p:nvPr>
        </p:nvSpPr>
        <p:spPr/>
        <p:txBody>
          <a:bodyPr/>
          <a:lstStyle/>
          <a:p>
            <a:pPr>
              <a:defRPr/>
            </a:pPr>
            <a:fld id="{286F890B-A91D-47DD-AB86-5D0FA623182C}" type="slidenum">
              <a:rPr lang="en-US" smtClean="0"/>
              <a:pPr>
                <a:defRPr/>
              </a:pPr>
              <a:t>26</a:t>
            </a:fld>
            <a:endParaRPr lang="en-US"/>
          </a:p>
        </p:txBody>
      </p:sp>
    </p:spTree>
    <p:extLst>
      <p:ext uri="{BB962C8B-B14F-4D97-AF65-F5344CB8AC3E}">
        <p14:creationId xmlns:p14="http://schemas.microsoft.com/office/powerpoint/2010/main" val="145659357"/>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971580"/>
            <a:ext cx="7886700" cy="4914839"/>
          </a:xfrm>
        </p:spPr>
        <p:txBody>
          <a:bodyPr/>
          <a:lstStyle/>
          <a:p>
            <a:pPr marL="0" indent="0">
              <a:buNone/>
            </a:pPr>
            <a:r>
              <a:rPr lang="tr-TR" dirty="0" smtClean="0">
                <a:solidFill>
                  <a:srgbClr val="6600CC"/>
                </a:solidFill>
              </a:rPr>
              <a:t>Sağlık Ocağında Sosyal Hizmet Uzmanının Görevleri:</a:t>
            </a:r>
          </a:p>
          <a:p>
            <a:pPr lvl="0"/>
            <a:r>
              <a:rPr lang="tr-TR" altLang="en-US" sz="2600" dirty="0" smtClean="0"/>
              <a:t>Sağlık Ocaklarına başvuran birey ve ailelerin sosyal ve ekonomik sorun ve ihtiyaçlarını değerlendirmek, çözümlenmesine yardımcı olmak ve sonuçlarını izlemek</a:t>
            </a:r>
            <a:endParaRPr lang="en-US" altLang="en-US" sz="2600" dirty="0" smtClean="0"/>
          </a:p>
          <a:p>
            <a:pPr lvl="0"/>
            <a:r>
              <a:rPr lang="tr-TR" altLang="en-US" sz="2600" dirty="0" smtClean="0"/>
              <a:t>Sağlık eğitimi hizmetlerinde görev almak</a:t>
            </a:r>
            <a:endParaRPr lang="en-US" altLang="en-US" sz="2600" dirty="0" smtClean="0"/>
          </a:p>
          <a:p>
            <a:pPr lvl="0"/>
            <a:r>
              <a:rPr lang="tr-TR" altLang="en-US" sz="2600" dirty="0" smtClean="0"/>
              <a:t>Toplum kalkınması hizmetlerinde görev almak</a:t>
            </a:r>
            <a:endParaRPr lang="en-US" altLang="en-US" sz="2600" dirty="0" smtClean="0"/>
          </a:p>
          <a:p>
            <a:pPr lvl="0"/>
            <a:r>
              <a:rPr lang="tr-TR" altLang="en-US" sz="2600" dirty="0" smtClean="0"/>
              <a:t>Planlanan mesai sonrası çalışmalara katılmak</a:t>
            </a:r>
            <a:endParaRPr lang="en-US" altLang="en-US" sz="2600" dirty="0" smtClean="0"/>
          </a:p>
          <a:p>
            <a:pPr lvl="0"/>
            <a:r>
              <a:rPr lang="tr-TR" altLang="en-US" sz="2600" dirty="0" smtClean="0"/>
              <a:t>Görev ile ilgili kayıt ve formları tutmak</a:t>
            </a:r>
          </a:p>
          <a:p>
            <a:r>
              <a:rPr lang="tr-TR" altLang="en-US" sz="2600" dirty="0" smtClean="0"/>
              <a:t>Hizmet ile ilgili verilen diğer görevleri yapmak</a:t>
            </a:r>
            <a:endParaRPr lang="en-US" sz="2600" dirty="0"/>
          </a:p>
        </p:txBody>
      </p:sp>
      <p:pic>
        <p:nvPicPr>
          <p:cNvPr id="3078" name="Picture 38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3081" name="Picture 1644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
            <a:ext cx="57150" cy="9525"/>
          </a:xfrm>
          <a:prstGeom prst="rect">
            <a:avLst/>
          </a:prstGeom>
          <a:noFill/>
          <a:extLst>
            <a:ext uri="{909E8E84-426E-40DD-AFC4-6F175D3DCCD1}">
              <a14:hiddenFill xmlns:a14="http://schemas.microsoft.com/office/drawing/2010/main">
                <a:solidFill>
                  <a:srgbClr val="FFFFFF"/>
                </a:solidFill>
              </a14:hiddenFill>
            </a:ext>
          </a:extLst>
        </p:spPr>
      </p:pic>
      <p:sp>
        <p:nvSpPr>
          <p:cNvPr id="2" name="Slayt Numarası Yer Tutucusu 1"/>
          <p:cNvSpPr>
            <a:spLocks noGrp="1"/>
          </p:cNvSpPr>
          <p:nvPr>
            <p:ph type="sldNum" sz="quarter" idx="12"/>
          </p:nvPr>
        </p:nvSpPr>
        <p:spPr/>
        <p:txBody>
          <a:bodyPr/>
          <a:lstStyle/>
          <a:p>
            <a:pPr>
              <a:defRPr/>
            </a:pPr>
            <a:fld id="{286F890B-A91D-47DD-AB86-5D0FA623182C}" type="slidenum">
              <a:rPr lang="en-US" smtClean="0"/>
              <a:pPr>
                <a:defRPr/>
              </a:pPr>
              <a:t>27</a:t>
            </a:fld>
            <a:endParaRPr lang="en-US"/>
          </a:p>
        </p:txBody>
      </p:sp>
    </p:spTree>
    <p:extLst>
      <p:ext uri="{BB962C8B-B14F-4D97-AF65-F5344CB8AC3E}">
        <p14:creationId xmlns:p14="http://schemas.microsoft.com/office/powerpoint/2010/main" val="2093024544"/>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268981"/>
            <a:ext cx="7886700" cy="4519258"/>
          </a:xfrm>
        </p:spPr>
        <p:txBody>
          <a:bodyPr/>
          <a:lstStyle/>
          <a:p>
            <a:pPr>
              <a:lnSpc>
                <a:spcPct val="110000"/>
              </a:lnSpc>
              <a:spcAft>
                <a:spcPts val="600"/>
              </a:spcAft>
            </a:pPr>
            <a:r>
              <a:rPr lang="tr-TR" dirty="0"/>
              <a:t>Sağlık </a:t>
            </a:r>
            <a:r>
              <a:rPr lang="tr-TR" dirty="0" smtClean="0"/>
              <a:t>ocaklarında </a:t>
            </a:r>
            <a:r>
              <a:rPr lang="tr-TR" dirty="0"/>
              <a:t>sosyal hizmet </a:t>
            </a:r>
            <a:r>
              <a:rPr lang="tr-TR" dirty="0" smtClean="0"/>
              <a:t/>
            </a:r>
            <a:br>
              <a:rPr lang="tr-TR" dirty="0" smtClean="0"/>
            </a:br>
            <a:r>
              <a:rPr lang="tr-TR" dirty="0" smtClean="0"/>
              <a:t>uzmanı </a:t>
            </a:r>
            <a:r>
              <a:rPr lang="tr-TR" dirty="0"/>
              <a:t>çalıştırma fikri çok </a:t>
            </a:r>
            <a:r>
              <a:rPr lang="tr-TR" dirty="0" smtClean="0"/>
              <a:t/>
            </a:r>
            <a:br>
              <a:rPr lang="tr-TR" dirty="0" smtClean="0"/>
            </a:br>
            <a:r>
              <a:rPr lang="tr-TR" dirty="0" smtClean="0"/>
              <a:t>uygunsa </a:t>
            </a:r>
            <a:r>
              <a:rPr lang="tr-TR" dirty="0"/>
              <a:t>da, mevcut bulunan ve her yıl </a:t>
            </a:r>
            <a:r>
              <a:rPr lang="tr-TR" dirty="0" smtClean="0"/>
              <a:t/>
            </a:r>
            <a:br>
              <a:rPr lang="tr-TR" dirty="0" smtClean="0"/>
            </a:br>
            <a:r>
              <a:rPr lang="tr-TR" dirty="0" smtClean="0"/>
              <a:t>100 </a:t>
            </a:r>
            <a:r>
              <a:rPr lang="tr-TR" dirty="0"/>
              <a:t>civarında mezun olan uzman sayısı binlerce kent ve ilçe sağlık ocakları kadrolarını doldurmak için yeterli değildir. </a:t>
            </a:r>
            <a:endParaRPr lang="tr-TR" dirty="0" smtClean="0"/>
          </a:p>
          <a:p>
            <a:pPr>
              <a:lnSpc>
                <a:spcPct val="110000"/>
              </a:lnSpc>
              <a:spcAft>
                <a:spcPts val="600"/>
              </a:spcAft>
            </a:pPr>
            <a:r>
              <a:rPr lang="tr-TR" dirty="0" smtClean="0"/>
              <a:t>Ancak </a:t>
            </a:r>
            <a:r>
              <a:rPr lang="tr-TR" dirty="0"/>
              <a:t>gecekondu bölgelerindeki sağlık ocaklarına öncelik vermek üzere, atamaların gerçekleştirilmesi son derece önem taşımaktadır. </a:t>
            </a:r>
            <a:endParaRPr lang="en-US" dirty="0"/>
          </a:p>
        </p:txBody>
      </p:sp>
      <p:pic>
        <p:nvPicPr>
          <p:cNvPr id="5" name="Resim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752730" y="164977"/>
            <a:ext cx="3223127" cy="2338347"/>
          </a:xfrm>
          <a:prstGeom prst="rect">
            <a:avLst/>
          </a:prstGeom>
        </p:spPr>
      </p:pic>
      <p:sp>
        <p:nvSpPr>
          <p:cNvPr id="6" name="Slayt Numarası Yer Tutucusu 5"/>
          <p:cNvSpPr>
            <a:spLocks noGrp="1"/>
          </p:cNvSpPr>
          <p:nvPr>
            <p:ph type="sldNum" sz="quarter" idx="12"/>
          </p:nvPr>
        </p:nvSpPr>
        <p:spPr/>
        <p:txBody>
          <a:bodyPr/>
          <a:lstStyle/>
          <a:p>
            <a:pPr>
              <a:defRPr/>
            </a:pPr>
            <a:fld id="{286F890B-A91D-47DD-AB86-5D0FA623182C}" type="slidenum">
              <a:rPr lang="en-US" smtClean="0"/>
              <a:pPr>
                <a:defRPr/>
              </a:pPr>
              <a:t>28</a:t>
            </a:fld>
            <a:endParaRPr lang="en-US"/>
          </a:p>
        </p:txBody>
      </p:sp>
    </p:spTree>
    <p:extLst>
      <p:ext uri="{BB962C8B-B14F-4D97-AF65-F5344CB8AC3E}">
        <p14:creationId xmlns:p14="http://schemas.microsoft.com/office/powerpoint/2010/main" val="533862087"/>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523257"/>
            <a:ext cx="7886700" cy="5930808"/>
          </a:xfrm>
        </p:spPr>
        <p:txBody>
          <a:bodyPr/>
          <a:lstStyle/>
          <a:p>
            <a:pPr eaLnBrk="0" hangingPunct="0">
              <a:spcAft>
                <a:spcPts val="0"/>
              </a:spcAft>
            </a:pPr>
            <a:r>
              <a:rPr lang="tr-TR" altLang="en-US" sz="2400" dirty="0"/>
              <a:t>Görev tanımından da anlaşılabileceği gibi sosyal hizmet uzmanlarının toplumun tanınmasında toplumun sorunlarının saptanmasında ve bunlara çözümler getirilmesinde hayati işlevleri bulunmaktadır, sağlık ocağı hekimi ve sosyal hizmet uzmanlarının beraber çalıştığı sağlık ocaklarında bu iki eleman birbirlerini tamamlamış ve toplum sağlığı, toplum kalkınması, toplumun sağlık eğitimi konularında başarılı olabilmişlerdir. </a:t>
            </a:r>
            <a:endParaRPr lang="tr-TR" altLang="en-US" sz="2400" dirty="0" smtClean="0"/>
          </a:p>
          <a:p>
            <a:pPr eaLnBrk="0" hangingPunct="0">
              <a:spcAft>
                <a:spcPts val="0"/>
              </a:spcAft>
            </a:pPr>
            <a:r>
              <a:rPr lang="tr-TR" altLang="en-US" sz="2400" dirty="0" smtClean="0"/>
              <a:t>Buna </a:t>
            </a:r>
            <a:r>
              <a:rPr lang="tr-TR" altLang="en-US" sz="2400" dirty="0"/>
              <a:t>en iyi örneklerden birisi 1989-1994 yılları arasında Antalya'nın </a:t>
            </a:r>
            <a:r>
              <a:rPr lang="tr-TR" altLang="en-US" sz="2400" dirty="0" err="1"/>
              <a:t>Ahatlı</a:t>
            </a:r>
            <a:r>
              <a:rPr lang="tr-TR" altLang="en-US" sz="2400" dirty="0"/>
              <a:t> gecekondu bölgesinde UNICEF desteğiyle yürütülen </a:t>
            </a:r>
            <a:r>
              <a:rPr lang="tr-TR" altLang="en-US" sz="2400" dirty="0" smtClean="0"/>
              <a:t>projedir</a:t>
            </a:r>
            <a:r>
              <a:rPr lang="tr-TR" altLang="en-US" sz="2400" dirty="0"/>
              <a:t>. </a:t>
            </a:r>
            <a:endParaRPr lang="tr-TR" altLang="en-US" sz="2400" dirty="0" smtClean="0"/>
          </a:p>
          <a:p>
            <a:pPr eaLnBrk="0" hangingPunct="0">
              <a:spcAft>
                <a:spcPts val="0"/>
              </a:spcAft>
            </a:pPr>
            <a:r>
              <a:rPr lang="tr-TR" altLang="en-US" sz="2400" dirty="0" smtClean="0"/>
              <a:t>Aynı </a:t>
            </a:r>
            <a:r>
              <a:rPr lang="tr-TR" altLang="en-US" sz="2400" dirty="0"/>
              <a:t>şekilde, iyi bir işbirliği ile büyük kentlerimizin gecekondu bölgelerindeki Kadın Merkezlerinde ve Çocuk Merkezlerinde, sosyal hizmetler, sağlık hizmeti ile beraber, başarıyla verilebilmektedir.</a:t>
            </a:r>
          </a:p>
        </p:txBody>
      </p:sp>
      <p:pic>
        <p:nvPicPr>
          <p:cNvPr id="5122" name="Picture 1646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9050" cy="19050"/>
          </a:xfrm>
          <a:prstGeom prst="rect">
            <a:avLst/>
          </a:prstGeom>
          <a:noFill/>
          <a:extLst>
            <a:ext uri="{909E8E84-426E-40DD-AFC4-6F175D3DCCD1}">
              <a14:hiddenFill xmlns:a14="http://schemas.microsoft.com/office/drawing/2010/main">
                <a:solidFill>
                  <a:srgbClr val="FFFFFF"/>
                </a:solidFill>
              </a14:hiddenFill>
            </a:ext>
          </a:extLst>
        </p:spPr>
      </p:pic>
      <p:pic>
        <p:nvPicPr>
          <p:cNvPr id="5121" name="Picture 1646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9050"/>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a:spLocks noChangeArrowheads="1"/>
          </p:cNvSpPr>
          <p:nvPr/>
        </p:nvSpPr>
        <p:spPr bwMode="auto">
          <a:xfrm>
            <a:off x="0" y="285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 b="0" i="0" u="none" strike="noStrike" cap="none" normalizeH="0" baseline="0" smtClean="0">
                <a:ln>
                  <a:noFill/>
                </a:ln>
                <a:solidFill>
                  <a:schemeClr val="tx1"/>
                </a:solidFill>
                <a:effectLst/>
                <a:latin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7" name="Slayt Numarası Yer Tutucusu 6"/>
          <p:cNvSpPr>
            <a:spLocks noGrp="1"/>
          </p:cNvSpPr>
          <p:nvPr>
            <p:ph type="sldNum" sz="quarter" idx="12"/>
          </p:nvPr>
        </p:nvSpPr>
        <p:spPr/>
        <p:txBody>
          <a:bodyPr/>
          <a:lstStyle/>
          <a:p>
            <a:pPr>
              <a:defRPr/>
            </a:pPr>
            <a:fld id="{286F890B-A91D-47DD-AB86-5D0FA623182C}" type="slidenum">
              <a:rPr lang="en-US" smtClean="0"/>
              <a:pPr>
                <a:defRPr/>
              </a:pPr>
              <a:t>29</a:t>
            </a:fld>
            <a:endParaRPr lang="en-US"/>
          </a:p>
        </p:txBody>
      </p:sp>
    </p:spTree>
    <p:extLst>
      <p:ext uri="{BB962C8B-B14F-4D97-AF65-F5344CB8AC3E}">
        <p14:creationId xmlns:p14="http://schemas.microsoft.com/office/powerpoint/2010/main" val="1780955293"/>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988814"/>
            <a:ext cx="7886700" cy="1576834"/>
          </a:xfrm>
        </p:spPr>
        <p:txBody>
          <a:bodyPr/>
          <a:lstStyle/>
          <a:p>
            <a:pPr marL="0" indent="0" algn="ctr">
              <a:lnSpc>
                <a:spcPct val="110000"/>
              </a:lnSpc>
              <a:buNone/>
            </a:pPr>
            <a:r>
              <a:rPr lang="tr-TR" dirty="0" smtClean="0"/>
              <a:t>Türkiye’de sağlık hizmetleri 1923 yılı Cumhuriyet’in kuruluşundan itibaren 1982 yılına kadar devletin sunması gereken bir hizmet olarak kabul edilmiştir. </a:t>
            </a:r>
            <a:endParaRPr lang="tr-TR" dirty="0"/>
          </a:p>
        </p:txBody>
      </p:sp>
      <p:pic>
        <p:nvPicPr>
          <p:cNvPr id="2050" name="Picture 2" descr="C:\Users\Foxconn\Desktop\2.png"/>
          <p:cNvPicPr>
            <a:picLocks noChangeAspect="1" noChangeArrowheads="1"/>
          </p:cNvPicPr>
          <p:nvPr/>
        </p:nvPicPr>
        <p:blipFill>
          <a:blip r:embed="rId2" cstate="print"/>
          <a:srcRect/>
          <a:stretch>
            <a:fillRect/>
          </a:stretch>
        </p:blipFill>
        <p:spPr bwMode="auto">
          <a:xfrm>
            <a:off x="2152276" y="2883988"/>
            <a:ext cx="4839448" cy="3150864"/>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713037633"/>
      </p:ext>
    </p:extLst>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507986"/>
            <a:ext cx="7886700" cy="5930807"/>
          </a:xfrm>
        </p:spPr>
        <p:txBody>
          <a:bodyPr/>
          <a:lstStyle/>
          <a:p>
            <a:r>
              <a:rPr lang="tr-TR" sz="2600" dirty="0"/>
              <a:t>Sosyal hizmet uzmanlarını hastanelerde de önemli görevleri bulunmaktadır. </a:t>
            </a:r>
            <a:endParaRPr lang="tr-TR" sz="2600" dirty="0" smtClean="0"/>
          </a:p>
          <a:p>
            <a:r>
              <a:rPr lang="tr-TR" sz="2600" dirty="0" smtClean="0"/>
              <a:t>Yatacak </a:t>
            </a:r>
            <a:r>
              <a:rPr lang="tr-TR" sz="2600" dirty="0"/>
              <a:t>hastayı ilk karşılayan, hastaneyi ve kurallarını hatırlatan, yatmakta olan hastanın hastane veya ailesi ile olan sorunlarını çözmede yardım eden, çocukları ve ayakta dolaşabilen hastaları meşgul eden, taburcu olacak hastaların hastane ücretleri, ulaşım, iş vb. sorunlarını çözen de yine sosyal hizmet uzmanıdır. </a:t>
            </a:r>
            <a:endParaRPr lang="tr-TR" sz="2600" dirty="0" smtClean="0"/>
          </a:p>
          <a:p>
            <a:r>
              <a:rPr lang="tr-TR" sz="2600" dirty="0" smtClean="0"/>
              <a:t>Ne </a:t>
            </a:r>
            <a:r>
              <a:rPr lang="tr-TR" sz="2600" dirty="0"/>
              <a:t>yazık ki pek çok hastanemizde biraz başhekimlerin sosyal hizmet uzmanlarının yaptıkları işlerin önemini bilmeyişlerinden, biraz da sosyal hizmet uzmanlarının mesleklerine sahip çıkmayışları nedeniyle işlevleri dışında (döner sermayede veya danışmada memur vb.) çalıştırılmışlardır.</a:t>
            </a:r>
            <a:endParaRPr lang="en-US" sz="2600" dirty="0"/>
          </a:p>
        </p:txBody>
      </p:sp>
      <p:sp>
        <p:nvSpPr>
          <p:cNvPr id="2" name="Slayt Numarası Yer Tutucusu 1"/>
          <p:cNvSpPr>
            <a:spLocks noGrp="1"/>
          </p:cNvSpPr>
          <p:nvPr>
            <p:ph type="sldNum" sz="quarter" idx="12"/>
          </p:nvPr>
        </p:nvSpPr>
        <p:spPr/>
        <p:txBody>
          <a:bodyPr/>
          <a:lstStyle/>
          <a:p>
            <a:pPr>
              <a:defRPr/>
            </a:pPr>
            <a:fld id="{286F890B-A91D-47DD-AB86-5D0FA623182C}" type="slidenum">
              <a:rPr lang="en-US" smtClean="0"/>
              <a:pPr>
                <a:defRPr/>
              </a:pPr>
              <a:t>30</a:t>
            </a:fld>
            <a:endParaRPr lang="en-US"/>
          </a:p>
        </p:txBody>
      </p:sp>
    </p:spTree>
    <p:extLst>
      <p:ext uri="{BB962C8B-B14F-4D97-AF65-F5344CB8AC3E}">
        <p14:creationId xmlns:p14="http://schemas.microsoft.com/office/powerpoint/2010/main" val="684258005"/>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164932"/>
            <a:ext cx="7886700" cy="3391794"/>
          </a:xfrm>
        </p:spPr>
        <p:txBody>
          <a:bodyPr/>
          <a:lstStyle/>
          <a:p>
            <a:pPr lvl="0" eaLnBrk="0" hangingPunct="0">
              <a:lnSpc>
                <a:spcPct val="110000"/>
              </a:lnSpc>
              <a:spcAft>
                <a:spcPts val="600"/>
              </a:spcAft>
            </a:pPr>
            <a:r>
              <a:rPr lang="tr-TR" altLang="en-US" dirty="0"/>
              <a:t>Oysa küreselleşmenin sosyal devleti yıprattığı, işsizlik ve yoksulluğun arttığı, sağlık ve eğitim gibi kamu hizmetlerinin hızla özelleştirildiği günümüzde halk sağlığı uzmanı ve sosyal</a:t>
            </a:r>
            <a:r>
              <a:rPr lang="en-US" altLang="en-US" dirty="0"/>
              <a:t> h</a:t>
            </a:r>
            <a:r>
              <a:rPr lang="tr-TR" altLang="en-US" dirty="0" err="1"/>
              <a:t>izmet</a:t>
            </a:r>
            <a:r>
              <a:rPr lang="tr-TR" altLang="en-US" dirty="0"/>
              <a:t> uzmanı hem saldırıya karşı koymak hem de artan toplumsal sorunlara çözüm üretebilmek </a:t>
            </a:r>
            <a:r>
              <a:rPr lang="tr-TR" altLang="en-US" dirty="0" smtClean="0"/>
              <a:t>için </a:t>
            </a:r>
            <a:r>
              <a:rPr lang="tr-TR" altLang="en-US" dirty="0"/>
              <a:t>beraber çalışmak zorundadırlar.</a:t>
            </a:r>
            <a:r>
              <a:rPr lang="en-US" altLang="en-US" dirty="0"/>
              <a:t> </a:t>
            </a:r>
          </a:p>
        </p:txBody>
      </p:sp>
      <p:pic>
        <p:nvPicPr>
          <p:cNvPr id="7173" name="Picture 5" descr="İlgili resim"/>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72000" y="4572000"/>
            <a:ext cx="4509730" cy="1948649"/>
          </a:xfrm>
          <a:prstGeom prst="rect">
            <a:avLst/>
          </a:prstGeom>
          <a:noFill/>
          <a:extLst>
            <a:ext uri="{909E8E84-426E-40DD-AFC4-6F175D3DCCD1}">
              <a14:hiddenFill xmlns:a14="http://schemas.microsoft.com/office/drawing/2010/main">
                <a:solidFill>
                  <a:srgbClr val="FFFFFF"/>
                </a:solidFill>
              </a14:hiddenFill>
            </a:ext>
          </a:extLst>
        </p:spPr>
      </p:pic>
      <p:sp>
        <p:nvSpPr>
          <p:cNvPr id="6" name="Slayt Numarası Yer Tutucusu 5"/>
          <p:cNvSpPr>
            <a:spLocks noGrp="1"/>
          </p:cNvSpPr>
          <p:nvPr>
            <p:ph type="sldNum" sz="quarter" idx="12"/>
          </p:nvPr>
        </p:nvSpPr>
        <p:spPr/>
        <p:txBody>
          <a:bodyPr/>
          <a:lstStyle/>
          <a:p>
            <a:pPr>
              <a:defRPr/>
            </a:pPr>
            <a:fld id="{286F890B-A91D-47DD-AB86-5D0FA623182C}" type="slidenum">
              <a:rPr lang="en-US" smtClean="0"/>
              <a:pPr>
                <a:defRPr/>
              </a:pPr>
              <a:t>31</a:t>
            </a:fld>
            <a:endParaRPr lang="en-US"/>
          </a:p>
        </p:txBody>
      </p:sp>
    </p:spTree>
    <p:extLst>
      <p:ext uri="{BB962C8B-B14F-4D97-AF65-F5344CB8AC3E}">
        <p14:creationId xmlns:p14="http://schemas.microsoft.com/office/powerpoint/2010/main" val="1221084029"/>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200" i="1" dirty="0">
                <a:solidFill>
                  <a:srgbClr val="6600CC"/>
                </a:solidFill>
              </a:rPr>
              <a:t>Bu disiplinlerin ortak ilgi alanları aşağıda </a:t>
            </a:r>
            <a:r>
              <a:rPr lang="tr-TR" sz="3200" i="1" dirty="0" smtClean="0">
                <a:solidFill>
                  <a:srgbClr val="6600CC"/>
                </a:solidFill>
              </a:rPr>
              <a:t>verilmiştir.</a:t>
            </a:r>
            <a:endParaRPr lang="en-US" sz="3200" i="1" dirty="0">
              <a:solidFill>
                <a:srgbClr val="6600CC"/>
              </a:solidFill>
            </a:endParaRPr>
          </a:p>
        </p:txBody>
      </p:sp>
      <p:sp>
        <p:nvSpPr>
          <p:cNvPr id="3" name="İçerik Yer Tutucusu 2"/>
          <p:cNvSpPr>
            <a:spLocks noGrp="1"/>
          </p:cNvSpPr>
          <p:nvPr>
            <p:ph idx="1"/>
          </p:nvPr>
        </p:nvSpPr>
        <p:spPr>
          <a:xfrm>
            <a:off x="628650" y="1530350"/>
            <a:ext cx="3819063" cy="4646613"/>
          </a:xfrm>
        </p:spPr>
        <p:txBody>
          <a:bodyPr/>
          <a:lstStyle/>
          <a:p>
            <a:pPr lvl="0" eaLnBrk="0" hangingPunct="0">
              <a:spcBef>
                <a:spcPts val="600"/>
              </a:spcBef>
            </a:pPr>
            <a:r>
              <a:rPr lang="tr-TR" altLang="en-US" sz="2400" dirty="0"/>
              <a:t>Sosyal Hizmet - Halk Sağlığı Ortak İlgi Alanları</a:t>
            </a:r>
            <a:endParaRPr lang="en-US" altLang="en-US" sz="2400" dirty="0"/>
          </a:p>
          <a:p>
            <a:pPr lvl="0" eaLnBrk="0" hangingPunct="0">
              <a:spcBef>
                <a:spcPts val="600"/>
              </a:spcBef>
            </a:pPr>
            <a:r>
              <a:rPr lang="tr-TR" altLang="en-US" sz="2400" dirty="0"/>
              <a:t>Yoksulluk, işsizlik, sosyal adalet, eşitsizlik</a:t>
            </a:r>
          </a:p>
          <a:p>
            <a:pPr lvl="0" eaLnBrk="0" hangingPunct="0">
              <a:spcBef>
                <a:spcPts val="600"/>
              </a:spcBef>
            </a:pPr>
            <a:r>
              <a:rPr lang="tr-TR" altLang="en-US" sz="2400" dirty="0"/>
              <a:t>Sosyal güvenlik</a:t>
            </a:r>
            <a:endParaRPr lang="en-US" altLang="en-US" sz="2400" dirty="0"/>
          </a:p>
          <a:p>
            <a:pPr lvl="0" eaLnBrk="0" hangingPunct="0">
              <a:spcBef>
                <a:spcPts val="600"/>
              </a:spcBef>
            </a:pPr>
            <a:r>
              <a:rPr lang="tr-TR" altLang="en-US" sz="2400" dirty="0"/>
              <a:t>Çevre sorunları, kentleşme </a:t>
            </a:r>
            <a:endParaRPr lang="en-US" altLang="en-US" sz="2400" dirty="0"/>
          </a:p>
          <a:p>
            <a:pPr lvl="0" eaLnBrk="0" hangingPunct="0">
              <a:spcBef>
                <a:spcPts val="600"/>
              </a:spcBef>
            </a:pPr>
            <a:r>
              <a:rPr lang="tr-TR" altLang="en-US" sz="2400" dirty="0"/>
              <a:t>Konut, fizik çevre, gecekondu</a:t>
            </a:r>
            <a:endParaRPr lang="en-US" altLang="en-US" sz="2400" dirty="0"/>
          </a:p>
          <a:p>
            <a:pPr lvl="0" eaLnBrk="0" hangingPunct="0">
              <a:spcBef>
                <a:spcPts val="600"/>
              </a:spcBef>
            </a:pPr>
            <a:r>
              <a:rPr lang="tr-TR" altLang="en-US" sz="2400" dirty="0"/>
              <a:t>İç ve dış göç, </a:t>
            </a:r>
            <a:r>
              <a:rPr lang="tr-TR" altLang="en-US" sz="2400" dirty="0" smtClean="0"/>
              <a:t>sığınmacılar</a:t>
            </a:r>
          </a:p>
          <a:p>
            <a:pPr eaLnBrk="0" hangingPunct="0">
              <a:spcBef>
                <a:spcPts val="600"/>
              </a:spcBef>
              <a:tabLst>
                <a:tab pos="563563" algn="ctr"/>
                <a:tab pos="1590675" algn="ctr"/>
              </a:tabLst>
            </a:pPr>
            <a:r>
              <a:rPr lang="tr-TR" altLang="en-US" sz="2400" dirty="0"/>
              <a:t>Halkın sağlık eğitimi</a:t>
            </a:r>
            <a:endParaRPr lang="en-US" altLang="en-US" sz="2400" dirty="0"/>
          </a:p>
          <a:p>
            <a:pPr eaLnBrk="0" hangingPunct="0">
              <a:spcBef>
                <a:spcPts val="600"/>
              </a:spcBef>
              <a:tabLst>
                <a:tab pos="563563" algn="ctr"/>
                <a:tab pos="1590675" algn="ctr"/>
              </a:tabLst>
            </a:pPr>
            <a:r>
              <a:rPr lang="tr-TR" altLang="en-US" sz="2400" dirty="0"/>
              <a:t>Gençlik </a:t>
            </a:r>
            <a:r>
              <a:rPr lang="tr-TR" altLang="en-US" sz="2400" dirty="0" smtClean="0"/>
              <a:t>sorunları</a:t>
            </a:r>
            <a:endParaRPr lang="en-US" altLang="en-US" sz="2400" dirty="0"/>
          </a:p>
        </p:txBody>
      </p:sp>
      <p:sp>
        <p:nvSpPr>
          <p:cNvPr id="10" name="İçerik Yer Tutucusu 2"/>
          <p:cNvSpPr txBox="1">
            <a:spLocks/>
          </p:cNvSpPr>
          <p:nvPr/>
        </p:nvSpPr>
        <p:spPr bwMode="auto">
          <a:xfrm>
            <a:off x="4783399" y="1530350"/>
            <a:ext cx="3819063" cy="4879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fontAlgn="base">
              <a:spcBef>
                <a:spcPts val="1000"/>
              </a:spcBef>
              <a:spcAft>
                <a:spcPct val="0"/>
              </a:spcAft>
              <a:buSzPct val="70000"/>
              <a:buFontTx/>
              <a:buBlip>
                <a:blip r:embed="rId2"/>
              </a:buBlip>
              <a:defRPr sz="2800" b="1" kern="1200">
                <a:solidFill>
                  <a:schemeClr val="tx1"/>
                </a:solidFill>
                <a:latin typeface="+mn-lt"/>
                <a:ea typeface="+mn-ea"/>
                <a:cs typeface="+mn-cs"/>
              </a:defRPr>
            </a:lvl1pPr>
            <a:lvl2pPr marL="685800" indent="-228600" algn="l" rtl="0" fontAlgn="base">
              <a:spcBef>
                <a:spcPts val="500"/>
              </a:spcBef>
              <a:spcAft>
                <a:spcPct val="0"/>
              </a:spcAft>
              <a:buFont typeface="Arial" panose="020B0604020202020204" pitchFamily="34" charset="0"/>
              <a:buChar char="•"/>
              <a:defRPr sz="2400" b="1" kern="1200">
                <a:solidFill>
                  <a:schemeClr val="tx1"/>
                </a:solidFill>
                <a:latin typeface="+mn-lt"/>
                <a:ea typeface="+mn-ea"/>
                <a:cs typeface="+mn-cs"/>
              </a:defRPr>
            </a:lvl2pPr>
            <a:lvl3pPr marL="1143000" indent="-228600" algn="l" rtl="0" fontAlgn="base">
              <a:spcBef>
                <a:spcPts val="500"/>
              </a:spcBef>
              <a:spcAft>
                <a:spcPct val="0"/>
              </a:spcAft>
              <a:buFont typeface="Arial" panose="020B0604020202020204" pitchFamily="34" charset="0"/>
              <a:buChar char="•"/>
              <a:defRPr sz="2000" b="1" kern="1200">
                <a:solidFill>
                  <a:schemeClr val="tx1"/>
                </a:solidFill>
                <a:latin typeface="+mn-lt"/>
                <a:ea typeface="+mn-ea"/>
                <a:cs typeface="+mn-cs"/>
              </a:defRPr>
            </a:lvl3pPr>
            <a:lvl4pPr marL="16002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4pPr>
            <a:lvl5pPr marL="20574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0" hangingPunct="0">
              <a:spcBef>
                <a:spcPts val="600"/>
              </a:spcBef>
              <a:tabLst>
                <a:tab pos="563563" algn="ctr"/>
                <a:tab pos="1590675" algn="ctr"/>
              </a:tabLst>
            </a:pPr>
            <a:r>
              <a:rPr lang="tr-TR" altLang="en-US" sz="2400" dirty="0" smtClean="0"/>
              <a:t>İşçi sağlığı, çalışma koşulları</a:t>
            </a:r>
            <a:endParaRPr lang="en-US" altLang="en-US" sz="2400" dirty="0" smtClean="0"/>
          </a:p>
          <a:p>
            <a:pPr eaLnBrk="0" hangingPunct="0">
              <a:spcBef>
                <a:spcPts val="600"/>
              </a:spcBef>
              <a:tabLst>
                <a:tab pos="563563" algn="ctr"/>
                <a:tab pos="1590675" algn="ctr"/>
              </a:tabLst>
            </a:pPr>
            <a:r>
              <a:rPr lang="tr-TR" altLang="en-US" sz="2400" dirty="0" smtClean="0"/>
              <a:t>Kadın sorunları, anne sağlığı</a:t>
            </a:r>
            <a:endParaRPr lang="en-US" altLang="en-US" sz="2400" dirty="0" smtClean="0"/>
          </a:p>
          <a:p>
            <a:pPr eaLnBrk="0" hangingPunct="0">
              <a:spcBef>
                <a:spcPts val="600"/>
              </a:spcBef>
              <a:tabLst>
                <a:tab pos="563563" algn="ctr"/>
                <a:tab pos="1590675" algn="ctr"/>
              </a:tabLst>
            </a:pPr>
            <a:r>
              <a:rPr lang="tr-TR" altLang="en-US" sz="2400" dirty="0" smtClean="0"/>
              <a:t>Çocuk sorunları, çocuk sağlığı</a:t>
            </a:r>
          </a:p>
          <a:p>
            <a:pPr eaLnBrk="1" hangingPunct="1">
              <a:spcBef>
                <a:spcPts val="600"/>
              </a:spcBef>
            </a:pPr>
            <a:r>
              <a:rPr lang="tr-TR" sz="2400" dirty="0" smtClean="0"/>
              <a:t>Nüfus artışı, aile planlaması</a:t>
            </a:r>
            <a:endParaRPr lang="en-US" sz="2400" dirty="0" smtClean="0"/>
          </a:p>
          <a:p>
            <a:pPr eaLnBrk="1" hangingPunct="1">
              <a:spcBef>
                <a:spcPts val="600"/>
              </a:spcBef>
            </a:pPr>
            <a:r>
              <a:rPr lang="tr-TR" sz="2400" dirty="0" smtClean="0"/>
              <a:t>Aile sorunları</a:t>
            </a:r>
            <a:endParaRPr lang="tr-TR" altLang="en-US" sz="2400" b="0" dirty="0" smtClean="0">
              <a:latin typeface="Arial" panose="020B0604020202020204" pitchFamily="34" charset="0"/>
            </a:endParaRPr>
          </a:p>
          <a:p>
            <a:pPr eaLnBrk="1" hangingPunct="1">
              <a:spcBef>
                <a:spcPts val="600"/>
              </a:spcBef>
            </a:pPr>
            <a:r>
              <a:rPr lang="tr-TR" sz="2400" dirty="0"/>
              <a:t>Suç, Vandalizm, trafik kazaları, doğal </a:t>
            </a:r>
            <a:r>
              <a:rPr lang="tr-TR" sz="2400" dirty="0" smtClean="0"/>
              <a:t>afetler</a:t>
            </a:r>
            <a:endParaRPr lang="en-US" sz="2400" dirty="0"/>
          </a:p>
        </p:txBody>
      </p:sp>
      <p:sp>
        <p:nvSpPr>
          <p:cNvPr id="8" name="Slayt Numarası Yer Tutucusu 7"/>
          <p:cNvSpPr>
            <a:spLocks noGrp="1"/>
          </p:cNvSpPr>
          <p:nvPr>
            <p:ph type="sldNum" sz="quarter" idx="12"/>
          </p:nvPr>
        </p:nvSpPr>
        <p:spPr/>
        <p:txBody>
          <a:bodyPr/>
          <a:lstStyle/>
          <a:p>
            <a:pPr>
              <a:defRPr/>
            </a:pPr>
            <a:fld id="{286F890B-A91D-47DD-AB86-5D0FA623182C}" type="slidenum">
              <a:rPr lang="en-US" smtClean="0"/>
              <a:pPr>
                <a:defRPr/>
              </a:pPr>
              <a:t>32</a:t>
            </a:fld>
            <a:endParaRPr lang="en-US"/>
          </a:p>
        </p:txBody>
      </p:sp>
    </p:spTree>
    <p:extLst>
      <p:ext uri="{BB962C8B-B14F-4D97-AF65-F5344CB8AC3E}">
        <p14:creationId xmlns:p14="http://schemas.microsoft.com/office/powerpoint/2010/main" val="544081745"/>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200" i="1" dirty="0">
                <a:solidFill>
                  <a:srgbClr val="6600CC"/>
                </a:solidFill>
              </a:rPr>
              <a:t>Bu disiplinlerin ortak ilgi alanları aşağıda </a:t>
            </a:r>
            <a:r>
              <a:rPr lang="tr-TR" sz="3200" i="1" dirty="0" smtClean="0">
                <a:solidFill>
                  <a:srgbClr val="6600CC"/>
                </a:solidFill>
              </a:rPr>
              <a:t>verilmiştir.</a:t>
            </a:r>
            <a:endParaRPr lang="en-US" sz="3200" i="1" dirty="0">
              <a:solidFill>
                <a:srgbClr val="6600CC"/>
              </a:solidFill>
            </a:endParaRPr>
          </a:p>
        </p:txBody>
      </p:sp>
      <p:sp>
        <p:nvSpPr>
          <p:cNvPr id="3" name="İçerik Yer Tutucusu 2"/>
          <p:cNvSpPr>
            <a:spLocks noGrp="1"/>
          </p:cNvSpPr>
          <p:nvPr>
            <p:ph idx="1"/>
          </p:nvPr>
        </p:nvSpPr>
        <p:spPr>
          <a:xfrm>
            <a:off x="628650" y="1530350"/>
            <a:ext cx="4165292" cy="495922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0" hangingPunct="0">
              <a:spcBef>
                <a:spcPts val="600"/>
              </a:spcBef>
              <a:tabLst>
                <a:tab pos="563563" algn="ctr"/>
                <a:tab pos="1590675" algn="ctr"/>
              </a:tabLst>
            </a:pPr>
            <a:r>
              <a:rPr lang="tr-TR" sz="2400" dirty="0" smtClean="0"/>
              <a:t>Çocuk </a:t>
            </a:r>
            <a:r>
              <a:rPr lang="tr-TR" sz="2400" dirty="0"/>
              <a:t>İşçiler, sokak çocukları, korunmaya muhtaç çocuklar</a:t>
            </a:r>
            <a:endParaRPr lang="en-US" sz="2400" dirty="0"/>
          </a:p>
          <a:p>
            <a:pPr eaLnBrk="0" hangingPunct="0">
              <a:spcBef>
                <a:spcPts val="600"/>
              </a:spcBef>
              <a:tabLst>
                <a:tab pos="563563" algn="ctr"/>
                <a:tab pos="1590675" algn="ctr"/>
              </a:tabLst>
            </a:pPr>
            <a:r>
              <a:rPr lang="tr-TR" sz="2400" dirty="0"/>
              <a:t>Yaşlılık, yaşlıların sorunları, hizmetleri</a:t>
            </a:r>
            <a:endParaRPr lang="en-US" sz="2400" dirty="0"/>
          </a:p>
          <a:p>
            <a:pPr eaLnBrk="0" hangingPunct="0">
              <a:spcBef>
                <a:spcPts val="600"/>
              </a:spcBef>
              <a:tabLst>
                <a:tab pos="563563" algn="ctr"/>
                <a:tab pos="1590675" algn="ctr"/>
              </a:tabLst>
            </a:pPr>
            <a:r>
              <a:rPr lang="tr-TR" sz="2400" dirty="0"/>
              <a:t>Evsizler, kimsesizler</a:t>
            </a:r>
            <a:endParaRPr lang="en-US" sz="2400" dirty="0"/>
          </a:p>
          <a:p>
            <a:pPr eaLnBrk="0" hangingPunct="0">
              <a:spcBef>
                <a:spcPts val="600"/>
              </a:spcBef>
              <a:tabLst>
                <a:tab pos="563563" algn="ctr"/>
                <a:tab pos="1590675" algn="ctr"/>
              </a:tabLst>
            </a:pPr>
            <a:r>
              <a:rPr lang="tr-TR" sz="2400" dirty="0"/>
              <a:t>Sakatlar, sakatlık nedenleri, sosyal ve mesleki </a:t>
            </a:r>
            <a:r>
              <a:rPr lang="tr-TR" sz="2400" dirty="0" smtClean="0"/>
              <a:t>rehabilitasyon</a:t>
            </a:r>
          </a:p>
          <a:p>
            <a:pPr eaLnBrk="0" hangingPunct="0">
              <a:spcBef>
                <a:spcPts val="600"/>
              </a:spcBef>
              <a:tabLst>
                <a:tab pos="563563" algn="ctr"/>
                <a:tab pos="1590675" algn="ctr"/>
              </a:tabLst>
            </a:pPr>
            <a:r>
              <a:rPr lang="tr-TR" sz="2400" dirty="0"/>
              <a:t>Ruhsal sorunlar, zeka geriliği, </a:t>
            </a:r>
            <a:r>
              <a:rPr lang="tr-TR" sz="2400" dirty="0" smtClean="0"/>
              <a:t>intihar</a:t>
            </a:r>
          </a:p>
          <a:p>
            <a:pPr eaLnBrk="0" hangingPunct="0">
              <a:spcBef>
                <a:spcPts val="600"/>
              </a:spcBef>
              <a:tabLst>
                <a:tab pos="563563" algn="ctr"/>
                <a:tab pos="1590675" algn="ctr"/>
              </a:tabLst>
            </a:pPr>
            <a:r>
              <a:rPr lang="tr-TR" sz="2400" dirty="0"/>
              <a:t>Alkol, sigara, uyuşturucu, İlaç </a:t>
            </a:r>
            <a:r>
              <a:rPr lang="tr-TR" sz="2400" dirty="0" smtClean="0"/>
              <a:t>bağımlılığı</a:t>
            </a:r>
            <a:endParaRPr lang="en-US" sz="2400" dirty="0"/>
          </a:p>
        </p:txBody>
      </p:sp>
      <p:sp>
        <p:nvSpPr>
          <p:cNvPr id="10" name="İçerik Yer Tutucusu 2"/>
          <p:cNvSpPr txBox="1">
            <a:spLocks/>
          </p:cNvSpPr>
          <p:nvPr/>
        </p:nvSpPr>
        <p:spPr bwMode="auto">
          <a:xfrm>
            <a:off x="4783399" y="1530350"/>
            <a:ext cx="4085393" cy="4879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fontAlgn="base">
              <a:spcBef>
                <a:spcPts val="1000"/>
              </a:spcBef>
              <a:spcAft>
                <a:spcPct val="0"/>
              </a:spcAft>
              <a:buSzPct val="70000"/>
              <a:buFontTx/>
              <a:buBlip>
                <a:blip r:embed="rId2"/>
              </a:buBlip>
              <a:defRPr sz="2800" b="1" kern="1200">
                <a:solidFill>
                  <a:schemeClr val="tx1"/>
                </a:solidFill>
                <a:latin typeface="+mn-lt"/>
                <a:ea typeface="+mn-ea"/>
                <a:cs typeface="+mn-cs"/>
              </a:defRPr>
            </a:lvl1pPr>
            <a:lvl2pPr marL="685800" indent="-228600" algn="l" rtl="0" fontAlgn="base">
              <a:spcBef>
                <a:spcPts val="500"/>
              </a:spcBef>
              <a:spcAft>
                <a:spcPct val="0"/>
              </a:spcAft>
              <a:buFont typeface="Arial" panose="020B0604020202020204" pitchFamily="34" charset="0"/>
              <a:buChar char="•"/>
              <a:defRPr sz="2400" b="1" kern="1200">
                <a:solidFill>
                  <a:schemeClr val="tx1"/>
                </a:solidFill>
                <a:latin typeface="+mn-lt"/>
                <a:ea typeface="+mn-ea"/>
                <a:cs typeface="+mn-cs"/>
              </a:defRPr>
            </a:lvl2pPr>
            <a:lvl3pPr marL="1143000" indent="-228600" algn="l" rtl="0" fontAlgn="base">
              <a:spcBef>
                <a:spcPts val="500"/>
              </a:spcBef>
              <a:spcAft>
                <a:spcPct val="0"/>
              </a:spcAft>
              <a:buFont typeface="Arial" panose="020B0604020202020204" pitchFamily="34" charset="0"/>
              <a:buChar char="•"/>
              <a:defRPr sz="2000" b="1" kern="1200">
                <a:solidFill>
                  <a:schemeClr val="tx1"/>
                </a:solidFill>
                <a:latin typeface="+mn-lt"/>
                <a:ea typeface="+mn-ea"/>
                <a:cs typeface="+mn-cs"/>
              </a:defRPr>
            </a:lvl3pPr>
            <a:lvl4pPr marL="16002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4pPr>
            <a:lvl5pPr marL="2057400" indent="-228600" algn="l" rtl="0" fontAlgn="base">
              <a:spcBef>
                <a:spcPts val="500"/>
              </a:spcBef>
              <a:spcAft>
                <a:spcPct val="0"/>
              </a:spcAft>
              <a:buFont typeface="Arial" panose="020B0604020202020204" pitchFamily="34" charset="0"/>
              <a:buChar char="•"/>
              <a:defRPr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tabLst>
                <a:tab pos="563563" algn="ctr"/>
                <a:tab pos="1590675" algn="ctr"/>
              </a:tabLst>
            </a:pPr>
            <a:r>
              <a:rPr lang="tr-TR" sz="2400" dirty="0" smtClean="0"/>
              <a:t>Aile </a:t>
            </a:r>
            <a:r>
              <a:rPr lang="tr-TR" sz="2400" dirty="0"/>
              <a:t>içi şiddet, kadın istismarı, çocuk ihmali ve istismarı</a:t>
            </a:r>
            <a:endParaRPr lang="en-US" sz="2400" dirty="0"/>
          </a:p>
          <a:p>
            <a:pPr>
              <a:spcBef>
                <a:spcPts val="600"/>
              </a:spcBef>
              <a:tabLst>
                <a:tab pos="563563" algn="ctr"/>
                <a:tab pos="1590675" algn="ctr"/>
              </a:tabLst>
            </a:pPr>
            <a:r>
              <a:rPr lang="tr-TR" sz="2400" dirty="0"/>
              <a:t>Cinsel yolla bulaşan hastalıklar, fuhuş,</a:t>
            </a:r>
            <a:endParaRPr lang="en-US" sz="2400" dirty="0"/>
          </a:p>
          <a:p>
            <a:pPr>
              <a:spcBef>
                <a:spcPts val="600"/>
              </a:spcBef>
              <a:tabLst>
                <a:tab pos="563563" algn="ctr"/>
                <a:tab pos="1590675" algn="ctr"/>
              </a:tabLst>
            </a:pPr>
            <a:r>
              <a:rPr lang="tr-TR" sz="2400" dirty="0"/>
              <a:t>Beslenme yetersizliği, açlık, </a:t>
            </a:r>
            <a:r>
              <a:rPr lang="tr-TR" sz="2400" dirty="0" err="1"/>
              <a:t>obesite</a:t>
            </a:r>
            <a:endParaRPr lang="en-US" sz="2400" dirty="0"/>
          </a:p>
          <a:p>
            <a:pPr>
              <a:spcBef>
                <a:spcPts val="600"/>
              </a:spcBef>
              <a:tabLst>
                <a:tab pos="563563" algn="ctr"/>
                <a:tab pos="1590675" algn="ctr"/>
              </a:tabLst>
            </a:pPr>
            <a:r>
              <a:rPr lang="tr-TR" sz="2400" dirty="0"/>
              <a:t>Sağlık hizmetleri</a:t>
            </a:r>
            <a:endParaRPr lang="en-US" sz="2400" dirty="0"/>
          </a:p>
          <a:p>
            <a:pPr>
              <a:spcBef>
                <a:spcPts val="600"/>
              </a:spcBef>
              <a:tabLst>
                <a:tab pos="563563" algn="ctr"/>
                <a:tab pos="1590675" algn="ctr"/>
              </a:tabLst>
            </a:pPr>
            <a:r>
              <a:rPr lang="tr-TR" sz="2400" dirty="0"/>
              <a:t>Toplum kalkınması</a:t>
            </a:r>
            <a:endParaRPr lang="en-US" sz="2400" dirty="0"/>
          </a:p>
        </p:txBody>
      </p:sp>
      <p:sp>
        <p:nvSpPr>
          <p:cNvPr id="5" name="Slayt Numarası Yer Tutucusu 4"/>
          <p:cNvSpPr>
            <a:spLocks noGrp="1"/>
          </p:cNvSpPr>
          <p:nvPr>
            <p:ph type="sldNum" sz="quarter" idx="12"/>
          </p:nvPr>
        </p:nvSpPr>
        <p:spPr/>
        <p:txBody>
          <a:bodyPr/>
          <a:lstStyle/>
          <a:p>
            <a:pPr>
              <a:defRPr/>
            </a:pPr>
            <a:fld id="{286F890B-A91D-47DD-AB86-5D0FA623182C}" type="slidenum">
              <a:rPr lang="en-US" smtClean="0"/>
              <a:pPr>
                <a:defRPr/>
              </a:pPr>
              <a:t>33</a:t>
            </a:fld>
            <a:endParaRPr lang="en-US"/>
          </a:p>
        </p:txBody>
      </p:sp>
    </p:spTree>
    <p:extLst>
      <p:ext uri="{BB962C8B-B14F-4D97-AF65-F5344CB8AC3E}">
        <p14:creationId xmlns:p14="http://schemas.microsoft.com/office/powerpoint/2010/main" val="1530125375"/>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064079"/>
            <a:ext cx="7886700" cy="4729841"/>
          </a:xfrm>
        </p:spPr>
        <p:txBody>
          <a:bodyPr/>
          <a:lstStyle/>
          <a:p>
            <a:pPr lvl="0" eaLnBrk="0" hangingPunct="0">
              <a:lnSpc>
                <a:spcPct val="110000"/>
              </a:lnSpc>
              <a:spcAft>
                <a:spcPts val="600"/>
              </a:spcAft>
            </a:pPr>
            <a:r>
              <a:rPr lang="tr-TR" dirty="0"/>
              <a:t>Yukarıdaki ortak sosyal hizmet ve halk sağlığı ilgi alanlarının ne kadar fazla olduğu dikkati çekmektedir. </a:t>
            </a:r>
            <a:endParaRPr lang="tr-TR" dirty="0" smtClean="0"/>
          </a:p>
          <a:p>
            <a:pPr lvl="0" eaLnBrk="0" hangingPunct="0">
              <a:lnSpc>
                <a:spcPct val="110000"/>
              </a:lnSpc>
              <a:spcAft>
                <a:spcPts val="600"/>
              </a:spcAft>
            </a:pPr>
            <a:r>
              <a:rPr lang="tr-TR" dirty="0" smtClean="0"/>
              <a:t>İlgi </a:t>
            </a:r>
            <a:r>
              <a:rPr lang="tr-TR" dirty="0"/>
              <a:t>alanlarındaki paralellik, görev tanımlarının iyi yapılmadığı yerlerde görev çatışmalarına da yol açabilecek niteliktedir. </a:t>
            </a:r>
            <a:endParaRPr lang="tr-TR" dirty="0" smtClean="0"/>
          </a:p>
          <a:p>
            <a:pPr lvl="0" eaLnBrk="0" hangingPunct="0">
              <a:lnSpc>
                <a:spcPct val="110000"/>
              </a:lnSpc>
              <a:spcAft>
                <a:spcPts val="600"/>
              </a:spcAft>
            </a:pPr>
            <a:r>
              <a:rPr lang="tr-TR" dirty="0" smtClean="0"/>
              <a:t>Halk </a:t>
            </a:r>
            <a:r>
              <a:rPr lang="tr-TR" dirty="0"/>
              <a:t>sağlığı uzmanları, ortak ilgi alanlarında beraber çalışabilmek için sosyal hizmet </a:t>
            </a:r>
            <a:r>
              <a:rPr lang="tr-TR" dirty="0" smtClean="0"/>
              <a:t>uzmanlarını </a:t>
            </a:r>
            <a:r>
              <a:rPr lang="tr-TR" dirty="0"/>
              <a:t>daha iyi tanımalıdırlar. </a:t>
            </a:r>
            <a:endParaRPr lang="en-US" altLang="en-US" dirty="0"/>
          </a:p>
        </p:txBody>
      </p:sp>
      <p:sp>
        <p:nvSpPr>
          <p:cNvPr id="2" name="Slayt Numarası Yer Tutucusu 1"/>
          <p:cNvSpPr>
            <a:spLocks noGrp="1"/>
          </p:cNvSpPr>
          <p:nvPr>
            <p:ph type="sldNum" sz="quarter" idx="12"/>
          </p:nvPr>
        </p:nvSpPr>
        <p:spPr/>
        <p:txBody>
          <a:bodyPr/>
          <a:lstStyle/>
          <a:p>
            <a:pPr>
              <a:defRPr/>
            </a:pPr>
            <a:fld id="{286F890B-A91D-47DD-AB86-5D0FA623182C}" type="slidenum">
              <a:rPr lang="en-US" smtClean="0"/>
              <a:pPr>
                <a:defRPr/>
              </a:pPr>
              <a:t>34</a:t>
            </a:fld>
            <a:endParaRPr lang="en-US"/>
          </a:p>
        </p:txBody>
      </p:sp>
    </p:spTree>
    <p:extLst>
      <p:ext uri="{BB962C8B-B14F-4D97-AF65-F5344CB8AC3E}">
        <p14:creationId xmlns:p14="http://schemas.microsoft.com/office/powerpoint/2010/main" val="4261115127"/>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49" y="660338"/>
            <a:ext cx="7911669" cy="5678318"/>
          </a:xfrm>
        </p:spPr>
        <p:txBody>
          <a:bodyPr/>
          <a:lstStyle/>
          <a:p>
            <a:pPr lvl="0"/>
            <a:r>
              <a:rPr lang="tr-TR" dirty="0" smtClean="0"/>
              <a:t>Ancak bunun tersi de geçerlidir.</a:t>
            </a:r>
          </a:p>
          <a:p>
            <a:r>
              <a:rPr lang="tr-TR" altLang="en-US" dirty="0" smtClean="0"/>
              <a:t>Antalya'da çocuk sağlığı uzmanları ve sosyal hizmet uzmanlarının düzenledikleri çocuk istismarı ve ihmali konusunda bir seminerde halk sağlığı uzmanlarına yer verilmemişti. </a:t>
            </a:r>
          </a:p>
          <a:p>
            <a:r>
              <a:rPr lang="tr-TR" altLang="en-US" dirty="0" smtClean="0"/>
              <a:t>Oysa davetli konuşmacılar sıklıkla bu olayın yaygınlığının belirlenmesi gerektiğini, anne ve babaların taşıdıkları özelliklerin önem taşıdığını, konuyla ilgili olarak sağlık hizmetlerinin örgütlenmesi ve halkın eğitiminin şart olduğunu vurguluyorlardı; bu işlevlerin bir halk sağlığı uzmanının görevi olduğunu bilmiyorlardı. </a:t>
            </a:r>
          </a:p>
        </p:txBody>
      </p:sp>
      <p:sp>
        <p:nvSpPr>
          <p:cNvPr id="10" name="Slayt Numarası Yer Tutucusu 9"/>
          <p:cNvSpPr>
            <a:spLocks noGrp="1"/>
          </p:cNvSpPr>
          <p:nvPr>
            <p:ph type="sldNum" sz="quarter" idx="12"/>
          </p:nvPr>
        </p:nvSpPr>
        <p:spPr/>
        <p:txBody>
          <a:bodyPr/>
          <a:lstStyle/>
          <a:p>
            <a:pPr>
              <a:defRPr/>
            </a:pPr>
            <a:fld id="{286F890B-A91D-47DD-AB86-5D0FA623182C}" type="slidenum">
              <a:rPr lang="en-US" smtClean="0"/>
              <a:pPr>
                <a:defRPr/>
              </a:pPr>
              <a:t>35</a:t>
            </a:fld>
            <a:endParaRPr lang="en-US"/>
          </a:p>
        </p:txBody>
      </p:sp>
    </p:spTree>
    <p:extLst>
      <p:ext uri="{BB962C8B-B14F-4D97-AF65-F5344CB8AC3E}">
        <p14:creationId xmlns:p14="http://schemas.microsoft.com/office/powerpoint/2010/main" val="1851546685"/>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9684" y="571563"/>
            <a:ext cx="8204632" cy="5758217"/>
          </a:xfrm>
        </p:spPr>
        <p:txBody>
          <a:bodyPr/>
          <a:lstStyle/>
          <a:p>
            <a:pPr marL="0" indent="0">
              <a:spcBef>
                <a:spcPts val="600"/>
              </a:spcBef>
              <a:buNone/>
            </a:pPr>
            <a:r>
              <a:rPr lang="tr-TR" altLang="en-US" sz="2400" dirty="0" smtClean="0"/>
              <a:t>Her iki meslek grubunun birbirini daha iyi tanımaları için bazı girişimlerde bulunulmalıdır.</a:t>
            </a:r>
            <a:r>
              <a:rPr lang="en-US" altLang="en-US" sz="2400" dirty="0" smtClean="0"/>
              <a:t> </a:t>
            </a:r>
            <a:endParaRPr lang="tr-TR" altLang="en-US" sz="2400" dirty="0" smtClean="0"/>
          </a:p>
          <a:p>
            <a:pPr lvl="0">
              <a:spcBef>
                <a:spcPts val="600"/>
              </a:spcBef>
            </a:pPr>
            <a:r>
              <a:rPr lang="tr-TR" altLang="en-US" sz="2200" dirty="0" smtClean="0"/>
              <a:t>Sosyal Hizmetler-Halk Sağlığı İşbirliği Nasıl Gelişir?</a:t>
            </a:r>
            <a:endParaRPr lang="en-US" altLang="en-US" sz="2200" dirty="0" smtClean="0"/>
          </a:p>
          <a:p>
            <a:pPr lvl="0">
              <a:spcBef>
                <a:spcPts val="600"/>
              </a:spcBef>
            </a:pPr>
            <a:r>
              <a:rPr lang="tr-TR" altLang="en-US" sz="2200" dirty="0" smtClean="0"/>
              <a:t>Sosyal Hizmetler Yüksekokulu ve Tıp Fakültelerinde sosyal hizmet ve halk sağlığı dersleri konmalı.</a:t>
            </a:r>
            <a:endParaRPr lang="en-US" altLang="en-US" sz="2200" dirty="0" smtClean="0"/>
          </a:p>
          <a:p>
            <a:pPr lvl="0">
              <a:spcBef>
                <a:spcPts val="600"/>
              </a:spcBef>
            </a:pPr>
            <a:r>
              <a:rPr lang="tr-TR" altLang="en-US" sz="2200" dirty="0" smtClean="0"/>
              <a:t>Her iki disiplinin hocaları öğrencilerine beraber çalışmanın önemini ve yararlarını vurgulamalı, mesleklerin işlevlerini tanıtmalı.</a:t>
            </a:r>
            <a:endParaRPr lang="en-US" altLang="en-US" sz="2200" dirty="0" smtClean="0"/>
          </a:p>
          <a:p>
            <a:pPr>
              <a:spcBef>
                <a:spcPts val="600"/>
              </a:spcBef>
            </a:pPr>
            <a:r>
              <a:rPr lang="tr-TR" altLang="en-US" sz="2200" dirty="0" smtClean="0"/>
              <a:t>Tıp Öğrencisi gecekonduya ve köye, sosyal hizmetler öğrencisi sağlık ocağı ve </a:t>
            </a:r>
            <a:r>
              <a:rPr lang="tr-TR" altLang="en-US" sz="2200" dirty="0"/>
              <a:t>hastaneye daha çok gitmeli.</a:t>
            </a:r>
            <a:endParaRPr lang="en-US" altLang="en-US" sz="2200" dirty="0"/>
          </a:p>
          <a:p>
            <a:pPr lvl="0">
              <a:spcBef>
                <a:spcPts val="600"/>
              </a:spcBef>
            </a:pPr>
            <a:r>
              <a:rPr lang="tr-TR" altLang="en-US" sz="2200" dirty="0"/>
              <a:t>Halk sağlığı asistanlarına sosyal hizmetler rotasyonu konmalı, seminer verdirilmeli.</a:t>
            </a:r>
            <a:endParaRPr lang="en-US" altLang="en-US" sz="2200" dirty="0"/>
          </a:p>
          <a:p>
            <a:pPr lvl="0">
              <a:spcBef>
                <a:spcPts val="600"/>
              </a:spcBef>
            </a:pPr>
            <a:r>
              <a:rPr lang="tr-TR" altLang="en-US" sz="2200" dirty="0"/>
              <a:t>İki meslek grubu elemanları ortaklaşa araştırmalar, hizmet projeleri yürütmeli.</a:t>
            </a:r>
            <a:endParaRPr lang="en-US" altLang="en-US" sz="2200" dirty="0"/>
          </a:p>
          <a:p>
            <a:pPr>
              <a:spcBef>
                <a:spcPts val="600"/>
              </a:spcBef>
            </a:pPr>
            <a:r>
              <a:rPr lang="tr-TR" altLang="en-US" sz="2200" dirty="0" smtClean="0"/>
              <a:t>İki meslek grubunu bir araya getiren seminerler, atölye çalışmaları düzenlenmeli.</a:t>
            </a:r>
          </a:p>
        </p:txBody>
      </p:sp>
      <p:sp>
        <p:nvSpPr>
          <p:cNvPr id="10" name="Slayt Numarası Yer Tutucusu 9"/>
          <p:cNvSpPr>
            <a:spLocks noGrp="1"/>
          </p:cNvSpPr>
          <p:nvPr>
            <p:ph type="sldNum" sz="quarter" idx="12"/>
          </p:nvPr>
        </p:nvSpPr>
        <p:spPr/>
        <p:txBody>
          <a:bodyPr/>
          <a:lstStyle/>
          <a:p>
            <a:pPr>
              <a:defRPr/>
            </a:pPr>
            <a:fld id="{286F890B-A91D-47DD-AB86-5D0FA623182C}" type="slidenum">
              <a:rPr lang="en-US" smtClean="0"/>
              <a:pPr>
                <a:defRPr/>
              </a:pPr>
              <a:t>36</a:t>
            </a:fld>
            <a:endParaRPr lang="en-US"/>
          </a:p>
        </p:txBody>
      </p:sp>
    </p:spTree>
    <p:extLst>
      <p:ext uri="{BB962C8B-B14F-4D97-AF65-F5344CB8AC3E}">
        <p14:creationId xmlns:p14="http://schemas.microsoft.com/office/powerpoint/2010/main" val="2243561576"/>
      </p:ext>
    </p:extLst>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773956"/>
            <a:ext cx="7886700" cy="5493679"/>
          </a:xfrm>
        </p:spPr>
        <p:txBody>
          <a:bodyPr/>
          <a:lstStyle/>
          <a:p>
            <a:pPr lvl="0" eaLnBrk="0" hangingPunct="0">
              <a:lnSpc>
                <a:spcPct val="110000"/>
              </a:lnSpc>
              <a:spcAft>
                <a:spcPts val="600"/>
              </a:spcAft>
            </a:pPr>
            <a:r>
              <a:rPr lang="tr-TR" dirty="0"/>
              <a:t>Halk sağlığı uzmanları sosyal ve fizik çevrenin sağlık üzerindeki etkilerini çok iyi bilirlerse de bu koşullara müdahalede yeterli değillerdir. </a:t>
            </a:r>
            <a:endParaRPr lang="tr-TR" dirty="0" smtClean="0"/>
          </a:p>
          <a:p>
            <a:pPr lvl="0" eaLnBrk="0" hangingPunct="0">
              <a:lnSpc>
                <a:spcPct val="110000"/>
              </a:lnSpc>
              <a:spcAft>
                <a:spcPts val="600"/>
              </a:spcAft>
            </a:pPr>
            <a:r>
              <a:rPr lang="tr-TR" dirty="0" smtClean="0"/>
              <a:t>Başarı </a:t>
            </a:r>
            <a:r>
              <a:rPr lang="tr-TR" dirty="0"/>
              <a:t>için özellikle bu müdahaleler konusunda eğitim görmüş olan sosyal hizmet uzmanlarıyla işbirliği yapılmalıdır. </a:t>
            </a:r>
            <a:endParaRPr lang="tr-TR" dirty="0" smtClean="0"/>
          </a:p>
          <a:p>
            <a:pPr lvl="0" eaLnBrk="0" hangingPunct="0">
              <a:lnSpc>
                <a:spcPct val="110000"/>
              </a:lnSpc>
              <a:spcAft>
                <a:spcPts val="600"/>
              </a:spcAft>
            </a:pPr>
            <a:r>
              <a:rPr lang="tr-TR" dirty="0" smtClean="0"/>
              <a:t>Öte </a:t>
            </a:r>
            <a:r>
              <a:rPr lang="tr-TR" dirty="0"/>
              <a:t>yandan, hastalıklar </a:t>
            </a:r>
            <a:r>
              <a:rPr lang="tr-TR" dirty="0" smtClean="0"/>
              <a:t/>
            </a:r>
            <a:br>
              <a:rPr lang="tr-TR" dirty="0" smtClean="0"/>
            </a:br>
            <a:r>
              <a:rPr lang="tr-TR" dirty="0" smtClean="0"/>
              <a:t>veya </a:t>
            </a:r>
            <a:r>
              <a:rPr lang="tr-TR" dirty="0"/>
              <a:t>ruhsal bozukluklar </a:t>
            </a:r>
            <a:r>
              <a:rPr lang="tr-TR" dirty="0" smtClean="0"/>
              <a:t/>
            </a:r>
            <a:br>
              <a:rPr lang="tr-TR" dirty="0" smtClean="0"/>
            </a:br>
            <a:r>
              <a:rPr lang="tr-TR" dirty="0" smtClean="0"/>
              <a:t>sakatlık </a:t>
            </a:r>
            <a:r>
              <a:rPr lang="tr-TR" dirty="0"/>
              <a:t>ve yoksulluğa </a:t>
            </a:r>
            <a:r>
              <a:rPr lang="tr-TR" dirty="0" smtClean="0"/>
              <a:t/>
            </a:r>
            <a:br>
              <a:rPr lang="tr-TR" dirty="0" smtClean="0"/>
            </a:br>
            <a:r>
              <a:rPr lang="tr-TR" dirty="0" smtClean="0"/>
              <a:t>yol </a:t>
            </a:r>
            <a:r>
              <a:rPr lang="tr-TR" dirty="0"/>
              <a:t>açabilir.</a:t>
            </a:r>
            <a:endParaRPr lang="en-US" altLang="en-US" dirty="0"/>
          </a:p>
        </p:txBody>
      </p:sp>
      <p:pic>
        <p:nvPicPr>
          <p:cNvPr id="15364" name="Picture 4" descr="İlgili resim"/>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45309" y="3897297"/>
            <a:ext cx="4498692" cy="2634435"/>
          </a:xfrm>
          <a:prstGeom prst="rect">
            <a:avLst/>
          </a:prstGeom>
          <a:noFill/>
          <a:extLst>
            <a:ext uri="{909E8E84-426E-40DD-AFC4-6F175D3DCCD1}">
              <a14:hiddenFill xmlns:a14="http://schemas.microsoft.com/office/drawing/2010/main">
                <a:solidFill>
                  <a:srgbClr val="FFFFFF"/>
                </a:solidFill>
              </a14:hiddenFill>
            </a:ext>
          </a:extLst>
        </p:spPr>
      </p:pic>
      <p:sp>
        <p:nvSpPr>
          <p:cNvPr id="5" name="Slayt Numarası Yer Tutucusu 4"/>
          <p:cNvSpPr>
            <a:spLocks noGrp="1"/>
          </p:cNvSpPr>
          <p:nvPr>
            <p:ph type="sldNum" sz="quarter" idx="12"/>
          </p:nvPr>
        </p:nvSpPr>
        <p:spPr/>
        <p:txBody>
          <a:bodyPr/>
          <a:lstStyle/>
          <a:p>
            <a:pPr>
              <a:defRPr/>
            </a:pPr>
            <a:fld id="{286F890B-A91D-47DD-AB86-5D0FA623182C}" type="slidenum">
              <a:rPr lang="en-US" smtClean="0"/>
              <a:pPr>
                <a:defRPr/>
              </a:pPr>
              <a:t>37</a:t>
            </a:fld>
            <a:endParaRPr lang="en-US"/>
          </a:p>
        </p:txBody>
      </p:sp>
    </p:spTree>
    <p:extLst>
      <p:ext uri="{BB962C8B-B14F-4D97-AF65-F5344CB8AC3E}">
        <p14:creationId xmlns:p14="http://schemas.microsoft.com/office/powerpoint/2010/main" val="2468477098"/>
      </p:ext>
    </p:extLst>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49" y="886347"/>
            <a:ext cx="8053711" cy="5085306"/>
          </a:xfrm>
        </p:spPr>
        <p:txBody>
          <a:bodyPr/>
          <a:lstStyle/>
          <a:p>
            <a:pPr lvl="0" eaLnBrk="0" hangingPunct="0">
              <a:lnSpc>
                <a:spcPct val="110000"/>
              </a:lnSpc>
              <a:spcAft>
                <a:spcPts val="600"/>
              </a:spcAft>
            </a:pPr>
            <a:r>
              <a:rPr lang="tr-TR" sz="2600" dirty="0"/>
              <a:t>Yoksullukla savaş görevi olan sosyal hizmet uzmanı halk sağlığı uzmanı desteği olmadan topluma yararlı olamaz. </a:t>
            </a:r>
            <a:endParaRPr lang="tr-TR" sz="2600" dirty="0" smtClean="0"/>
          </a:p>
          <a:p>
            <a:pPr lvl="0" eaLnBrk="0" hangingPunct="0">
              <a:lnSpc>
                <a:spcPct val="110000"/>
              </a:lnSpc>
              <a:spcAft>
                <a:spcPts val="600"/>
              </a:spcAft>
            </a:pPr>
            <a:r>
              <a:rPr lang="tr-TR" sz="2600" dirty="0" smtClean="0"/>
              <a:t>Aslında </a:t>
            </a:r>
            <a:r>
              <a:rPr lang="tr-TR" sz="2600" dirty="0"/>
              <a:t>insanların gereksinimlerini disiplinlere ayıramayız. </a:t>
            </a:r>
            <a:endParaRPr lang="tr-TR" sz="2600" dirty="0" smtClean="0"/>
          </a:p>
          <a:p>
            <a:pPr lvl="0" eaLnBrk="0" hangingPunct="0">
              <a:lnSpc>
                <a:spcPct val="110000"/>
              </a:lnSpc>
              <a:spcAft>
                <a:spcPts val="600"/>
              </a:spcAft>
            </a:pPr>
            <a:r>
              <a:rPr lang="tr-TR" sz="2600" dirty="0" smtClean="0"/>
              <a:t>Toplum </a:t>
            </a:r>
            <a:r>
              <a:rPr lang="tr-TR" sz="2600" dirty="0"/>
              <a:t>gereksinimlerinin sağlanmasında beraberce çalışmadıkça sonuca ulaşılması güçtür. </a:t>
            </a:r>
            <a:endParaRPr lang="tr-TR" sz="2600" dirty="0" smtClean="0"/>
          </a:p>
          <a:p>
            <a:pPr lvl="0" eaLnBrk="0" hangingPunct="0">
              <a:lnSpc>
                <a:spcPct val="110000"/>
              </a:lnSpc>
              <a:spcAft>
                <a:spcPts val="600"/>
              </a:spcAft>
            </a:pPr>
            <a:r>
              <a:rPr lang="tr-TR" sz="2600" dirty="0" smtClean="0"/>
              <a:t>Sağlık </a:t>
            </a:r>
            <a:r>
              <a:rPr lang="tr-TR" sz="2600" dirty="0"/>
              <a:t>ve sosyal hizmetlerin ortak konularındaki sorunların çok daha fazla artacağı nedeniyle yakın gelecekte halk sağlığı uzmanları ve sosyal hizmet uzmanları el ele vermek zorundadırlar.</a:t>
            </a:r>
            <a:endParaRPr lang="en-US" altLang="en-US" sz="2600" dirty="0"/>
          </a:p>
        </p:txBody>
      </p:sp>
      <p:sp>
        <p:nvSpPr>
          <p:cNvPr id="2" name="Slayt Numarası Yer Tutucusu 1"/>
          <p:cNvSpPr>
            <a:spLocks noGrp="1"/>
          </p:cNvSpPr>
          <p:nvPr>
            <p:ph type="sldNum" sz="quarter" idx="12"/>
          </p:nvPr>
        </p:nvSpPr>
        <p:spPr/>
        <p:txBody>
          <a:bodyPr/>
          <a:lstStyle/>
          <a:p>
            <a:pPr>
              <a:defRPr/>
            </a:pPr>
            <a:fld id="{286F890B-A91D-47DD-AB86-5D0FA623182C}" type="slidenum">
              <a:rPr lang="en-US" smtClean="0"/>
              <a:pPr>
                <a:defRPr/>
              </a:pPr>
              <a:t>38</a:t>
            </a:fld>
            <a:endParaRPr lang="en-US"/>
          </a:p>
        </p:txBody>
      </p:sp>
    </p:spTree>
    <p:extLst>
      <p:ext uri="{BB962C8B-B14F-4D97-AF65-F5344CB8AC3E}">
        <p14:creationId xmlns:p14="http://schemas.microsoft.com/office/powerpoint/2010/main" val="4017199487"/>
      </p:ext>
    </p:extLst>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İçerik Yer Tutucusu 2"/>
          <p:cNvSpPr>
            <a:spLocks noGrp="1"/>
          </p:cNvSpPr>
          <p:nvPr>
            <p:ph idx="1"/>
          </p:nvPr>
        </p:nvSpPr>
        <p:spPr>
          <a:xfrm>
            <a:off x="479394" y="554330"/>
            <a:ext cx="8185212" cy="5749339"/>
          </a:xfrm>
        </p:spPr>
        <p:txBody>
          <a:bodyPr/>
          <a:lstStyle/>
          <a:p>
            <a:pPr>
              <a:spcBef>
                <a:spcPts val="600"/>
              </a:spcBef>
            </a:pPr>
            <a:r>
              <a:rPr lang="tr-TR" sz="1800" dirty="0" smtClean="0"/>
              <a:t>http://ozelhastaneler.org.tr/turkiyede-saglik-sisteminin-temel-sorunlari/</a:t>
            </a:r>
          </a:p>
          <a:p>
            <a:pPr>
              <a:spcBef>
                <a:spcPts val="600"/>
              </a:spcBef>
            </a:pPr>
            <a:r>
              <a:rPr lang="tr-TR" sz="1800" dirty="0" smtClean="0"/>
              <a:t>https://www.ntv.com.tr/saglik/iste-turkiyeninsaglik-hizmetleri-kalitesi,Y5TMPvj_LESkmgFDRBpX5w</a:t>
            </a:r>
          </a:p>
          <a:p>
            <a:pPr>
              <a:spcBef>
                <a:spcPts val="600"/>
              </a:spcBef>
            </a:pPr>
            <a:r>
              <a:rPr lang="tr-TR" sz="1800" dirty="0" smtClean="0"/>
              <a:t>https://www.sozcu.com.tr/2019/gundem/saglik-bakanligi-8-bin-845-sozlesmeli-saglik-personeli-alacak-5507197/</a:t>
            </a:r>
          </a:p>
          <a:p>
            <a:pPr>
              <a:spcBef>
                <a:spcPts val="600"/>
              </a:spcBef>
            </a:pPr>
            <a:r>
              <a:rPr lang="tr-TR" sz="1800" dirty="0" smtClean="0"/>
              <a:t>http://atasoyersaglikpolitikaokulu.org/haberler/dtk-saglik-meclisi-amator-saglik-calistayi-ni-urfada-gerceklestirdi/</a:t>
            </a:r>
          </a:p>
          <a:p>
            <a:pPr>
              <a:spcBef>
                <a:spcPts val="600"/>
              </a:spcBef>
            </a:pPr>
            <a:r>
              <a:rPr lang="en-US" sz="1800" dirty="0" smtClean="0"/>
              <a:t>https://www.researchgate.net/publication/329921546_Yaslilarda_Karar_Agaci_Modeline_Gore_Dusme_Maliyetinin_Incelenmesi_Determination_of_the_Cost_of_Falling_According_to_Decision_Tree_Model_in_Elders</a:t>
            </a:r>
            <a:endParaRPr lang="tr-TR" sz="1800" dirty="0" smtClean="0"/>
          </a:p>
          <a:p>
            <a:pPr>
              <a:spcBef>
                <a:spcPts val="600"/>
              </a:spcBef>
            </a:pPr>
            <a:r>
              <a:rPr lang="en-US" sz="1800" dirty="0" smtClean="0"/>
              <a:t>http://www.kamuajans.com/kpss/sosyal-hizmet-uzmanlari-ve-sosyal-calismacilarin-maas-miktari-h527813.html</a:t>
            </a:r>
            <a:endParaRPr lang="tr-TR" sz="1800" dirty="0" smtClean="0"/>
          </a:p>
          <a:p>
            <a:pPr>
              <a:spcBef>
                <a:spcPts val="600"/>
              </a:spcBef>
            </a:pPr>
            <a:r>
              <a:rPr lang="en-US" sz="1800" dirty="0" smtClean="0"/>
              <a:t>https://tr.clipart.me/istock/social-worker-and-grandfather-677531</a:t>
            </a:r>
            <a:endParaRPr lang="tr-TR" sz="1800" dirty="0" smtClean="0"/>
          </a:p>
          <a:p>
            <a:pPr>
              <a:spcBef>
                <a:spcPts val="600"/>
              </a:spcBef>
            </a:pPr>
            <a:r>
              <a:rPr lang="en-US" sz="1800" dirty="0" smtClean="0"/>
              <a:t>https://www.istockphoto.com/tr/vekt%C3%B6r/smiling-caregivers-in-pink-uniform-and-nursing-house-gm469057412-62142994</a:t>
            </a:r>
            <a:endParaRPr lang="tr-TR" sz="1800" dirty="0" smtClean="0"/>
          </a:p>
          <a:p>
            <a:pPr>
              <a:spcBef>
                <a:spcPts val="600"/>
              </a:spcBef>
            </a:pPr>
            <a:r>
              <a:rPr lang="en-US" sz="1800" dirty="0" smtClean="0"/>
              <a:t>http://ogrencikariyeri.com/haber/sos-adim-sosyal-hizmet-lisans-egitimi-ve-meslegi</a:t>
            </a:r>
            <a:endParaRPr lang="tr-TR" sz="1800" dirty="0" smtClean="0"/>
          </a:p>
          <a:p>
            <a:pPr>
              <a:spcBef>
                <a:spcPts val="600"/>
              </a:spcBef>
            </a:pPr>
            <a:r>
              <a:rPr lang="en-US" sz="1800" dirty="0" smtClean="0"/>
              <a:t>https://m.interia.pl/biznes/news,1881634</a:t>
            </a:r>
            <a:endParaRPr lang="en-US" altLang="en-US" sz="1800" dirty="0" smtClean="0"/>
          </a:p>
        </p:txBody>
      </p:sp>
      <p:sp>
        <p:nvSpPr>
          <p:cNvPr id="5" name="Slayt Numarası Yer Tutucusu 4"/>
          <p:cNvSpPr>
            <a:spLocks noGrp="1"/>
          </p:cNvSpPr>
          <p:nvPr>
            <p:ph type="sldNum" sz="quarter" idx="12"/>
          </p:nvPr>
        </p:nvSpPr>
        <p:spPr/>
        <p:txBody>
          <a:bodyPr/>
          <a:lstStyle/>
          <a:p>
            <a:fld id="{286F890B-A91D-47DD-AB86-5D0FA623182C}" type="slidenum">
              <a:rPr lang="en-US" smtClean="0"/>
              <a:pPr/>
              <a:t>39</a:t>
            </a:fld>
            <a:endParaRPr lang="en-US"/>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588579"/>
            <a:ext cx="7886700" cy="3680842"/>
          </a:xfrm>
        </p:spPr>
        <p:txBody>
          <a:bodyPr/>
          <a:lstStyle/>
          <a:p>
            <a:pPr>
              <a:lnSpc>
                <a:spcPct val="110000"/>
              </a:lnSpc>
              <a:spcAft>
                <a:spcPts val="600"/>
              </a:spcAft>
            </a:pPr>
            <a:r>
              <a:rPr lang="tr-TR" dirty="0" smtClean="0"/>
              <a:t>1990’lar, Türkiye’de özel hizmet sunan sağlık kuruluşları sayısında hızlı artış ve özel sağlık sigortası için sağlık alanının bir “Pazar” olarak gelişmesinin yaşandığı yıllar olmuştur. </a:t>
            </a:r>
          </a:p>
          <a:p>
            <a:pPr>
              <a:lnSpc>
                <a:spcPct val="110000"/>
              </a:lnSpc>
              <a:spcAft>
                <a:spcPts val="600"/>
              </a:spcAft>
            </a:pPr>
            <a:r>
              <a:rPr lang="tr-TR" dirty="0" smtClean="0"/>
              <a:t>Türkiye’de sağlık sektörü, 1980’lerden sonraki 20 yılda yaklaşık 3 kat büyümüş, bu büyümede kamu sektörünün payı giderek belirleyici olmuştur.</a:t>
            </a:r>
            <a:endParaRPr lang="tr-TR" dirty="0"/>
          </a:p>
        </p:txBody>
      </p:sp>
    </p:spTree>
    <p:extLst>
      <p:ext uri="{BB962C8B-B14F-4D97-AF65-F5344CB8AC3E}">
        <p14:creationId xmlns:p14="http://schemas.microsoft.com/office/powerpoint/2010/main" val="1740463091"/>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2396447"/>
            <a:ext cx="7886700" cy="2065106"/>
          </a:xfrm>
        </p:spPr>
        <p:txBody>
          <a:bodyPr/>
          <a:lstStyle/>
          <a:p>
            <a:pPr marL="0" indent="0">
              <a:lnSpc>
                <a:spcPct val="110000"/>
              </a:lnSpc>
              <a:buNone/>
            </a:pPr>
            <a:r>
              <a:rPr lang="tr-TR" dirty="0" smtClean="0"/>
              <a:t>Özellikle 2002 yılı sonrasında, Türkiye’de bir yandan toplam sağlık harcamaları artarken diğer yandan da sosyal güvenlik kurumları özel sektörden sağlık hizmeti desteği almaya başlamıştır. </a:t>
            </a:r>
            <a:endParaRPr lang="tr-TR" dirty="0"/>
          </a:p>
        </p:txBody>
      </p:sp>
    </p:spTree>
    <p:extLst>
      <p:ext uri="{BB962C8B-B14F-4D97-AF65-F5344CB8AC3E}">
        <p14:creationId xmlns:p14="http://schemas.microsoft.com/office/powerpoint/2010/main" val="211065534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607074"/>
            <a:ext cx="7886700" cy="5767095"/>
          </a:xfrm>
        </p:spPr>
        <p:txBody>
          <a:bodyPr/>
          <a:lstStyle/>
          <a:p>
            <a:pPr marL="0" indent="0">
              <a:buNone/>
            </a:pPr>
            <a:r>
              <a:rPr lang="tr-TR" dirty="0" smtClean="0"/>
              <a:t>2002 tarihinde açıklanan “Herkese Sağlık” başlığı altında sağlık alanında yürütülmesi öngörülen temel hedefler:</a:t>
            </a:r>
          </a:p>
          <a:p>
            <a:r>
              <a:rPr lang="tr-TR" sz="2600" dirty="0" smtClean="0"/>
              <a:t>Sağlık Bakanlığı’nın idari ve fonksiyonel açıdan yeniden yapılandırılması,</a:t>
            </a:r>
          </a:p>
          <a:p>
            <a:r>
              <a:rPr lang="tr-TR" sz="2600" dirty="0" smtClean="0"/>
              <a:t>Tüm vatandaşların genel sağlık sigortası kapsamı altına alınması,</a:t>
            </a:r>
          </a:p>
          <a:p>
            <a:r>
              <a:rPr lang="tr-TR" sz="2600" dirty="0" smtClean="0"/>
              <a:t>Sağlık kuruluşlarının tek çatı altında toplanması,</a:t>
            </a:r>
          </a:p>
          <a:p>
            <a:r>
              <a:rPr lang="tr-TR" sz="2600" dirty="0" smtClean="0"/>
              <a:t>Hastanelerin idari ve mali açıdan özerk bir yapıya kavuşturulması,</a:t>
            </a:r>
          </a:p>
          <a:p>
            <a:r>
              <a:rPr lang="tr-TR" sz="2600" dirty="0" smtClean="0"/>
              <a:t>Aile hekimliği uygulamasına geçilmesi,</a:t>
            </a:r>
          </a:p>
          <a:p>
            <a:r>
              <a:rPr lang="tr-TR" sz="2600" dirty="0" smtClean="0"/>
              <a:t>Anne ve çocuk sağlığına özel önem verilmesi,</a:t>
            </a:r>
            <a:endParaRPr lang="tr-TR" sz="2600" dirty="0"/>
          </a:p>
        </p:txBody>
      </p:sp>
    </p:spTree>
    <p:extLst>
      <p:ext uri="{BB962C8B-B14F-4D97-AF65-F5344CB8AC3E}">
        <p14:creationId xmlns:p14="http://schemas.microsoft.com/office/powerpoint/2010/main" val="2630489320"/>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521473"/>
            <a:ext cx="7886700" cy="3805130"/>
          </a:xfrm>
        </p:spPr>
        <p:txBody>
          <a:bodyPr/>
          <a:lstStyle/>
          <a:p>
            <a:r>
              <a:rPr lang="tr-TR" sz="2600" dirty="0" smtClean="0"/>
              <a:t>Koruyucu hekimliğin yaygınlaştırılması,</a:t>
            </a:r>
          </a:p>
          <a:p>
            <a:r>
              <a:rPr lang="tr-TR" sz="2600" dirty="0" smtClean="0"/>
              <a:t>Özel sektörün sağlık alanına yatırım yapmasının özendirilmesi,</a:t>
            </a:r>
          </a:p>
          <a:p>
            <a:r>
              <a:rPr lang="tr-TR" sz="2600" dirty="0" smtClean="0"/>
              <a:t>Tüm kamu kuruluşlarında alt kademelere yetki devri,</a:t>
            </a:r>
          </a:p>
          <a:p>
            <a:r>
              <a:rPr lang="tr-TR" sz="2600" dirty="0" smtClean="0"/>
              <a:t>Kalkınmada öncelikli bölgelerde yaşanan sağlık personeli eksikliğinin giderilmesi,</a:t>
            </a:r>
          </a:p>
          <a:p>
            <a:r>
              <a:rPr lang="tr-TR" sz="2600" dirty="0" smtClean="0"/>
              <a:t>Sağlık alanında e-dönüşüm projesinin hayata geçirilmesi.</a:t>
            </a:r>
            <a:endParaRPr lang="tr-TR" sz="2600" dirty="0"/>
          </a:p>
        </p:txBody>
      </p:sp>
    </p:spTree>
    <p:extLst>
      <p:ext uri="{BB962C8B-B14F-4D97-AF65-F5344CB8AC3E}">
        <p14:creationId xmlns:p14="http://schemas.microsoft.com/office/powerpoint/2010/main" val="2330023200"/>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628528"/>
            <a:ext cx="7886700" cy="3600943"/>
          </a:xfrm>
        </p:spPr>
        <p:txBody>
          <a:bodyPr/>
          <a:lstStyle/>
          <a:p>
            <a:pPr>
              <a:lnSpc>
                <a:spcPct val="110000"/>
              </a:lnSpc>
              <a:spcAft>
                <a:spcPts val="600"/>
              </a:spcAft>
            </a:pPr>
            <a:r>
              <a:rPr lang="tr-TR" dirty="0" smtClean="0"/>
              <a:t>2003 yılı başında Sağlıkta Dönüşüm Programı hazırlanarak Sağlık Bakanlığı tarafından kamuoyuna duyurulmuştur. </a:t>
            </a:r>
          </a:p>
          <a:p>
            <a:pPr>
              <a:lnSpc>
                <a:spcPct val="110000"/>
              </a:lnSpc>
              <a:spcAft>
                <a:spcPts val="600"/>
              </a:spcAft>
            </a:pPr>
            <a:r>
              <a:rPr lang="tr-TR" dirty="0" smtClean="0"/>
              <a:t>SDP; sağlık hizmetlerinin örgütlenmesi, sağlık hizmetlerinin finansmanı ve sağlık hizmetlerinin sunumu olarak üç temel alan kapsamında getirilen politikaları kapsamaktadır. </a:t>
            </a:r>
            <a:endParaRPr lang="tr-TR" dirty="0"/>
          </a:p>
        </p:txBody>
      </p:sp>
    </p:spTree>
    <p:extLst>
      <p:ext uri="{BB962C8B-B14F-4D97-AF65-F5344CB8AC3E}">
        <p14:creationId xmlns:p14="http://schemas.microsoft.com/office/powerpoint/2010/main" val="3476320645"/>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944948"/>
            <a:ext cx="7886700" cy="5003615"/>
          </a:xfrm>
        </p:spPr>
        <p:txBody>
          <a:bodyPr/>
          <a:lstStyle/>
          <a:p>
            <a:r>
              <a:rPr lang="tr-TR" sz="2600" dirty="0" smtClean="0"/>
              <a:t>Genel sağlık sigortası (GSS) adıyla prim toplamaya dayalı bir sosyal sigorta kurulmuştur. </a:t>
            </a:r>
          </a:p>
          <a:p>
            <a:r>
              <a:rPr lang="tr-TR" sz="2600" dirty="0" smtClean="0"/>
              <a:t>GSS temel olarak üç bileşenden oluşmaktadır: </a:t>
            </a:r>
          </a:p>
          <a:p>
            <a:pPr lvl="1"/>
            <a:r>
              <a:rPr lang="tr-TR" dirty="0" smtClean="0"/>
              <a:t>Temel teminat paketi, </a:t>
            </a:r>
          </a:p>
          <a:p>
            <a:pPr lvl="1"/>
            <a:r>
              <a:rPr lang="tr-TR" dirty="0" smtClean="0"/>
              <a:t>Prim ve </a:t>
            </a:r>
          </a:p>
          <a:p>
            <a:pPr lvl="1"/>
            <a:r>
              <a:rPr lang="tr-TR" dirty="0"/>
              <a:t>K</a:t>
            </a:r>
            <a:r>
              <a:rPr lang="tr-TR" dirty="0" smtClean="0"/>
              <a:t>ullanıcı ödentisi. </a:t>
            </a:r>
          </a:p>
          <a:p>
            <a:r>
              <a:rPr lang="tr-TR" sz="2600" dirty="0" smtClean="0"/>
              <a:t>Temel teminat paketi (TTP) yurttaşın yararlanabileceği sağlık hizmetinin kapsamını belirleyen belge olarak adlandırılabilir. </a:t>
            </a:r>
          </a:p>
          <a:p>
            <a:r>
              <a:rPr lang="tr-TR" sz="2600" dirty="0" err="1" smtClean="0"/>
              <a:t>GSS’de</a:t>
            </a:r>
            <a:r>
              <a:rPr lang="tr-TR" sz="2600" dirty="0" smtClean="0"/>
              <a:t> sağlık hizmeti almaya hak kazanmak için prim ödemek zorunludur. </a:t>
            </a:r>
            <a:endParaRPr lang="tr-TR" sz="2600" dirty="0"/>
          </a:p>
        </p:txBody>
      </p:sp>
    </p:spTree>
    <p:extLst>
      <p:ext uri="{BB962C8B-B14F-4D97-AF65-F5344CB8AC3E}">
        <p14:creationId xmlns:p14="http://schemas.microsoft.com/office/powerpoint/2010/main" val="3353491539"/>
      </p:ext>
    </p:extLst>
  </p:cSld>
  <p:clrMapOvr>
    <a:masterClrMapping/>
  </p:clrMapOvr>
  <p:transition spd="med">
    <p:fade/>
  </p:transition>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964</TotalTime>
  <Words>1903</Words>
  <Application>Microsoft Office PowerPoint</Application>
  <PresentationFormat>Ekran Gösterisi (4:3)</PresentationFormat>
  <Paragraphs>184</Paragraphs>
  <Slides>39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39</vt:i4>
      </vt:variant>
    </vt:vector>
  </HeadingPairs>
  <TitlesOfParts>
    <vt:vector size="42" baseType="lpstr">
      <vt:lpstr>Arial</vt:lpstr>
      <vt:lpstr>Calibri</vt:lpstr>
      <vt:lpstr>Office Teması</vt:lpstr>
      <vt:lpstr>SAĞLIK SOSYOLOJİSİ</vt:lpstr>
      <vt:lpstr>TÜRKİYE’DE SAĞLIK HİZMETLERİ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HALK SAĞLIĞI VE SOSYAL HİZMETLER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 disiplinlerin ortak ilgi alanları aşağıda verilmiştir.</vt:lpstr>
      <vt:lpstr>Bu disiplinlerin ortak ilgi alanları aşağıda verilmiştir.</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dc:creator>
  <cp:lastModifiedBy>saba</cp:lastModifiedBy>
  <cp:revision>96</cp:revision>
  <dcterms:created xsi:type="dcterms:W3CDTF">2019-12-09T10:03:14Z</dcterms:created>
  <dcterms:modified xsi:type="dcterms:W3CDTF">2019-12-27T06:26:26Z</dcterms:modified>
</cp:coreProperties>
</file>