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2" r:id="rId4"/>
    <p:sldId id="604" r:id="rId5"/>
    <p:sldId id="1083" r:id="rId6"/>
    <p:sldId id="1090" r:id="rId7"/>
    <p:sldId id="1084" r:id="rId8"/>
    <p:sldId id="1085" r:id="rId9"/>
    <p:sldId id="1086" r:id="rId10"/>
    <p:sldId id="1087" r:id="rId11"/>
    <p:sldId id="1088" r:id="rId12"/>
    <p:sldId id="1089"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301</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TAŞINMAZ HUKUKU-1</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862322"/>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Ayni hak sahibi, hakkını kim ihlal ederse, ondan bu hakkına uymasını isteyebilir. </a:t>
            </a:r>
            <a:r>
              <a:rPr lang="tr-TR" sz="2000" spc="-50">
                <a:latin typeface="Arial" panose="020B0604020202020204" pitchFamily="34" charset="0"/>
                <a:ea typeface="Trebuchet MS" panose="020B0603020202020204" pitchFamily="34" charset="0"/>
                <a:cs typeface="Arial" panose="020B0604020202020204" pitchFamily="34" charset="0"/>
              </a:rPr>
              <a:t>Dolayısıyla ayni hak sahibi, üçüncü kişilerin ihlallerine karşı istihkak ve el  atmanın önlenmesi davalarıyla koruma sağlayabilir. </a:t>
            </a: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AYNİ HAK KAVRAMININ UNSURLARI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4610692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10864513"/>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1. HAFTA</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TAŞINMAZ HUKUKUNA GİRİŞ</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HUKUKUNA GİRİŞ</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170099"/>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Medeni Kanun</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Kamulaştırma Kanunu</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İmar Kanunu</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Kadastro Kanunu</a:t>
            </a: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TAŞINMAZ HUKUKUNUN KONUSU</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3760163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708434"/>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Medeni Kanun’un 4. Kitabı</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Medeni Kanun’un başlangıç hükümleri</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Özel Kanun, Tüzük ve Yönetmelikler</a:t>
            </a: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TAŞINMAZ </a:t>
            </a:r>
            <a:r>
              <a:rPr lang="tr-TR" sz="2400" b="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HUKUKU MEVZUATI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9204801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246769"/>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Hak kavramı</a:t>
            </a: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Hukuk kavramı</a:t>
            </a: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TAŞINMAZ HUKUKUNUN KONUSU</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9033647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708434"/>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Nispi hak</a:t>
            </a: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Mutlak hak</a:t>
            </a: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TAŞINMAZ HUKUKUNUN KONUSU</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579005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170099"/>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Klasik Görüş</a:t>
            </a:r>
          </a:p>
          <a:p>
            <a:pPr marL="342900" indent="-342900" algn="just">
              <a:spcBef>
                <a:spcPts val="600"/>
              </a:spcBef>
              <a:spcAft>
                <a:spcPts val="600"/>
              </a:spcAft>
              <a:buClr>
                <a:srgbClr val="000099"/>
              </a:buClr>
              <a:buFont typeface="Wingdings" panose="05000000000000000000" pitchFamily="2" charset="2"/>
              <a:buChar char="q"/>
            </a:pPr>
            <a:r>
              <a:rPr lang="tr-TR" sz="2000" spc="-50" dirty="0" err="1">
                <a:latin typeface="Arial" panose="020B0604020202020204" pitchFamily="34" charset="0"/>
                <a:ea typeface="Trebuchet MS" panose="020B0603020202020204" pitchFamily="34" charset="0"/>
                <a:cs typeface="Arial" panose="020B0604020202020204" pitchFamily="34" charset="0"/>
              </a:rPr>
              <a:t>Şahısçı</a:t>
            </a:r>
            <a:r>
              <a:rPr lang="tr-TR" sz="2000" spc="-50" dirty="0">
                <a:latin typeface="Arial" panose="020B0604020202020204" pitchFamily="34" charset="0"/>
                <a:ea typeface="Trebuchet MS" panose="020B0603020202020204" pitchFamily="34" charset="0"/>
                <a:cs typeface="Arial" panose="020B0604020202020204" pitchFamily="34" charset="0"/>
              </a:rPr>
              <a:t> Görüş</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Birleştirici Görüş</a:t>
            </a: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AYNİ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HAK KAVRAMI HAKKINDAKİ GÖRÜŞLER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7365603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170099"/>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Eşya</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E</a:t>
            </a:r>
            <a:r>
              <a:rPr lang="tr-TR" sz="2000" spc="-50" dirty="0" smtClean="0">
                <a:latin typeface="Arial" panose="020B0604020202020204" pitchFamily="34" charset="0"/>
                <a:ea typeface="Trebuchet MS" panose="020B0603020202020204" pitchFamily="34" charset="0"/>
                <a:cs typeface="Arial" panose="020B0604020202020204" pitchFamily="34" charset="0"/>
              </a:rPr>
              <a:t>şya üzerinde doğrudan hakimiyet sağlama</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H</a:t>
            </a:r>
            <a:r>
              <a:rPr lang="tr-TR" sz="2000" spc="-50" dirty="0" smtClean="0">
                <a:latin typeface="Arial" panose="020B0604020202020204" pitchFamily="34" charset="0"/>
                <a:ea typeface="Trebuchet MS" panose="020B0603020202020204" pitchFamily="34" charset="0"/>
                <a:cs typeface="Arial" panose="020B0604020202020204" pitchFamily="34" charset="0"/>
              </a:rPr>
              <a:t>erkese karşı ileri sürülebilir olma</a:t>
            </a: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AYNİ HAK KAVRAMININ UNSURLARI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8279696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477875"/>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Hak sahibinin hakkın konusu olan eşyadan hakkına uygun olarak yararlanması için herhangi bir kimsenin araya girmesine, aracılık etmesine ihtiyaç bulunmaması anlamına gelir. Nitekim bir şeyin maliki, hukuk düzeninin belirlediği sınırlar çerçevesinde o şey üzerinde dilediği gibi kullanma, yararlanma ve tasarruf etme yetkisine sahiptir.</a:t>
            </a: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AYNİ HAK KAVRAMININ UNSURLARI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01302796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12481</TotalTime>
  <Words>178</Words>
  <Application>Microsoft Office PowerPoint</Application>
  <PresentationFormat>Ekran Gösterisi (4:3)</PresentationFormat>
  <Paragraphs>66</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10</vt:i4>
      </vt:variant>
    </vt:vector>
  </HeadingPairs>
  <TitlesOfParts>
    <vt:vector size="19" baseType="lpstr">
      <vt:lpstr>ＭＳ Ｐゴシック</vt:lpstr>
      <vt:lpstr>Arial</vt:lpstr>
      <vt:lpstr>Calibri</vt:lpstr>
      <vt:lpstr>Times New Roman</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erol</cp:lastModifiedBy>
  <cp:revision>813</cp:revision>
  <cp:lastPrinted>2016-10-24T07:53:35Z</cp:lastPrinted>
  <dcterms:created xsi:type="dcterms:W3CDTF">2016-09-18T09:35:24Z</dcterms:created>
  <dcterms:modified xsi:type="dcterms:W3CDTF">2020-02-26T08:59:43Z</dcterms:modified>
</cp:coreProperties>
</file>