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4"/>
  </p:notesMasterIdLst>
  <p:sldIdLst>
    <p:sldId id="1082" r:id="rId4"/>
    <p:sldId id="604" r:id="rId5"/>
    <p:sldId id="1083" r:id="rId6"/>
    <p:sldId id="1090" r:id="rId7"/>
    <p:sldId id="1084" r:id="rId8"/>
    <p:sldId id="1085" r:id="rId9"/>
    <p:sldId id="1086" r:id="rId10"/>
    <p:sldId id="1087" r:id="rId11"/>
    <p:sldId id="1088" r:id="rId12"/>
    <p:sldId id="1089"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83" d="100"/>
          <a:sy n="83" d="100"/>
        </p:scale>
        <p:origin x="1086"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2/26/2020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2/26/2020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2/26/2020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2/26/2020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2/26/2020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2/26/2020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2/26/2020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2/26/2020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2/26/2020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2/26/2020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2/26/2020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2/26/2020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2/26/2020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6"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301</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TAŞINMAZ HUKUKU-1</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en-US" sz="1600" b="1" dirty="0">
                <a:effectLst/>
                <a:latin typeface="Arial" panose="020B0604020202020204" pitchFamily="34" charset="0"/>
                <a:ea typeface="Times New Roman" panose="02020603050405020304" pitchFamily="18" charset="0"/>
                <a:cs typeface="Arial" panose="020B0604020202020204" pitchFamily="34" charset="0"/>
              </a:rPr>
              <a:t>Harun </a:t>
            </a:r>
            <a:r>
              <a:rPr lang="tr-TR" sz="1600" b="1" dirty="0">
                <a:effectLst/>
                <a:latin typeface="Arial" panose="020B0604020202020204" pitchFamily="34" charset="0"/>
                <a:ea typeface="Times New Roman" panose="02020603050405020304" pitchFamily="18" charset="0"/>
                <a:cs typeface="Arial" panose="020B0604020202020204" pitchFamily="34" charset="0"/>
              </a:rPr>
              <a:t>TANRIVERMİŞ </a:t>
            </a:r>
            <a:endParaRPr lang="tr-TR" sz="16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2862322"/>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Ayni hak sahibi, hakkını kim ihlal ederse, ondan bu hakkına uymasını isteyebilir. </a:t>
            </a:r>
            <a:r>
              <a:rPr lang="tr-TR" sz="2000" spc="-50">
                <a:latin typeface="Arial" panose="020B0604020202020204" pitchFamily="34" charset="0"/>
                <a:ea typeface="Trebuchet MS" panose="020B0603020202020204" pitchFamily="34" charset="0"/>
                <a:cs typeface="Arial" panose="020B0604020202020204" pitchFamily="34" charset="0"/>
              </a:rPr>
              <a:t>Dolayısıyla ayni hak sahibi, üçüncü kişilerin ihlallerine karşı istihkak ve el  atmanın önlenmesi davalarıyla koruma sağlayabilir. </a:t>
            </a:r>
          </a:p>
          <a:p>
            <a:pPr algn="just">
              <a:spcBef>
                <a:spcPts val="600"/>
              </a:spcBef>
              <a:spcAft>
                <a:spcPts val="600"/>
              </a:spcAft>
              <a:buClr>
                <a:srgbClr val="000099"/>
              </a:buClr>
            </a:pP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algn="just">
              <a:spcBef>
                <a:spcPts val="600"/>
              </a:spcBef>
              <a:spcAft>
                <a:spcPts val="600"/>
              </a:spcAft>
              <a:buClr>
                <a:srgbClr val="000099"/>
              </a:buClr>
            </a:pP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algn="just">
              <a:spcBef>
                <a:spcPts val="600"/>
              </a:spcBef>
              <a:spcAft>
                <a:spcPts val="600"/>
              </a:spcAft>
              <a:buClr>
                <a:srgbClr val="000099"/>
              </a:buClr>
            </a:pPr>
            <a:endParaRPr lang="tr-TR" sz="2000" spc="-50" dirty="0" smtClean="0">
              <a:latin typeface="Arial" panose="020B0604020202020204" pitchFamily="34" charset="0"/>
              <a:ea typeface="Trebuchet MS" panose="020B0603020202020204" pitchFamily="34" charset="0"/>
              <a:cs typeface="Arial" panose="020B0604020202020204" pitchFamily="34" charset="0"/>
            </a:endParaRPr>
          </a:p>
          <a:p>
            <a:pPr algn="just">
              <a:spcBef>
                <a:spcPts val="600"/>
              </a:spcBef>
              <a:spcAft>
                <a:spcPts val="600"/>
              </a:spcAft>
              <a:buClr>
                <a:srgbClr val="000099"/>
              </a:buClr>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AYNİ HAK KAVRAMININ UNSURLARI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4610692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10864513"/>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	</a:t>
            </a: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1. HAFTA</a:t>
            </a: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TAŞINMAZ HUKUKUNA GİRİŞ</a:t>
            </a: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HUKUKUNA GİRİŞ</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047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3170099"/>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Medeni Kanun</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Kamulaştırma Kanunu</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İmar Kanunu</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Kadastro Kanunu</a:t>
            </a:r>
          </a:p>
          <a:p>
            <a:pPr algn="just">
              <a:spcBef>
                <a:spcPts val="600"/>
              </a:spcBef>
              <a:spcAft>
                <a:spcPts val="600"/>
              </a:spcAft>
              <a:buClr>
                <a:srgbClr val="000099"/>
              </a:buClr>
            </a:pP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algn="just">
              <a:spcBef>
                <a:spcPts val="600"/>
              </a:spcBef>
              <a:spcAft>
                <a:spcPts val="600"/>
              </a:spcAft>
              <a:buClr>
                <a:srgbClr val="000099"/>
              </a:buClr>
            </a:pPr>
            <a:endParaRPr lang="tr-TR" sz="2000" spc="-50" dirty="0" smtClean="0">
              <a:latin typeface="Arial" panose="020B0604020202020204" pitchFamily="34" charset="0"/>
              <a:ea typeface="Trebuchet MS" panose="020B0603020202020204" pitchFamily="34" charset="0"/>
              <a:cs typeface="Arial" panose="020B0604020202020204" pitchFamily="34" charset="0"/>
            </a:endParaRPr>
          </a:p>
          <a:p>
            <a:pPr algn="just">
              <a:spcBef>
                <a:spcPts val="600"/>
              </a:spcBef>
              <a:spcAft>
                <a:spcPts val="600"/>
              </a:spcAft>
              <a:buClr>
                <a:srgbClr val="000099"/>
              </a:buClr>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TAŞINMAZ HUKUKUNUN KONUSU</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3760163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2708434"/>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Medeni Kanun’un 4. Kitabı</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Medeni Kanun’un başlangıç hükümleri</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Özel Kanun, Tüzük ve Yönetmelikler</a:t>
            </a:r>
          </a:p>
          <a:p>
            <a:pPr algn="just">
              <a:spcBef>
                <a:spcPts val="600"/>
              </a:spcBef>
              <a:spcAft>
                <a:spcPts val="600"/>
              </a:spcAft>
              <a:buClr>
                <a:srgbClr val="000099"/>
              </a:buClr>
            </a:pP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algn="just">
              <a:spcBef>
                <a:spcPts val="600"/>
              </a:spcBef>
              <a:spcAft>
                <a:spcPts val="600"/>
              </a:spcAft>
              <a:buClr>
                <a:srgbClr val="000099"/>
              </a:buClr>
            </a:pPr>
            <a:endParaRPr lang="tr-TR" sz="2000" spc="-50" dirty="0" smtClean="0">
              <a:latin typeface="Arial" panose="020B0604020202020204" pitchFamily="34" charset="0"/>
              <a:ea typeface="Trebuchet MS" panose="020B0603020202020204" pitchFamily="34" charset="0"/>
              <a:cs typeface="Arial" panose="020B0604020202020204" pitchFamily="34" charset="0"/>
            </a:endParaRPr>
          </a:p>
          <a:p>
            <a:pPr algn="just">
              <a:spcBef>
                <a:spcPts val="600"/>
              </a:spcBef>
              <a:spcAft>
                <a:spcPts val="600"/>
              </a:spcAft>
              <a:buClr>
                <a:srgbClr val="000099"/>
              </a:buClr>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TAŞINMAZ </a:t>
            </a:r>
            <a:r>
              <a:rPr lang="tr-TR" sz="2400" b="1"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HUKUKU MEVZUATI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9204801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2246769"/>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smtClean="0">
                <a:latin typeface="Arial" panose="020B0604020202020204" pitchFamily="34" charset="0"/>
                <a:ea typeface="Trebuchet MS" panose="020B0603020202020204" pitchFamily="34" charset="0"/>
                <a:cs typeface="Arial" panose="020B0604020202020204" pitchFamily="34" charset="0"/>
              </a:rPr>
              <a:t>Hak kavramı</a:t>
            </a:r>
          </a:p>
          <a:p>
            <a:pPr marL="342900" indent="-342900" algn="just">
              <a:spcBef>
                <a:spcPts val="600"/>
              </a:spcBef>
              <a:spcAft>
                <a:spcPts val="600"/>
              </a:spcAft>
              <a:buClr>
                <a:srgbClr val="000099"/>
              </a:buClr>
              <a:buFont typeface="Wingdings" panose="05000000000000000000" pitchFamily="2" charset="2"/>
              <a:buChar char="q"/>
            </a:pPr>
            <a:r>
              <a:rPr lang="tr-TR" sz="2000" spc="-50" dirty="0" smtClean="0">
                <a:latin typeface="Arial" panose="020B0604020202020204" pitchFamily="34" charset="0"/>
                <a:ea typeface="Trebuchet MS" panose="020B0603020202020204" pitchFamily="34" charset="0"/>
                <a:cs typeface="Arial" panose="020B0604020202020204" pitchFamily="34" charset="0"/>
              </a:rPr>
              <a:t>Hukuk kavramı</a:t>
            </a: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algn="just">
              <a:spcBef>
                <a:spcPts val="600"/>
              </a:spcBef>
              <a:spcAft>
                <a:spcPts val="600"/>
              </a:spcAft>
              <a:buClr>
                <a:srgbClr val="000099"/>
              </a:buClr>
            </a:pP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algn="just">
              <a:spcBef>
                <a:spcPts val="600"/>
              </a:spcBef>
              <a:spcAft>
                <a:spcPts val="600"/>
              </a:spcAft>
              <a:buClr>
                <a:srgbClr val="000099"/>
              </a:buClr>
            </a:pPr>
            <a:endParaRPr lang="tr-TR" sz="2000" spc="-50" dirty="0" smtClean="0">
              <a:latin typeface="Arial" panose="020B0604020202020204" pitchFamily="34" charset="0"/>
              <a:ea typeface="Trebuchet MS" panose="020B0603020202020204" pitchFamily="34" charset="0"/>
              <a:cs typeface="Arial" panose="020B0604020202020204" pitchFamily="34" charset="0"/>
            </a:endParaRPr>
          </a:p>
          <a:p>
            <a:pPr algn="just">
              <a:spcBef>
                <a:spcPts val="600"/>
              </a:spcBef>
              <a:spcAft>
                <a:spcPts val="600"/>
              </a:spcAft>
              <a:buClr>
                <a:srgbClr val="000099"/>
              </a:buClr>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TAŞINMAZ HUKUKUNUN KONUSU</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903364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2708434"/>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smtClean="0">
                <a:latin typeface="Arial" panose="020B0604020202020204" pitchFamily="34" charset="0"/>
                <a:ea typeface="Trebuchet MS" panose="020B0603020202020204" pitchFamily="34" charset="0"/>
                <a:cs typeface="Arial" panose="020B0604020202020204" pitchFamily="34" charset="0"/>
              </a:rPr>
              <a:t>Nispi hak</a:t>
            </a:r>
          </a:p>
          <a:p>
            <a:pPr marL="342900" indent="-342900" algn="just">
              <a:spcBef>
                <a:spcPts val="600"/>
              </a:spcBef>
              <a:spcAft>
                <a:spcPts val="600"/>
              </a:spcAft>
              <a:buClr>
                <a:srgbClr val="000099"/>
              </a:buClr>
              <a:buFont typeface="Wingdings" panose="05000000000000000000" pitchFamily="2" charset="2"/>
              <a:buChar char="q"/>
            </a:pPr>
            <a:r>
              <a:rPr lang="tr-TR" sz="2000" spc="-50" dirty="0" smtClean="0">
                <a:latin typeface="Arial" panose="020B0604020202020204" pitchFamily="34" charset="0"/>
                <a:ea typeface="Trebuchet MS" panose="020B0603020202020204" pitchFamily="34" charset="0"/>
                <a:cs typeface="Arial" panose="020B0604020202020204" pitchFamily="34" charset="0"/>
              </a:rPr>
              <a:t>Mutlak hak</a:t>
            </a:r>
          </a:p>
          <a:p>
            <a:pPr algn="just">
              <a:spcBef>
                <a:spcPts val="600"/>
              </a:spcBef>
              <a:spcAft>
                <a:spcPts val="600"/>
              </a:spcAft>
              <a:buClr>
                <a:srgbClr val="000099"/>
              </a:buClr>
            </a:pP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algn="just">
              <a:spcBef>
                <a:spcPts val="600"/>
              </a:spcBef>
              <a:spcAft>
                <a:spcPts val="600"/>
              </a:spcAft>
              <a:buClr>
                <a:srgbClr val="000099"/>
              </a:buClr>
            </a:pP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algn="just">
              <a:spcBef>
                <a:spcPts val="600"/>
              </a:spcBef>
              <a:spcAft>
                <a:spcPts val="600"/>
              </a:spcAft>
              <a:buClr>
                <a:srgbClr val="000099"/>
              </a:buClr>
            </a:pPr>
            <a:endParaRPr lang="tr-TR" sz="2000" spc="-50" dirty="0" smtClean="0">
              <a:latin typeface="Arial" panose="020B0604020202020204" pitchFamily="34" charset="0"/>
              <a:ea typeface="Trebuchet MS" panose="020B0603020202020204" pitchFamily="34" charset="0"/>
              <a:cs typeface="Arial" panose="020B0604020202020204" pitchFamily="34" charset="0"/>
            </a:endParaRPr>
          </a:p>
          <a:p>
            <a:pPr algn="just">
              <a:spcBef>
                <a:spcPts val="600"/>
              </a:spcBef>
              <a:spcAft>
                <a:spcPts val="600"/>
              </a:spcAft>
              <a:buClr>
                <a:srgbClr val="000099"/>
              </a:buClr>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TAŞINMAZ HUKUKUNUN KONUSU</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579005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3170099"/>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Klasik Görüş</a:t>
            </a:r>
          </a:p>
          <a:p>
            <a:pPr marL="342900" indent="-342900" algn="just">
              <a:spcBef>
                <a:spcPts val="600"/>
              </a:spcBef>
              <a:spcAft>
                <a:spcPts val="600"/>
              </a:spcAft>
              <a:buClr>
                <a:srgbClr val="000099"/>
              </a:buClr>
              <a:buFont typeface="Wingdings" panose="05000000000000000000" pitchFamily="2" charset="2"/>
              <a:buChar char="q"/>
            </a:pPr>
            <a:r>
              <a:rPr lang="tr-TR" sz="2000" spc="-50" dirty="0" err="1">
                <a:latin typeface="Arial" panose="020B0604020202020204" pitchFamily="34" charset="0"/>
                <a:ea typeface="Trebuchet MS" panose="020B0603020202020204" pitchFamily="34" charset="0"/>
                <a:cs typeface="Arial" panose="020B0604020202020204" pitchFamily="34" charset="0"/>
              </a:rPr>
              <a:t>Şahısçı</a:t>
            </a:r>
            <a:r>
              <a:rPr lang="tr-TR" sz="2000" spc="-50" dirty="0">
                <a:latin typeface="Arial" panose="020B0604020202020204" pitchFamily="34" charset="0"/>
                <a:ea typeface="Trebuchet MS" panose="020B0603020202020204" pitchFamily="34" charset="0"/>
                <a:cs typeface="Arial" panose="020B0604020202020204" pitchFamily="34" charset="0"/>
              </a:rPr>
              <a:t> Görüş</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Birleştirici Görüş</a:t>
            </a:r>
          </a:p>
          <a:p>
            <a:pPr algn="just">
              <a:spcBef>
                <a:spcPts val="600"/>
              </a:spcBef>
              <a:spcAft>
                <a:spcPts val="600"/>
              </a:spcAft>
              <a:buClr>
                <a:srgbClr val="000099"/>
              </a:buClr>
            </a:pP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algn="just">
              <a:spcBef>
                <a:spcPts val="600"/>
              </a:spcBef>
              <a:spcAft>
                <a:spcPts val="600"/>
              </a:spcAft>
              <a:buClr>
                <a:srgbClr val="000099"/>
              </a:buClr>
            </a:pP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algn="just">
              <a:spcBef>
                <a:spcPts val="600"/>
              </a:spcBef>
              <a:spcAft>
                <a:spcPts val="600"/>
              </a:spcAft>
              <a:buClr>
                <a:srgbClr val="000099"/>
              </a:buClr>
            </a:pPr>
            <a:endParaRPr lang="tr-TR" sz="2000" spc="-50" dirty="0" smtClean="0">
              <a:latin typeface="Arial" panose="020B0604020202020204" pitchFamily="34" charset="0"/>
              <a:ea typeface="Trebuchet MS" panose="020B0603020202020204" pitchFamily="34" charset="0"/>
              <a:cs typeface="Arial" panose="020B0604020202020204" pitchFamily="34" charset="0"/>
            </a:endParaRPr>
          </a:p>
          <a:p>
            <a:pPr algn="just">
              <a:spcBef>
                <a:spcPts val="600"/>
              </a:spcBef>
              <a:spcAft>
                <a:spcPts val="600"/>
              </a:spcAft>
              <a:buClr>
                <a:srgbClr val="000099"/>
              </a:buClr>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AYNİ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HAK KAVRAMI HAKKINDAKİ GÖRÜŞLER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7365603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3170099"/>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smtClean="0">
                <a:latin typeface="Arial" panose="020B0604020202020204" pitchFamily="34" charset="0"/>
                <a:ea typeface="Trebuchet MS" panose="020B0603020202020204" pitchFamily="34" charset="0"/>
                <a:cs typeface="Arial" panose="020B0604020202020204" pitchFamily="34" charset="0"/>
              </a:rPr>
              <a:t>Eşya</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E</a:t>
            </a:r>
            <a:r>
              <a:rPr lang="tr-TR" sz="2000" spc="-50" dirty="0" smtClean="0">
                <a:latin typeface="Arial" panose="020B0604020202020204" pitchFamily="34" charset="0"/>
                <a:ea typeface="Trebuchet MS" panose="020B0603020202020204" pitchFamily="34" charset="0"/>
                <a:cs typeface="Arial" panose="020B0604020202020204" pitchFamily="34" charset="0"/>
              </a:rPr>
              <a:t>şya üzerinde doğrudan hakimiyet sağlama</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H</a:t>
            </a:r>
            <a:r>
              <a:rPr lang="tr-TR" sz="2000" spc="-50" dirty="0" smtClean="0">
                <a:latin typeface="Arial" panose="020B0604020202020204" pitchFamily="34" charset="0"/>
                <a:ea typeface="Trebuchet MS" panose="020B0603020202020204" pitchFamily="34" charset="0"/>
                <a:cs typeface="Arial" panose="020B0604020202020204" pitchFamily="34" charset="0"/>
              </a:rPr>
              <a:t>erkese karşı ileri sürülebilir olma</a:t>
            </a:r>
          </a:p>
          <a:p>
            <a:pPr algn="just">
              <a:spcBef>
                <a:spcPts val="600"/>
              </a:spcBef>
              <a:spcAft>
                <a:spcPts val="600"/>
              </a:spcAft>
              <a:buClr>
                <a:srgbClr val="000099"/>
              </a:buClr>
            </a:pP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algn="just">
              <a:spcBef>
                <a:spcPts val="600"/>
              </a:spcBef>
              <a:spcAft>
                <a:spcPts val="600"/>
              </a:spcAft>
              <a:buClr>
                <a:srgbClr val="000099"/>
              </a:buClr>
            </a:pP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algn="just">
              <a:spcBef>
                <a:spcPts val="600"/>
              </a:spcBef>
              <a:spcAft>
                <a:spcPts val="600"/>
              </a:spcAft>
              <a:buClr>
                <a:srgbClr val="000099"/>
              </a:buClr>
            </a:pPr>
            <a:endParaRPr lang="tr-TR" sz="2000" spc="-50" dirty="0" smtClean="0">
              <a:latin typeface="Arial" panose="020B0604020202020204" pitchFamily="34" charset="0"/>
              <a:ea typeface="Trebuchet MS" panose="020B0603020202020204" pitchFamily="34" charset="0"/>
              <a:cs typeface="Arial" panose="020B0604020202020204" pitchFamily="34" charset="0"/>
            </a:endParaRPr>
          </a:p>
          <a:p>
            <a:pPr algn="just">
              <a:spcBef>
                <a:spcPts val="600"/>
              </a:spcBef>
              <a:spcAft>
                <a:spcPts val="600"/>
              </a:spcAft>
              <a:buClr>
                <a:srgbClr val="000099"/>
              </a:buClr>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AYNİ HAK KAVRAMININ UNSURLARI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827969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3477875"/>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Hak sahibinin hakkın konusu olan eşyadan hakkına uygun olarak yararlanması için herhangi bir kimsenin araya girmesine, aracılık etmesine ihtiyaç bulunmaması anlamına gelir. Nitekim bir şeyin maliki, hukuk düzeninin belirlediği sınırlar çerçevesinde o şey üzerinde dilediği gibi kullanma, yararlanma ve tasarruf etme yetkisine sahiptir.</a:t>
            </a:r>
          </a:p>
          <a:p>
            <a:pPr algn="just">
              <a:spcBef>
                <a:spcPts val="600"/>
              </a:spcBef>
              <a:spcAft>
                <a:spcPts val="600"/>
              </a:spcAft>
              <a:buClr>
                <a:srgbClr val="000099"/>
              </a:buClr>
            </a:pP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algn="just">
              <a:spcBef>
                <a:spcPts val="600"/>
              </a:spcBef>
              <a:spcAft>
                <a:spcPts val="600"/>
              </a:spcAft>
              <a:buClr>
                <a:srgbClr val="000099"/>
              </a:buClr>
            </a:pP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algn="just">
              <a:spcBef>
                <a:spcPts val="600"/>
              </a:spcBef>
              <a:spcAft>
                <a:spcPts val="600"/>
              </a:spcAft>
              <a:buClr>
                <a:srgbClr val="000099"/>
              </a:buClr>
            </a:pPr>
            <a:endParaRPr lang="tr-TR" sz="2000" spc="-50" dirty="0" smtClean="0">
              <a:latin typeface="Arial" panose="020B0604020202020204" pitchFamily="34" charset="0"/>
              <a:ea typeface="Trebuchet MS" panose="020B0603020202020204" pitchFamily="34" charset="0"/>
              <a:cs typeface="Arial" panose="020B0604020202020204" pitchFamily="34" charset="0"/>
            </a:endParaRPr>
          </a:p>
          <a:p>
            <a:pPr algn="just">
              <a:spcBef>
                <a:spcPts val="600"/>
              </a:spcBef>
              <a:spcAft>
                <a:spcPts val="600"/>
              </a:spcAft>
              <a:buClr>
                <a:srgbClr val="000099"/>
              </a:buClr>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AYNİ HAK KAVRAMININ UNSURLARI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0130279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12481</TotalTime>
  <Words>178</Words>
  <Application>Microsoft Office PowerPoint</Application>
  <PresentationFormat>Ekran Gösterisi (4:3)</PresentationFormat>
  <Paragraphs>66</Paragraphs>
  <Slides>10</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10</vt:i4>
      </vt:variant>
    </vt:vector>
  </HeadingPairs>
  <TitlesOfParts>
    <vt:vector size="19" baseType="lpstr">
      <vt:lpstr>ＭＳ Ｐゴシック</vt:lpstr>
      <vt:lpstr>Arial</vt:lpstr>
      <vt:lpstr>Calibri</vt:lpstr>
      <vt:lpstr>Times New Roman</vt:lpstr>
      <vt:lpstr>Trebuchet MS</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erol</cp:lastModifiedBy>
  <cp:revision>813</cp:revision>
  <cp:lastPrinted>2016-10-24T07:53:35Z</cp:lastPrinted>
  <dcterms:created xsi:type="dcterms:W3CDTF">2016-09-18T09:35:24Z</dcterms:created>
  <dcterms:modified xsi:type="dcterms:W3CDTF">2020-02-26T08:59:43Z</dcterms:modified>
</cp:coreProperties>
</file>