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3" r:id="rId4"/>
    <p:sldId id="258"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777"/>
    <p:restoredTop sz="94607"/>
  </p:normalViewPr>
  <p:slideViewPr>
    <p:cSldViewPr snapToGrid="0" snapToObjects="1">
      <p:cViewPr varScale="1">
        <p:scale>
          <a:sx n="52" d="100"/>
          <a:sy n="52" d="100"/>
        </p:scale>
        <p:origin x="224" y="1344"/>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09F05-291C-F441-BEF7-09EF92A965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a:extLst>
              <a:ext uri="{FF2B5EF4-FFF2-40B4-BE49-F238E27FC236}">
                <a16:creationId xmlns:a16="http://schemas.microsoft.com/office/drawing/2014/main" id="{B04AE043-E8E3-644F-BA26-B129E15D79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a:extLst>
              <a:ext uri="{FF2B5EF4-FFF2-40B4-BE49-F238E27FC236}">
                <a16:creationId xmlns:a16="http://schemas.microsoft.com/office/drawing/2014/main" id="{74FAD461-878C-774A-B91E-2AC8F9815BF0}"/>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E0C56A3-FE54-3042-9CDA-501FE351FE9B}"/>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B69AF164-FF54-E142-A7CB-ACE9843749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650514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E7F7A-C5D8-1041-97DD-67B71A8F001F}"/>
              </a:ext>
            </a:extLst>
          </p:cNvPr>
          <p:cNvSpPr>
            <a:spLocks noGrp="1"/>
          </p:cNvSpPr>
          <p:nvPr>
            <p:ph type="title"/>
          </p:nvPr>
        </p:nvSpPr>
        <p:spPr/>
        <p:txBody>
          <a:bodyPr/>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CBA02FD1-C6F2-E54F-8489-09F563BD1A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130CB309-404F-3E4E-AE52-1C9D67DDC41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DABBDD1D-0AEF-4345-8276-A81525532E10}"/>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A4CF99D8-147F-A846-81AD-E1F73A68B48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82242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9290FD-2E6D-294D-B2A4-5242C257AAA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6661609B-CAE5-324E-BD2C-DC2FA5DB81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EE679B8D-4D81-5044-BF00-9DACCA6FAAF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163391F7-0DD0-0F45-92D0-573E3E000137}"/>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DC36849-3D8A-E549-8894-4E00D9E56DDD}"/>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674816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08758-D72B-CB48-A9CD-CBE7FF5B6BE4}"/>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F33CDBF5-C2F1-3F45-A9BA-A6B738CDCB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D8B49B56-7C80-734D-A241-D6401140A3E2}"/>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BDDE894D-38C3-3F40-8C4B-E39B707B1D65}"/>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CCE8235-4F8F-914F-AA19-B1AA3E75C552}"/>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146823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EDDE3-BCDE-A647-9F21-D3E3C0B776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a:extLst>
              <a:ext uri="{FF2B5EF4-FFF2-40B4-BE49-F238E27FC236}">
                <a16:creationId xmlns:a16="http://schemas.microsoft.com/office/drawing/2014/main" id="{A1F53870-207E-3C40-B966-3A7B5E5684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78BE83-8D86-ED47-BFF0-58C44FF93D48}"/>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00BF5BB8-F675-4E49-9FDC-E23A21AD9486}"/>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9AEB012C-F2EC-F14D-8AC7-900E8682A52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873218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FEEE1-7A77-3741-8078-6DD38225FF3D}"/>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064BC8B0-403F-614C-BEE4-1E332932B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a:extLst>
              <a:ext uri="{FF2B5EF4-FFF2-40B4-BE49-F238E27FC236}">
                <a16:creationId xmlns:a16="http://schemas.microsoft.com/office/drawing/2014/main" id="{4A3001D5-2172-8847-9D98-EB74CD1295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a:extLst>
              <a:ext uri="{FF2B5EF4-FFF2-40B4-BE49-F238E27FC236}">
                <a16:creationId xmlns:a16="http://schemas.microsoft.com/office/drawing/2014/main" id="{22EA793C-143F-F24F-BBA2-D89DB225AB9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7E0ACDDA-FB11-C34F-AAFA-54DB7F52583C}"/>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729A6B79-E597-B84A-9982-58D61B64D21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152920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01D83-679B-A343-A852-19C4C123CB4D}"/>
              </a:ext>
            </a:extLst>
          </p:cNvPr>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a:extLst>
              <a:ext uri="{FF2B5EF4-FFF2-40B4-BE49-F238E27FC236}">
                <a16:creationId xmlns:a16="http://schemas.microsoft.com/office/drawing/2014/main" id="{FD684FBE-2AB3-7C43-A72F-167B9C5E11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8DD1BF-1704-4F4C-9DF5-86026F8CA4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a:extLst>
              <a:ext uri="{FF2B5EF4-FFF2-40B4-BE49-F238E27FC236}">
                <a16:creationId xmlns:a16="http://schemas.microsoft.com/office/drawing/2014/main" id="{4779DBDB-5D9C-DA4D-BC4D-F74583790D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1B11BE-63B0-D24D-B0E3-78B19336DD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a:extLst>
              <a:ext uri="{FF2B5EF4-FFF2-40B4-BE49-F238E27FC236}">
                <a16:creationId xmlns:a16="http://schemas.microsoft.com/office/drawing/2014/main" id="{CF4081AA-A63A-E14B-8C51-B341A3CF005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8" name="Footer Placeholder 7">
            <a:extLst>
              <a:ext uri="{FF2B5EF4-FFF2-40B4-BE49-F238E27FC236}">
                <a16:creationId xmlns:a16="http://schemas.microsoft.com/office/drawing/2014/main" id="{C656FA20-D59A-264C-AFDA-23E5F1E890DD}"/>
              </a:ext>
            </a:extLst>
          </p:cNvPr>
          <p:cNvSpPr>
            <a:spLocks noGrp="1"/>
          </p:cNvSpPr>
          <p:nvPr>
            <p:ph type="ftr" sz="quarter" idx="11"/>
          </p:nvPr>
        </p:nvSpPr>
        <p:spPr/>
        <p:txBody>
          <a:bodyPr/>
          <a:lstStyle/>
          <a:p>
            <a:endParaRPr lang="tr-TR"/>
          </a:p>
        </p:txBody>
      </p:sp>
      <p:sp>
        <p:nvSpPr>
          <p:cNvPr id="9" name="Slide Number Placeholder 8">
            <a:extLst>
              <a:ext uri="{FF2B5EF4-FFF2-40B4-BE49-F238E27FC236}">
                <a16:creationId xmlns:a16="http://schemas.microsoft.com/office/drawing/2014/main" id="{1F041338-2A67-DD4E-BD4F-831A87DBB978}"/>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137588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60D0E-9ABF-AB47-9B9D-6B12C2FA3214}"/>
              </a:ext>
            </a:extLst>
          </p:cNvPr>
          <p:cNvSpPr>
            <a:spLocks noGrp="1"/>
          </p:cNvSpPr>
          <p:nvPr>
            <p:ph type="title"/>
          </p:nvPr>
        </p:nvSpPr>
        <p:spPr/>
        <p:txBody>
          <a:bodyPr/>
          <a:lstStyle/>
          <a:p>
            <a:r>
              <a:rPr lang="en-US"/>
              <a:t>Click to edit Master title style</a:t>
            </a:r>
            <a:endParaRPr lang="tr-TR"/>
          </a:p>
        </p:txBody>
      </p:sp>
      <p:sp>
        <p:nvSpPr>
          <p:cNvPr id="3" name="Date Placeholder 2">
            <a:extLst>
              <a:ext uri="{FF2B5EF4-FFF2-40B4-BE49-F238E27FC236}">
                <a16:creationId xmlns:a16="http://schemas.microsoft.com/office/drawing/2014/main" id="{BA5296DA-21EE-0644-A9A5-71724E7D6AF1}"/>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4" name="Footer Placeholder 3">
            <a:extLst>
              <a:ext uri="{FF2B5EF4-FFF2-40B4-BE49-F238E27FC236}">
                <a16:creationId xmlns:a16="http://schemas.microsoft.com/office/drawing/2014/main" id="{F8E618FF-B95D-D244-80C6-8388B7F12A47}"/>
              </a:ext>
            </a:extLst>
          </p:cNvPr>
          <p:cNvSpPr>
            <a:spLocks noGrp="1"/>
          </p:cNvSpPr>
          <p:nvPr>
            <p:ph type="ftr" sz="quarter" idx="11"/>
          </p:nvPr>
        </p:nvSpPr>
        <p:spPr/>
        <p:txBody>
          <a:bodyPr/>
          <a:lstStyle/>
          <a:p>
            <a:endParaRPr lang="tr-TR"/>
          </a:p>
        </p:txBody>
      </p:sp>
      <p:sp>
        <p:nvSpPr>
          <p:cNvPr id="5" name="Slide Number Placeholder 4">
            <a:extLst>
              <a:ext uri="{FF2B5EF4-FFF2-40B4-BE49-F238E27FC236}">
                <a16:creationId xmlns:a16="http://schemas.microsoft.com/office/drawing/2014/main" id="{DC56E3F6-2607-4942-ACDD-BB30279641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896566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1D0CFE-8934-1845-A795-2CF6876827E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3" name="Footer Placeholder 2">
            <a:extLst>
              <a:ext uri="{FF2B5EF4-FFF2-40B4-BE49-F238E27FC236}">
                <a16:creationId xmlns:a16="http://schemas.microsoft.com/office/drawing/2014/main" id="{74BECD09-F342-C347-94C3-0E3C30D6530F}"/>
              </a:ext>
            </a:extLst>
          </p:cNvPr>
          <p:cNvSpPr>
            <a:spLocks noGrp="1"/>
          </p:cNvSpPr>
          <p:nvPr>
            <p:ph type="ftr" sz="quarter" idx="11"/>
          </p:nvPr>
        </p:nvSpPr>
        <p:spPr/>
        <p:txBody>
          <a:bodyPr/>
          <a:lstStyle/>
          <a:p>
            <a:endParaRPr lang="tr-TR"/>
          </a:p>
        </p:txBody>
      </p:sp>
      <p:sp>
        <p:nvSpPr>
          <p:cNvPr id="4" name="Slide Number Placeholder 3">
            <a:extLst>
              <a:ext uri="{FF2B5EF4-FFF2-40B4-BE49-F238E27FC236}">
                <a16:creationId xmlns:a16="http://schemas.microsoft.com/office/drawing/2014/main" id="{0901E7D1-18DD-C04E-B10C-3649BA1C26C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245169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D1CC0-E768-9F4C-9C84-00AD428C83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a:extLst>
              <a:ext uri="{FF2B5EF4-FFF2-40B4-BE49-F238E27FC236}">
                <a16:creationId xmlns:a16="http://schemas.microsoft.com/office/drawing/2014/main" id="{E4303E34-1586-CE42-B458-8807B89E00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a:extLst>
              <a:ext uri="{FF2B5EF4-FFF2-40B4-BE49-F238E27FC236}">
                <a16:creationId xmlns:a16="http://schemas.microsoft.com/office/drawing/2014/main" id="{80C5E0A6-13F5-E647-AB1F-531F52695D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84B777-F3A3-D64E-B932-C03DAD1267E6}"/>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5586540A-60CA-D94A-A435-9B19B06C50D8}"/>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BA6B5BB9-95A3-774E-A9D1-827A9D56C096}"/>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778411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1C025-1A37-F04D-8346-18F64E749B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a:extLst>
              <a:ext uri="{FF2B5EF4-FFF2-40B4-BE49-F238E27FC236}">
                <a16:creationId xmlns:a16="http://schemas.microsoft.com/office/drawing/2014/main" id="{7CFA5112-2771-A44D-BEA6-163F7C72BF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a:extLst>
              <a:ext uri="{FF2B5EF4-FFF2-40B4-BE49-F238E27FC236}">
                <a16:creationId xmlns:a16="http://schemas.microsoft.com/office/drawing/2014/main" id="{4B327234-FB12-424A-91B3-9F9DF924DC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D9D315-3B10-7942-A29E-1BDC747BCB0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CAEFD233-9BBD-694E-BC85-D9A99B994E43}"/>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8EB87EC0-E539-AE41-A427-D0A42DEBC68A}"/>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5411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60E0AA-0E51-A442-BD30-423E9E9378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a:extLst>
              <a:ext uri="{FF2B5EF4-FFF2-40B4-BE49-F238E27FC236}">
                <a16:creationId xmlns:a16="http://schemas.microsoft.com/office/drawing/2014/main" id="{A30383C1-2C43-F94C-99BA-26B8C04459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F7A4CCB7-FD76-B74D-8B2F-7947F98026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49C192E-D2D6-814F-9A8E-0DEE776E65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a:extLst>
              <a:ext uri="{FF2B5EF4-FFF2-40B4-BE49-F238E27FC236}">
                <a16:creationId xmlns:a16="http://schemas.microsoft.com/office/drawing/2014/main" id="{CC986A21-830A-A742-B768-4A88DB63F3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F95D26-1811-3B4E-BEE8-EE009B1D92A8}" type="slidenum">
              <a:rPr lang="tr-TR" smtClean="0"/>
              <a:t>‹#›</a:t>
            </a:fld>
            <a:endParaRPr lang="tr-TR"/>
          </a:p>
        </p:txBody>
      </p:sp>
    </p:spTree>
    <p:extLst>
      <p:ext uri="{BB962C8B-B14F-4D97-AF65-F5344CB8AC3E}">
        <p14:creationId xmlns:p14="http://schemas.microsoft.com/office/powerpoint/2010/main" val="81938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B31E223E-9CA1-9D40-A230-EFA6ABD00001}"/>
              </a:ext>
            </a:extLst>
          </p:cNvPr>
          <p:cNvSpPr>
            <a:spLocks noGrp="1"/>
          </p:cNvSpPr>
          <p:nvPr>
            <p:ph type="title"/>
          </p:nvPr>
        </p:nvSpPr>
        <p:spPr>
          <a:xfrm>
            <a:off x="2555631" y="1441938"/>
            <a:ext cx="7080738" cy="3974124"/>
          </a:xfrm>
        </p:spPr>
        <p:txBody>
          <a:bodyPr>
            <a:normAutofit fontScale="90000"/>
          </a:bodyPr>
          <a:lstStyle/>
          <a:p>
            <a:pPr algn="ctr"/>
            <a:br>
              <a:rPr lang="tr-TR" sz="5400" dirty="0">
                <a:solidFill>
                  <a:schemeClr val="bg1">
                    <a:lumMod val="95000"/>
                    <a:lumOff val="5000"/>
                  </a:schemeClr>
                </a:solidFill>
              </a:rPr>
            </a:br>
            <a:r>
              <a:rPr lang="tr-TR" sz="5400" dirty="0">
                <a:solidFill>
                  <a:schemeClr val="bg1">
                    <a:lumMod val="95000"/>
                    <a:lumOff val="5000"/>
                  </a:schemeClr>
                </a:solidFill>
              </a:rPr>
              <a:t>PHI 421</a:t>
            </a:r>
            <a:br>
              <a:rPr lang="tr-TR" sz="5400" dirty="0">
                <a:solidFill>
                  <a:schemeClr val="bg1">
                    <a:lumMod val="95000"/>
                    <a:lumOff val="5000"/>
                  </a:schemeClr>
                </a:solidFill>
              </a:rPr>
            </a:br>
            <a:r>
              <a:rPr lang="tr-TR" sz="5400" dirty="0" err="1">
                <a:solidFill>
                  <a:schemeClr val="bg1">
                    <a:lumMod val="95000"/>
                    <a:lumOff val="5000"/>
                  </a:schemeClr>
                </a:solidFill>
              </a:rPr>
              <a:t>Contemporary</a:t>
            </a:r>
            <a:r>
              <a:rPr lang="tr-TR" sz="5400" dirty="0">
                <a:solidFill>
                  <a:schemeClr val="bg1">
                    <a:lumMod val="95000"/>
                    <a:lumOff val="5000"/>
                  </a:schemeClr>
                </a:solidFill>
              </a:rPr>
              <a:t> </a:t>
            </a:r>
            <a:r>
              <a:rPr lang="tr-TR" sz="5400" dirty="0" err="1">
                <a:solidFill>
                  <a:schemeClr val="bg1">
                    <a:lumMod val="95000"/>
                    <a:lumOff val="5000"/>
                  </a:schemeClr>
                </a:solidFill>
              </a:rPr>
              <a:t>Philosophy</a:t>
            </a:r>
            <a:br>
              <a:rPr lang="tr-TR" sz="2700" dirty="0">
                <a:solidFill>
                  <a:schemeClr val="bg1">
                    <a:lumMod val="95000"/>
                    <a:lumOff val="5000"/>
                  </a:schemeClr>
                </a:solidFill>
              </a:rPr>
            </a:br>
            <a:br>
              <a:rPr lang="tr-TR" sz="2700" dirty="0">
                <a:solidFill>
                  <a:schemeClr val="bg1">
                    <a:lumMod val="95000"/>
                    <a:lumOff val="5000"/>
                  </a:schemeClr>
                </a:solidFill>
              </a:rPr>
            </a:br>
            <a:r>
              <a:rPr lang="tr-TR" sz="2700" dirty="0" err="1">
                <a:solidFill>
                  <a:schemeClr val="bg1">
                    <a:lumMod val="95000"/>
                    <a:lumOff val="5000"/>
                  </a:schemeClr>
                </a:solidFill>
              </a:rPr>
              <a:t>Week</a:t>
            </a:r>
            <a:r>
              <a:rPr lang="tr-TR" sz="2700" dirty="0">
                <a:solidFill>
                  <a:schemeClr val="bg1">
                    <a:lumMod val="95000"/>
                    <a:lumOff val="5000"/>
                  </a:schemeClr>
                </a:solidFill>
              </a:rPr>
              <a:t> 10</a:t>
            </a:r>
            <a:br>
              <a:rPr lang="tr-TR" sz="2700" dirty="0">
                <a:solidFill>
                  <a:schemeClr val="bg1">
                    <a:lumMod val="95000"/>
                    <a:lumOff val="5000"/>
                  </a:schemeClr>
                </a:solidFill>
              </a:rPr>
            </a:br>
            <a:br>
              <a:rPr lang="tr-TR" sz="2700" dirty="0">
                <a:solidFill>
                  <a:schemeClr val="bg1">
                    <a:lumMod val="95000"/>
                    <a:lumOff val="5000"/>
                  </a:schemeClr>
                </a:solidFill>
              </a:rPr>
            </a:br>
            <a:endParaRPr lang="tr-TR" sz="2700" dirty="0">
              <a:solidFill>
                <a:schemeClr val="bg1">
                  <a:lumMod val="95000"/>
                  <a:lumOff val="5000"/>
                </a:schemeClr>
              </a:solidFill>
            </a:endParaRPr>
          </a:p>
        </p:txBody>
      </p:sp>
    </p:spTree>
    <p:extLst>
      <p:ext uri="{BB962C8B-B14F-4D97-AF65-F5344CB8AC3E}">
        <p14:creationId xmlns:p14="http://schemas.microsoft.com/office/powerpoint/2010/main" val="1604692497"/>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0B946A4C-0966-FB47-93AA-BA74B3B1C23F}"/>
              </a:ext>
            </a:extLst>
          </p:cNvPr>
          <p:cNvSpPr>
            <a:spLocks noGrp="1"/>
          </p:cNvSpPr>
          <p:nvPr>
            <p:ph type="title"/>
          </p:nvPr>
        </p:nvSpPr>
        <p:spPr>
          <a:xfrm>
            <a:off x="1028700" y="190500"/>
            <a:ext cx="2886075" cy="2851279"/>
          </a:xfrm>
          <a:noFill/>
        </p:spPr>
        <p:txBody>
          <a:bodyPr anchor="ctr">
            <a:noAutofit/>
          </a:bodyPr>
          <a:lstStyle/>
          <a:p>
            <a:pPr algn="ctr"/>
            <a:r>
              <a:rPr lang="tr-TR" sz="2000" dirty="0" err="1">
                <a:solidFill>
                  <a:schemeClr val="bg1"/>
                </a:solidFill>
              </a:rPr>
              <a:t>Today’s</a:t>
            </a:r>
            <a:r>
              <a:rPr lang="tr-TR" sz="2000" dirty="0">
                <a:solidFill>
                  <a:schemeClr val="bg1"/>
                </a:solidFill>
              </a:rPr>
              <a:t> Class: </a:t>
            </a:r>
            <a:br>
              <a:rPr lang="tr-TR" sz="2000" dirty="0">
                <a:solidFill>
                  <a:schemeClr val="bg1"/>
                </a:solidFill>
              </a:rPr>
            </a:br>
            <a:br>
              <a:rPr lang="tr-TR" sz="2000" dirty="0">
                <a:solidFill>
                  <a:schemeClr val="bg1"/>
                </a:solidFill>
              </a:rPr>
            </a:br>
            <a:r>
              <a:rPr lang="en-US" sz="3200" dirty="0">
                <a:solidFill>
                  <a:schemeClr val="bg1"/>
                </a:solidFill>
                <a:latin typeface="Times New Roman" panose="02020603050405020304" pitchFamily="18" charset="0"/>
                <a:cs typeface="Times New Roman" panose="02020603050405020304" pitchFamily="18" charset="0"/>
              </a:rPr>
              <a:t>Sartre’s Article: </a:t>
            </a:r>
            <a:br>
              <a:rPr lang="en-US" sz="3200" dirty="0">
                <a:solidFill>
                  <a:schemeClr val="bg1"/>
                </a:solidFill>
                <a:latin typeface="Times New Roman" panose="02020603050405020304" pitchFamily="18" charset="0"/>
                <a:cs typeface="Times New Roman" panose="02020603050405020304" pitchFamily="18" charset="0"/>
              </a:rPr>
            </a:br>
            <a:r>
              <a:rPr lang="en-US" sz="3200" dirty="0">
                <a:solidFill>
                  <a:schemeClr val="bg1"/>
                </a:solidFill>
                <a:latin typeface="Times New Roman" panose="02020603050405020304" pitchFamily="18" charset="0"/>
                <a:cs typeface="Times New Roman" panose="02020603050405020304" pitchFamily="18" charset="0"/>
              </a:rPr>
              <a:t>Existentialism as Humanism</a:t>
            </a: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endParaRPr lang="tr-TR" sz="2400" dirty="0">
              <a:solidFill>
                <a:schemeClr val="bg1"/>
              </a:solidFill>
            </a:endParaRPr>
          </a:p>
        </p:txBody>
      </p:sp>
      <p:sp>
        <p:nvSpPr>
          <p:cNvPr id="4" name="TextBox 3">
            <a:extLst>
              <a:ext uri="{FF2B5EF4-FFF2-40B4-BE49-F238E27FC236}">
                <a16:creationId xmlns:a16="http://schemas.microsoft.com/office/drawing/2014/main" id="{C94F1C4C-B12E-FD45-AA5C-1F1D7B17B194}"/>
              </a:ext>
            </a:extLst>
          </p:cNvPr>
          <p:cNvSpPr txBox="1"/>
          <p:nvPr/>
        </p:nvSpPr>
        <p:spPr>
          <a:xfrm>
            <a:off x="4362449" y="0"/>
            <a:ext cx="7186178" cy="838948"/>
          </a:xfrm>
          <a:prstGeom prst="rect">
            <a:avLst/>
          </a:prstGeom>
          <a:noFill/>
        </p:spPr>
        <p:txBody>
          <a:bodyPr wrap="square" rtlCol="0">
            <a:spAutoFit/>
          </a:bodyPr>
          <a:lstStyle/>
          <a:p>
            <a:pPr marL="298450" algn="just">
              <a:lnSpc>
                <a:spcPct val="115000"/>
              </a:lnSpc>
              <a:spcAft>
                <a:spcPts val="10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FAAE8C14-56D4-636D-AB4F-BECE63561B08}"/>
              </a:ext>
            </a:extLst>
          </p:cNvPr>
          <p:cNvSpPr txBox="1"/>
          <p:nvPr/>
        </p:nvSpPr>
        <p:spPr>
          <a:xfrm>
            <a:off x="800100" y="3524250"/>
            <a:ext cx="8401050" cy="3108543"/>
          </a:xfrm>
          <a:prstGeom prst="rect">
            <a:avLst/>
          </a:prstGeom>
          <a:noFill/>
        </p:spPr>
        <p:txBody>
          <a:bodyPr wrap="square" rtlCol="0">
            <a:spAutoFit/>
          </a:bodyPr>
          <a:lstStyle/>
          <a:p>
            <a:r>
              <a:rPr lang="tr-TR" sz="40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tr-TR"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4000" dirty="0" err="1">
                <a:effectLst/>
                <a:latin typeface="Times New Roman" panose="02020603050405020304" pitchFamily="18" charset="0"/>
                <a:ea typeface="Calibri" panose="020F0502020204030204" pitchFamily="34" charset="0"/>
                <a:cs typeface="Times New Roman" panose="02020603050405020304" pitchFamily="18" charset="0"/>
              </a:rPr>
              <a:t>Existentialism</a:t>
            </a:r>
            <a:r>
              <a:rPr lang="tr-TR" sz="4000" dirty="0">
                <a:effectLst/>
                <a:latin typeface="Times New Roman" panose="02020603050405020304" pitchFamily="18" charset="0"/>
                <a:ea typeface="Calibri" panose="020F0502020204030204" pitchFamily="34" charset="0"/>
                <a:cs typeface="Times New Roman" panose="02020603050405020304" pitchFamily="18" charset="0"/>
              </a:rPr>
              <a:t> as </a:t>
            </a:r>
            <a:r>
              <a:rPr lang="tr-TR" sz="4000" dirty="0" err="1">
                <a:effectLst/>
                <a:latin typeface="Times New Roman" panose="02020603050405020304" pitchFamily="18" charset="0"/>
                <a:ea typeface="Calibri" panose="020F0502020204030204" pitchFamily="34" charset="0"/>
                <a:cs typeface="Times New Roman" panose="02020603050405020304" pitchFamily="18" charset="0"/>
              </a:rPr>
              <a:t>Humanism</a:t>
            </a:r>
            <a:r>
              <a:rPr lang="tr-TR" sz="4000" dirty="0">
                <a:effectLst/>
                <a:latin typeface="Times New Roman" panose="02020603050405020304" pitchFamily="18" charset="0"/>
                <a:ea typeface="Calibri" panose="020F0502020204030204" pitchFamily="34" charset="0"/>
                <a:cs typeface="Times New Roman" panose="02020603050405020304" pitchFamily="18" charset="0"/>
              </a:rPr>
              <a:t>: Sartre </a:t>
            </a:r>
            <a:r>
              <a:rPr lang="tr-TR" sz="4000" dirty="0" err="1">
                <a:effectLst/>
                <a:latin typeface="Times New Roman" panose="02020603050405020304" pitchFamily="18" charset="0"/>
                <a:ea typeface="Calibri" panose="020F0502020204030204" pitchFamily="34" charset="0"/>
                <a:cs typeface="Times New Roman" panose="02020603050405020304" pitchFamily="18" charset="0"/>
              </a:rPr>
              <a:t>tackles</a:t>
            </a:r>
            <a:r>
              <a:rPr lang="tr-TR"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4000" dirty="0" err="1">
                <a:effectLst/>
                <a:latin typeface="Times New Roman" panose="02020603050405020304" pitchFamily="18" charset="0"/>
                <a:ea typeface="Calibri" panose="020F0502020204030204" pitchFamily="34" charset="0"/>
                <a:cs typeface="Times New Roman" panose="02020603050405020304" pitchFamily="18" charset="0"/>
              </a:rPr>
              <a:t>ethical</a:t>
            </a:r>
            <a:r>
              <a:rPr lang="tr-TR"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4000" dirty="0" err="1">
                <a:effectLst/>
                <a:latin typeface="Times New Roman" panose="02020603050405020304" pitchFamily="18" charset="0"/>
                <a:ea typeface="Calibri" panose="020F0502020204030204" pitchFamily="34" charset="0"/>
                <a:cs typeface="Times New Roman" panose="02020603050405020304" pitchFamily="18" charset="0"/>
              </a:rPr>
              <a:t>questions</a:t>
            </a:r>
            <a:r>
              <a:rPr lang="tr-TR" sz="4000" dirty="0">
                <a:effectLst/>
                <a:latin typeface="Times New Roman" panose="02020603050405020304" pitchFamily="18" charset="0"/>
                <a:ea typeface="Calibri" panose="020F0502020204030204" pitchFamily="34" charset="0"/>
                <a:cs typeface="Times New Roman" panose="02020603050405020304" pitchFamily="18" charset="0"/>
              </a:rPr>
              <a:t> as </a:t>
            </a:r>
            <a:r>
              <a:rPr lang="tr-TR" sz="4000" dirty="0" err="1">
                <a:effectLst/>
                <a:latin typeface="Times New Roman" panose="02020603050405020304" pitchFamily="18" charset="0"/>
                <a:ea typeface="Calibri" panose="020F0502020204030204" pitchFamily="34" charset="0"/>
                <a:cs typeface="Times New Roman" panose="02020603050405020304" pitchFamily="18" charset="0"/>
              </a:rPr>
              <a:t>unfolding</a:t>
            </a:r>
            <a:r>
              <a:rPr lang="tr-TR"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4000" dirty="0" err="1">
                <a:effectLst/>
                <a:latin typeface="Times New Roman" panose="02020603050405020304" pitchFamily="18" charset="0"/>
                <a:ea typeface="Calibri" panose="020F0502020204030204" pitchFamily="34" charset="0"/>
                <a:cs typeface="Times New Roman" panose="02020603050405020304" pitchFamily="18" charset="0"/>
              </a:rPr>
              <a:t>from</a:t>
            </a:r>
            <a:r>
              <a:rPr lang="tr-TR" sz="4000" dirty="0">
                <a:effectLst/>
                <a:latin typeface="Times New Roman" panose="02020603050405020304" pitchFamily="18" charset="0"/>
                <a:ea typeface="Calibri" panose="020F0502020204030204" pitchFamily="34" charset="0"/>
                <a:cs typeface="Times New Roman" panose="02020603050405020304" pitchFamily="18" charset="0"/>
              </a:rPr>
              <a:t> his </a:t>
            </a:r>
            <a:r>
              <a:rPr lang="tr-TR" sz="4000" dirty="0" err="1">
                <a:effectLst/>
                <a:latin typeface="Times New Roman" panose="02020603050405020304" pitchFamily="18" charset="0"/>
                <a:ea typeface="Calibri" panose="020F0502020204030204" pitchFamily="34" charset="0"/>
                <a:cs typeface="Times New Roman" panose="02020603050405020304" pitchFamily="18" charset="0"/>
              </a:rPr>
              <a:t>ontological</a:t>
            </a:r>
            <a:r>
              <a:rPr lang="tr-TR"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4000" dirty="0" err="1">
                <a:effectLst/>
                <a:latin typeface="Times New Roman" panose="02020603050405020304" pitchFamily="18" charset="0"/>
                <a:ea typeface="Calibri" panose="020F0502020204030204" pitchFamily="34" charset="0"/>
                <a:cs typeface="Times New Roman" panose="02020603050405020304" pitchFamily="18" charset="0"/>
              </a:rPr>
              <a:t>positions</a:t>
            </a:r>
            <a:r>
              <a:rPr lang="tr-TR"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4000" dirty="0" err="1">
                <a:effectLst/>
                <a:latin typeface="Times New Roman" panose="02020603050405020304" pitchFamily="18" charset="0"/>
                <a:ea typeface="Calibri" panose="020F0502020204030204" pitchFamily="34" charset="0"/>
                <a:cs typeface="Times New Roman" panose="02020603050405020304" pitchFamily="18" charset="0"/>
              </a:rPr>
              <a:t>described</a:t>
            </a:r>
            <a:r>
              <a:rPr lang="tr-TR" sz="4000" dirty="0">
                <a:effectLst/>
                <a:latin typeface="Times New Roman" panose="02020603050405020304" pitchFamily="18" charset="0"/>
                <a:ea typeface="Calibri" panose="020F0502020204030204" pitchFamily="34" charset="0"/>
                <a:cs typeface="Times New Roman" panose="02020603050405020304" pitchFamily="18" charset="0"/>
              </a:rPr>
              <a:t> in </a:t>
            </a:r>
            <a:r>
              <a:rPr lang="tr-TR" sz="4000" dirty="0" err="1">
                <a:effectLst/>
                <a:latin typeface="Times New Roman" panose="02020603050405020304" pitchFamily="18" charset="0"/>
                <a:ea typeface="Calibri" panose="020F0502020204030204" pitchFamily="34" charset="0"/>
                <a:cs typeface="Times New Roman" panose="02020603050405020304" pitchFamily="18" charset="0"/>
              </a:rPr>
              <a:t>Being</a:t>
            </a:r>
            <a:r>
              <a:rPr lang="tr-TR"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40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tr-TR"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4000" dirty="0" err="1">
                <a:effectLst/>
                <a:latin typeface="Times New Roman" panose="02020603050405020304" pitchFamily="18" charset="0"/>
                <a:ea typeface="Calibri" panose="020F0502020204030204" pitchFamily="34" charset="0"/>
                <a:cs typeface="Times New Roman" panose="02020603050405020304" pitchFamily="18" charset="0"/>
              </a:rPr>
              <a:t>Nothingness</a:t>
            </a:r>
            <a:r>
              <a:rPr lang="tr-TR" sz="40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4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8241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4FB2F3E-259B-4650-B258-F09745BAA8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084C5BAC-71DF-48C0-AB51-699516D3BE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a:noFill/>
        </p:grpSpPr>
        <p:sp>
          <p:nvSpPr>
            <p:cNvPr id="10" name="Freeform 5">
              <a:extLst>
                <a:ext uri="{FF2B5EF4-FFF2-40B4-BE49-F238E27FC236}">
                  <a16:creationId xmlns:a16="http://schemas.microsoft.com/office/drawing/2014/main" id="{6742FA10-28D2-4023-A08B-427E93706E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17000"/>
                </a:schemeClr>
              </a:solidFill>
              <a:prstDash val="solid"/>
              <a:miter lim="800000"/>
              <a:headEnd/>
              <a:tailEnd/>
            </a:ln>
          </p:spPr>
        </p:sp>
        <p:sp>
          <p:nvSpPr>
            <p:cNvPr id="11" name="Freeform 6">
              <a:extLst>
                <a:ext uri="{FF2B5EF4-FFF2-40B4-BE49-F238E27FC236}">
                  <a16:creationId xmlns:a16="http://schemas.microsoft.com/office/drawing/2014/main" id="{BC497CE0-1368-4C66-923F-CA97C35ED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p:spPr>
        </p:sp>
        <p:sp>
          <p:nvSpPr>
            <p:cNvPr id="12" name="Freeform 7">
              <a:extLst>
                <a:ext uri="{FF2B5EF4-FFF2-40B4-BE49-F238E27FC236}">
                  <a16:creationId xmlns:a16="http://schemas.microsoft.com/office/drawing/2014/main" id="{F96D638D-D7BB-43E9-BC7A-6FBBDB507B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18000"/>
                </a:schemeClr>
              </a:solidFill>
              <a:prstDash val="dash"/>
              <a:miter lim="800000"/>
              <a:headEnd/>
              <a:tailEnd/>
            </a:ln>
          </p:spPr>
        </p:sp>
        <p:sp>
          <p:nvSpPr>
            <p:cNvPr id="13" name="Freeform 8">
              <a:extLst>
                <a:ext uri="{FF2B5EF4-FFF2-40B4-BE49-F238E27FC236}">
                  <a16:creationId xmlns:a16="http://schemas.microsoft.com/office/drawing/2014/main" id="{207DB018-8F92-42DF-A1CA-065C774E68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15000"/>
                </a:schemeClr>
              </a:solidFill>
              <a:prstDash val="solid"/>
              <a:miter lim="800000"/>
              <a:headEnd/>
              <a:tailEnd/>
            </a:ln>
          </p:spPr>
        </p:sp>
        <p:sp>
          <p:nvSpPr>
            <p:cNvPr id="14" name="Freeform 9">
              <a:extLst>
                <a:ext uri="{FF2B5EF4-FFF2-40B4-BE49-F238E27FC236}">
                  <a16:creationId xmlns:a16="http://schemas.microsoft.com/office/drawing/2014/main" id="{BB2A6006-A798-4927-B799-42A45D5B1F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15000"/>
                </a:schemeClr>
              </a:solidFill>
              <a:prstDash val="solid"/>
              <a:miter lim="800000"/>
              <a:headEnd/>
              <a:tailEnd/>
            </a:ln>
          </p:spPr>
        </p:sp>
        <p:sp>
          <p:nvSpPr>
            <p:cNvPr id="15" name="Freeform 10">
              <a:extLst>
                <a:ext uri="{FF2B5EF4-FFF2-40B4-BE49-F238E27FC236}">
                  <a16:creationId xmlns:a16="http://schemas.microsoft.com/office/drawing/2014/main" id="{3F6DB3F4-548A-4D02-A6CC-D5275E6C85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14000"/>
                </a:schemeClr>
              </a:solidFill>
              <a:prstDash val="solid"/>
              <a:miter lim="800000"/>
              <a:headEnd/>
              <a:tailEnd/>
            </a:ln>
          </p:spPr>
        </p:sp>
        <p:sp>
          <p:nvSpPr>
            <p:cNvPr id="16" name="Freeform 11">
              <a:extLst>
                <a:ext uri="{FF2B5EF4-FFF2-40B4-BE49-F238E27FC236}">
                  <a16:creationId xmlns:a16="http://schemas.microsoft.com/office/drawing/2014/main" id="{2D9F4A59-DDA2-427E-802B-9056AD99C0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13000"/>
                </a:schemeClr>
              </a:solidFill>
              <a:prstDash val="solid"/>
              <a:miter lim="800000"/>
              <a:headEnd/>
              <a:tailEnd/>
            </a:ln>
          </p:spPr>
        </p:sp>
        <p:sp>
          <p:nvSpPr>
            <p:cNvPr id="17" name="Freeform 12">
              <a:extLst>
                <a:ext uri="{FF2B5EF4-FFF2-40B4-BE49-F238E27FC236}">
                  <a16:creationId xmlns:a16="http://schemas.microsoft.com/office/drawing/2014/main" id="{BF086A79-DD15-4D5E-A197-9ADE0ACFD1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13000"/>
                </a:schemeClr>
              </a:solidFill>
              <a:prstDash val="solid"/>
              <a:miter lim="800000"/>
              <a:headEnd/>
              <a:tailEnd/>
            </a:ln>
          </p:spPr>
        </p:sp>
        <p:sp>
          <p:nvSpPr>
            <p:cNvPr id="18" name="Freeform 13">
              <a:extLst>
                <a:ext uri="{FF2B5EF4-FFF2-40B4-BE49-F238E27FC236}">
                  <a16:creationId xmlns:a16="http://schemas.microsoft.com/office/drawing/2014/main" id="{CCB86A9C-D602-4645-AF2E-7BADDF1E91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12000"/>
                </a:schemeClr>
              </a:solidFill>
              <a:prstDash val="dash"/>
              <a:miter lim="800000"/>
              <a:headEnd/>
              <a:tailEnd/>
            </a:ln>
          </p:spPr>
        </p:sp>
        <p:sp>
          <p:nvSpPr>
            <p:cNvPr id="19" name="Freeform 14">
              <a:extLst>
                <a:ext uri="{FF2B5EF4-FFF2-40B4-BE49-F238E27FC236}">
                  <a16:creationId xmlns:a16="http://schemas.microsoft.com/office/drawing/2014/main" id="{21C6649F-C4FA-423E-A09A-1B286FAE29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12000"/>
                </a:schemeClr>
              </a:solidFill>
              <a:prstDash val="dash"/>
              <a:miter lim="800000"/>
              <a:headEnd/>
              <a:tailEnd/>
            </a:ln>
          </p:spPr>
        </p:sp>
        <p:sp>
          <p:nvSpPr>
            <p:cNvPr id="20" name="Freeform 15">
              <a:extLst>
                <a:ext uri="{FF2B5EF4-FFF2-40B4-BE49-F238E27FC236}">
                  <a16:creationId xmlns:a16="http://schemas.microsoft.com/office/drawing/2014/main" id="{F00891A4-E0CB-4F23-AD2A-4A21087532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12000"/>
                </a:schemeClr>
              </a:solidFill>
              <a:prstDash val="dashDot"/>
              <a:miter lim="800000"/>
              <a:headEnd/>
              <a:tailEnd/>
            </a:ln>
          </p:spPr>
        </p:sp>
        <p:sp>
          <p:nvSpPr>
            <p:cNvPr id="21" name="Freeform 16">
              <a:extLst>
                <a:ext uri="{FF2B5EF4-FFF2-40B4-BE49-F238E27FC236}">
                  <a16:creationId xmlns:a16="http://schemas.microsoft.com/office/drawing/2014/main" id="{0688C71A-541C-4CD1-9821-92958FFC0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12000"/>
                </a:schemeClr>
              </a:solidFill>
              <a:prstDash val="dashDot"/>
              <a:miter lim="800000"/>
              <a:headEnd/>
              <a:tailEnd/>
            </a:ln>
          </p:spPr>
        </p:sp>
        <p:sp>
          <p:nvSpPr>
            <p:cNvPr id="22" name="Freeform 17">
              <a:extLst>
                <a:ext uri="{FF2B5EF4-FFF2-40B4-BE49-F238E27FC236}">
                  <a16:creationId xmlns:a16="http://schemas.microsoft.com/office/drawing/2014/main" id="{B5F5BDE4-42C0-4408-B6A9-B35D037F15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12000"/>
                </a:schemeClr>
              </a:solidFill>
              <a:prstDash val="solid"/>
              <a:miter lim="800000"/>
              <a:headEnd/>
              <a:tailEnd/>
            </a:ln>
          </p:spPr>
        </p:sp>
        <p:sp>
          <p:nvSpPr>
            <p:cNvPr id="23" name="Freeform 18">
              <a:extLst>
                <a:ext uri="{FF2B5EF4-FFF2-40B4-BE49-F238E27FC236}">
                  <a16:creationId xmlns:a16="http://schemas.microsoft.com/office/drawing/2014/main" id="{B215F5C9-B825-47D1-8E5B-AE5BE61A40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12000"/>
                </a:schemeClr>
              </a:solidFill>
              <a:prstDash val="solid"/>
              <a:miter lim="800000"/>
              <a:headEnd/>
              <a:tailEnd/>
            </a:ln>
          </p:spPr>
        </p:sp>
        <p:sp>
          <p:nvSpPr>
            <p:cNvPr id="24" name="Freeform 19">
              <a:extLst>
                <a:ext uri="{FF2B5EF4-FFF2-40B4-BE49-F238E27FC236}">
                  <a16:creationId xmlns:a16="http://schemas.microsoft.com/office/drawing/2014/main" id="{8FDD346A-E62F-4D05-B776-13CE8F35FA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11000"/>
                </a:schemeClr>
              </a:solidFill>
              <a:prstDash val="solid"/>
              <a:miter lim="800000"/>
              <a:headEnd/>
              <a:tailEnd/>
            </a:ln>
          </p:spPr>
        </p:sp>
        <p:sp>
          <p:nvSpPr>
            <p:cNvPr id="25" name="Freeform 20">
              <a:extLst>
                <a:ext uri="{FF2B5EF4-FFF2-40B4-BE49-F238E27FC236}">
                  <a16:creationId xmlns:a16="http://schemas.microsoft.com/office/drawing/2014/main" id="{C1037E36-F1A3-4462-A9C6-C94A781467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11000"/>
                </a:schemeClr>
              </a:solidFill>
              <a:prstDash val="solid"/>
              <a:miter lim="800000"/>
              <a:headEnd/>
              <a:tailEnd/>
            </a:ln>
          </p:spPr>
        </p:sp>
        <p:sp>
          <p:nvSpPr>
            <p:cNvPr id="26" name="Freeform 21">
              <a:extLst>
                <a:ext uri="{FF2B5EF4-FFF2-40B4-BE49-F238E27FC236}">
                  <a16:creationId xmlns:a16="http://schemas.microsoft.com/office/drawing/2014/main" id="{10D539D8-C2C4-45F9-9778-440E86248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10000"/>
                </a:schemeClr>
              </a:solidFill>
              <a:prstDash val="solid"/>
              <a:miter lim="800000"/>
              <a:headEnd/>
              <a:tailEnd/>
            </a:ln>
          </p:spPr>
        </p:sp>
        <p:sp>
          <p:nvSpPr>
            <p:cNvPr id="27" name="Freeform 22">
              <a:extLst>
                <a:ext uri="{FF2B5EF4-FFF2-40B4-BE49-F238E27FC236}">
                  <a16:creationId xmlns:a16="http://schemas.microsoft.com/office/drawing/2014/main" id="{8B003199-95C6-4E08-9D5D-E53DAF421B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10000"/>
                </a:schemeClr>
              </a:solidFill>
              <a:prstDash val="dash"/>
              <a:miter lim="800000"/>
              <a:headEnd/>
              <a:tailEnd/>
            </a:ln>
          </p:spPr>
        </p:sp>
        <p:sp>
          <p:nvSpPr>
            <p:cNvPr id="28" name="Freeform 23">
              <a:extLst>
                <a:ext uri="{FF2B5EF4-FFF2-40B4-BE49-F238E27FC236}">
                  <a16:creationId xmlns:a16="http://schemas.microsoft.com/office/drawing/2014/main" id="{6A2507B4-2AA4-44A1-93B1-D65EC73AF5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10000"/>
                </a:schemeClr>
              </a:solidFill>
              <a:prstDash val="solid"/>
              <a:miter lim="800000"/>
              <a:headEnd/>
              <a:tailEnd/>
            </a:ln>
          </p:spPr>
        </p:sp>
      </p:grpSp>
      <p:sp>
        <p:nvSpPr>
          <p:cNvPr id="30" name="Isosceles Triangle 29">
            <a:extLst>
              <a:ext uri="{FF2B5EF4-FFF2-40B4-BE49-F238E27FC236}">
                <a16:creationId xmlns:a16="http://schemas.microsoft.com/office/drawing/2014/main" id="{83CB2632-0822-4E49-A707-FA1B8A4D0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435823" y="3320139"/>
            <a:ext cx="300774" cy="259288"/>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schemeClr val="tx1"/>
              </a:solidFill>
            </a:endParaRPr>
          </a:p>
        </p:txBody>
      </p:sp>
      <p:sp>
        <p:nvSpPr>
          <p:cNvPr id="5" name="TextBox 4">
            <a:extLst>
              <a:ext uri="{FF2B5EF4-FFF2-40B4-BE49-F238E27FC236}">
                <a16:creationId xmlns:a16="http://schemas.microsoft.com/office/drawing/2014/main" id="{E811978C-E4B2-4E48-BCDC-E5755101C0E7}"/>
              </a:ext>
            </a:extLst>
          </p:cNvPr>
          <p:cNvSpPr txBox="1"/>
          <p:nvPr/>
        </p:nvSpPr>
        <p:spPr>
          <a:xfrm>
            <a:off x="315386" y="3977009"/>
            <a:ext cx="11561228" cy="1569660"/>
          </a:xfrm>
          <a:prstGeom prst="rect">
            <a:avLst/>
          </a:prstGeom>
          <a:noFill/>
        </p:spPr>
        <p:txBody>
          <a:bodyPr wrap="square" rtlCol="0">
            <a:spAutoFit/>
          </a:bodyPr>
          <a:lstStyle/>
          <a:p>
            <a:r>
              <a:rPr lang="en-US" sz="2400" dirty="0">
                <a:effectLst/>
                <a:latin typeface="Times" pitchFamily="2" charset="0"/>
              </a:rPr>
              <a:t>Sartre</a:t>
            </a:r>
            <a:r>
              <a:rPr lang="en-US" sz="2400" dirty="0">
                <a:effectLst/>
                <a:latin typeface="Helvetica" pitchFamily="2" charset="0"/>
              </a:rPr>
              <a:t>’</a:t>
            </a:r>
            <a:r>
              <a:rPr lang="en-US" sz="2400" dirty="0">
                <a:effectLst/>
                <a:latin typeface="Times" pitchFamily="2" charset="0"/>
              </a:rPr>
              <a:t>s whole philosophy revolves around the central notion of free- dom. His ethics holds it as its fundamental value and posits an ideal of authenticity as the </a:t>
            </a:r>
            <a:r>
              <a:rPr lang="en-US" sz="2400" dirty="0">
                <a:effectLst/>
                <a:latin typeface="Helvetica" pitchFamily="2" charset="0"/>
              </a:rPr>
              <a:t>fl</a:t>
            </a:r>
            <a:r>
              <a:rPr lang="en-US" sz="2400" dirty="0">
                <a:effectLst/>
                <a:latin typeface="Times" pitchFamily="2" charset="0"/>
              </a:rPr>
              <a:t>ourishing of the individual as a freedom. Sartre</a:t>
            </a:r>
            <a:r>
              <a:rPr lang="en-US" sz="2400" dirty="0">
                <a:effectLst/>
                <a:latin typeface="Helvetica" pitchFamily="2" charset="0"/>
              </a:rPr>
              <a:t>’</a:t>
            </a:r>
            <a:r>
              <a:rPr lang="en-US" sz="2400" dirty="0">
                <a:effectLst/>
                <a:latin typeface="Times" pitchFamily="2" charset="0"/>
              </a:rPr>
              <a:t>s ethics can thus be said to aim at the </a:t>
            </a:r>
            <a:r>
              <a:rPr lang="en-US" sz="2400" dirty="0">
                <a:effectLst/>
                <a:latin typeface="Helvetica" pitchFamily="2" charset="0"/>
              </a:rPr>
              <a:t>fl</a:t>
            </a:r>
            <a:r>
              <a:rPr lang="en-US" sz="2400" dirty="0">
                <a:effectLst/>
                <a:latin typeface="Times" pitchFamily="2" charset="0"/>
              </a:rPr>
              <a:t>ourishing of the individual, a </a:t>
            </a:r>
            <a:r>
              <a:rPr lang="en-US" sz="2400" dirty="0">
                <a:effectLst/>
                <a:latin typeface="Helvetica" pitchFamily="2" charset="0"/>
              </a:rPr>
              <a:t>fl</a:t>
            </a:r>
            <a:r>
              <a:rPr lang="en-US" sz="2400" dirty="0">
                <a:effectLst/>
                <a:latin typeface="Times" pitchFamily="2" charset="0"/>
              </a:rPr>
              <a:t>ourishing that will be possible once the individual recognizes himself and others as free.</a:t>
            </a:r>
          </a:p>
        </p:txBody>
      </p:sp>
      <p:sp>
        <p:nvSpPr>
          <p:cNvPr id="6" name="Title 5">
            <a:extLst>
              <a:ext uri="{FF2B5EF4-FFF2-40B4-BE49-F238E27FC236}">
                <a16:creationId xmlns:a16="http://schemas.microsoft.com/office/drawing/2014/main" id="{9DEBF6C5-7CB7-BCC7-E197-3D1624F3FF74}"/>
              </a:ext>
            </a:extLst>
          </p:cNvPr>
          <p:cNvSpPr>
            <a:spLocks noGrp="1"/>
          </p:cNvSpPr>
          <p:nvPr>
            <p:ph type="title"/>
          </p:nvPr>
        </p:nvSpPr>
        <p:spPr/>
        <p:txBody>
          <a:bodyPr>
            <a:normAutofit/>
          </a:bodyPr>
          <a:lstStyle/>
          <a:p>
            <a:r>
              <a:rPr lang="en-US" sz="4000" dirty="0">
                <a:effectLst/>
                <a:latin typeface="Times New Roman" panose="02020603050405020304" pitchFamily="18" charset="0"/>
                <a:ea typeface="Calibri" panose="020F0502020204030204" pitchFamily="34" charset="0"/>
                <a:cs typeface="Times New Roman" panose="02020603050405020304" pitchFamily="18" charset="0"/>
              </a:rPr>
              <a:t>“Existentialism as Humanism ”</a:t>
            </a:r>
            <a:r>
              <a:rPr lang="en-TR" sz="4000" dirty="0">
                <a:effectLst/>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ea typeface="Calibri" panose="020F0502020204030204" pitchFamily="34" charset="0"/>
                <a:cs typeface="Times New Roman" panose="02020603050405020304" pitchFamily="18" charset="0"/>
              </a:rPr>
              <a:t> </a:t>
            </a:r>
            <a:br>
              <a:rPr lang="en-TR" sz="3100" dirty="0">
                <a:effectLst/>
                <a:latin typeface="Calibri" panose="020F0502020204030204" pitchFamily="34" charset="0"/>
                <a:ea typeface="Calibri" panose="020F0502020204030204" pitchFamily="34" charset="0"/>
                <a:cs typeface="Times New Roman" panose="02020603050405020304" pitchFamily="18" charset="0"/>
              </a:rPr>
            </a:br>
            <a:endParaRPr lang="en-US" sz="3100" dirty="0"/>
          </a:p>
        </p:txBody>
      </p:sp>
    </p:spTree>
    <p:extLst>
      <p:ext uri="{BB962C8B-B14F-4D97-AF65-F5344CB8AC3E}">
        <p14:creationId xmlns:p14="http://schemas.microsoft.com/office/powerpoint/2010/main" val="409506474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5326C-F8C6-8547-9F10-E2C83E4732AF}"/>
              </a:ext>
            </a:extLst>
          </p:cNvPr>
          <p:cNvSpPr>
            <a:spLocks noGrp="1"/>
          </p:cNvSpPr>
          <p:nvPr>
            <p:ph type="title"/>
          </p:nvPr>
        </p:nvSpPr>
        <p:spPr>
          <a:xfrm>
            <a:off x="6400800" y="1007706"/>
            <a:ext cx="5467739" cy="5368379"/>
          </a:xfrm>
        </p:spPr>
        <p:txBody>
          <a:bodyPr>
            <a:normAutofit fontScale="90000"/>
          </a:bodyPr>
          <a:lstStyle/>
          <a:p>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2700" dirty="0">
                <a:solidFill>
                  <a:srgbClr val="000000"/>
                </a:solidFill>
                <a:latin typeface="Times" pitchFamily="2" charset="0"/>
                <a:ea typeface="Calibri" panose="020F0502020204030204" pitchFamily="34" charset="0"/>
                <a:cs typeface="Times" pitchFamily="2" charset="0"/>
              </a:rPr>
            </a:br>
            <a:br>
              <a:rPr lang="en-US" sz="27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en-US" sz="2700" dirty="0">
                <a:solidFill>
                  <a:srgbClr val="141413"/>
                </a:solidFill>
                <a:effectLst/>
                <a:latin typeface="Times New Roman" panose="02020603050405020304" pitchFamily="18" charset="0"/>
                <a:cs typeface="Times New Roman" panose="02020603050405020304" pitchFamily="18" charset="0"/>
              </a:rPr>
              <a:t>In Existentialism is a Humanism, Sartre discusses the example of the young student who sought advice from him. During the war, a young man was faced with the option of staying in Paris to assist his mother or going to England to join the </a:t>
            </a:r>
            <a:r>
              <a:rPr lang="en-US" sz="2700" dirty="0" err="1">
                <a:solidFill>
                  <a:srgbClr val="141413"/>
                </a:solidFill>
                <a:effectLst/>
                <a:latin typeface="Times New Roman" panose="02020603050405020304" pitchFamily="18" charset="0"/>
                <a:cs typeface="Times New Roman" panose="02020603050405020304" pitchFamily="18" charset="0"/>
              </a:rPr>
              <a:t>Résistance</a:t>
            </a:r>
            <a:r>
              <a:rPr lang="en-US" sz="2700" dirty="0">
                <a:solidFill>
                  <a:srgbClr val="141413"/>
                </a:solidFill>
                <a:effectLst/>
                <a:latin typeface="Times New Roman" panose="02020603050405020304" pitchFamily="18" charset="0"/>
                <a:cs typeface="Times New Roman" panose="02020603050405020304" pitchFamily="18" charset="0"/>
              </a:rPr>
              <a:t>. He asked Sartre for advice. Sartre’s answer was:</a:t>
            </a:r>
            <a:br>
              <a:rPr lang="en-US" sz="2700" dirty="0">
                <a:solidFill>
                  <a:srgbClr val="141413"/>
                </a:solidFill>
                <a:effectLst/>
                <a:latin typeface="Times New Roman" panose="02020603050405020304" pitchFamily="18" charset="0"/>
                <a:cs typeface="Times New Roman" panose="02020603050405020304" pitchFamily="18" charset="0"/>
              </a:rPr>
            </a:br>
            <a:br>
              <a:rPr lang="en-US" sz="2700" dirty="0">
                <a:solidFill>
                  <a:srgbClr val="141413"/>
                </a:solidFill>
                <a:effectLst/>
                <a:latin typeface="Times New Roman" panose="02020603050405020304" pitchFamily="18" charset="0"/>
                <a:cs typeface="Times New Roman" panose="02020603050405020304" pitchFamily="18" charset="0"/>
              </a:rPr>
            </a:br>
            <a:r>
              <a:rPr lang="en-US" sz="2700" dirty="0">
                <a:solidFill>
                  <a:srgbClr val="141413"/>
                </a:solidFill>
                <a:effectLst/>
                <a:latin typeface="Times New Roman" panose="02020603050405020304" pitchFamily="18" charset="0"/>
                <a:cs typeface="Times New Roman" panose="02020603050405020304" pitchFamily="18" charset="0"/>
              </a:rPr>
              <a:t>You’re free, choose, that is, invent. No general ethics can show you what is to be done; there are no omens in the world. The Catholics will reply, “But there are.” Granted—but in any case, I myself choose the meaning they have.</a:t>
            </a:r>
            <a:br>
              <a:rPr lang="en-US" sz="2700" dirty="0">
                <a:solidFill>
                  <a:srgbClr val="141413"/>
                </a:solidFill>
                <a:effectLst/>
                <a:latin typeface="Times New Roman" panose="02020603050405020304" pitchFamily="18" charset="0"/>
                <a:cs typeface="Times New Roman" panose="02020603050405020304" pitchFamily="18" charset="0"/>
              </a:rPr>
            </a:br>
            <a:br>
              <a:rPr lang="en-TR" sz="2700" dirty="0">
                <a:effectLst/>
                <a:latin typeface="Calibri" panose="020F0502020204030204" pitchFamily="34" charset="0"/>
                <a:ea typeface="Calibri" panose="020F0502020204030204" pitchFamily="34" charset="0"/>
                <a:cs typeface="Times New Roman" panose="02020603050405020304" pitchFamily="18" charset="0"/>
              </a:rPr>
            </a:br>
            <a:br>
              <a:rPr lang="en-TR" sz="2700" dirty="0">
                <a:effectLst/>
                <a:latin typeface="Times" pitchFamily="2" charset="0"/>
                <a:ea typeface="Calibri" panose="020F0502020204030204" pitchFamily="34" charset="0"/>
                <a:cs typeface="Times" pitchFamily="2"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TR"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i="1" dirty="0">
                <a:solidFill>
                  <a:srgbClr val="000000"/>
                </a:solidFill>
                <a:effectLst/>
                <a:latin typeface="Times" pitchFamily="2" charset="0"/>
                <a:ea typeface="Calibri" panose="020F0502020204030204" pitchFamily="34" charset="0"/>
                <a:cs typeface="Times" pitchFamily="2" charset="0"/>
              </a:rPr>
              <a:t> </a:t>
            </a:r>
            <a:br>
              <a:rPr lang="en-TR" sz="1800" dirty="0">
                <a:effectLst/>
                <a:latin typeface="Calibri" panose="020F0502020204030204" pitchFamily="34" charset="0"/>
                <a:ea typeface="Calibri" panose="020F0502020204030204" pitchFamily="34" charset="0"/>
                <a:cs typeface="Times New Roman" panose="02020603050405020304" pitchFamily="18" charset="0"/>
              </a:rPr>
            </a:br>
            <a:endParaRPr lang="tr-TR" sz="3200" dirty="0"/>
          </a:p>
        </p:txBody>
      </p:sp>
      <p:sp>
        <p:nvSpPr>
          <p:cNvPr id="7" name="Freeform: Shape 6">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tx1">
              <a:lumMod val="75000"/>
              <a:lumOff val="2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F55FFF17-D3D5-4F58-BA56-54EA901CE0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rgbClr val="40404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Box 2">
            <a:extLst>
              <a:ext uri="{FF2B5EF4-FFF2-40B4-BE49-F238E27FC236}">
                <a16:creationId xmlns:a16="http://schemas.microsoft.com/office/drawing/2014/main" id="{410CB095-EC15-594A-A5DA-B39D557C9569}"/>
              </a:ext>
            </a:extLst>
          </p:cNvPr>
          <p:cNvSpPr txBox="1"/>
          <p:nvPr/>
        </p:nvSpPr>
        <p:spPr>
          <a:xfrm>
            <a:off x="578498" y="1007707"/>
            <a:ext cx="4141783" cy="1624291"/>
          </a:xfrm>
          <a:prstGeom prst="rect">
            <a:avLst/>
          </a:prstGeom>
          <a:noFill/>
        </p:spPr>
        <p:txBody>
          <a:bodyPr wrap="square" rtlCol="0">
            <a:spAutoFit/>
          </a:bodyPr>
          <a:lstStyle/>
          <a:p>
            <a:pPr lvl="0" algn="just">
              <a:lnSpc>
                <a:spcPct val="115000"/>
              </a:lnSpc>
              <a:spcAft>
                <a:spcPts val="1000"/>
              </a:spcAft>
            </a:pPr>
            <a:r>
              <a:rPr lang="en-TR" sz="4400" dirty="0">
                <a:solidFill>
                  <a:schemeClr val="bg1"/>
                </a:solidFill>
                <a:effectLst/>
                <a:latin typeface="Times" pitchFamily="2" charset="0"/>
                <a:ea typeface="Calibri" panose="020F0502020204030204" pitchFamily="34" charset="0"/>
                <a:cs typeface="Times" pitchFamily="2" charset="0"/>
              </a:rPr>
              <a:t>Ex</a:t>
            </a:r>
            <a:r>
              <a:rPr lang="en-TR" sz="4400" dirty="0">
                <a:solidFill>
                  <a:schemeClr val="bg1"/>
                </a:solidFill>
                <a:latin typeface="Times" pitchFamily="2" charset="0"/>
                <a:ea typeface="Calibri" panose="020F0502020204030204" pitchFamily="34" charset="0"/>
                <a:cs typeface="Times" pitchFamily="2" charset="0"/>
              </a:rPr>
              <a:t>istentialism as Humanism</a:t>
            </a:r>
            <a:endParaRPr lang="en-TR" sz="4400" dirty="0">
              <a:solidFill>
                <a:schemeClr val="bg1"/>
              </a:solidFill>
              <a:effectLst/>
              <a:latin typeface="Times" pitchFamily="2" charset="0"/>
              <a:ea typeface="Calibri" panose="020F0502020204030204" pitchFamily="34" charset="0"/>
              <a:cs typeface="Times" pitchFamily="2" charset="0"/>
            </a:endParaRPr>
          </a:p>
        </p:txBody>
      </p:sp>
    </p:spTree>
    <p:extLst>
      <p:ext uri="{BB962C8B-B14F-4D97-AF65-F5344CB8AC3E}">
        <p14:creationId xmlns:p14="http://schemas.microsoft.com/office/powerpoint/2010/main" val="923129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969</TotalTime>
  <Words>252</Words>
  <Application>Microsoft Macintosh PowerPoint</Application>
  <PresentationFormat>Widescreen</PresentationFormat>
  <Paragraphs>8</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Calibri Light</vt:lpstr>
      <vt:lpstr>Helvetica</vt:lpstr>
      <vt:lpstr>Times</vt:lpstr>
      <vt:lpstr>Times New Roman</vt:lpstr>
      <vt:lpstr>Office Theme</vt:lpstr>
      <vt:lpstr> PHI 421 Contemporary Philosophy  Week 10  </vt:lpstr>
      <vt:lpstr>Today’s Class:   Sartre’s Article:  Existentialism as Humanism </vt:lpstr>
      <vt:lpstr>“Existentialism as Humanism ”   </vt:lpstr>
      <vt:lpstr>     In Existentialism is a Humanism, Sartre discusses the example of the young student who sought advice from him. During the war, a young man was faced with the option of staying in Paris to assist his mother or going to England to join the Résistance. He asked Sartre for advice. Sartre’s answer was:  You’re free, choose, that is, invent. No general ethics can show you what is to be done; there are no omens in the world. The Catholics will reply, “But there are.” Granted—but in any case, I myself choose the meaning they have.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4. ULUSAL  ÇAĞDAŞ SİYASET FELSEFESİ SEMPOZYUMU   5-6 ARALIK 2019  ANKARA ÜNİVERSİTESİ DTCF FARABİ SALONU     GÜLBEN SALMAN</dc:title>
  <dc:creator>Gulben Salman</dc:creator>
  <cp:lastModifiedBy>Gulben Salman</cp:lastModifiedBy>
  <cp:revision>13</cp:revision>
  <dcterms:created xsi:type="dcterms:W3CDTF">2019-12-04T19:52:09Z</dcterms:created>
  <dcterms:modified xsi:type="dcterms:W3CDTF">2022-10-06T07:21:18Z</dcterms:modified>
</cp:coreProperties>
</file>