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5"/>
  </p:notesMasterIdLst>
  <p:sldIdLst>
    <p:sldId id="257" r:id="rId2"/>
    <p:sldId id="258" r:id="rId3"/>
    <p:sldId id="259" r:id="rId4"/>
    <p:sldId id="260" r:id="rId5"/>
    <p:sldId id="262" r:id="rId6"/>
    <p:sldId id="261" r:id="rId7"/>
    <p:sldId id="263" r:id="rId8"/>
    <p:sldId id="264" r:id="rId9"/>
    <p:sldId id="265" r:id="rId10"/>
    <p:sldId id="266" r:id="rId11"/>
    <p:sldId id="269" r:id="rId12"/>
    <p:sldId id="267" r:id="rId13"/>
    <p:sldId id="27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E0A856-7A28-43C2-8BA3-4365153A9D08}" type="datetimeFigureOut">
              <a:rPr lang="tr-TR" smtClean="0"/>
              <a:t>04.05.2020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A484AE-FD61-47EF-B5A0-268436945A0E}" type="slidenum">
              <a:rPr lang="tr-TR" smtClean="0"/>
              <a:t>‹#›</a:t>
            </a:fld>
            <a:endParaRPr lang="tr-TR"/>
          </a:p>
        </p:txBody>
      </p:sp>
    </p:spTree>
    <p:extLst>
      <p:ext uri="{BB962C8B-B14F-4D97-AF65-F5344CB8AC3E}">
        <p14:creationId xmlns:p14="http://schemas.microsoft.com/office/powerpoint/2010/main" val="2251597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44092667-5A56-4691-8AB1-4905A222DDA6}" type="slidenum">
              <a:rPr lang="tr-TR" smtClean="0"/>
              <a:pPr/>
              <a:t>13</a:t>
            </a:fld>
            <a:endParaRPr lang="tr-TR"/>
          </a:p>
        </p:txBody>
      </p:sp>
    </p:spTree>
    <p:extLst>
      <p:ext uri="{BB962C8B-B14F-4D97-AF65-F5344CB8AC3E}">
        <p14:creationId xmlns:p14="http://schemas.microsoft.com/office/powerpoint/2010/main" val="3928628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0F5B172-F656-4812-BEE9-429569DC394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3917111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0F5B172-F656-4812-BEE9-429569DC394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3543489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0F5B172-F656-4812-BEE9-429569DC394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3AED686-82BA-4CF4-9C2B-7EBA274E749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222701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70F5B172-F656-4812-BEE9-429569DC394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39977752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70F5B172-F656-4812-BEE9-429569DC394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3AED686-82BA-4CF4-9C2B-7EBA274E749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327913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70F5B172-F656-4812-BEE9-429569DC394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3406823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F5B172-F656-4812-BEE9-429569DC394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12363634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F5B172-F656-4812-BEE9-429569DC394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2649116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F5B172-F656-4812-BEE9-429569DC394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829628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0F5B172-F656-4812-BEE9-429569DC394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2968165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0F5B172-F656-4812-BEE9-429569DC394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3123479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0F5B172-F656-4812-BEE9-429569DC394B}"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1898893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0F5B172-F656-4812-BEE9-429569DC394B}"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2830039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F5B172-F656-4812-BEE9-429569DC394B}"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1540201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0F5B172-F656-4812-BEE9-429569DC394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3731497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0F5B172-F656-4812-BEE9-429569DC394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3AED686-82BA-4CF4-9C2B-7EBA274E749B}" type="slidenum">
              <a:rPr lang="tr-TR" smtClean="0"/>
              <a:t>‹#›</a:t>
            </a:fld>
            <a:endParaRPr lang="tr-TR"/>
          </a:p>
        </p:txBody>
      </p:sp>
    </p:spTree>
    <p:extLst>
      <p:ext uri="{BB962C8B-B14F-4D97-AF65-F5344CB8AC3E}">
        <p14:creationId xmlns:p14="http://schemas.microsoft.com/office/powerpoint/2010/main" val="3989683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0F5B172-F656-4812-BEE9-429569DC394B}"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3AED686-82BA-4CF4-9C2B-7EBA274E749B}" type="slidenum">
              <a:rPr lang="tr-TR" smtClean="0"/>
              <a:t>‹#›</a:t>
            </a:fld>
            <a:endParaRPr lang="tr-TR"/>
          </a:p>
        </p:txBody>
      </p:sp>
    </p:spTree>
    <p:extLst>
      <p:ext uri="{BB962C8B-B14F-4D97-AF65-F5344CB8AC3E}">
        <p14:creationId xmlns:p14="http://schemas.microsoft.com/office/powerpoint/2010/main" val="286264260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Müteselsil Sorumluluk</a:t>
            </a:r>
            <a:endParaRPr lang="tr-TR" dirty="0"/>
          </a:p>
        </p:txBody>
      </p:sp>
      <p:sp>
        <p:nvSpPr>
          <p:cNvPr id="3" name="İçerik Yer Tutucusu 2"/>
          <p:cNvSpPr>
            <a:spLocks noGrp="1"/>
          </p:cNvSpPr>
          <p:nvPr>
            <p:ph idx="1"/>
          </p:nvPr>
        </p:nvSpPr>
        <p:spPr/>
        <p:txBody>
          <a:bodyPr/>
          <a:lstStyle/>
          <a:p>
            <a:r>
              <a:rPr lang="tr-TR" b="1" dirty="0" smtClean="0"/>
              <a:t>TBK m. 61</a:t>
            </a:r>
          </a:p>
          <a:p>
            <a:pPr algn="just"/>
            <a:r>
              <a:rPr lang="tr-TR" dirty="0" smtClean="0"/>
              <a:t>«Birden çok kişi birlikte bir zarara sebebiyet verdikleri veya aynı zarardan çeşitli sebeplerden dolayı sorumlu oldukları takdirde, haklarında müteselsil sorumluluğa ilişkin hükümler uygulanır.» </a:t>
            </a:r>
            <a:endParaRPr lang="tr-TR" b="1" dirty="0"/>
          </a:p>
        </p:txBody>
      </p:sp>
    </p:spTree>
    <p:extLst>
      <p:ext uri="{BB962C8B-B14F-4D97-AF65-F5344CB8AC3E}">
        <p14:creationId xmlns:p14="http://schemas.microsoft.com/office/powerpoint/2010/main" val="4259594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Tazminat Talebinin Zamanaşımı</a:t>
            </a:r>
            <a:endParaRPr lang="tr-TR" dirty="0"/>
          </a:p>
        </p:txBody>
      </p:sp>
      <p:sp>
        <p:nvSpPr>
          <p:cNvPr id="3" name="İçerik Yer Tutucusu 2"/>
          <p:cNvSpPr>
            <a:spLocks noGrp="1"/>
          </p:cNvSpPr>
          <p:nvPr>
            <p:ph idx="1"/>
          </p:nvPr>
        </p:nvSpPr>
        <p:spPr/>
        <p:txBody>
          <a:bodyPr/>
          <a:lstStyle/>
          <a:p>
            <a:r>
              <a:rPr lang="tr-TR" b="1" dirty="0" smtClean="0"/>
              <a:t>TBK m. 72</a:t>
            </a:r>
          </a:p>
          <a:p>
            <a:pPr algn="just"/>
            <a:r>
              <a:rPr lang="tr-TR" dirty="0" smtClean="0"/>
              <a:t>«Tazminat istemi, zarar görenin zararı ve tazminat yükümlüsünü öğrendiği tarihten başlayarak iki yılın ve her hâlde fiilin işlendiği tarihten başlayarak on yılın geçmesiyle zamanaşımına uğrar. Ancak, tazminat ceza kanunlarının daha uzun bir zamanaşımı öngördüğü cezayı gerektiren bir fiilden doğmuşsa, bu zamanaşımı uygulanır. Haksız fiil dolayısıyla zarar gören bakımından bir borç doğmuşsa zarar gören, haksız fiilden doğan tazminat istemi zamanaşımına uğramış olsa bile, her zaman bu borcu ifadan kaçınabilir.» </a:t>
            </a:r>
            <a:endParaRPr lang="tr-TR" b="1" dirty="0"/>
          </a:p>
        </p:txBody>
      </p:sp>
    </p:spTree>
    <p:extLst>
      <p:ext uri="{BB962C8B-B14F-4D97-AF65-F5344CB8AC3E}">
        <p14:creationId xmlns:p14="http://schemas.microsoft.com/office/powerpoint/2010/main" val="2891957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3623633758"/>
              </p:ext>
            </p:extLst>
          </p:nvPr>
        </p:nvGraphicFramePr>
        <p:xfrm>
          <a:off x="2893325" y="1815961"/>
          <a:ext cx="6660108" cy="4189270"/>
        </p:xfrm>
        <a:graphic>
          <a:graphicData uri="http://schemas.openxmlformats.org/drawingml/2006/table">
            <a:tbl>
              <a:tblPr firstRow="1" bandRow="1">
                <a:tableStyleId>{5C22544A-7EE6-4342-B048-85BDC9FD1C3A}</a:tableStyleId>
              </a:tblPr>
              <a:tblGrid>
                <a:gridCol w="2220036"/>
                <a:gridCol w="1567770"/>
                <a:gridCol w="2872302"/>
              </a:tblGrid>
              <a:tr h="1396423">
                <a:tc>
                  <a:txBody>
                    <a:bodyPr/>
                    <a:lstStyle/>
                    <a:p>
                      <a:pPr algn="ctr"/>
                      <a:r>
                        <a:rPr lang="tr-TR" sz="1800" b="1" dirty="0" smtClean="0"/>
                        <a:t>TAZMİNAT</a:t>
                      </a:r>
                      <a:r>
                        <a:rPr lang="tr-TR" sz="1800" b="1" baseline="0" dirty="0" smtClean="0"/>
                        <a:t> TALEBİNDE</a:t>
                      </a:r>
                      <a:r>
                        <a:rPr lang="tr-TR" sz="1800" b="1" dirty="0" smtClean="0"/>
                        <a:t> ZAMANAŞIMI</a:t>
                      </a:r>
                      <a:endParaRPr lang="tr-TR" sz="1800" b="1" dirty="0"/>
                    </a:p>
                  </a:txBody>
                  <a:tcPr/>
                </a:tc>
                <a:tc>
                  <a:txBody>
                    <a:bodyPr/>
                    <a:lstStyle/>
                    <a:p>
                      <a:pPr algn="ctr"/>
                      <a:r>
                        <a:rPr lang="tr-TR" sz="1800" b="1" dirty="0" smtClean="0"/>
                        <a:t>SÜRE</a:t>
                      </a:r>
                      <a:endParaRPr lang="tr-TR" sz="1800" b="1" dirty="0"/>
                    </a:p>
                  </a:txBody>
                  <a:tcPr/>
                </a:tc>
                <a:tc>
                  <a:txBody>
                    <a:bodyPr/>
                    <a:lstStyle/>
                    <a:p>
                      <a:pPr algn="ctr"/>
                      <a:r>
                        <a:rPr lang="tr-TR" sz="1800" b="1" dirty="0" smtClean="0"/>
                        <a:t>SÜRENİN BAŞLANGICI</a:t>
                      </a:r>
                      <a:endParaRPr lang="tr-TR" sz="1800" b="1" dirty="0"/>
                    </a:p>
                  </a:txBody>
                  <a:tcPr/>
                </a:tc>
              </a:tr>
              <a:tr h="1727778">
                <a:tc>
                  <a:txBody>
                    <a:bodyPr/>
                    <a:lstStyle/>
                    <a:p>
                      <a:pPr algn="ctr"/>
                      <a:r>
                        <a:rPr lang="tr-TR" sz="1800" b="1" dirty="0" smtClean="0"/>
                        <a:t>NİSPİ</a:t>
                      </a:r>
                      <a:r>
                        <a:rPr lang="tr-TR" sz="1800" b="1" baseline="0" dirty="0" smtClean="0"/>
                        <a:t> SÜRE</a:t>
                      </a:r>
                      <a:endParaRPr lang="tr-TR" sz="1800" b="1" dirty="0"/>
                    </a:p>
                  </a:txBody>
                  <a:tcPr/>
                </a:tc>
                <a:tc>
                  <a:txBody>
                    <a:bodyPr/>
                    <a:lstStyle/>
                    <a:p>
                      <a:pPr algn="ctr"/>
                      <a:r>
                        <a:rPr lang="tr-TR" sz="1800" b="1" dirty="0" smtClean="0"/>
                        <a:t>2 YIL</a:t>
                      </a:r>
                      <a:endParaRPr lang="tr-TR" sz="1800" b="1" dirty="0"/>
                    </a:p>
                  </a:txBody>
                  <a:tcPr/>
                </a:tc>
                <a:tc>
                  <a:txBody>
                    <a:bodyPr/>
                    <a:lstStyle/>
                    <a:p>
                      <a:pPr algn="ctr"/>
                      <a:r>
                        <a:rPr lang="tr-TR" sz="1800" b="1" dirty="0" smtClean="0"/>
                        <a:t>ZARARI</a:t>
                      </a:r>
                      <a:r>
                        <a:rPr lang="tr-TR" sz="1800" b="1" baseline="0" dirty="0" smtClean="0"/>
                        <a:t> VE TAZMİNAT YÜKÜMLÜSÜNÜ </a:t>
                      </a:r>
                      <a:r>
                        <a:rPr lang="tr-TR" sz="1800" b="1" u="sng" dirty="0" smtClean="0"/>
                        <a:t>ÖĞRENMEDEN</a:t>
                      </a:r>
                      <a:r>
                        <a:rPr lang="tr-TR" sz="1800" b="1" dirty="0" smtClean="0"/>
                        <a:t> İTİBAREN </a:t>
                      </a:r>
                      <a:endParaRPr lang="tr-TR" sz="1800" b="1" dirty="0"/>
                    </a:p>
                  </a:txBody>
                  <a:tcPr/>
                </a:tc>
              </a:tr>
              <a:tr h="1065069">
                <a:tc>
                  <a:txBody>
                    <a:bodyPr/>
                    <a:lstStyle/>
                    <a:p>
                      <a:pPr algn="ctr"/>
                      <a:r>
                        <a:rPr lang="tr-TR" sz="1800" b="1" dirty="0" smtClean="0"/>
                        <a:t>MUTLAK SÜRE</a:t>
                      </a:r>
                      <a:endParaRPr lang="tr-TR" sz="1800" b="1" dirty="0"/>
                    </a:p>
                  </a:txBody>
                  <a:tcPr/>
                </a:tc>
                <a:tc>
                  <a:txBody>
                    <a:bodyPr/>
                    <a:lstStyle/>
                    <a:p>
                      <a:pPr algn="ctr"/>
                      <a:r>
                        <a:rPr lang="tr-TR" sz="1800" b="1" dirty="0" smtClean="0"/>
                        <a:t>10 YIL</a:t>
                      </a:r>
                      <a:endParaRPr lang="tr-TR" sz="1800" b="1" dirty="0"/>
                    </a:p>
                  </a:txBody>
                  <a:tcPr/>
                </a:tc>
                <a:tc>
                  <a:txBody>
                    <a:bodyPr/>
                    <a:lstStyle/>
                    <a:p>
                      <a:pPr algn="ctr"/>
                      <a:r>
                        <a:rPr lang="tr-TR" sz="1800" b="1" dirty="0" smtClean="0"/>
                        <a:t>FİİLİN </a:t>
                      </a:r>
                      <a:r>
                        <a:rPr lang="tr-TR" sz="1800" b="1" u="sng" dirty="0" smtClean="0"/>
                        <a:t>İŞLENDİĞİ TARİHTEN </a:t>
                      </a:r>
                      <a:r>
                        <a:rPr lang="tr-TR" sz="1800" b="1" dirty="0" smtClean="0"/>
                        <a:t>İTİBAREN</a:t>
                      </a:r>
                      <a:endParaRPr lang="tr-TR" sz="1800" b="1" dirty="0"/>
                    </a:p>
                  </a:txBody>
                  <a:tcPr/>
                </a:tc>
              </a:tr>
            </a:tbl>
          </a:graphicData>
        </a:graphic>
      </p:graphicFrame>
      <p:sp>
        <p:nvSpPr>
          <p:cNvPr id="5" name="Slayt Numarası Yer Tutucusu 4"/>
          <p:cNvSpPr>
            <a:spLocks noGrp="1"/>
          </p:cNvSpPr>
          <p:nvPr>
            <p:ph type="sldNum" sz="quarter" idx="12"/>
          </p:nvPr>
        </p:nvSpPr>
        <p:spPr/>
        <p:txBody>
          <a:bodyPr/>
          <a:lstStyle/>
          <a:p>
            <a:fld id="{F302176B-0E47-46AC-8F43-DAB4B8A37D06}" type="slidenum">
              <a:rPr lang="tr-TR" smtClean="0"/>
              <a:pPr/>
              <a:t>11</a:t>
            </a:fld>
            <a:endParaRPr lang="tr-TR"/>
          </a:p>
        </p:txBody>
      </p:sp>
    </p:spTree>
    <p:extLst>
      <p:ext uri="{BB962C8B-B14F-4D97-AF65-F5344CB8AC3E}">
        <p14:creationId xmlns:p14="http://schemas.microsoft.com/office/powerpoint/2010/main" val="41568240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smtClean="0"/>
              <a:t>TBK m. 73</a:t>
            </a:r>
          </a:p>
          <a:p>
            <a:pPr algn="just"/>
            <a:r>
              <a:rPr lang="tr-TR" dirty="0" smtClean="0"/>
              <a:t>«Rücu istemi, tazminatın tamamının ödendiği ve birlikte sorumlu kişinin öğrenildiği tarihten başlayarak iki yılın ve her hâlde tazminatın tamamının ödendiği tarihten başlayarak on yılın geçmesiyle zamanaşımına uğrar. Tazminatın ödenmesi kendisinden istenilen kişi, durumu birlikte sorumlu olduğu kişilere bildirmek zorundadır. Aksi takdirde zamanaşımı, bu bildirimin dürüstlük kurallarına göre yapılabileceği tarihte işlemeye başlar.»</a:t>
            </a:r>
            <a:endParaRPr lang="tr-TR" b="1" dirty="0"/>
          </a:p>
        </p:txBody>
      </p:sp>
    </p:spTree>
    <p:extLst>
      <p:ext uri="{BB962C8B-B14F-4D97-AF65-F5344CB8AC3E}">
        <p14:creationId xmlns:p14="http://schemas.microsoft.com/office/powerpoint/2010/main" val="418625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914738764"/>
              </p:ext>
            </p:extLst>
          </p:nvPr>
        </p:nvGraphicFramePr>
        <p:xfrm>
          <a:off x="2731164" y="1904737"/>
          <a:ext cx="6904156" cy="4277699"/>
        </p:xfrm>
        <a:graphic>
          <a:graphicData uri="http://schemas.openxmlformats.org/drawingml/2006/table">
            <a:tbl>
              <a:tblPr firstRow="1" bandRow="1">
                <a:tableStyleId>{5C22544A-7EE6-4342-B048-85BDC9FD1C3A}</a:tableStyleId>
              </a:tblPr>
              <a:tblGrid>
                <a:gridCol w="1602751"/>
                <a:gridCol w="1286339"/>
                <a:gridCol w="1919161"/>
                <a:gridCol w="2095905"/>
              </a:tblGrid>
              <a:tr h="1306965">
                <a:tc>
                  <a:txBody>
                    <a:bodyPr/>
                    <a:lstStyle/>
                    <a:p>
                      <a:pPr algn="ctr"/>
                      <a:r>
                        <a:rPr lang="tr-TR" sz="1800" b="1" dirty="0" smtClean="0"/>
                        <a:t> </a:t>
                      </a:r>
                    </a:p>
                    <a:p>
                      <a:pPr algn="ctr"/>
                      <a:r>
                        <a:rPr lang="tr-TR" sz="1800" b="1" dirty="0" smtClean="0"/>
                        <a:t>RÜCU</a:t>
                      </a:r>
                      <a:r>
                        <a:rPr lang="tr-TR" sz="1800" b="1" baseline="0" dirty="0" smtClean="0"/>
                        <a:t> İSTEMİNDE </a:t>
                      </a:r>
                      <a:r>
                        <a:rPr lang="tr-TR" sz="1800" b="1" dirty="0" smtClean="0"/>
                        <a:t>ZAMANAŞIMI</a:t>
                      </a:r>
                      <a:endParaRPr lang="tr-TR" sz="1800" b="1" dirty="0"/>
                    </a:p>
                  </a:txBody>
                  <a:tcPr/>
                </a:tc>
                <a:tc>
                  <a:txBody>
                    <a:bodyPr/>
                    <a:lstStyle/>
                    <a:p>
                      <a:pPr algn="ctr"/>
                      <a:r>
                        <a:rPr lang="tr-TR" sz="1800" b="1" dirty="0" smtClean="0"/>
                        <a:t>SÜRE</a:t>
                      </a:r>
                      <a:endParaRPr lang="tr-TR" sz="1800" b="1" dirty="0"/>
                    </a:p>
                  </a:txBody>
                  <a:tcPr/>
                </a:tc>
                <a:tc gridSpan="2">
                  <a:txBody>
                    <a:bodyPr/>
                    <a:lstStyle/>
                    <a:p>
                      <a:pPr algn="ctr"/>
                      <a:r>
                        <a:rPr lang="tr-TR" sz="1800" b="1" dirty="0" smtClean="0"/>
                        <a:t>SÜRENİN BAŞLANGICI</a:t>
                      </a:r>
                      <a:endParaRPr lang="tr-TR" sz="1800" b="1" dirty="0"/>
                    </a:p>
                  </a:txBody>
                  <a:tcPr/>
                </a:tc>
                <a:tc hMerge="1">
                  <a:txBody>
                    <a:bodyPr/>
                    <a:lstStyle/>
                    <a:p>
                      <a:pPr algn="ctr"/>
                      <a:endParaRPr lang="tr-TR" sz="2400" dirty="0"/>
                    </a:p>
                  </a:txBody>
                  <a:tcPr/>
                </a:tc>
              </a:tr>
              <a:tr h="1715603">
                <a:tc>
                  <a:txBody>
                    <a:bodyPr/>
                    <a:lstStyle/>
                    <a:p>
                      <a:pPr algn="ctr"/>
                      <a:r>
                        <a:rPr lang="tr-TR" sz="1800" b="1" dirty="0" smtClean="0"/>
                        <a:t>NİSPİ</a:t>
                      </a:r>
                      <a:r>
                        <a:rPr lang="tr-TR" sz="1800" b="1" baseline="0" dirty="0" smtClean="0"/>
                        <a:t> SÜRE</a:t>
                      </a:r>
                      <a:endParaRPr lang="tr-TR" sz="1800" b="1" dirty="0"/>
                    </a:p>
                  </a:txBody>
                  <a:tcPr/>
                </a:tc>
                <a:tc>
                  <a:txBody>
                    <a:bodyPr/>
                    <a:lstStyle/>
                    <a:p>
                      <a:pPr algn="ctr"/>
                      <a:r>
                        <a:rPr lang="tr-TR" sz="1800" b="1" dirty="0" smtClean="0"/>
                        <a:t>2 YIL</a:t>
                      </a:r>
                      <a:endParaRPr lang="tr-TR" sz="1800" b="1" dirty="0"/>
                    </a:p>
                  </a:txBody>
                  <a:tcPr/>
                </a:tc>
                <a:tc>
                  <a:txBody>
                    <a:bodyPr/>
                    <a:lstStyle/>
                    <a:p>
                      <a:pPr algn="ctr"/>
                      <a:r>
                        <a:rPr lang="tr-TR" sz="1600" dirty="0" smtClean="0"/>
                        <a:t>Tazminatın tamamının ödendiği ve birlikte sorumlu  kişinin öğrenildiği  andan</a:t>
                      </a:r>
                      <a:r>
                        <a:rPr lang="tr-TR" sz="1600" baseline="0" dirty="0" smtClean="0"/>
                        <a:t> itibaren</a:t>
                      </a:r>
                      <a:endParaRPr lang="tr-TR" sz="1600" dirty="0"/>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dirty="0" smtClean="0"/>
                        <a:t>Kendisinden tazminat talep edilen kişi birlikte sorumlu olduğu kişilere </a:t>
                      </a:r>
                      <a:r>
                        <a:rPr lang="tr-TR" sz="1600" smtClean="0"/>
                        <a:t>durumu bildirmemişse</a:t>
                      </a:r>
                      <a:r>
                        <a:rPr lang="tr-TR" sz="1600" baseline="0" smtClean="0"/>
                        <a:t>, </a:t>
                      </a:r>
                      <a:r>
                        <a:rPr lang="tr-TR" sz="1600" u="sng" dirty="0" smtClean="0"/>
                        <a:t>bildirimin dürüstlük kuralına göre yapılabileceği andan itibaren </a:t>
                      </a:r>
                      <a:endParaRPr lang="tr-TR" sz="1600" b="1" u="sng" dirty="0" smtClean="0"/>
                    </a:p>
                    <a:p>
                      <a:pPr algn="ctr"/>
                      <a:endParaRPr lang="tr-TR" sz="1600" dirty="0"/>
                    </a:p>
                  </a:txBody>
                  <a:tcPr/>
                </a:tc>
              </a:tr>
              <a:tr h="1099056">
                <a:tc>
                  <a:txBody>
                    <a:bodyPr/>
                    <a:lstStyle/>
                    <a:p>
                      <a:pPr algn="ctr"/>
                      <a:r>
                        <a:rPr lang="tr-TR" sz="1800" b="1" dirty="0" smtClean="0"/>
                        <a:t>MUTLAK</a:t>
                      </a:r>
                      <a:r>
                        <a:rPr lang="tr-TR" sz="1800" b="1" baseline="0" dirty="0" smtClean="0"/>
                        <a:t> SÜRE</a:t>
                      </a:r>
                      <a:endParaRPr lang="tr-TR" sz="1800" b="1" dirty="0"/>
                    </a:p>
                  </a:txBody>
                  <a:tcPr/>
                </a:tc>
                <a:tc>
                  <a:txBody>
                    <a:bodyPr/>
                    <a:lstStyle/>
                    <a:p>
                      <a:pPr algn="ctr"/>
                      <a:r>
                        <a:rPr lang="tr-TR" sz="1800" b="1" dirty="0" smtClean="0"/>
                        <a:t>10 YIL </a:t>
                      </a:r>
                      <a:endParaRPr lang="tr-TR" sz="18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dirty="0" smtClean="0"/>
                        <a:t>Tazminatın tamamının ödendiği andan itibaren</a:t>
                      </a:r>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400" dirty="0" smtClean="0"/>
                    </a:p>
                  </a:txBody>
                  <a:tcPr/>
                </a:tc>
              </a:tr>
            </a:tbl>
          </a:graphicData>
        </a:graphic>
      </p:graphicFrame>
      <p:sp>
        <p:nvSpPr>
          <p:cNvPr id="5" name="Slayt Numarası Yer Tutucusu 4"/>
          <p:cNvSpPr>
            <a:spLocks noGrp="1"/>
          </p:cNvSpPr>
          <p:nvPr>
            <p:ph type="sldNum" sz="quarter" idx="12"/>
          </p:nvPr>
        </p:nvSpPr>
        <p:spPr/>
        <p:txBody>
          <a:bodyPr/>
          <a:lstStyle/>
          <a:p>
            <a:fld id="{F302176B-0E47-46AC-8F43-DAB4B8A37D06}" type="slidenum">
              <a:rPr lang="tr-TR" smtClean="0"/>
              <a:pPr/>
              <a:t>13</a:t>
            </a:fld>
            <a:endParaRPr lang="tr-TR"/>
          </a:p>
        </p:txBody>
      </p:sp>
    </p:spTree>
    <p:extLst>
      <p:ext uri="{BB962C8B-B14F-4D97-AF65-F5344CB8AC3E}">
        <p14:creationId xmlns:p14="http://schemas.microsoft.com/office/powerpoint/2010/main" val="39305139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62</a:t>
            </a:r>
          </a:p>
          <a:p>
            <a:pPr algn="just"/>
            <a:r>
              <a:rPr lang="tr-TR" b="1" dirty="0" smtClean="0"/>
              <a:t>«</a:t>
            </a:r>
            <a:r>
              <a:rPr lang="tr-TR" dirty="0" smtClean="0"/>
              <a:t>Tazminatın aynı zarardan sorumlu müteselsil borçlular arasında paylaştırılmasında, bütün durum ve koşullar, özellikle onlardan her birine yüklenebilecek kusurun ağırlığı ve yarattıkları tehlikenin yoğunluğu göz önünde tutulur. Tazminatın kendi payına düşeninden fazlasını ödeyen kişi, bu fazla ödemesi için, diğer müteselsil sorumlulara karşı rücu hakkına sahip ve zarar görenin haklarına halef olur.»</a:t>
            </a:r>
            <a:endParaRPr lang="tr-TR" b="1" dirty="0"/>
          </a:p>
        </p:txBody>
      </p:sp>
    </p:spTree>
    <p:extLst>
      <p:ext uri="{BB962C8B-B14F-4D97-AF65-F5344CB8AC3E}">
        <p14:creationId xmlns:p14="http://schemas.microsoft.com/office/powerpoint/2010/main" val="3947889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sz="2900" dirty="0" smtClean="0"/>
              <a:t>Müteselsil Sorumluluğu Doğuran Sebepler</a:t>
            </a:r>
          </a:p>
          <a:p>
            <a:r>
              <a:rPr lang="tr-TR" sz="2900" dirty="0" smtClean="0"/>
              <a:t>   1- Birden çok kişinin aynı zarara birlikte sebep olmalarından doğan       müteselsil sorumluluk</a:t>
            </a:r>
          </a:p>
          <a:p>
            <a:r>
              <a:rPr lang="tr-TR" sz="2900" dirty="0" smtClean="0"/>
              <a:t>   a) Birden çok kişinin kusuruna dayanan tazminat yükümlülüğü</a:t>
            </a:r>
          </a:p>
          <a:p>
            <a:pPr lvl="1" algn="just"/>
            <a:r>
              <a:rPr lang="tr-TR" sz="2000" dirty="0" err="1" smtClean="0"/>
              <a:t>aa</a:t>
            </a:r>
            <a:r>
              <a:rPr lang="tr-TR" sz="2000" dirty="0" smtClean="0"/>
              <a:t>) Birden çok kişinin ortak kusur sorumluluğuna dayanan tazminat yükümlülüğü</a:t>
            </a:r>
          </a:p>
          <a:p>
            <a:pPr lvl="1" algn="just"/>
            <a:r>
              <a:rPr lang="tr-TR" sz="2000" dirty="0" err="1" smtClean="0"/>
              <a:t>bb</a:t>
            </a:r>
            <a:r>
              <a:rPr lang="tr-TR" sz="2000" dirty="0" smtClean="0"/>
              <a:t>) Birden çok kişinin bağımsız kusur sorumluluğuna dayanan tazminat yükümlülüğü</a:t>
            </a:r>
          </a:p>
          <a:p>
            <a:pPr marL="457200" lvl="1" indent="0" algn="just">
              <a:buNone/>
            </a:pPr>
            <a:r>
              <a:rPr lang="tr-TR" sz="2800" dirty="0" smtClean="0"/>
              <a:t>b) Birden çok kişinin kusursuz sorumluluğuna dayanan tazminat yükümlülüğü</a:t>
            </a:r>
          </a:p>
          <a:p>
            <a:pPr marL="457200" lvl="1" indent="0" algn="just">
              <a:buNone/>
            </a:pPr>
            <a:r>
              <a:rPr lang="tr-TR" sz="2800" dirty="0" smtClean="0"/>
              <a:t>c) Birden çok kişinin sözleşme sorumluluğuna dayanan tazminat yükümlülüğü</a:t>
            </a:r>
          </a:p>
          <a:p>
            <a:pPr marL="457200" lvl="1" indent="0" algn="just">
              <a:buNone/>
            </a:pPr>
            <a:r>
              <a:rPr lang="tr-TR" sz="2800" dirty="0" smtClean="0"/>
              <a:t>2- Birden çok kişinin aynı zarardan çeşitli sebeplerden dolayı sorumlu olması</a:t>
            </a:r>
            <a:endParaRPr lang="tr-TR" dirty="0" smtClean="0"/>
          </a:p>
        </p:txBody>
      </p:sp>
    </p:spTree>
    <p:extLst>
      <p:ext uri="{BB962C8B-B14F-4D97-AF65-F5344CB8AC3E}">
        <p14:creationId xmlns:p14="http://schemas.microsoft.com/office/powerpoint/2010/main" val="352919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a:t>
            </a:r>
            <a:r>
              <a:rPr lang="tr-TR" b="1" dirty="0" smtClean="0"/>
              <a:t>TBK m. 163</a:t>
            </a:r>
          </a:p>
          <a:p>
            <a:pPr algn="just"/>
            <a:r>
              <a:rPr lang="tr-TR" dirty="0" smtClean="0"/>
              <a:t>«Alacaklı, borcun tamamının veya bir kısmının ifasını, dilerse borçluların hepsinden, dilerse yalnız birinden isteyebilir. Borçluların sorumluluğu, borcun tamamı ödeninceye kadar devam eder.» </a:t>
            </a:r>
            <a:endParaRPr lang="tr-TR" b="1" dirty="0"/>
          </a:p>
        </p:txBody>
      </p:sp>
    </p:spTree>
    <p:extLst>
      <p:ext uri="{BB962C8B-B14F-4D97-AF65-F5344CB8AC3E}">
        <p14:creationId xmlns:p14="http://schemas.microsoft.com/office/powerpoint/2010/main" val="1307944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164</a:t>
            </a:r>
          </a:p>
          <a:p>
            <a:pPr algn="just"/>
            <a:r>
              <a:rPr lang="tr-TR" dirty="0" smtClean="0"/>
              <a:t>«Müteselsil borçlulardan biri, alacaklıya karşı, ancak onunla kendi arasındaki kişisel ilişkilerden veya müteselsil borcun sebep ya da konusundan doğan def’i ve itirazları ileri sürebilir. Müteselsil borçlulardan biri ortak def’i ve itirazları ileri sürmezse, diğerlerine karşı sorumlu olur.»</a:t>
            </a:r>
          </a:p>
          <a:p>
            <a:pPr algn="just"/>
            <a:r>
              <a:rPr lang="tr-TR" b="1" dirty="0" smtClean="0"/>
              <a:t>TBK m. 165</a:t>
            </a:r>
          </a:p>
          <a:p>
            <a:pPr algn="just"/>
            <a:r>
              <a:rPr lang="tr-TR" dirty="0" smtClean="0"/>
              <a:t>«Kanun veya sözleşme ile aksi belirlenmedikçe, borçlulardan biri kendi davranışıyla diğer borçluların durumunu ağırlaştıramaz.»</a:t>
            </a:r>
            <a:endParaRPr lang="tr-TR" b="1" dirty="0"/>
          </a:p>
        </p:txBody>
      </p:sp>
    </p:spTree>
    <p:extLst>
      <p:ext uri="{BB962C8B-B14F-4D97-AF65-F5344CB8AC3E}">
        <p14:creationId xmlns:p14="http://schemas.microsoft.com/office/powerpoint/2010/main" val="275404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166</a:t>
            </a:r>
          </a:p>
          <a:p>
            <a:pPr algn="just"/>
            <a:r>
              <a:rPr lang="tr-TR" dirty="0" smtClean="0"/>
              <a:t>«Borçlulardan biri, ifa veya takasla borcun tamamını veya bir kısmını sona erdirmişse, bu oranda diğer borçluları da borçtan kurtarmış olur. Borçlulardan biri, alacaklıya ifada bulunmaksızın borçtan kurtulmuşsa, diğer borçlular bundan, ancak durumun veya borcun niteliğinin elverdiği ölçüde yararlanabilirler. Alacaklının borçlulardan biriyle yaptığı ibra sözleşmesi, diğer borçluları da ibra edilen borçlunun iç ilişkideki borca katılma payı oranında borçtan kurtarır.» </a:t>
            </a:r>
            <a:endParaRPr lang="tr-TR" b="1" dirty="0"/>
          </a:p>
        </p:txBody>
      </p:sp>
    </p:spTree>
    <p:extLst>
      <p:ext uri="{BB962C8B-B14F-4D97-AF65-F5344CB8AC3E}">
        <p14:creationId xmlns:p14="http://schemas.microsoft.com/office/powerpoint/2010/main" val="538100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167</a:t>
            </a:r>
          </a:p>
          <a:p>
            <a:pPr algn="just"/>
            <a:r>
              <a:rPr lang="tr-TR" dirty="0" smtClean="0"/>
              <a:t>«Aksi kararlaştırılmadıkça veya borçlular arasındaki hukuki ilişkinin niteliğinden anlaşılmadıkça, borçlulardan her biri, alacaklıya yapılan ifadan, birbirlerine karşı eşit paylarla sorumludurlar. Kendisine düşen paydan fazla ifada bulunan borçlunun, ödediği fazla miktarı diğer borçlulardan isteme hakkı vardır. Bu durumda borçlu, her bir borçluya ancak payı oranında rücu edebilir. Borçlulardan birinden alınamayan miktarı, diğer borçlular eşit olarak üstlenmekle yükümlüdürler.»</a:t>
            </a:r>
            <a:endParaRPr lang="tr-TR" b="1" dirty="0"/>
          </a:p>
        </p:txBody>
      </p:sp>
    </p:spTree>
    <p:extLst>
      <p:ext uri="{BB962C8B-B14F-4D97-AF65-F5344CB8AC3E}">
        <p14:creationId xmlns:p14="http://schemas.microsoft.com/office/powerpoint/2010/main" val="2661438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4. HD, 22/05/2014, E. 2014/5883, </a:t>
            </a:r>
            <a:r>
              <a:rPr lang="tr-TR" sz="3600" dirty="0"/>
              <a:t> </a:t>
            </a:r>
            <a:r>
              <a:rPr lang="tr-TR" sz="3600" dirty="0" smtClean="0"/>
              <a:t>K. 2014/8422</a:t>
            </a:r>
            <a:endParaRPr lang="tr-TR" sz="3600" dirty="0"/>
          </a:p>
        </p:txBody>
      </p:sp>
      <p:sp>
        <p:nvSpPr>
          <p:cNvPr id="3" name="İçerik Yer Tutucusu 2"/>
          <p:cNvSpPr>
            <a:spLocks noGrp="1"/>
          </p:cNvSpPr>
          <p:nvPr>
            <p:ph idx="1"/>
          </p:nvPr>
        </p:nvSpPr>
        <p:spPr/>
        <p:txBody>
          <a:bodyPr/>
          <a:lstStyle/>
          <a:p>
            <a:pPr algn="just"/>
            <a:r>
              <a:rPr lang="tr-TR" dirty="0" smtClean="0"/>
              <a:t>«818 </a:t>
            </a:r>
            <a:r>
              <a:rPr lang="tr-TR" dirty="0"/>
              <a:t>sayılı Borçlar </a:t>
            </a:r>
            <a:r>
              <a:rPr lang="tr-TR" dirty="0" err="1"/>
              <a:t>Kanunu'nın</a:t>
            </a:r>
            <a:r>
              <a:rPr lang="tr-TR" dirty="0"/>
              <a:t> 50. ve 51. (6098 s. </a:t>
            </a:r>
            <a:r>
              <a:rPr lang="tr-TR" dirty="0" smtClean="0"/>
              <a:t>TBK m. 61</a:t>
            </a:r>
            <a:r>
              <a:rPr lang="tr-TR" dirty="0"/>
              <a:t>, 62) düzenlenmiş bulunan teselsül kuralları, birden çok kişinin birlikte bir zarara yol açmaları ve aynı zarardan dolayı sorumlu olmaları durumuna ilişkin olup zarara yol açanlar ile zarar gören arasındaki ilişkinin düzenlenmesine yöneliktir. Eldeki davada, zarar görene ödenen tazminat, zarar verenlerden rücu yoluyla istendiğine göre zarar verenler arasında teselsülden söz edilemez. Zarar verenler kendi kusurları oranında sorumludurlar</a:t>
            </a:r>
            <a:r>
              <a:rPr lang="tr-TR" dirty="0" smtClean="0"/>
              <a:t>.»</a:t>
            </a:r>
            <a:endParaRPr lang="tr-TR" dirty="0"/>
          </a:p>
        </p:txBody>
      </p:sp>
    </p:spTree>
    <p:extLst>
      <p:ext uri="{BB962C8B-B14F-4D97-AF65-F5344CB8AC3E}">
        <p14:creationId xmlns:p14="http://schemas.microsoft.com/office/powerpoint/2010/main" val="2486580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4000" dirty="0" smtClean="0"/>
              <a:t>Ceza Hukuku ile Medeni Hukuk Arasındaki İlişki</a:t>
            </a:r>
            <a:endParaRPr lang="tr-TR" sz="4000" dirty="0"/>
          </a:p>
        </p:txBody>
      </p:sp>
      <p:sp>
        <p:nvSpPr>
          <p:cNvPr id="3" name="İçerik Yer Tutucusu 2"/>
          <p:cNvSpPr>
            <a:spLocks noGrp="1"/>
          </p:cNvSpPr>
          <p:nvPr>
            <p:ph idx="1"/>
          </p:nvPr>
        </p:nvSpPr>
        <p:spPr/>
        <p:txBody>
          <a:bodyPr/>
          <a:lstStyle/>
          <a:p>
            <a:r>
              <a:rPr lang="tr-TR" b="1" dirty="0" smtClean="0"/>
              <a:t>TBK m. 74</a:t>
            </a:r>
          </a:p>
          <a:p>
            <a:pPr algn="just"/>
            <a:r>
              <a:rPr lang="tr-TR" dirty="0" smtClean="0"/>
              <a:t>«Hâkim, zarar verenin kusurunun olup olmadığı, ayırt etme gücünün bulunup bulunmadığı hakkında karar verirken, ceza hukukunun sorumlulukla ilgili hükümleriyle bağlı olmadığı gibi, ceza hâkimi tarafından verilen beraat kararıyla da bağlı değildir. Aynı şekilde, ceza hâkiminin kusurun değerlendirilmesine ve zararın belirlenmesine ilişkin kararı da, hukuk hâkimini bağlamaz.»</a:t>
            </a:r>
            <a:endParaRPr lang="tr-TR" b="1" dirty="0"/>
          </a:p>
        </p:txBody>
      </p:sp>
    </p:spTree>
    <p:extLst>
      <p:ext uri="{BB962C8B-B14F-4D97-AF65-F5344CB8AC3E}">
        <p14:creationId xmlns:p14="http://schemas.microsoft.com/office/powerpoint/2010/main" val="349592318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190</TotalTime>
  <Words>732</Words>
  <Application>Microsoft Office PowerPoint</Application>
  <PresentationFormat>Geniş ekran</PresentationFormat>
  <Paragraphs>56</Paragraphs>
  <Slides>13</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Century Gothic</vt:lpstr>
      <vt:lpstr>Wingdings 3</vt:lpstr>
      <vt:lpstr>Duman</vt:lpstr>
      <vt:lpstr>Müteselsil Sorumluluk</vt:lpstr>
      <vt:lpstr>PowerPoint Sunusu</vt:lpstr>
      <vt:lpstr>PowerPoint Sunusu</vt:lpstr>
      <vt:lpstr>PowerPoint Sunusu</vt:lpstr>
      <vt:lpstr>PowerPoint Sunusu</vt:lpstr>
      <vt:lpstr>PowerPoint Sunusu</vt:lpstr>
      <vt:lpstr>PowerPoint Sunusu</vt:lpstr>
      <vt:lpstr>Yarg. 4. HD, 22/05/2014, E. 2014/5883,  K. 2014/8422</vt:lpstr>
      <vt:lpstr>Ceza Hukuku ile Medeni Hukuk Arasındaki İlişki</vt:lpstr>
      <vt:lpstr>Tazminat Talebinin Zamanaşımı</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Müteselsil Sorumluluk</dc:title>
  <dc:creator>TOSHIBA</dc:creator>
  <cp:lastModifiedBy>TOSHIBA</cp:lastModifiedBy>
  <cp:revision>10</cp:revision>
  <dcterms:created xsi:type="dcterms:W3CDTF">2020-05-02T15:07:40Z</dcterms:created>
  <dcterms:modified xsi:type="dcterms:W3CDTF">2020-05-04T13:17:40Z</dcterms:modified>
</cp:coreProperties>
</file>