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467" r:id="rId3"/>
    <p:sldId id="259" r:id="rId4"/>
    <p:sldId id="257" r:id="rId5"/>
    <p:sldId id="419" r:id="rId6"/>
    <p:sldId id="440" r:id="rId7"/>
    <p:sldId id="414" r:id="rId8"/>
    <p:sldId id="415" r:id="rId9"/>
    <p:sldId id="417" r:id="rId10"/>
    <p:sldId id="416" r:id="rId11"/>
    <p:sldId id="418" r:id="rId12"/>
    <p:sldId id="420" r:id="rId13"/>
    <p:sldId id="422" r:id="rId14"/>
    <p:sldId id="451" r:id="rId15"/>
    <p:sldId id="423" r:id="rId16"/>
    <p:sldId id="425" r:id="rId17"/>
    <p:sldId id="421" r:id="rId18"/>
    <p:sldId id="433" r:id="rId19"/>
    <p:sldId id="434" r:id="rId20"/>
    <p:sldId id="435" r:id="rId21"/>
    <p:sldId id="444" r:id="rId22"/>
    <p:sldId id="457" r:id="rId23"/>
    <p:sldId id="436" r:id="rId24"/>
    <p:sldId id="443" r:id="rId25"/>
    <p:sldId id="437" r:id="rId26"/>
    <p:sldId id="442" r:id="rId27"/>
    <p:sldId id="438" r:id="rId28"/>
    <p:sldId id="445" r:id="rId29"/>
    <p:sldId id="447" r:id="rId30"/>
    <p:sldId id="439" r:id="rId31"/>
    <p:sldId id="460" r:id="rId32"/>
    <p:sldId id="461" r:id="rId33"/>
    <p:sldId id="462" r:id="rId34"/>
    <p:sldId id="463" r:id="rId35"/>
    <p:sldId id="464" r:id="rId36"/>
    <p:sldId id="465" r:id="rId37"/>
    <p:sldId id="466" r:id="rId38"/>
    <p:sldId id="458" r:id="rId39"/>
    <p:sldId id="459" r:id="rId40"/>
    <p:sldId id="441" r:id="rId41"/>
    <p:sldId id="426" r:id="rId42"/>
    <p:sldId id="427" r:id="rId43"/>
    <p:sldId id="272"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9" autoAdjust="0"/>
    <p:restoredTop sz="96800" autoAdjust="0"/>
  </p:normalViewPr>
  <p:slideViewPr>
    <p:cSldViewPr>
      <p:cViewPr varScale="1">
        <p:scale>
          <a:sx n="89" d="100"/>
          <a:sy n="89" d="100"/>
        </p:scale>
        <p:origin x="1181" y="72"/>
      </p:cViewPr>
      <p:guideLst>
        <p:guide orient="horz" pos="2160"/>
        <p:guide pos="2880"/>
      </p:guideLst>
    </p:cSldViewPr>
  </p:slideViewPr>
  <p:outlineViewPr>
    <p:cViewPr>
      <p:scale>
        <a:sx n="33" d="100"/>
        <a:sy n="33" d="100"/>
      </p:scale>
      <p:origin x="0" y="18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BD45B-E730-475D-BD20-F78503D34471}" type="datetimeFigureOut">
              <a:rPr lang="tr-TR" smtClean="0"/>
              <a:pPr/>
              <a:t>26.02.2018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C859D-B9DD-4026-99DC-E9A994B5962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35EC859D-B9DD-4026-99DC-E9A994B5962C}"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AB7B1-3DAA-4759-A736-DCE1A6B58A92}" type="slidenum">
              <a:rPr lang="en-US" altLang="tr-TR"/>
              <a:pPr/>
              <a:t>22</a:t>
            </a:fld>
            <a:endParaRPr lang="en-US" altLang="tr-T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07620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2A01-A8FB-4B8E-BE2B-E88E3C231D56}" type="slidenum">
              <a:rPr lang="en-US" altLang="tr-TR"/>
              <a:pPr/>
              <a:t>28</a:t>
            </a:fld>
            <a:endParaRPr lang="en-US" altLang="tr-T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20406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AB7B1-3DAA-4759-A736-DCE1A6B58A92}" type="slidenum">
              <a:rPr lang="en-US" altLang="tr-TR"/>
              <a:pPr/>
              <a:t>29</a:t>
            </a:fld>
            <a:endParaRPr lang="en-US" altLang="tr-T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84705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09EEA02-A089-4CA0-B6DB-5656DABF50C4}" type="datetimeFigureOut">
              <a:rPr lang="tr-TR" smtClean="0"/>
              <a:pPr/>
              <a:t>26.02.2018</a:t>
            </a:fld>
            <a:endParaRPr lang="tr-TR"/>
          </a:p>
        </p:txBody>
      </p:sp>
      <p:sp>
        <p:nvSpPr>
          <p:cNvPr id="17" name="Footer Placeholder 16"/>
          <p:cNvSpPr>
            <a:spLocks noGrp="1"/>
          </p:cNvSpPr>
          <p:nvPr>
            <p:ph type="ftr" sz="quarter" idx="11"/>
          </p:nvPr>
        </p:nvSpPr>
        <p:spPr>
          <a:xfrm>
            <a:off x="2898648" y="6355080"/>
            <a:ext cx="3474720" cy="365760"/>
          </a:xfrm>
        </p:spPr>
        <p:txBody>
          <a:bodyPr/>
          <a:lstStyle/>
          <a:p>
            <a:endParaRPr lang="tr-TR"/>
          </a:p>
        </p:txBody>
      </p:sp>
      <p:sp>
        <p:nvSpPr>
          <p:cNvPr id="29" name="Slide Number Placeholder 28"/>
          <p:cNvSpPr>
            <a:spLocks noGrp="1"/>
          </p:cNvSpPr>
          <p:nvPr>
            <p:ph type="sldNum" sz="quarter" idx="12"/>
          </p:nvPr>
        </p:nvSpPr>
        <p:spPr>
          <a:xfrm>
            <a:off x="1216152" y="6355080"/>
            <a:ext cx="1219200" cy="365760"/>
          </a:xfrm>
        </p:spPr>
        <p:txBody>
          <a:bodyPr/>
          <a:lstStyle/>
          <a:p>
            <a:fld id="{9BD21C35-E717-4B2D-9B87-B8D3FBFF9DEF}" type="slidenum">
              <a:rPr lang="tr-TR" smtClean="0"/>
              <a:pPr/>
              <a:t>‹#›</a:t>
            </a:fld>
            <a:endParaRPr lang="tr-T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D21C35-E717-4B2D-9B87-B8D3FBFF9DE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D21C35-E717-4B2D-9B87-B8D3FBFF9DEF}" type="slidenum">
              <a:rPr lang="tr-TR" smtClean="0"/>
              <a:pPr/>
              <a:t>‹#›</a:t>
            </a:fld>
            <a:endParaRPr lang="tr-T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D21C35-E717-4B2D-9B87-B8D3FBFF9DEF}" type="slidenum">
              <a:rPr lang="tr-TR" smtClean="0"/>
              <a:pPr/>
              <a:t>‹#›</a:t>
            </a:fld>
            <a:endParaRPr lang="tr-T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09EEA02-A089-4CA0-B6DB-5656DABF50C4}" type="datetimeFigureOut">
              <a:rPr lang="tr-TR" smtClean="0"/>
              <a:pPr/>
              <a:t>26.02.2018</a:t>
            </a:fld>
            <a:endParaRPr lang="tr-TR"/>
          </a:p>
        </p:txBody>
      </p:sp>
      <p:sp>
        <p:nvSpPr>
          <p:cNvPr id="5" name="Footer Placeholder 4"/>
          <p:cNvSpPr>
            <a:spLocks noGrp="1"/>
          </p:cNvSpPr>
          <p:nvPr>
            <p:ph type="ftr" sz="quarter" idx="11"/>
          </p:nvPr>
        </p:nvSpPr>
        <p:spPr>
          <a:xfrm>
            <a:off x="2898648" y="6355080"/>
            <a:ext cx="3474720" cy="365760"/>
          </a:xfrm>
        </p:spPr>
        <p:txBody>
          <a:bodyPr/>
          <a:lstStyle/>
          <a:p>
            <a:endParaRPr lang="tr-TR"/>
          </a:p>
        </p:txBody>
      </p:sp>
      <p:sp>
        <p:nvSpPr>
          <p:cNvPr id="6" name="Slide Number Placeholder 5"/>
          <p:cNvSpPr>
            <a:spLocks noGrp="1"/>
          </p:cNvSpPr>
          <p:nvPr>
            <p:ph type="sldNum" sz="quarter" idx="12"/>
          </p:nvPr>
        </p:nvSpPr>
        <p:spPr>
          <a:xfrm>
            <a:off x="1069848" y="6355080"/>
            <a:ext cx="1520952" cy="365760"/>
          </a:xfrm>
        </p:spPr>
        <p:txBody>
          <a:bodyPr/>
          <a:lstStyle/>
          <a:p>
            <a:fld id="{9BD21C35-E717-4B2D-9B87-B8D3FBFF9DEF}" type="slidenum">
              <a:rPr lang="tr-TR" smtClean="0"/>
              <a:pPr/>
              <a:t>‹#›</a:t>
            </a:fld>
            <a:endParaRPr lang="tr-T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D21C35-E717-4B2D-9B87-B8D3FBFF9DEF}" type="slidenum">
              <a:rPr lang="tr-TR" smtClean="0"/>
              <a:pPr/>
              <a:t>‹#›</a:t>
            </a:fld>
            <a:endParaRPr lang="tr-T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D21C35-E717-4B2D-9B87-B8D3FBFF9DEF}" type="slidenum">
              <a:rPr lang="tr-TR" smtClean="0"/>
              <a:pPr/>
              <a:t>‹#›</a:t>
            </a:fld>
            <a:endParaRPr lang="tr-T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D21C35-E717-4B2D-9B87-B8D3FBFF9DEF}" type="slidenum">
              <a:rPr lang="tr-TR" smtClean="0"/>
              <a:pPr/>
              <a:t>‹#›</a:t>
            </a:fld>
            <a:endParaRPr lang="tr-T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BD21C35-E717-4B2D-9B87-B8D3FBFF9DEF}" type="slidenum">
              <a:rPr lang="tr-TR" smtClean="0"/>
              <a:pPr/>
              <a:t>‹#›</a:t>
            </a:fld>
            <a:endParaRPr lang="tr-T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D21C35-E717-4B2D-9B87-B8D3FBFF9DEF}" type="slidenum">
              <a:rPr lang="tr-TR" smtClean="0"/>
              <a:pPr/>
              <a:t>‹#›</a:t>
            </a:fld>
            <a:endParaRPr lang="tr-T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9EEA02-A089-4CA0-B6DB-5656DABF50C4}" type="datetimeFigureOut">
              <a:rPr lang="tr-TR" smtClean="0"/>
              <a:pPr/>
              <a:t>26.02.2018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D21C35-E717-4B2D-9B87-B8D3FBFF9DEF}" type="slidenum">
              <a:rPr lang="tr-TR" smtClean="0"/>
              <a:pPr/>
              <a:t>‹#›</a:t>
            </a:fld>
            <a:endParaRPr lang="tr-T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09EEA02-A089-4CA0-B6DB-5656DABF50C4}" type="datetimeFigureOut">
              <a:rPr lang="tr-TR" smtClean="0"/>
              <a:pPr/>
              <a:t>26.02.2018</a:t>
            </a:fld>
            <a:endParaRPr lang="tr-T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BD21C35-E717-4B2D-9B87-B8D3FBFF9DEF}" type="slidenum">
              <a:rPr lang="tr-TR" smtClean="0"/>
              <a:pPr/>
              <a:t>‹#›</a:t>
            </a:fld>
            <a:endParaRPr lang="tr-T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32.png"/><Relationship Id="rId5" Type="http://schemas.microsoft.com/office/2007/relationships/media" Target="../media/media3.WAV"/><Relationship Id="rId10" Type="http://schemas.openxmlformats.org/officeDocument/2006/relationships/image" Target="../media/image19.png"/><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3857628"/>
            <a:ext cx="7072362" cy="1285884"/>
          </a:xfrm>
        </p:spPr>
        <p:txBody>
          <a:bodyPr>
            <a:noAutofit/>
          </a:bodyPr>
          <a:lstStyle/>
          <a:p>
            <a:r>
              <a:rPr lang="tr-TR" sz="2600" dirty="0" smtClean="0">
                <a:latin typeface="+mn-lt"/>
              </a:rPr>
              <a:t>DBB124 Karşılaştırmalı Dil İncelemeleri – </a:t>
            </a:r>
            <a:br>
              <a:rPr lang="tr-TR" sz="2600" dirty="0" smtClean="0">
                <a:latin typeface="+mn-lt"/>
              </a:rPr>
            </a:br>
            <a:r>
              <a:rPr lang="tr-TR" sz="2600" b="1" dirty="0" smtClean="0">
                <a:latin typeface="+mn-lt"/>
              </a:rPr>
              <a:t>Sesbilimsel  Tipoloji</a:t>
            </a:r>
            <a:endParaRPr lang="tr-TR" sz="2600" dirty="0">
              <a:latin typeface="+mn-lt"/>
            </a:endParaRPr>
          </a:p>
        </p:txBody>
      </p:sp>
      <p:sp>
        <p:nvSpPr>
          <p:cNvPr id="4" name="Title 1"/>
          <p:cNvSpPr txBox="1">
            <a:spLocks/>
          </p:cNvSpPr>
          <p:nvPr/>
        </p:nvSpPr>
        <p:spPr>
          <a:xfrm>
            <a:off x="1357290" y="5072074"/>
            <a:ext cx="6858048" cy="642942"/>
          </a:xfrm>
          <a:prstGeom prst="rect">
            <a:avLst/>
          </a:prstGeom>
        </p:spPr>
        <p:txBody>
          <a:bodyPr vert="horz"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tr-TR" sz="1600" dirty="0" smtClean="0">
                <a:ea typeface="+mj-ea"/>
                <a:cs typeface="+mj-cs"/>
              </a:rPr>
              <a:t>Salı, 15.30-17.45</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1600" i="0" u="none" strike="noStrike" kern="1200" cap="none" spc="0" normalizeH="0" baseline="0" noProof="0" dirty="0" smtClean="0">
                <a:ln>
                  <a:noFill/>
                </a:ln>
                <a:solidFill>
                  <a:schemeClr val="tx1"/>
                </a:solidFill>
                <a:effectLst/>
                <a:uLnTx/>
                <a:uFillTx/>
                <a:ea typeface="+mj-ea"/>
                <a:cs typeface="+mj-cs"/>
              </a:rPr>
              <a:t>Dr. İpek </a:t>
            </a:r>
            <a:r>
              <a:rPr kumimoji="0" lang="tr-TR" sz="1600" i="0" u="none" strike="noStrike" kern="1200" cap="none" spc="0" normalizeH="0" baseline="0" noProof="0" smtClean="0">
                <a:ln>
                  <a:noFill/>
                </a:ln>
                <a:solidFill>
                  <a:schemeClr val="tx1"/>
                </a:solidFill>
                <a:effectLst/>
                <a:uLnTx/>
                <a:uFillTx/>
                <a:ea typeface="+mj-ea"/>
                <a:cs typeface="+mj-cs"/>
              </a:rPr>
              <a:t>Pınar</a:t>
            </a:r>
            <a:r>
              <a:rPr kumimoji="0" lang="tr-TR" sz="1600" i="0" u="none" strike="noStrike" kern="1200" cap="none" spc="0" normalizeH="0" noProof="0" smtClean="0">
                <a:ln>
                  <a:noFill/>
                </a:ln>
                <a:solidFill>
                  <a:schemeClr val="tx1"/>
                </a:solidFill>
                <a:effectLst/>
                <a:uLnTx/>
                <a:uFillTx/>
                <a:ea typeface="+mj-ea"/>
                <a:cs typeface="+mj-cs"/>
              </a:rPr>
              <a:t> </a:t>
            </a:r>
            <a:r>
              <a:rPr kumimoji="0" lang="tr-TR" sz="1600" i="0" u="none" strike="noStrike" kern="1200" cap="none" spc="0" normalizeH="0" noProof="0" smtClean="0">
                <a:ln>
                  <a:noFill/>
                </a:ln>
                <a:solidFill>
                  <a:schemeClr val="tx1"/>
                </a:solidFill>
                <a:effectLst/>
                <a:uLnTx/>
                <a:uFillTx/>
                <a:ea typeface="+mj-ea"/>
                <a:cs typeface="+mj-cs"/>
              </a:rPr>
              <a:t>Uzun</a:t>
            </a:r>
            <a:endParaRPr kumimoji="0" lang="tr-TR" sz="160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2308324"/>
          </a:xfrm>
          <a:prstGeom prst="rect">
            <a:avLst/>
          </a:prstGeom>
          <a:solidFill>
            <a:schemeClr val="bg1"/>
          </a:solidFill>
          <a:ln w="9525">
            <a:solidFill>
              <a:schemeClr val="bg1"/>
            </a:solidFill>
            <a:miter lim="800000"/>
            <a:headEnd/>
            <a:tailEnd/>
          </a:ln>
        </p:spPr>
        <p:txBody>
          <a:bodyPr wrap="square">
            <a:spAutoFit/>
          </a:bodyPr>
          <a:lstStyle/>
          <a:p>
            <a:pPr algn="just"/>
            <a:r>
              <a:rPr lang="tr-TR" sz="2400" dirty="0">
                <a:latin typeface="+mj-lt"/>
                <a:cs typeface="Times" pitchFamily="18" charset="0"/>
              </a:rPr>
              <a:t>Konuşma sırasında, sesbilimsel yapı, konuşma seslerini </a:t>
            </a:r>
            <a:r>
              <a:rPr lang="tr-TR" sz="2400" b="1" dirty="0">
                <a:latin typeface="+mj-lt"/>
                <a:cs typeface="Times" pitchFamily="18" charset="0"/>
              </a:rPr>
              <a:t>seçme-birleştirme</a:t>
            </a:r>
            <a:r>
              <a:rPr lang="tr-TR" sz="2400" dirty="0">
                <a:latin typeface="+mj-lt"/>
                <a:cs typeface="Times" pitchFamily="18" charset="0"/>
              </a:rPr>
              <a:t> işlemiyle bir araya getirip düşünce boyutumuzdaki kavramların  imgeleri olan sözcüklere dönüştürmemizi sağlarken, beyin de bu dizgeyi, ses yolu kaslarına gönderdiği komutlara dönüştürür. </a:t>
            </a: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Seçme-Birleştirme</a:t>
            </a:r>
            <a:endParaRPr lang="tr-TR" sz="28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68189103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524315"/>
          </a:xfrm>
          <a:prstGeom prst="rect">
            <a:avLst/>
          </a:prstGeom>
          <a:solidFill>
            <a:schemeClr val="bg1"/>
          </a:solidFill>
          <a:ln w="9525">
            <a:solidFill>
              <a:schemeClr val="bg1"/>
            </a:solidFill>
            <a:miter lim="800000"/>
            <a:headEnd/>
            <a:tailEnd/>
          </a:ln>
        </p:spPr>
        <p:txBody>
          <a:bodyPr wrap="square">
            <a:spAutoFit/>
          </a:bodyPr>
          <a:lstStyle/>
          <a:p>
            <a:pPr algn="just"/>
            <a:r>
              <a:rPr lang="tr-TR" sz="2400" b="1" dirty="0" smtClean="0">
                <a:latin typeface="+mj-lt"/>
                <a:cs typeface="Times" pitchFamily="18" charset="0"/>
              </a:rPr>
              <a:t>/k/:</a:t>
            </a:r>
          </a:p>
          <a:p>
            <a:pPr algn="just"/>
            <a:endParaRPr lang="tr-TR" sz="2400" b="1" dirty="0" smtClean="0">
              <a:latin typeface="+mj-lt"/>
              <a:cs typeface="Times" pitchFamily="18" charset="0"/>
            </a:endParaRPr>
          </a:p>
          <a:p>
            <a:pPr algn="just"/>
            <a:r>
              <a:rPr lang="tr-TR" sz="2400" b="1" dirty="0" smtClean="0">
                <a:latin typeface="+mj-lt"/>
                <a:cs typeface="Times" pitchFamily="18" charset="0"/>
              </a:rPr>
              <a:t>/g/:</a:t>
            </a:r>
          </a:p>
          <a:p>
            <a:pPr algn="just"/>
            <a:endParaRPr lang="tr-TR" sz="2400" b="1" dirty="0" smtClean="0">
              <a:latin typeface="+mj-lt"/>
              <a:cs typeface="Times" pitchFamily="18" charset="0"/>
            </a:endParaRPr>
          </a:p>
          <a:p>
            <a:pPr algn="just"/>
            <a:r>
              <a:rPr lang="tr-TR" sz="2400" b="1" dirty="0" smtClean="0">
                <a:latin typeface="+mj-lt"/>
                <a:cs typeface="Times" pitchFamily="18" charset="0"/>
              </a:rPr>
              <a:t>/h/:</a:t>
            </a:r>
          </a:p>
          <a:p>
            <a:pPr algn="just"/>
            <a:endParaRPr lang="tr-TR" sz="2400" b="1" dirty="0" smtClean="0">
              <a:latin typeface="+mj-lt"/>
              <a:cs typeface="Times" pitchFamily="18" charset="0"/>
            </a:endParaRPr>
          </a:p>
          <a:p>
            <a:pPr algn="just"/>
            <a:r>
              <a:rPr lang="tr-TR" sz="2400" b="1" dirty="0" smtClean="0">
                <a:latin typeface="+mj-lt"/>
                <a:cs typeface="Times" pitchFamily="18" charset="0"/>
              </a:rPr>
              <a:t>/r/:</a:t>
            </a:r>
          </a:p>
          <a:p>
            <a:pPr algn="just"/>
            <a:endParaRPr lang="tr-TR" sz="2400" b="1" dirty="0">
              <a:latin typeface="+mj-lt"/>
              <a:cs typeface="Times" pitchFamily="18" charset="0"/>
            </a:endParaRPr>
          </a:p>
          <a:p>
            <a:pPr algn="just"/>
            <a:r>
              <a:rPr lang="tr-TR" sz="2400" b="1" dirty="0" smtClean="0">
                <a:latin typeface="+mj-lt"/>
                <a:cs typeface="Times" pitchFamily="18" charset="0"/>
              </a:rPr>
              <a:t>/v/:</a:t>
            </a:r>
          </a:p>
          <a:p>
            <a:pPr algn="just"/>
            <a:endParaRPr lang="tr-TR" sz="2400" b="1" dirty="0">
              <a:latin typeface="+mj-lt"/>
              <a:cs typeface="Times" pitchFamily="18" charset="0"/>
            </a:endParaRPr>
          </a:p>
          <a:p>
            <a:pPr algn="just"/>
            <a:r>
              <a:rPr lang="tr-TR" sz="2400" b="1" dirty="0" smtClean="0">
                <a:latin typeface="+mj-lt"/>
                <a:cs typeface="Times" pitchFamily="18" charset="0"/>
              </a:rPr>
              <a:t>/y/:</a:t>
            </a:r>
          </a:p>
          <a:p>
            <a:pPr algn="just"/>
            <a:endParaRPr lang="tr-TR" sz="2400" b="1" dirty="0">
              <a:latin typeface="+mj-lt"/>
              <a:cs typeface="Times"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Ses Çevresi</a:t>
            </a:r>
            <a:endParaRPr lang="tr-TR" sz="28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0561087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err="1" smtClean="0"/>
              <a:t>Titreşimlilik</a:t>
            </a:r>
            <a:r>
              <a:rPr lang="tr-TR" sz="2800" b="1" dirty="0" smtClean="0"/>
              <a:t> Hiyerarşisi (</a:t>
            </a:r>
            <a:r>
              <a:rPr lang="tr-TR" sz="2800" dirty="0" err="1" smtClean="0"/>
              <a:t>Sonority</a:t>
            </a:r>
            <a:r>
              <a:rPr lang="tr-TR" sz="2800" dirty="0" smtClean="0"/>
              <a:t> </a:t>
            </a:r>
            <a:r>
              <a:rPr lang="tr-TR" sz="2800" dirty="0" err="1" smtClean="0"/>
              <a:t>Hierarchy</a:t>
            </a:r>
            <a:r>
              <a:rPr lang="tr-TR" sz="2800" b="1" dirty="0" smtClean="0"/>
              <a:t>)</a:t>
            </a:r>
            <a:endParaRPr lang="tr-TR" sz="2800" b="1" dirty="0"/>
          </a:p>
        </p:txBody>
      </p:sp>
      <p:sp>
        <p:nvSpPr>
          <p:cNvPr id="2" name="Yuvarlatılmış Dikdörtgen 1"/>
          <p:cNvSpPr/>
          <p:nvPr/>
        </p:nvSpPr>
        <p:spPr>
          <a:xfrm>
            <a:off x="644648" y="4815594"/>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250281" y="4221088"/>
            <a:ext cx="432048" cy="1114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3855914" y="3489842"/>
            <a:ext cx="432048" cy="1805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5580882" y="2821994"/>
            <a:ext cx="432048" cy="2473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7452320" y="2033277"/>
            <a:ext cx="432048" cy="3273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6876256" y="5517232"/>
            <a:ext cx="1584176"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Ünlüler</a:t>
            </a:r>
            <a:endParaRPr lang="tr-TR" b="1" dirty="0">
              <a:solidFill>
                <a:schemeClr val="tx1"/>
              </a:solidFill>
              <a:latin typeface="+mj-lt"/>
            </a:endParaRPr>
          </a:p>
        </p:txBody>
      </p:sp>
      <p:sp>
        <p:nvSpPr>
          <p:cNvPr id="13" name="Dikdörtgen 12"/>
          <p:cNvSpPr/>
          <p:nvPr/>
        </p:nvSpPr>
        <p:spPr>
          <a:xfrm>
            <a:off x="5004818" y="5507845"/>
            <a:ext cx="1727422"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Yarı Ünlüler</a:t>
            </a:r>
            <a:endParaRPr lang="tr-TR" b="1" dirty="0">
              <a:solidFill>
                <a:schemeClr val="tx1"/>
              </a:solidFill>
              <a:latin typeface="+mj-lt"/>
            </a:endParaRPr>
          </a:p>
        </p:txBody>
      </p:sp>
      <p:sp>
        <p:nvSpPr>
          <p:cNvPr id="14" name="Dikdörtgen 13"/>
          <p:cNvSpPr/>
          <p:nvPr/>
        </p:nvSpPr>
        <p:spPr>
          <a:xfrm>
            <a:off x="3277011" y="5498973"/>
            <a:ext cx="1584176"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Sızmalılar</a:t>
            </a:r>
            <a:endParaRPr lang="tr-TR" b="1" dirty="0">
              <a:solidFill>
                <a:schemeClr val="tx1"/>
              </a:solidFill>
              <a:latin typeface="+mj-lt"/>
            </a:endParaRPr>
          </a:p>
        </p:txBody>
      </p:sp>
      <p:sp>
        <p:nvSpPr>
          <p:cNvPr id="15" name="Dikdörtgen 14"/>
          <p:cNvSpPr/>
          <p:nvPr/>
        </p:nvSpPr>
        <p:spPr>
          <a:xfrm>
            <a:off x="1691680" y="5502266"/>
            <a:ext cx="1584176"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Genizsiller</a:t>
            </a:r>
            <a:endParaRPr lang="tr-TR" b="1" dirty="0">
              <a:solidFill>
                <a:schemeClr val="tx1"/>
              </a:solidFill>
              <a:latin typeface="+mj-lt"/>
            </a:endParaRPr>
          </a:p>
        </p:txBody>
      </p:sp>
      <p:sp>
        <p:nvSpPr>
          <p:cNvPr id="16" name="Dikdörtgen 15"/>
          <p:cNvSpPr/>
          <p:nvPr/>
        </p:nvSpPr>
        <p:spPr>
          <a:xfrm>
            <a:off x="0" y="5502266"/>
            <a:ext cx="1767140"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Patlamalılar</a:t>
            </a:r>
            <a:endParaRPr lang="tr-TR" b="1" dirty="0">
              <a:solidFill>
                <a:schemeClr val="tx1"/>
              </a:solidFill>
              <a:latin typeface="+mj-lt"/>
            </a:endParaRPr>
          </a:p>
        </p:txBody>
      </p:sp>
      <p:cxnSp>
        <p:nvCxnSpPr>
          <p:cNvPr id="5" name="Düz Ok Bağlayıcısı 4"/>
          <p:cNvCxnSpPr/>
          <p:nvPr/>
        </p:nvCxnSpPr>
        <p:spPr>
          <a:xfrm flipV="1">
            <a:off x="1115616" y="1772816"/>
            <a:ext cx="6237858" cy="2667938"/>
          </a:xfrm>
          <a:prstGeom prst="straightConnector1">
            <a:avLst/>
          </a:prstGeom>
          <a:ln w="25400" cap="flat">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50" y="1501034"/>
            <a:ext cx="2751179" cy="1761452"/>
          </a:xfrm>
          <a:prstGeom prst="rect">
            <a:avLst/>
          </a:prstGeom>
        </p:spPr>
      </p:pic>
      <p:sp>
        <p:nvSpPr>
          <p:cNvPr id="1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9674055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Akciğer Çıkışlı Sesler </a:t>
            </a:r>
            <a:r>
              <a:rPr lang="tr-TR" sz="2800" b="1" dirty="0"/>
              <a:t>(</a:t>
            </a:r>
            <a:r>
              <a:rPr lang="tr-TR" sz="2800" dirty="0" err="1" smtClean="0"/>
              <a:t>Pulmonic</a:t>
            </a:r>
            <a:r>
              <a:rPr lang="tr-TR" sz="2800" dirty="0" smtClean="0"/>
              <a:t> </a:t>
            </a:r>
            <a:r>
              <a:rPr lang="tr-TR" sz="2800" dirty="0" err="1" smtClean="0"/>
              <a:t>Egressives</a:t>
            </a:r>
            <a:r>
              <a:rPr lang="tr-TR" sz="2800" b="1" dirty="0" smtClean="0"/>
              <a:t>)</a:t>
            </a:r>
            <a:endParaRPr lang="tr-TR" sz="2800" b="1"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196752"/>
            <a:ext cx="2369443" cy="23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eproduction of The International Phonetic Alphabet - Pulmonic conson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60" y="3068960"/>
            <a:ext cx="6537374" cy="2887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7"/>
          <p:cNvSpPr txBox="1">
            <a:spLocks noChangeArrowheads="1"/>
          </p:cNvSpPr>
          <p:nvPr/>
        </p:nvSpPr>
        <p:spPr bwMode="auto">
          <a:xfrm>
            <a:off x="323528" y="1542510"/>
            <a:ext cx="5976664" cy="923330"/>
          </a:xfrm>
          <a:prstGeom prst="rect">
            <a:avLst/>
          </a:prstGeom>
          <a:noFill/>
          <a:ln w="9525">
            <a:noFill/>
            <a:miter lim="800000"/>
            <a:headEnd/>
            <a:tailEnd/>
          </a:ln>
        </p:spPr>
        <p:txBody>
          <a:bodyPr wrap="square">
            <a:spAutoFit/>
          </a:bodyPr>
          <a:lstStyle/>
          <a:p>
            <a:pPr algn="just"/>
            <a:r>
              <a:rPr lang="tr-TR" altLang="tr-TR" dirty="0" smtClean="0">
                <a:latin typeface="+mj-lt"/>
              </a:rPr>
              <a:t>Bu seslerin çıkarılışı sırasında hava akımı akciğer kaynaklıdır. Konuşma seslerinin büyük kısmı akciğer çıkışlıdır. </a:t>
            </a:r>
            <a:endParaRPr lang="tr-TR" b="1" dirty="0">
              <a:latin typeface="+mj-lt"/>
              <a:cs typeface="Times New Roman" pitchFamily="18" charset="0"/>
            </a:endParaRPr>
          </a:p>
        </p:txBody>
      </p:sp>
      <p:sp>
        <p:nvSpPr>
          <p:cNvPr id="11"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1652399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Akciğer Girişli Sesler </a:t>
            </a:r>
            <a:r>
              <a:rPr lang="tr-TR" sz="2800" b="1" dirty="0"/>
              <a:t>(</a:t>
            </a:r>
            <a:r>
              <a:rPr lang="tr-TR" sz="2800" dirty="0" err="1"/>
              <a:t>Pulmonic</a:t>
            </a:r>
            <a:r>
              <a:rPr lang="tr-TR" sz="2800" dirty="0"/>
              <a:t> </a:t>
            </a:r>
            <a:r>
              <a:rPr lang="tr-TR" sz="2800" dirty="0" err="1" smtClean="0"/>
              <a:t>Ingressives</a:t>
            </a:r>
            <a:r>
              <a:rPr lang="tr-TR" sz="2800" b="1" dirty="0"/>
              <a: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861048"/>
            <a:ext cx="3685872" cy="22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23528" y="1500188"/>
            <a:ext cx="8352928" cy="2585323"/>
          </a:xfrm>
          <a:prstGeom prst="rect">
            <a:avLst/>
          </a:prstGeom>
          <a:noFill/>
          <a:ln w="9525">
            <a:noFill/>
            <a:miter lim="800000"/>
            <a:headEnd/>
            <a:tailEnd/>
          </a:ln>
        </p:spPr>
        <p:txBody>
          <a:bodyPr wrap="square">
            <a:spAutoFit/>
          </a:bodyPr>
          <a:lstStyle/>
          <a:p>
            <a:pPr algn="just"/>
            <a:r>
              <a:rPr lang="tr-TR" altLang="tr-TR" dirty="0" smtClean="0">
                <a:latin typeface="+mj-lt"/>
              </a:rPr>
              <a:t>Bu seslerin çıkarılışı sırasında hava akımı akciğer kaynaklı değildir ve bu şekilde üretilen sesler, sesbirim olma özelliğini genellikle göstermezler. </a:t>
            </a:r>
            <a:r>
              <a:rPr lang="tr-TR" altLang="tr-TR" dirty="0" err="1" smtClean="0">
                <a:latin typeface="+mj-lt"/>
              </a:rPr>
              <a:t>Avustralyada</a:t>
            </a:r>
            <a:r>
              <a:rPr lang="tr-TR" altLang="tr-TR" dirty="0" smtClean="0">
                <a:latin typeface="+mj-lt"/>
              </a:rPr>
              <a:t> yalnızca dini törenlerde kullanılan </a:t>
            </a:r>
            <a:r>
              <a:rPr lang="tr-TR" altLang="tr-TR" b="1" dirty="0" err="1" smtClean="0">
                <a:latin typeface="+mj-lt"/>
              </a:rPr>
              <a:t>Damin</a:t>
            </a:r>
            <a:r>
              <a:rPr lang="tr-TR" altLang="tr-TR" b="1" dirty="0" smtClean="0">
                <a:latin typeface="+mj-lt"/>
              </a:rPr>
              <a:t> </a:t>
            </a:r>
            <a:r>
              <a:rPr lang="tr-TR" altLang="tr-TR" dirty="0" smtClean="0">
                <a:latin typeface="+mj-lt"/>
              </a:rPr>
              <a:t>dili, </a:t>
            </a:r>
            <a:r>
              <a:rPr lang="tr-TR" altLang="tr-TR" b="1" dirty="0" smtClean="0">
                <a:latin typeface="+mj-lt"/>
              </a:rPr>
              <a:t>Norveççe</a:t>
            </a:r>
            <a:r>
              <a:rPr lang="tr-TR" altLang="tr-TR" dirty="0" smtClean="0">
                <a:latin typeface="+mj-lt"/>
              </a:rPr>
              <a:t>de ‘evet’ ve ‘hayır’ kullanımlarında hava akciğere girerken </a:t>
            </a:r>
            <a:r>
              <a:rPr lang="tr-TR" altLang="tr-TR" dirty="0" err="1" smtClean="0">
                <a:latin typeface="+mj-lt"/>
              </a:rPr>
              <a:t>sesletim</a:t>
            </a:r>
            <a:r>
              <a:rPr lang="tr-TR" altLang="tr-TR" dirty="0" smtClean="0">
                <a:latin typeface="+mj-lt"/>
              </a:rPr>
              <a:t> gerçekleştirilir. </a:t>
            </a:r>
          </a:p>
          <a:p>
            <a:pPr algn="just"/>
            <a:endParaRPr lang="tr-TR" b="1" dirty="0">
              <a:latin typeface="+mj-lt"/>
            </a:endParaRPr>
          </a:p>
          <a:p>
            <a:pPr algn="just"/>
            <a:r>
              <a:rPr lang="en-US" b="1" dirty="0" smtClean="0">
                <a:latin typeface="+mj-lt"/>
              </a:rPr>
              <a:t>!</a:t>
            </a:r>
            <a:r>
              <a:rPr lang="en-US" b="1" dirty="0" err="1">
                <a:latin typeface="+mj-lt"/>
              </a:rPr>
              <a:t>Xóõ</a:t>
            </a:r>
            <a:r>
              <a:rPr lang="en-US" b="1" dirty="0" smtClean="0">
                <a:latin typeface="+mj-lt"/>
              </a:rPr>
              <a:t>,</a:t>
            </a:r>
            <a:r>
              <a:rPr lang="tr-TR" b="1" dirty="0">
                <a:latin typeface="+mj-lt"/>
              </a:rPr>
              <a:t> </a:t>
            </a:r>
            <a:r>
              <a:rPr lang="tr-TR" b="1" dirty="0" smtClean="0">
                <a:latin typeface="+mj-lt"/>
              </a:rPr>
              <a:t>!</a:t>
            </a:r>
            <a:r>
              <a:rPr lang="tr-TR" b="1" dirty="0" err="1">
                <a:latin typeface="+mj-lt"/>
              </a:rPr>
              <a:t>X˜u</a:t>
            </a:r>
            <a:r>
              <a:rPr lang="tr-TR" b="1" dirty="0">
                <a:latin typeface="+mj-lt"/>
              </a:rPr>
              <a:t>, </a:t>
            </a:r>
            <a:r>
              <a:rPr lang="tr-TR" b="1" dirty="0" smtClean="0">
                <a:latin typeface="+mj-lt"/>
              </a:rPr>
              <a:t>Nama, </a:t>
            </a:r>
            <a:r>
              <a:rPr lang="en-US" b="1" dirty="0">
                <a:latin typeface="+mj-lt"/>
              </a:rPr>
              <a:t>Zulu, </a:t>
            </a:r>
            <a:r>
              <a:rPr lang="en-US" b="1" dirty="0" smtClean="0">
                <a:latin typeface="+mj-lt"/>
              </a:rPr>
              <a:t>Xhosa</a:t>
            </a:r>
            <a:r>
              <a:rPr lang="tr-TR" b="1" dirty="0" smtClean="0">
                <a:latin typeface="+mj-lt"/>
              </a:rPr>
              <a:t>,</a:t>
            </a:r>
            <a:r>
              <a:rPr lang="en-US" b="1" dirty="0">
                <a:latin typeface="+mj-lt"/>
              </a:rPr>
              <a:t> </a:t>
            </a:r>
            <a:r>
              <a:rPr lang="en-US" b="1" dirty="0" smtClean="0">
                <a:latin typeface="+mj-lt"/>
              </a:rPr>
              <a:t>Sandawe</a:t>
            </a:r>
            <a:r>
              <a:rPr lang="tr-TR" b="1" dirty="0" smtClean="0">
                <a:latin typeface="+mj-lt"/>
              </a:rPr>
              <a:t>, </a:t>
            </a:r>
            <a:r>
              <a:rPr lang="en-US" b="1" dirty="0" err="1" smtClean="0">
                <a:latin typeface="+mj-lt"/>
              </a:rPr>
              <a:t>Hadza</a:t>
            </a:r>
            <a:r>
              <a:rPr lang="tr-TR" b="1" dirty="0" smtClean="0">
                <a:latin typeface="+mj-lt"/>
              </a:rPr>
              <a:t>,</a:t>
            </a:r>
            <a:r>
              <a:rPr lang="en-US" b="1" dirty="0" smtClean="0">
                <a:latin typeface="+mj-lt"/>
              </a:rPr>
              <a:t> </a:t>
            </a:r>
            <a:r>
              <a:rPr lang="en-US" b="1" dirty="0" err="1">
                <a:latin typeface="+mj-lt"/>
              </a:rPr>
              <a:t>Dahalo</a:t>
            </a:r>
            <a:r>
              <a:rPr lang="tr-TR" dirty="0" smtClean="0">
                <a:latin typeface="+mj-lt"/>
              </a:rPr>
              <a:t> gibi kimi Afrika dillerinde de bu sesler gözlemlenir. </a:t>
            </a:r>
            <a:endParaRPr lang="tr-TR" altLang="tr-TR" dirty="0" smtClean="0">
              <a:latin typeface="+mj-lt"/>
            </a:endParaRPr>
          </a:p>
          <a:p>
            <a:pPr algn="just"/>
            <a:endParaRPr lang="tr-TR" b="1" dirty="0">
              <a:latin typeface="+mj-lt"/>
              <a:cs typeface="Times New Roman" pitchFamily="18" charset="0"/>
            </a:endParaRPr>
          </a:p>
        </p:txBody>
      </p:sp>
      <p:sp>
        <p:nvSpPr>
          <p:cNvPr id="7"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15831274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Akciğer Girişli Sesler </a:t>
            </a:r>
            <a:r>
              <a:rPr lang="tr-TR" sz="2800" b="1" dirty="0"/>
              <a:t>(</a:t>
            </a:r>
            <a:r>
              <a:rPr lang="tr-TR" sz="2800" dirty="0" err="1"/>
              <a:t>Pulmonic</a:t>
            </a:r>
            <a:r>
              <a:rPr lang="tr-TR" sz="2800" dirty="0"/>
              <a:t> </a:t>
            </a:r>
            <a:r>
              <a:rPr lang="tr-TR" sz="2800" dirty="0" err="1"/>
              <a:t>Ingressives</a:t>
            </a:r>
            <a:r>
              <a:rPr lang="tr-TR" sz="2800" b="1" dirty="0"/>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05207"/>
            <a:ext cx="2973332" cy="18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77392"/>
            <a:ext cx="6237413" cy="325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04568511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024" y="3501008"/>
            <a:ext cx="266429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7"/>
          <p:cNvSpPr txBox="1">
            <a:spLocks noChangeArrowheads="1"/>
          </p:cNvSpPr>
          <p:nvPr/>
        </p:nvSpPr>
        <p:spPr bwMode="auto">
          <a:xfrm>
            <a:off x="316707" y="1484784"/>
            <a:ext cx="8496944" cy="2062103"/>
          </a:xfrm>
          <a:prstGeom prst="rect">
            <a:avLst/>
          </a:prstGeom>
          <a:noFill/>
          <a:ln w="9525">
            <a:noFill/>
            <a:miter lim="800000"/>
            <a:headEnd/>
            <a:tailEnd/>
          </a:ln>
        </p:spPr>
        <p:txBody>
          <a:bodyPr wrap="square">
            <a:spAutoFit/>
          </a:bodyPr>
          <a:lstStyle/>
          <a:p>
            <a:pPr algn="just"/>
            <a:r>
              <a:rPr lang="tr-TR" altLang="tr-TR" dirty="0" smtClean="0">
                <a:latin typeface="+mj-lt"/>
              </a:rPr>
              <a:t>Bu seslerin çıkarılışı sırasında hava akımı akciğer kaynaklı değildir. Ses teli açıklığına dayalı olarak basınç değişikliğiyle üretilen seslerdir. </a:t>
            </a:r>
          </a:p>
          <a:p>
            <a:pPr algn="just"/>
            <a:endParaRPr lang="tr-TR" altLang="tr-TR" dirty="0">
              <a:latin typeface="+mj-lt"/>
            </a:endParaRPr>
          </a:p>
          <a:p>
            <a:pPr algn="just"/>
            <a:endParaRPr lang="tr-TR" altLang="tr-TR" dirty="0" smtClean="0">
              <a:latin typeface="+mj-lt"/>
            </a:endParaRPr>
          </a:p>
          <a:p>
            <a:pPr algn="just"/>
            <a:r>
              <a:rPr lang="tr-TR" altLang="tr-TR" dirty="0" smtClean="0">
                <a:latin typeface="+mj-lt"/>
              </a:rPr>
              <a:t>Afrika dillerinin bir kısmı, </a:t>
            </a:r>
            <a:r>
              <a:rPr lang="tr-TR" altLang="tr-TR" b="1" dirty="0" smtClean="0">
                <a:latin typeface="+mj-lt"/>
              </a:rPr>
              <a:t>Gürcüce</a:t>
            </a:r>
            <a:r>
              <a:rPr lang="tr-TR" altLang="tr-TR" dirty="0" smtClean="0">
                <a:latin typeface="+mj-lt"/>
              </a:rPr>
              <a:t> </a:t>
            </a:r>
            <a:r>
              <a:rPr lang="en-US" altLang="tr-TR" dirty="0" smtClean="0">
                <a:latin typeface="+mj-lt"/>
              </a:rPr>
              <a:t>[p</a:t>
            </a:r>
            <a:r>
              <a:rPr lang="en-US" altLang="tr-TR" dirty="0">
                <a:latin typeface="+mj-lt"/>
              </a:rPr>
              <a:t>’], [t’], [k</a:t>
            </a:r>
            <a:r>
              <a:rPr lang="en-US" altLang="tr-TR" dirty="0" smtClean="0">
                <a:latin typeface="+mj-lt"/>
              </a:rPr>
              <a:t>’]</a:t>
            </a:r>
            <a:r>
              <a:rPr lang="tr-TR" altLang="tr-TR" dirty="0" smtClean="0">
                <a:latin typeface="+mj-lt"/>
              </a:rPr>
              <a:t> </a:t>
            </a:r>
            <a:r>
              <a:rPr lang="tr-TR" altLang="tr-TR" dirty="0" err="1" smtClean="0">
                <a:latin typeface="+mj-lt"/>
              </a:rPr>
              <a:t>içepatlamalı</a:t>
            </a:r>
            <a:r>
              <a:rPr lang="tr-TR" altLang="tr-TR" dirty="0">
                <a:latin typeface="+mj-lt"/>
              </a:rPr>
              <a:t> </a:t>
            </a:r>
            <a:r>
              <a:rPr lang="tr-TR" altLang="tr-TR" dirty="0" smtClean="0">
                <a:latin typeface="+mj-lt"/>
              </a:rPr>
              <a:t>seslere;</a:t>
            </a:r>
            <a:r>
              <a:rPr lang="tr-TR" altLang="tr-TR" sz="2000" dirty="0" smtClean="0">
                <a:latin typeface="+mj-lt"/>
              </a:rPr>
              <a:t> </a:t>
            </a:r>
            <a:r>
              <a:rPr lang="en-US" altLang="tr-TR" b="1" dirty="0" smtClean="0">
                <a:latin typeface="+mj-lt"/>
              </a:rPr>
              <a:t>Hausa</a:t>
            </a:r>
            <a:r>
              <a:rPr lang="en-US" altLang="tr-TR" dirty="0" smtClean="0">
                <a:latin typeface="+mj-lt"/>
              </a:rPr>
              <a:t>, </a:t>
            </a:r>
            <a:r>
              <a:rPr lang="en-US" altLang="tr-TR" b="1" dirty="0" smtClean="0">
                <a:latin typeface="+mj-lt"/>
              </a:rPr>
              <a:t>Sindhi</a:t>
            </a:r>
            <a:r>
              <a:rPr lang="en-US" altLang="tr-TR" dirty="0" smtClean="0">
                <a:latin typeface="+mj-lt"/>
              </a:rPr>
              <a:t> [</a:t>
            </a:r>
            <a:r>
              <a:rPr lang="en-US" altLang="tr-TR" dirty="0" err="1" smtClean="0">
                <a:latin typeface="+mj-lt"/>
              </a:rPr>
              <a:t>ɓ,ɠ</a:t>
            </a:r>
            <a:r>
              <a:rPr lang="en-US" altLang="tr-TR" dirty="0" smtClean="0">
                <a:latin typeface="+mj-lt"/>
              </a:rPr>
              <a:t> ]</a:t>
            </a:r>
            <a:r>
              <a:rPr lang="tr-TR" altLang="tr-TR" dirty="0" smtClean="0">
                <a:latin typeface="+mj-lt"/>
              </a:rPr>
              <a:t> dilleri ise </a:t>
            </a:r>
            <a:r>
              <a:rPr lang="tr-TR" altLang="tr-TR" dirty="0" err="1" smtClean="0">
                <a:latin typeface="+mj-lt"/>
              </a:rPr>
              <a:t>dışapatlamalı</a:t>
            </a:r>
            <a:r>
              <a:rPr lang="tr-TR" altLang="tr-TR" dirty="0" smtClean="0">
                <a:latin typeface="+mj-lt"/>
              </a:rPr>
              <a:t> seslere örnek gösterilebilir.</a:t>
            </a:r>
            <a:endParaRPr lang="en-US" altLang="tr-TR" sz="2000" dirty="0">
              <a:latin typeface="+mj-lt"/>
            </a:endParaRPr>
          </a:p>
          <a:p>
            <a:endParaRPr lang="tr-TR" b="1" dirty="0">
              <a:latin typeface="+mj-lt"/>
              <a:cs typeface="Times New Roman" pitchFamily="18" charset="0"/>
            </a:endParaRPr>
          </a:p>
        </p:txBody>
      </p:sp>
      <p:sp>
        <p:nvSpPr>
          <p:cNvPr id="7" name="TextBox 11"/>
          <p:cNvSpPr txBox="1"/>
          <p:nvPr/>
        </p:nvSpPr>
        <p:spPr>
          <a:xfrm>
            <a:off x="421205" y="669932"/>
            <a:ext cx="8392446" cy="461665"/>
          </a:xfrm>
          <a:prstGeom prst="rect">
            <a:avLst/>
          </a:prstGeom>
          <a:noFill/>
        </p:spPr>
        <p:txBody>
          <a:bodyPr wrap="square" rtlCol="0">
            <a:spAutoFit/>
          </a:bodyPr>
          <a:lstStyle/>
          <a:p>
            <a:r>
              <a:rPr lang="tr-TR" sz="2400" b="1" dirty="0" err="1" smtClean="0"/>
              <a:t>İçepatlamalı</a:t>
            </a:r>
            <a:r>
              <a:rPr lang="tr-TR" sz="2400" b="1" dirty="0" smtClean="0"/>
              <a:t> (</a:t>
            </a:r>
            <a:r>
              <a:rPr lang="tr-TR" sz="2400" dirty="0" err="1" smtClean="0"/>
              <a:t>Ejectives</a:t>
            </a:r>
            <a:r>
              <a:rPr lang="tr-TR" sz="2400" b="1" dirty="0" smtClean="0"/>
              <a:t>) ve </a:t>
            </a:r>
            <a:r>
              <a:rPr lang="tr-TR" sz="2400" b="1" dirty="0" err="1" smtClean="0"/>
              <a:t>Dışapatlamalı</a:t>
            </a:r>
            <a:r>
              <a:rPr lang="tr-TR" sz="2400" b="1" dirty="0" smtClean="0"/>
              <a:t> Sesler (</a:t>
            </a:r>
            <a:r>
              <a:rPr lang="tr-TR" sz="2400" dirty="0" err="1" smtClean="0"/>
              <a:t>Implosives</a:t>
            </a:r>
            <a:r>
              <a:rPr lang="tr-TR" sz="2400" b="1" dirty="0" smtClean="0"/>
              <a:t>)</a:t>
            </a:r>
            <a:endParaRPr lang="tr-TR" sz="24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8522625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625" y="1259423"/>
            <a:ext cx="8286779" cy="2400657"/>
          </a:xfrm>
          <a:prstGeom prst="rect">
            <a:avLst/>
          </a:prstGeom>
          <a:solidFill>
            <a:schemeClr val="bg1"/>
          </a:solidFill>
          <a:ln w="9525">
            <a:solidFill>
              <a:schemeClr val="bg1"/>
            </a:solidFill>
            <a:miter lim="800000"/>
            <a:headEnd/>
            <a:tailEnd/>
          </a:ln>
        </p:spPr>
        <p:txBody>
          <a:bodyPr wrap="square">
            <a:spAutoFit/>
          </a:bodyPr>
          <a:lstStyle/>
          <a:p>
            <a:pPr algn="just"/>
            <a:r>
              <a:rPr lang="tr-TR" dirty="0" smtClean="0">
                <a:latin typeface="+mj-lt"/>
              </a:rPr>
              <a:t>Dil hareketi kaynaklı seslerdir. Genellikle Afrika’da konuşulan dillerde sık görülür: </a:t>
            </a:r>
            <a:r>
              <a:rPr lang="tr-TR" dirty="0" err="1" smtClean="0">
                <a:latin typeface="+mj-lt"/>
              </a:rPr>
              <a:t>Khoisan</a:t>
            </a:r>
            <a:r>
              <a:rPr lang="tr-TR" dirty="0" smtClean="0">
                <a:latin typeface="+mj-lt"/>
              </a:rPr>
              <a:t>, </a:t>
            </a:r>
            <a:r>
              <a:rPr lang="tr-TR" dirty="0" err="1" smtClean="0">
                <a:latin typeface="+mj-lt"/>
              </a:rPr>
              <a:t>Bantu</a:t>
            </a:r>
            <a:r>
              <a:rPr lang="tr-TR" dirty="0" smtClean="0">
                <a:latin typeface="+mj-lt"/>
              </a:rPr>
              <a:t> dilleri, </a:t>
            </a:r>
            <a:r>
              <a:rPr lang="tr-TR" dirty="0">
                <a:latin typeface="+mj-lt"/>
              </a:rPr>
              <a:t>!</a:t>
            </a:r>
            <a:r>
              <a:rPr lang="tr-TR" dirty="0" err="1" smtClean="0">
                <a:latin typeface="+mj-lt"/>
              </a:rPr>
              <a:t>Xóõ</a:t>
            </a:r>
            <a:r>
              <a:rPr lang="tr-TR" dirty="0" smtClean="0">
                <a:latin typeface="+mj-lt"/>
              </a:rPr>
              <a:t> dili gibi.</a:t>
            </a:r>
          </a:p>
          <a:p>
            <a:pPr algn="just"/>
            <a:endParaRPr lang="tr-TR" sz="1600" dirty="0" smtClean="0">
              <a:latin typeface="+mj-lt"/>
            </a:endParaRPr>
          </a:p>
          <a:p>
            <a:pPr algn="just"/>
            <a:r>
              <a:rPr lang="tr-TR" sz="1600" i="1" dirty="0" smtClean="0">
                <a:latin typeface="+mj-lt"/>
              </a:rPr>
              <a:t>Çift dudak (</a:t>
            </a:r>
            <a:r>
              <a:rPr lang="tr-TR" sz="1600" i="1" dirty="0" err="1" smtClean="0">
                <a:latin typeface="+mj-lt"/>
              </a:rPr>
              <a:t>bilabial</a:t>
            </a:r>
            <a:r>
              <a:rPr lang="tr-TR" sz="1600" i="1" dirty="0">
                <a:latin typeface="+mj-lt"/>
              </a:rPr>
              <a:t>)</a:t>
            </a:r>
          </a:p>
          <a:p>
            <a:pPr algn="just"/>
            <a:r>
              <a:rPr lang="tr-TR" sz="1600" i="1" dirty="0" err="1" smtClean="0">
                <a:latin typeface="+mj-lt"/>
              </a:rPr>
              <a:t>Dişsil</a:t>
            </a:r>
            <a:r>
              <a:rPr lang="tr-TR" sz="1600" i="1" dirty="0" smtClean="0">
                <a:latin typeface="+mj-lt"/>
              </a:rPr>
              <a:t> (</a:t>
            </a:r>
            <a:r>
              <a:rPr lang="tr-TR" sz="1600" i="1" dirty="0" err="1" smtClean="0">
                <a:latin typeface="+mj-lt"/>
              </a:rPr>
              <a:t>dental</a:t>
            </a:r>
            <a:r>
              <a:rPr lang="tr-TR" sz="1600" i="1" dirty="0" smtClean="0">
                <a:latin typeface="+mj-lt"/>
              </a:rPr>
              <a:t>)</a:t>
            </a:r>
          </a:p>
          <a:p>
            <a:pPr algn="just"/>
            <a:r>
              <a:rPr lang="tr-TR" sz="1600" i="1" dirty="0" smtClean="0">
                <a:latin typeface="+mj-lt"/>
              </a:rPr>
              <a:t>Diş </a:t>
            </a:r>
            <a:r>
              <a:rPr lang="tr-TR" sz="1600" i="1" dirty="0" err="1" smtClean="0">
                <a:latin typeface="+mj-lt"/>
              </a:rPr>
              <a:t>Yuvasıl</a:t>
            </a:r>
            <a:r>
              <a:rPr lang="tr-TR" sz="1600" i="1" dirty="0" smtClean="0">
                <a:latin typeface="+mj-lt"/>
              </a:rPr>
              <a:t> (</a:t>
            </a:r>
            <a:r>
              <a:rPr lang="tr-TR" sz="1600" i="1" dirty="0" err="1" smtClean="0">
                <a:latin typeface="+mj-lt"/>
              </a:rPr>
              <a:t>alveolar</a:t>
            </a:r>
            <a:r>
              <a:rPr lang="tr-TR" sz="1600" i="1" dirty="0">
                <a:latin typeface="+mj-lt"/>
              </a:rPr>
              <a:t>)</a:t>
            </a:r>
            <a:endParaRPr lang="tr-TR" sz="1600" i="1" dirty="0" smtClean="0">
              <a:latin typeface="+mj-lt"/>
            </a:endParaRPr>
          </a:p>
          <a:p>
            <a:pPr algn="just"/>
            <a:r>
              <a:rPr lang="tr-TR" sz="1600" i="1" dirty="0" smtClean="0">
                <a:latin typeface="+mj-lt"/>
              </a:rPr>
              <a:t>Damaksıl (</a:t>
            </a:r>
            <a:r>
              <a:rPr lang="tr-TR" sz="1600" i="1" dirty="0" err="1" smtClean="0">
                <a:latin typeface="+mj-lt"/>
              </a:rPr>
              <a:t>palatal</a:t>
            </a:r>
            <a:r>
              <a:rPr lang="tr-TR" sz="1600" i="1" dirty="0" smtClean="0">
                <a:latin typeface="+mj-lt"/>
              </a:rPr>
              <a:t>)</a:t>
            </a:r>
          </a:p>
          <a:p>
            <a:pPr algn="just"/>
            <a:r>
              <a:rPr lang="tr-TR" sz="1600" i="1" dirty="0" smtClean="0">
                <a:latin typeface="+mj-lt"/>
              </a:rPr>
              <a:t>Yanal (</a:t>
            </a:r>
            <a:r>
              <a:rPr lang="tr-TR" sz="1600" i="1" dirty="0" err="1" smtClean="0">
                <a:latin typeface="+mj-lt"/>
              </a:rPr>
              <a:t>lateral</a:t>
            </a:r>
            <a:r>
              <a:rPr lang="tr-TR" sz="1600" i="1" dirty="0" smtClean="0">
                <a:latin typeface="+mj-lt"/>
              </a:rPr>
              <a:t>)</a:t>
            </a:r>
            <a:endParaRPr lang="tr-TR" sz="1600" i="1" dirty="0">
              <a:latin typeface="+mj-lt"/>
            </a:endParaRPr>
          </a:p>
          <a:p>
            <a:pPr algn="just"/>
            <a:endParaRPr lang="tr-TR" b="1" dirty="0" smtClean="0">
              <a:latin typeface="+mj-lt"/>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Şaklamalı Sesler (</a:t>
            </a:r>
            <a:r>
              <a:rPr lang="tr-TR" sz="2800" dirty="0" err="1" smtClean="0"/>
              <a:t>Clicks</a:t>
            </a:r>
            <a:r>
              <a:rPr lang="tr-TR" sz="2800" b="1" dirty="0" smtClean="0"/>
              <a:t>)</a:t>
            </a:r>
            <a:endParaRPr lang="tr-TR" sz="2800" b="1"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017912"/>
            <a:ext cx="3093487" cy="187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653400"/>
            <a:ext cx="6732810" cy="1441023"/>
          </a:xfrm>
          <a:prstGeom prst="rect">
            <a:avLst/>
          </a:prstGeom>
        </p:spPr>
      </p:pic>
      <p:sp>
        <p:nvSpPr>
          <p:cNvPr id="3" name="Dikdörtgen 2"/>
          <p:cNvSpPr/>
          <p:nvPr/>
        </p:nvSpPr>
        <p:spPr>
          <a:xfrm>
            <a:off x="1644118" y="4127212"/>
            <a:ext cx="57128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b="1" dirty="0">
                <a:latin typeface="+mj-lt"/>
              </a:rPr>
              <a:t>!</a:t>
            </a:r>
            <a:r>
              <a:rPr lang="tr-TR" b="1" dirty="0" err="1">
                <a:latin typeface="+mj-lt"/>
              </a:rPr>
              <a:t>Xóõ</a:t>
            </a:r>
            <a:r>
              <a:rPr lang="tr-TR" b="1" dirty="0">
                <a:latin typeface="+mj-lt"/>
              </a:rPr>
              <a:t> dilinde şaklamalı seslerin görünümü</a:t>
            </a:r>
            <a:endParaRPr lang="tr-TR" sz="2400" b="1" dirty="0">
              <a:latin typeface="+mj-lt"/>
              <a:cs typeface="Times" pitchFamily="18" charset="0"/>
            </a:endParaRPr>
          </a:p>
        </p:txBody>
      </p:sp>
      <p:sp>
        <p:nvSpPr>
          <p:cNvPr id="11"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97313683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476672"/>
            <a:ext cx="8001056" cy="646331"/>
          </a:xfrm>
          <a:prstGeom prst="rect">
            <a:avLst/>
          </a:prstGeom>
          <a:noFill/>
        </p:spPr>
        <p:txBody>
          <a:bodyPr wrap="square" rtlCol="0">
            <a:spAutoFit/>
          </a:bodyPr>
          <a:lstStyle/>
          <a:p>
            <a:r>
              <a:rPr lang="tr-TR" sz="3600" b="1" dirty="0" smtClean="0"/>
              <a:t>Ünlüler (</a:t>
            </a:r>
            <a:r>
              <a:rPr lang="tr-TR" sz="3600" dirty="0" err="1" smtClean="0"/>
              <a:t>Vowels</a:t>
            </a:r>
            <a:r>
              <a:rPr lang="tr-TR" sz="3600" b="1" dirty="0" smtClean="0"/>
              <a:t>)</a:t>
            </a:r>
            <a:endParaRPr lang="tr-TR" sz="3600" dirty="0"/>
          </a:p>
        </p:txBody>
      </p:sp>
      <p:sp>
        <p:nvSpPr>
          <p:cNvPr id="4" name="Rectangle 3"/>
          <p:cNvSpPr/>
          <p:nvPr/>
        </p:nvSpPr>
        <p:spPr>
          <a:xfrm>
            <a:off x="357158" y="1214422"/>
            <a:ext cx="8429684" cy="4924425"/>
          </a:xfrm>
          <a:prstGeom prst="rect">
            <a:avLst/>
          </a:prstGeom>
        </p:spPr>
        <p:txBody>
          <a:bodyPr wrap="square">
            <a:spAutoFit/>
          </a:bodyPr>
          <a:lstStyle/>
          <a:p>
            <a:pPr algn="just"/>
            <a:r>
              <a:rPr lang="tr-TR" sz="1600" b="1" i="1" dirty="0" smtClean="0">
                <a:latin typeface="+mj-lt"/>
              </a:rPr>
              <a:t>Ünlüler</a:t>
            </a:r>
            <a:r>
              <a:rPr lang="tr-TR" sz="1600" dirty="0" smtClean="0">
                <a:latin typeface="+mj-lt"/>
              </a:rPr>
              <a:t>, ses üretimi sırasında konuşma organlarında kapanma ya da akciğerlerden gelen hava akımında engel olmadığı için </a:t>
            </a:r>
            <a:r>
              <a:rPr lang="tr-TR" sz="1600" b="1" dirty="0" smtClean="0">
                <a:latin typeface="+mj-lt"/>
              </a:rPr>
              <a:t>gürültüsüz</a:t>
            </a:r>
            <a:r>
              <a:rPr lang="tr-TR" sz="1600" dirty="0" smtClean="0">
                <a:latin typeface="+mj-lt"/>
              </a:rPr>
              <a:t> olarak çıkarılır. </a:t>
            </a:r>
          </a:p>
          <a:p>
            <a:pPr algn="just"/>
            <a:endParaRPr lang="tr-TR" sz="1600" dirty="0" smtClean="0">
              <a:latin typeface="+mj-lt"/>
            </a:endParaRPr>
          </a:p>
          <a:p>
            <a:pPr algn="just"/>
            <a:r>
              <a:rPr lang="tr-TR" sz="1600" dirty="0" smtClean="0">
                <a:latin typeface="+mj-lt"/>
              </a:rPr>
              <a:t>Ses yolunda herhangi bir engele takılmadığı için bütün ünlüler </a:t>
            </a:r>
            <a:r>
              <a:rPr lang="tr-TR" sz="1600" b="1" dirty="0" smtClean="0">
                <a:latin typeface="+mj-lt"/>
              </a:rPr>
              <a:t>titreşimli</a:t>
            </a:r>
            <a:r>
              <a:rPr lang="tr-TR" sz="1600" dirty="0" smtClean="0">
                <a:latin typeface="+mj-lt"/>
              </a:rPr>
              <a:t>dir.</a:t>
            </a:r>
          </a:p>
          <a:p>
            <a:pPr algn="just"/>
            <a:endParaRPr lang="tr-TR" sz="1600" dirty="0" smtClean="0">
              <a:latin typeface="+mj-lt"/>
            </a:endParaRPr>
          </a:p>
          <a:p>
            <a:pPr algn="just"/>
            <a:r>
              <a:rPr lang="tr-TR" sz="1600" dirty="0" smtClean="0">
                <a:latin typeface="+mj-lt"/>
              </a:rPr>
              <a:t>Ünlülerin belirlenmesinde kullanılan akustik ölçütlerin başında </a:t>
            </a:r>
            <a:r>
              <a:rPr lang="tr-TR" sz="1600" b="1" dirty="0" smtClean="0">
                <a:latin typeface="+mj-lt"/>
              </a:rPr>
              <a:t>formant</a:t>
            </a:r>
            <a:r>
              <a:rPr lang="tr-TR" sz="1600" dirty="0" smtClean="0">
                <a:latin typeface="+mj-lt"/>
              </a:rPr>
              <a:t>lar gelmektedir. </a:t>
            </a:r>
          </a:p>
          <a:p>
            <a:pPr algn="just"/>
            <a:endParaRPr lang="tr-TR" sz="1400" dirty="0" smtClean="0">
              <a:latin typeface="+mj-lt"/>
            </a:endParaRPr>
          </a:p>
          <a:p>
            <a:pPr algn="just"/>
            <a:endParaRPr lang="tr-TR" sz="1400" dirty="0" smtClean="0">
              <a:latin typeface="+mj-lt"/>
            </a:endParaRPr>
          </a:p>
          <a:p>
            <a:pPr algn="just"/>
            <a:endParaRPr lang="tr-TR" sz="1400" dirty="0" smtClean="0">
              <a:latin typeface="+mj-lt"/>
            </a:endParaRPr>
          </a:p>
          <a:p>
            <a:pPr algn="just"/>
            <a:endParaRPr lang="tr-TR" sz="1400" dirty="0" smtClean="0">
              <a:latin typeface="+mj-lt"/>
            </a:endParaRPr>
          </a:p>
          <a:p>
            <a:pPr marL="342900" indent="-342900" algn="just">
              <a:buAutoNum type="alphaLcPeriod"/>
            </a:pPr>
            <a:r>
              <a:rPr lang="tr-TR" b="1" i="1" dirty="0" smtClean="0">
                <a:latin typeface="+mj-lt"/>
              </a:rPr>
              <a:t>Çene Açısı</a:t>
            </a:r>
          </a:p>
          <a:p>
            <a:pPr marL="342900" indent="-342900" algn="just">
              <a:buAutoNum type="alphaLcPeriod"/>
            </a:pPr>
            <a:endParaRPr lang="tr-TR" b="1" i="1" dirty="0" smtClean="0">
              <a:latin typeface="+mj-lt"/>
            </a:endParaRPr>
          </a:p>
          <a:p>
            <a:pPr marL="342900" indent="-342900" algn="just">
              <a:buAutoNum type="alphaLcPeriod"/>
            </a:pPr>
            <a:r>
              <a:rPr lang="tr-TR" b="1" i="1" dirty="0" smtClean="0">
                <a:latin typeface="+mj-lt"/>
              </a:rPr>
              <a:t>Dudakların Durumu</a:t>
            </a:r>
          </a:p>
          <a:p>
            <a:pPr marL="342900" indent="-342900" algn="just">
              <a:buAutoNum type="alphaLcPeriod"/>
            </a:pPr>
            <a:endParaRPr lang="tr-TR" b="1" i="1" dirty="0" smtClean="0">
              <a:latin typeface="+mj-lt"/>
            </a:endParaRPr>
          </a:p>
          <a:p>
            <a:pPr marL="342900" indent="-342900" algn="just">
              <a:buAutoNum type="alphaLcPeriod"/>
            </a:pPr>
            <a:r>
              <a:rPr lang="tr-TR" b="1" i="1" dirty="0" smtClean="0">
                <a:latin typeface="+mj-lt"/>
              </a:rPr>
              <a:t>Dilin Devinimi</a:t>
            </a:r>
          </a:p>
          <a:p>
            <a:pPr algn="just"/>
            <a:endParaRPr lang="tr-TR" sz="1400" dirty="0" smtClean="0">
              <a:latin typeface="+mj-lt"/>
            </a:endParaRPr>
          </a:p>
          <a:p>
            <a:pPr algn="just"/>
            <a:endParaRPr lang="tr-TR" sz="1400" dirty="0" smtClean="0">
              <a:latin typeface="+mj-lt"/>
            </a:endParaRPr>
          </a:p>
          <a:p>
            <a:pPr algn="just"/>
            <a:endParaRPr lang="tr-TR" sz="1400" dirty="0" smtClean="0">
              <a:latin typeface="+mj-lt"/>
            </a:endParaRPr>
          </a:p>
          <a:p>
            <a:pPr lvl="0" algn="just"/>
            <a:endParaRPr lang="tr-TR" sz="1400" dirty="0" smtClean="0">
              <a:solidFill>
                <a:srgbClr val="000000"/>
              </a:solidFill>
              <a:latin typeface="+mj-lt"/>
            </a:endParaRPr>
          </a:p>
        </p:txBody>
      </p:sp>
      <p:pic>
        <p:nvPicPr>
          <p:cNvPr id="5" name="Picture 4" descr="Picture1.png"/>
          <p:cNvPicPr>
            <a:picLocks noChangeAspect="1"/>
          </p:cNvPicPr>
          <p:nvPr/>
        </p:nvPicPr>
        <p:blipFill>
          <a:blip r:embed="rId2" cstate="print"/>
          <a:stretch>
            <a:fillRect/>
          </a:stretch>
        </p:blipFill>
        <p:spPr>
          <a:xfrm>
            <a:off x="3491880" y="3356992"/>
            <a:ext cx="5380691" cy="2286016"/>
          </a:xfrm>
          <a:prstGeom prst="rect">
            <a:avLst/>
          </a:prstGeom>
        </p:spPr>
      </p:pic>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583813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642918"/>
            <a:ext cx="8001056" cy="430887"/>
          </a:xfrm>
          <a:prstGeom prst="rect">
            <a:avLst/>
          </a:prstGeom>
          <a:noFill/>
        </p:spPr>
        <p:txBody>
          <a:bodyPr wrap="square" rtlCol="0">
            <a:spAutoFit/>
          </a:bodyPr>
          <a:lstStyle/>
          <a:p>
            <a:r>
              <a:rPr lang="tr-TR" sz="2200" b="1" dirty="0" smtClean="0"/>
              <a:t>Ünlülerde ÜÇBOYUTLULUK – Dilin Devinimi</a:t>
            </a:r>
          </a:p>
        </p:txBody>
      </p:sp>
      <p:sp>
        <p:nvSpPr>
          <p:cNvPr id="4" name="Rectangle 3"/>
          <p:cNvSpPr/>
          <p:nvPr/>
        </p:nvSpPr>
        <p:spPr>
          <a:xfrm>
            <a:off x="357158" y="1214422"/>
            <a:ext cx="8429684" cy="4093428"/>
          </a:xfrm>
          <a:prstGeom prst="rect">
            <a:avLst/>
          </a:prstGeom>
        </p:spPr>
        <p:txBody>
          <a:bodyPr wrap="square">
            <a:spAutoFit/>
          </a:bodyPr>
          <a:lstStyle/>
          <a:p>
            <a:pPr algn="just"/>
            <a:endParaRPr lang="tr-TR" sz="2000" dirty="0" smtClean="0">
              <a:latin typeface="+mj-lt"/>
            </a:endParaRPr>
          </a:p>
          <a:p>
            <a:pPr algn="just"/>
            <a:r>
              <a:rPr lang="tr-TR" sz="2000" dirty="0" smtClean="0">
                <a:latin typeface="+mj-lt"/>
              </a:rPr>
              <a:t>Dilin ön, arka ve orta kısımlarının ağız boşluğunda yükselmesi ve oynaklığı dilin devinimiyle ilgilidir. Ünlülerin çıkarılışı sırasında dilin ağız boşluğunda damağa doğru yükselmesiyle uzun ünlüler, dilin ağız boşluğunda alçalmasıyla kısa ünlüler sesletilmektedir.  </a:t>
            </a:r>
          </a:p>
          <a:p>
            <a:pPr algn="just"/>
            <a:endParaRPr lang="tr-TR" sz="2000" dirty="0" smtClean="0">
              <a:latin typeface="+mj-lt"/>
            </a:endParaRPr>
          </a:p>
          <a:p>
            <a:pPr algn="just"/>
            <a:endParaRPr lang="tr-TR" sz="2000" dirty="0" smtClean="0">
              <a:latin typeface="+mj-lt"/>
            </a:endParaRPr>
          </a:p>
          <a:p>
            <a:pPr algn="just"/>
            <a:endParaRPr lang="tr-TR" sz="2000" dirty="0" smtClean="0">
              <a:latin typeface="+mj-lt"/>
            </a:endParaRPr>
          </a:p>
          <a:p>
            <a:pPr algn="just"/>
            <a:endParaRPr lang="tr-TR" sz="2000" dirty="0" smtClean="0">
              <a:latin typeface="+mj-lt"/>
            </a:endParaRPr>
          </a:p>
          <a:p>
            <a:pPr lvl="0" algn="just"/>
            <a:endParaRPr lang="tr-TR" sz="2000" dirty="0" smtClean="0">
              <a:solidFill>
                <a:srgbClr val="000000"/>
              </a:solidFill>
              <a:latin typeface="+mj-lt"/>
            </a:endParaRPr>
          </a:p>
          <a:p>
            <a:pPr lvl="0" algn="just"/>
            <a:endParaRPr lang="tr-TR" sz="2000" dirty="0" smtClean="0">
              <a:solidFill>
                <a:srgbClr val="000000"/>
              </a:solidFill>
              <a:latin typeface="+mj-lt"/>
            </a:endParaRPr>
          </a:p>
          <a:p>
            <a:pPr lvl="0" algn="just"/>
            <a:endParaRPr lang="tr-TR" sz="2000" dirty="0" smtClean="0">
              <a:solidFill>
                <a:srgbClr val="000000"/>
              </a:solidFill>
              <a:latin typeface="+mj-lt"/>
            </a:endParaRPr>
          </a:p>
          <a:p>
            <a:pPr lvl="0" algn="just"/>
            <a:endParaRPr lang="tr-TR" sz="2000" dirty="0" smtClean="0">
              <a:solidFill>
                <a:srgbClr val="000000"/>
              </a:solidFill>
              <a:latin typeface="+mj-lt"/>
            </a:endParaRPr>
          </a:p>
        </p:txBody>
      </p:sp>
      <p:pic>
        <p:nvPicPr>
          <p:cNvPr id="5" name="Picture 20" descr="C:\Documents and Settings\XP\Desktop\akanX-rays.gif"/>
          <p:cNvPicPr>
            <a:picLocks noChangeAspect="1" noChangeArrowheads="1"/>
          </p:cNvPicPr>
          <p:nvPr/>
        </p:nvPicPr>
        <p:blipFill>
          <a:blip r:embed="rId2" cstate="print"/>
          <a:srcRect/>
          <a:stretch>
            <a:fillRect/>
          </a:stretch>
        </p:blipFill>
        <p:spPr bwMode="auto">
          <a:xfrm>
            <a:off x="5073232" y="3068960"/>
            <a:ext cx="3713610" cy="2928039"/>
          </a:xfrm>
          <a:prstGeom prst="rect">
            <a:avLst/>
          </a:prstGeom>
          <a:noFill/>
          <a:ln w="9525">
            <a:noFill/>
            <a:miter lim="800000"/>
            <a:headEnd/>
            <a:tailEnd/>
          </a:ln>
        </p:spPr>
      </p:pic>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6359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05884"/>
            <a:ext cx="8229600" cy="4937760"/>
          </a:xfrm>
        </p:spPr>
        <p:txBody>
          <a:bodyPr>
            <a:noAutofit/>
          </a:bodyPr>
          <a:lstStyle/>
          <a:p>
            <a:pPr lvl="0"/>
            <a:endParaRPr lang="tr-TR" sz="2000" dirty="0" smtClean="0">
              <a:latin typeface="Book Antiqua" pitchFamily="18" charset="0"/>
            </a:endParaRPr>
          </a:p>
          <a:p>
            <a:pPr lvl="0"/>
            <a:endParaRPr lang="tr-TR" sz="2000" dirty="0" smtClean="0">
              <a:latin typeface="Book Antiqua" pitchFamily="18" charset="0"/>
            </a:endParaRPr>
          </a:p>
          <a:p>
            <a:pPr lvl="0"/>
            <a:r>
              <a:rPr lang="tr-TR" sz="2000" dirty="0" smtClean="0">
                <a:latin typeface="Book Antiqua" pitchFamily="18" charset="0"/>
              </a:rPr>
              <a:t>Dersin Sistemdeki Adı: </a:t>
            </a:r>
          </a:p>
          <a:p>
            <a:pPr marL="0" lvl="0" indent="0">
              <a:buNone/>
            </a:pPr>
            <a:r>
              <a:rPr lang="tr-TR" sz="2000" b="1" dirty="0" smtClean="0">
                <a:latin typeface="Book Antiqua" pitchFamily="18" charset="0"/>
              </a:rPr>
              <a:t>    Karşılaştırmalı Dil </a:t>
            </a:r>
            <a:r>
              <a:rPr lang="tr-TR" sz="2000" b="1" dirty="0" err="1" smtClean="0">
                <a:latin typeface="Book Antiqua" pitchFamily="18" charset="0"/>
              </a:rPr>
              <a:t>İncelemeleri_Sesbilimsel</a:t>
            </a:r>
            <a:r>
              <a:rPr lang="tr-TR" sz="2000" b="1" dirty="0" smtClean="0">
                <a:latin typeface="Book Antiqua" pitchFamily="18" charset="0"/>
              </a:rPr>
              <a:t> Tipoloji</a:t>
            </a:r>
          </a:p>
          <a:p>
            <a:pPr lvl="0"/>
            <a:endParaRPr lang="tr-TR" sz="2000" dirty="0" smtClean="0">
              <a:latin typeface="Book Antiqua" pitchFamily="18" charset="0"/>
            </a:endParaRPr>
          </a:p>
          <a:p>
            <a:pPr lvl="0"/>
            <a:r>
              <a:rPr lang="tr-TR" sz="2000" dirty="0" smtClean="0">
                <a:latin typeface="Book Antiqua" pitchFamily="18" charset="0"/>
              </a:rPr>
              <a:t>Grup Kodu: </a:t>
            </a:r>
            <a:r>
              <a:rPr lang="en-US" sz="2800" dirty="0"/>
              <a:t>7z7em3</a:t>
            </a:r>
            <a:endParaRPr lang="tr-TR" sz="2800" b="1" dirty="0">
              <a:latin typeface="Book Antiqua" pitchFamily="18" charset="0"/>
            </a:endParaRPr>
          </a:p>
        </p:txBody>
      </p:sp>
      <p:sp>
        <p:nvSpPr>
          <p:cNvPr id="5" name="TextBox 4"/>
          <p:cNvSpPr txBox="1"/>
          <p:nvPr/>
        </p:nvSpPr>
        <p:spPr>
          <a:xfrm>
            <a:off x="500034" y="571480"/>
            <a:ext cx="8001056" cy="523220"/>
          </a:xfrm>
          <a:prstGeom prst="rect">
            <a:avLst/>
          </a:prstGeom>
          <a:noFill/>
        </p:spPr>
        <p:txBody>
          <a:bodyPr wrap="square" rtlCol="0">
            <a:spAutoFit/>
          </a:bodyPr>
          <a:lstStyle/>
          <a:p>
            <a:r>
              <a:rPr lang="tr-TR" sz="2800" b="1" dirty="0" smtClean="0"/>
              <a:t>Edmodo</a:t>
            </a:r>
            <a:endParaRPr lang="tr-TR" sz="2800" b="1" dirty="0"/>
          </a:p>
        </p:txBody>
      </p:sp>
      <p:pic>
        <p:nvPicPr>
          <p:cNvPr id="7" name="Picture 6" descr="indir.png"/>
          <p:cNvPicPr>
            <a:picLocks noChangeAspect="1"/>
          </p:cNvPicPr>
          <p:nvPr/>
        </p:nvPicPr>
        <p:blipFill>
          <a:blip r:embed="rId2" cstate="print"/>
          <a:stretch>
            <a:fillRect/>
          </a:stretch>
        </p:blipFill>
        <p:spPr>
          <a:xfrm>
            <a:off x="7643834" y="571480"/>
            <a:ext cx="1137928" cy="1143008"/>
          </a:xfrm>
          <a:prstGeom prst="rect">
            <a:avLst/>
          </a:prstGeom>
        </p:spPr>
      </p:pic>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441980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642918"/>
            <a:ext cx="8001056" cy="430887"/>
          </a:xfrm>
          <a:prstGeom prst="rect">
            <a:avLst/>
          </a:prstGeom>
          <a:noFill/>
        </p:spPr>
        <p:txBody>
          <a:bodyPr wrap="square" rtlCol="0">
            <a:spAutoFit/>
          </a:bodyPr>
          <a:lstStyle/>
          <a:p>
            <a:r>
              <a:rPr lang="tr-TR" sz="2200" b="1" dirty="0" smtClean="0"/>
              <a:t>Ünlülerde ÜÇBOYUTLULUK – Dilin Devinimi</a:t>
            </a:r>
          </a:p>
        </p:txBody>
      </p:sp>
      <p:sp>
        <p:nvSpPr>
          <p:cNvPr id="16" name="Rectangle 15"/>
          <p:cNvSpPr/>
          <p:nvPr/>
        </p:nvSpPr>
        <p:spPr>
          <a:xfrm>
            <a:off x="428596" y="1357298"/>
            <a:ext cx="8429684" cy="1354217"/>
          </a:xfrm>
          <a:prstGeom prst="rect">
            <a:avLst/>
          </a:prstGeom>
        </p:spPr>
        <p:txBody>
          <a:bodyPr wrap="square">
            <a:spAutoFit/>
          </a:bodyPr>
          <a:lstStyle/>
          <a:p>
            <a:pPr algn="just"/>
            <a:r>
              <a:rPr lang="tr-TR" sz="1600" dirty="0" smtClean="0">
                <a:latin typeface="+mj-lt"/>
              </a:rPr>
              <a:t>Ünlülerin belirlenmesinde öncü rol oynayan </a:t>
            </a:r>
            <a:r>
              <a:rPr lang="tr-TR" sz="1600" b="1" dirty="0" smtClean="0">
                <a:latin typeface="+mj-lt"/>
              </a:rPr>
              <a:t>birinci formant (F1) </a:t>
            </a:r>
            <a:r>
              <a:rPr lang="tr-TR" sz="1600" dirty="0" smtClean="0">
                <a:latin typeface="+mj-lt"/>
              </a:rPr>
              <a:t>ve </a:t>
            </a:r>
            <a:r>
              <a:rPr lang="tr-TR" sz="1600" b="1" dirty="0" smtClean="0">
                <a:latin typeface="+mj-lt"/>
              </a:rPr>
              <a:t>ikinci formant (F2) </a:t>
            </a:r>
            <a:r>
              <a:rPr lang="tr-TR" sz="1600" dirty="0" smtClean="0">
                <a:latin typeface="+mj-lt"/>
              </a:rPr>
              <a:t>değerleri, dilin ağız boşluğundaki devinimi ve yüksekliğine dayalı olarak ele alınır. Dilin devinimi açısından ise yüksek F2 formant değeri taşıyan ünlüler ‘öndil’, düşük F2 formant değeri taşıyan ünlüler ‘arkadil’ özelliği gösterir.   </a:t>
            </a:r>
          </a:p>
          <a:p>
            <a:pPr algn="just"/>
            <a:endParaRPr lang="tr-TR" sz="1600" dirty="0" smtClean="0">
              <a:latin typeface="+mj-l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181" y="2636912"/>
            <a:ext cx="5335024" cy="3577030"/>
          </a:xfrm>
          <a:prstGeom prst="rect">
            <a:avLst/>
          </a:prstGeom>
        </p:spPr>
      </p:pic>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62592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endParaRPr lang="tr-TR" sz="2400" b="1" dirty="0" smtClean="0">
              <a:latin typeface="+mj-lt"/>
              <a:cs typeface="Times New Roman"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Tipolojik Örüntüler</a:t>
            </a:r>
            <a:endParaRPr lang="tr-TR" sz="2800" b="1" dirty="0"/>
          </a:p>
        </p:txBody>
      </p:sp>
      <p:sp>
        <p:nvSpPr>
          <p:cNvPr id="2" name="Dikdörtgen 1"/>
          <p:cNvSpPr/>
          <p:nvPr/>
        </p:nvSpPr>
        <p:spPr>
          <a:xfrm>
            <a:off x="395536" y="1369799"/>
            <a:ext cx="8319868" cy="1631216"/>
          </a:xfrm>
          <a:prstGeom prst="rect">
            <a:avLst/>
          </a:prstGeom>
        </p:spPr>
        <p:txBody>
          <a:bodyPr wrap="square">
            <a:spAutoFit/>
          </a:bodyPr>
          <a:lstStyle/>
          <a:p>
            <a:pPr algn="just"/>
            <a:r>
              <a:rPr lang="tr-TR" sz="1600" b="1" i="1" dirty="0" err="1" smtClean="0">
                <a:latin typeface="+mj-lt"/>
              </a:rPr>
              <a:t>Öndil</a:t>
            </a:r>
            <a:r>
              <a:rPr lang="tr-TR" sz="1600" b="1" i="1" dirty="0" smtClean="0">
                <a:latin typeface="+mj-lt"/>
              </a:rPr>
              <a:t> Ünlüleri: </a:t>
            </a:r>
            <a:r>
              <a:rPr lang="tr-TR" sz="1600" i="1" dirty="0" smtClean="0">
                <a:latin typeface="+mj-lt"/>
              </a:rPr>
              <a:t>Oksitanca</a:t>
            </a:r>
            <a:r>
              <a:rPr lang="tr-TR" sz="1600" dirty="0" smtClean="0">
                <a:latin typeface="+mj-lt"/>
              </a:rPr>
              <a:t>daki </a:t>
            </a:r>
            <a:r>
              <a:rPr lang="tr-TR" sz="1600" dirty="0">
                <a:latin typeface="+mj-lt"/>
              </a:rPr>
              <a:t>/y/ </a:t>
            </a:r>
            <a:r>
              <a:rPr lang="tr-TR" sz="1600" dirty="0" smtClean="0">
                <a:latin typeface="+mj-lt"/>
              </a:rPr>
              <a:t>ünlüsü, </a:t>
            </a:r>
            <a:r>
              <a:rPr lang="tr-TR" sz="1600" i="1" dirty="0" err="1" smtClean="0">
                <a:latin typeface="+mj-lt"/>
              </a:rPr>
              <a:t>Lombard</a:t>
            </a:r>
            <a:r>
              <a:rPr lang="tr-TR" sz="1600" dirty="0" err="1" smtClean="0">
                <a:latin typeface="+mj-lt"/>
              </a:rPr>
              <a:t>c</a:t>
            </a:r>
            <a:r>
              <a:rPr lang="tr-TR" sz="1600" i="1" dirty="0" err="1" smtClean="0">
                <a:latin typeface="+mj-lt"/>
              </a:rPr>
              <a:t>a</a:t>
            </a:r>
            <a:r>
              <a:rPr lang="tr-TR" sz="1600" dirty="0" err="1" smtClean="0">
                <a:latin typeface="+mj-lt"/>
              </a:rPr>
              <a:t>daki</a:t>
            </a:r>
            <a:r>
              <a:rPr lang="tr-TR" sz="1600" dirty="0" smtClean="0">
                <a:latin typeface="+mj-lt"/>
              </a:rPr>
              <a:t> </a:t>
            </a:r>
            <a:r>
              <a:rPr lang="tr-TR" sz="1600" dirty="0">
                <a:latin typeface="+mj-lt"/>
              </a:rPr>
              <a:t>/o/ ünlüsü</a:t>
            </a:r>
            <a:r>
              <a:rPr lang="tr-TR" sz="1600" dirty="0" smtClean="0">
                <a:latin typeface="+mj-lt"/>
              </a:rPr>
              <a:t>;</a:t>
            </a:r>
            <a:endParaRPr lang="tr-TR" sz="1600" dirty="0">
              <a:latin typeface="+mj-lt"/>
            </a:endParaRPr>
          </a:p>
          <a:p>
            <a:pPr algn="just"/>
            <a:endParaRPr lang="tr-TR" sz="1600" b="1" i="1" dirty="0" smtClean="0">
              <a:latin typeface="+mj-lt"/>
            </a:endParaRPr>
          </a:p>
          <a:p>
            <a:pPr algn="just"/>
            <a:r>
              <a:rPr lang="tr-TR" sz="1600" b="1" i="1" dirty="0" err="1" smtClean="0">
                <a:latin typeface="+mj-lt"/>
              </a:rPr>
              <a:t>Ortadil</a:t>
            </a:r>
            <a:r>
              <a:rPr lang="tr-TR" sz="1600" b="1" i="1" dirty="0" smtClean="0">
                <a:latin typeface="+mj-lt"/>
              </a:rPr>
              <a:t> Ünlüleri: </a:t>
            </a:r>
            <a:r>
              <a:rPr lang="tr-TR" sz="1600" i="1" dirty="0" smtClean="0">
                <a:latin typeface="+mj-lt"/>
              </a:rPr>
              <a:t>Kazakça</a:t>
            </a:r>
            <a:r>
              <a:rPr lang="tr-TR" sz="1600" dirty="0" smtClean="0">
                <a:latin typeface="+mj-lt"/>
              </a:rPr>
              <a:t>daki </a:t>
            </a:r>
            <a:r>
              <a:rPr lang="tr-TR" sz="1600" dirty="0">
                <a:latin typeface="+mj-lt"/>
              </a:rPr>
              <a:t>/</a:t>
            </a:r>
            <a:r>
              <a:rPr lang="tr-TR" sz="1600" dirty="0" smtClean="0">
                <a:latin typeface="+mj-lt"/>
              </a:rPr>
              <a:t>ɘ/ ünlüsü, </a:t>
            </a:r>
            <a:r>
              <a:rPr lang="tr-TR" sz="1600" i="1" dirty="0">
                <a:latin typeface="+mj-lt"/>
              </a:rPr>
              <a:t>Makedonca</a:t>
            </a:r>
            <a:r>
              <a:rPr lang="tr-TR" sz="1600" dirty="0">
                <a:latin typeface="+mj-lt"/>
              </a:rPr>
              <a:t>daki /</a:t>
            </a:r>
            <a:r>
              <a:rPr lang="tr-TR" sz="1600" dirty="0" smtClean="0">
                <a:latin typeface="+mj-lt"/>
              </a:rPr>
              <a:t>ə/ ünlüsü, Türkçede /ɨ/ ünlüsü;</a:t>
            </a:r>
          </a:p>
          <a:p>
            <a:pPr algn="just"/>
            <a:endParaRPr lang="tr-TR" sz="1600" dirty="0">
              <a:latin typeface="+mj-lt"/>
            </a:endParaRPr>
          </a:p>
          <a:p>
            <a:pPr algn="just"/>
            <a:r>
              <a:rPr lang="tr-TR" sz="1600" b="1" i="1" dirty="0" err="1" smtClean="0">
                <a:latin typeface="+mj-lt"/>
              </a:rPr>
              <a:t>Arkadil</a:t>
            </a:r>
            <a:r>
              <a:rPr lang="tr-TR" sz="1600" b="1" i="1" dirty="0" smtClean="0">
                <a:latin typeface="+mj-lt"/>
              </a:rPr>
              <a:t> Ünlüleri: </a:t>
            </a:r>
            <a:r>
              <a:rPr lang="tr-TR" sz="1600" i="1" dirty="0" smtClean="0">
                <a:latin typeface="+mj-lt"/>
              </a:rPr>
              <a:t>Arnavutça</a:t>
            </a:r>
            <a:r>
              <a:rPr lang="tr-TR" sz="1600" dirty="0" smtClean="0">
                <a:latin typeface="+mj-lt"/>
              </a:rPr>
              <a:t>daki </a:t>
            </a:r>
            <a:r>
              <a:rPr lang="tr-TR" sz="1600" dirty="0">
                <a:latin typeface="+mj-lt"/>
              </a:rPr>
              <a:t>/u/ </a:t>
            </a:r>
            <a:r>
              <a:rPr lang="tr-TR" sz="1600" dirty="0" smtClean="0">
                <a:latin typeface="+mj-lt"/>
              </a:rPr>
              <a:t>ünlüsü, </a:t>
            </a:r>
            <a:r>
              <a:rPr lang="tr-TR" sz="1600" i="1" dirty="0">
                <a:latin typeface="+mj-lt"/>
              </a:rPr>
              <a:t>Estonca</a:t>
            </a:r>
            <a:r>
              <a:rPr lang="tr-TR" sz="1600" dirty="0">
                <a:latin typeface="+mj-lt"/>
              </a:rPr>
              <a:t>daki /</a:t>
            </a:r>
            <a:r>
              <a:rPr lang="tr-TR" sz="1600" dirty="0" smtClean="0">
                <a:latin typeface="+mj-lt"/>
              </a:rPr>
              <a:t>ɯ/ ünlüsü.</a:t>
            </a:r>
            <a:endParaRPr lang="tr-TR" sz="1600" dirty="0">
              <a:latin typeface="+mj-l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000" y="3197576"/>
            <a:ext cx="3303313" cy="2963821"/>
          </a:xfrm>
          <a:prstGeom prst="rect">
            <a:avLst/>
          </a:prstGeom>
        </p:spPr>
      </p:pic>
      <p:sp>
        <p:nvSpPr>
          <p:cNvPr id="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2346990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mackay4-2vowels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4333647" cy="54424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87824" y="1340768"/>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5220072" y="1340768"/>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017020" y="4077072"/>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5220072" y="4042065"/>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988192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642918"/>
            <a:ext cx="8001056" cy="430887"/>
          </a:xfrm>
          <a:prstGeom prst="rect">
            <a:avLst/>
          </a:prstGeom>
          <a:noFill/>
        </p:spPr>
        <p:txBody>
          <a:bodyPr wrap="square" rtlCol="0">
            <a:spAutoFit/>
          </a:bodyPr>
          <a:lstStyle/>
          <a:p>
            <a:r>
              <a:rPr lang="tr-TR" sz="2200" b="1" dirty="0" smtClean="0"/>
              <a:t>Ünlülerde ÜÇBOYUTLULUK – Dudakların Durumu</a:t>
            </a:r>
          </a:p>
        </p:txBody>
      </p:sp>
      <p:sp>
        <p:nvSpPr>
          <p:cNvPr id="8" name="Rectangle 7"/>
          <p:cNvSpPr/>
          <p:nvPr/>
        </p:nvSpPr>
        <p:spPr>
          <a:xfrm>
            <a:off x="357158" y="1423088"/>
            <a:ext cx="8429684" cy="1323439"/>
          </a:xfrm>
          <a:prstGeom prst="rect">
            <a:avLst/>
          </a:prstGeom>
        </p:spPr>
        <p:txBody>
          <a:bodyPr wrap="square">
            <a:spAutoFit/>
          </a:bodyPr>
          <a:lstStyle/>
          <a:p>
            <a:pPr algn="just"/>
            <a:r>
              <a:rPr lang="tr-TR" sz="1600" dirty="0" smtClean="0">
                <a:latin typeface="+mj-lt"/>
              </a:rPr>
              <a:t>Dilin yüksekliği ve dudakların konuşma eylemi sırasında aldığı biçim ve yuvarlaklaşma arasında doğru orantılı bir işleyiş bulunur. </a:t>
            </a:r>
            <a:r>
              <a:rPr lang="tr-TR" sz="1600" b="1" dirty="0" smtClean="0">
                <a:latin typeface="+mj-lt"/>
              </a:rPr>
              <a:t>Dudaksıllaşma </a:t>
            </a:r>
            <a:r>
              <a:rPr lang="tr-TR" sz="1600" dirty="0" smtClean="0">
                <a:latin typeface="+mj-lt"/>
              </a:rPr>
              <a:t>(</a:t>
            </a:r>
            <a:r>
              <a:rPr lang="tr-TR" sz="1600" i="1" dirty="0" smtClean="0">
                <a:latin typeface="+mj-lt"/>
              </a:rPr>
              <a:t>labialisation</a:t>
            </a:r>
            <a:r>
              <a:rPr lang="tr-TR" sz="1600" dirty="0" smtClean="0">
                <a:latin typeface="+mj-lt"/>
              </a:rPr>
              <a:t>) ve yuvarlaklaşma arasındaki ilişki, </a:t>
            </a:r>
            <a:r>
              <a:rPr lang="tr-TR" sz="1600" b="1" dirty="0" smtClean="0">
                <a:latin typeface="+mj-lt"/>
              </a:rPr>
              <a:t>dudak-içi yuvarlaklaşma</a:t>
            </a:r>
            <a:r>
              <a:rPr lang="tr-TR" sz="1600" dirty="0" smtClean="0">
                <a:latin typeface="+mj-lt"/>
              </a:rPr>
              <a:t> (</a:t>
            </a:r>
            <a:r>
              <a:rPr lang="tr-TR" sz="1600" i="1" dirty="0" smtClean="0">
                <a:latin typeface="+mj-lt"/>
              </a:rPr>
              <a:t>endolabial rounding</a:t>
            </a:r>
            <a:r>
              <a:rPr lang="tr-TR" sz="1600" dirty="0" smtClean="0">
                <a:latin typeface="+mj-lt"/>
              </a:rPr>
              <a:t>) ve </a:t>
            </a:r>
            <a:r>
              <a:rPr lang="tr-TR" sz="1600" b="1" dirty="0" smtClean="0">
                <a:latin typeface="+mj-lt"/>
              </a:rPr>
              <a:t>dudak-dışı yuvarlaklaşma </a:t>
            </a:r>
            <a:r>
              <a:rPr lang="tr-TR" sz="1600" dirty="0" smtClean="0">
                <a:latin typeface="+mj-lt"/>
              </a:rPr>
              <a:t>(</a:t>
            </a:r>
            <a:r>
              <a:rPr lang="tr-TR" sz="1600" i="1" dirty="0" smtClean="0">
                <a:latin typeface="+mj-lt"/>
              </a:rPr>
              <a:t>exolabial rounding</a:t>
            </a:r>
            <a:r>
              <a:rPr lang="tr-TR" sz="1600" dirty="0" smtClean="0">
                <a:latin typeface="+mj-lt"/>
              </a:rPr>
              <a:t>) biçiminde iki temel sınıf çerçevesinde incelenir. </a:t>
            </a:r>
          </a:p>
        </p:txBody>
      </p:sp>
      <p:sp>
        <p:nvSpPr>
          <p:cNvPr id="9" name="Rectangle 8"/>
          <p:cNvSpPr/>
          <p:nvPr/>
        </p:nvSpPr>
        <p:spPr>
          <a:xfrm>
            <a:off x="357158" y="5445224"/>
            <a:ext cx="8429684" cy="584775"/>
          </a:xfrm>
          <a:prstGeom prst="rect">
            <a:avLst/>
          </a:prstGeom>
        </p:spPr>
        <p:txBody>
          <a:bodyPr wrap="square">
            <a:spAutoFit/>
          </a:bodyPr>
          <a:lstStyle/>
          <a:p>
            <a:pPr algn="just"/>
            <a:r>
              <a:rPr lang="tr-TR" sz="1600" b="1" dirty="0" smtClean="0">
                <a:latin typeface="+mj-lt"/>
              </a:rPr>
              <a:t>Dudak-dışı yuvarlaklaşma</a:t>
            </a:r>
            <a:r>
              <a:rPr lang="tr-TR" sz="1600" dirty="0" smtClean="0">
                <a:latin typeface="+mj-lt"/>
              </a:rPr>
              <a:t>’, arkadil, yüksek, yuvarlak ünlülerle ilişkilendirilirken, ‘</a:t>
            </a:r>
            <a:r>
              <a:rPr lang="tr-TR" sz="1600" b="1" dirty="0" smtClean="0">
                <a:latin typeface="+mj-lt"/>
              </a:rPr>
              <a:t>dudak-içi yuvarlaklaşma</a:t>
            </a:r>
            <a:r>
              <a:rPr lang="tr-TR" sz="1600" dirty="0" smtClean="0">
                <a:latin typeface="+mj-lt"/>
              </a:rPr>
              <a:t>’, öndil, yüksek ve yuvarlak ünlülerle ilişkilendirilir.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249699"/>
            <a:ext cx="3400053" cy="1808028"/>
          </a:xfrm>
          <a:prstGeom prst="rect">
            <a:avLst/>
          </a:prstGeom>
        </p:spPr>
      </p:pic>
      <p:pic>
        <p:nvPicPr>
          <p:cNvPr id="7" name="14 Resim" descr="images (3).jpg"/>
          <p:cNvPicPr/>
          <p:nvPr/>
        </p:nvPicPr>
        <p:blipFill>
          <a:blip r:embed="rId3" cstate="print"/>
          <a:stretch>
            <a:fillRect/>
          </a:stretch>
        </p:blipFill>
        <p:spPr>
          <a:xfrm>
            <a:off x="971600" y="3140941"/>
            <a:ext cx="2868350" cy="1937929"/>
          </a:xfrm>
          <a:prstGeom prst="rect">
            <a:avLst/>
          </a:prstGeom>
        </p:spPr>
      </p:pic>
      <p:sp>
        <p:nvSpPr>
          <p:cNvPr id="1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370936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endParaRPr lang="tr-TR" sz="2400" b="1" dirty="0" smtClean="0">
              <a:latin typeface="+mj-lt"/>
              <a:cs typeface="Times New Roman"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Tipolojik Örüntüler</a:t>
            </a:r>
            <a:endParaRPr lang="tr-TR" sz="2800" b="1" dirty="0"/>
          </a:p>
        </p:txBody>
      </p:sp>
      <p:sp>
        <p:nvSpPr>
          <p:cNvPr id="2" name="Dikdörtgen 1"/>
          <p:cNvSpPr/>
          <p:nvPr/>
        </p:nvSpPr>
        <p:spPr>
          <a:xfrm>
            <a:off x="323528" y="1340768"/>
            <a:ext cx="8391876" cy="923330"/>
          </a:xfrm>
          <a:prstGeom prst="rect">
            <a:avLst/>
          </a:prstGeom>
        </p:spPr>
        <p:txBody>
          <a:bodyPr wrap="square">
            <a:spAutoFit/>
          </a:bodyPr>
          <a:lstStyle/>
          <a:p>
            <a:pPr algn="just"/>
            <a:r>
              <a:rPr lang="tr-TR" b="1" i="1" dirty="0" smtClean="0">
                <a:latin typeface="+mj-lt"/>
              </a:rPr>
              <a:t>Düz ünlüler:</a:t>
            </a:r>
            <a:r>
              <a:rPr lang="tr-TR" dirty="0" smtClean="0">
                <a:latin typeface="+mj-lt"/>
              </a:rPr>
              <a:t> Azericedeki </a:t>
            </a:r>
            <a:r>
              <a:rPr lang="tr-TR" dirty="0">
                <a:latin typeface="+mj-lt"/>
              </a:rPr>
              <a:t>/a/ ünlüsü</a:t>
            </a:r>
            <a:r>
              <a:rPr lang="tr-TR" dirty="0" smtClean="0">
                <a:latin typeface="+mj-lt"/>
              </a:rPr>
              <a:t>, </a:t>
            </a:r>
            <a:r>
              <a:rPr lang="tr-TR" dirty="0" err="1">
                <a:latin typeface="+mj-lt"/>
              </a:rPr>
              <a:t>Yidiş</a:t>
            </a:r>
            <a:r>
              <a:rPr lang="tr-TR" dirty="0">
                <a:latin typeface="+mj-lt"/>
              </a:rPr>
              <a:t> dilindeki /</a:t>
            </a:r>
            <a:r>
              <a:rPr lang="tr-TR" dirty="0" smtClean="0">
                <a:latin typeface="+mj-lt"/>
              </a:rPr>
              <a:t>ɜ/ünlüsü;</a:t>
            </a:r>
            <a:endParaRPr lang="tr-TR" dirty="0">
              <a:latin typeface="+mj-lt"/>
            </a:endParaRPr>
          </a:p>
          <a:p>
            <a:pPr algn="just"/>
            <a:endParaRPr lang="tr-TR" b="1" i="1" dirty="0" smtClean="0">
              <a:latin typeface="+mj-lt"/>
            </a:endParaRPr>
          </a:p>
          <a:p>
            <a:pPr algn="just"/>
            <a:r>
              <a:rPr lang="tr-TR" b="1" i="1" dirty="0" smtClean="0">
                <a:latin typeface="+mj-lt"/>
              </a:rPr>
              <a:t>Yuvarlak ünlüler:</a:t>
            </a:r>
            <a:r>
              <a:rPr lang="tr-TR" dirty="0" smtClean="0">
                <a:latin typeface="+mj-lt"/>
              </a:rPr>
              <a:t> Macarcadaki </a:t>
            </a:r>
            <a:r>
              <a:rPr lang="tr-TR" dirty="0">
                <a:latin typeface="+mj-lt"/>
              </a:rPr>
              <a:t>/y/ </a:t>
            </a:r>
            <a:r>
              <a:rPr lang="tr-TR" dirty="0" smtClean="0">
                <a:latin typeface="+mj-lt"/>
              </a:rPr>
              <a:t>ünlüsü, İbranicedeki /u</a:t>
            </a:r>
            <a:r>
              <a:rPr lang="tr-TR" dirty="0">
                <a:latin typeface="+mj-lt"/>
              </a:rPr>
              <a:t>/ </a:t>
            </a:r>
            <a:r>
              <a:rPr lang="tr-TR" dirty="0" smtClean="0">
                <a:latin typeface="+mj-lt"/>
              </a:rPr>
              <a:t>ünlüsü.</a:t>
            </a:r>
            <a:endParaRPr lang="tr-TR" dirty="0">
              <a:latin typeface="+mj-l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2852936"/>
            <a:ext cx="8429652" cy="2982800"/>
          </a:xfrm>
          <a:prstGeom prst="rect">
            <a:avLst/>
          </a:prstGeom>
        </p:spPr>
      </p:pic>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415930610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642918"/>
            <a:ext cx="8001056" cy="430887"/>
          </a:xfrm>
          <a:prstGeom prst="rect">
            <a:avLst/>
          </a:prstGeom>
          <a:noFill/>
        </p:spPr>
        <p:txBody>
          <a:bodyPr wrap="square" rtlCol="0">
            <a:spAutoFit/>
          </a:bodyPr>
          <a:lstStyle/>
          <a:p>
            <a:r>
              <a:rPr lang="tr-TR" sz="2200" b="1" dirty="0" smtClean="0"/>
              <a:t>Ünlülerde ÜÇBOYUTLULUK – Çene Açısının Durumu</a:t>
            </a:r>
          </a:p>
        </p:txBody>
      </p:sp>
      <p:sp>
        <p:nvSpPr>
          <p:cNvPr id="10" name="Rectangle 9"/>
          <p:cNvSpPr/>
          <p:nvPr/>
        </p:nvSpPr>
        <p:spPr>
          <a:xfrm>
            <a:off x="357158" y="1423088"/>
            <a:ext cx="8429684" cy="1600438"/>
          </a:xfrm>
          <a:prstGeom prst="rect">
            <a:avLst/>
          </a:prstGeom>
        </p:spPr>
        <p:txBody>
          <a:bodyPr wrap="square">
            <a:spAutoFit/>
          </a:bodyPr>
          <a:lstStyle/>
          <a:p>
            <a:pPr algn="just"/>
            <a:r>
              <a:rPr lang="tr-TR" b="1" dirty="0" smtClean="0">
                <a:latin typeface="+mj-lt"/>
              </a:rPr>
              <a:t>Uluslararası Sesbilim </a:t>
            </a:r>
            <a:r>
              <a:rPr lang="tr-TR" b="1" dirty="0" err="1" smtClean="0">
                <a:latin typeface="+mj-lt"/>
              </a:rPr>
              <a:t>Abecesi</a:t>
            </a:r>
            <a:r>
              <a:rPr lang="tr-TR" sz="1600" dirty="0" err="1" smtClean="0">
                <a:latin typeface="+mj-lt"/>
              </a:rPr>
              <a:t>’nde</a:t>
            </a:r>
            <a:r>
              <a:rPr lang="tr-TR" sz="1600" dirty="0" smtClean="0">
                <a:latin typeface="+mj-lt"/>
              </a:rPr>
              <a:t> </a:t>
            </a:r>
            <a:r>
              <a:rPr lang="tr-TR" sz="1600" b="1" dirty="0" smtClean="0">
                <a:latin typeface="+mj-lt"/>
              </a:rPr>
              <a:t>(IPA) </a:t>
            </a:r>
            <a:r>
              <a:rPr lang="tr-TR" sz="1600" dirty="0" smtClean="0">
                <a:latin typeface="+mj-lt"/>
              </a:rPr>
              <a:t>çene açısının durumuna göre ünlüler;</a:t>
            </a:r>
            <a:r>
              <a:rPr lang="tr-TR" sz="1600" dirty="0">
                <a:latin typeface="+mj-lt"/>
              </a:rPr>
              <a:t> </a:t>
            </a:r>
            <a:r>
              <a:rPr lang="tr-TR" sz="1600" b="1" dirty="0" smtClean="0">
                <a:latin typeface="+mj-lt"/>
              </a:rPr>
              <a:t>‘kapalı’, ‘kapalıya yakın’, ‘yarı-kapalı’, ‘orta’, ‘açık’, ‘açığa yakın’ ve ‘yarı-açık’ ünlüler </a:t>
            </a:r>
            <a:r>
              <a:rPr lang="tr-TR" sz="1600" dirty="0" smtClean="0">
                <a:latin typeface="+mj-lt"/>
              </a:rPr>
              <a:t>şeklinde alt gruplara ayrılır. Dilin ağız boşluğunda yükselmesine dayalı olarak ‘kapalı’ ünlüler çıkarılırken, dil ağız boşluğunda alçalması sonucu dil palası daha fazla açıldığı için ‘açık’ ünlüler sesletilmektedir. </a:t>
            </a:r>
          </a:p>
          <a:p>
            <a:pPr algn="just"/>
            <a:endParaRPr lang="tr-TR" sz="1600" dirty="0" smtClean="0">
              <a:latin typeface="+mj-lt"/>
            </a:endParaRPr>
          </a:p>
        </p:txBody>
      </p:sp>
      <p:pic>
        <p:nvPicPr>
          <p:cNvPr id="13" name="17 Resim" descr="VolReson.gif"/>
          <p:cNvPicPr/>
          <p:nvPr/>
        </p:nvPicPr>
        <p:blipFill>
          <a:blip r:embed="rId2" cstate="print"/>
          <a:stretch>
            <a:fillRect/>
          </a:stretch>
        </p:blipFill>
        <p:spPr>
          <a:xfrm>
            <a:off x="3183234" y="3005887"/>
            <a:ext cx="3063284" cy="2189714"/>
          </a:xfrm>
          <a:prstGeom prst="rect">
            <a:avLst/>
          </a:prstGeom>
        </p:spPr>
      </p:pic>
      <p:sp>
        <p:nvSpPr>
          <p:cNvPr id="8" name="Rectangle 7"/>
          <p:cNvSpPr/>
          <p:nvPr/>
        </p:nvSpPr>
        <p:spPr>
          <a:xfrm>
            <a:off x="392930" y="5280740"/>
            <a:ext cx="8429684" cy="1077218"/>
          </a:xfrm>
          <a:prstGeom prst="rect">
            <a:avLst/>
          </a:prstGeom>
        </p:spPr>
        <p:txBody>
          <a:bodyPr wrap="square">
            <a:spAutoFit/>
          </a:bodyPr>
          <a:lstStyle/>
          <a:p>
            <a:pPr algn="just"/>
            <a:r>
              <a:rPr lang="tr-TR" sz="1600" dirty="0" smtClean="0">
                <a:latin typeface="+mj-lt"/>
              </a:rPr>
              <a:t>Ünlüler, dil orta yükseklik düzeyindeyse ‘yarı-kapalı’ ya da ‘orta-kapalı’, orta alçaklık düzeyindeyse ‘yarı-açık’ ya da ‘orta-açık’ ve dilin yüksekliği ‘orta-yüksek’ ve ‘orta-alçak’ arasında bir konumda yer alıyorsa yalnızca ‘orta’ olarak çıkarılmaktadır.</a:t>
            </a:r>
          </a:p>
        </p:txBody>
      </p:sp>
      <p:sp>
        <p:nvSpPr>
          <p:cNvPr id="11"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5239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357158" y="1628800"/>
            <a:ext cx="8143932" cy="3970318"/>
          </a:xfrm>
          <a:prstGeom prst="rect">
            <a:avLst/>
          </a:prstGeom>
          <a:solidFill>
            <a:schemeClr val="bg1"/>
          </a:solidFill>
          <a:ln w="9525">
            <a:solidFill>
              <a:schemeClr val="bg1"/>
            </a:solidFill>
            <a:miter lim="800000"/>
            <a:headEnd/>
            <a:tailEnd/>
          </a:ln>
        </p:spPr>
        <p:txBody>
          <a:bodyPr wrap="square">
            <a:spAutoFit/>
          </a:bodyPr>
          <a:lstStyle/>
          <a:p>
            <a:pPr algn="just"/>
            <a:r>
              <a:rPr lang="tr-TR" b="1" i="1" dirty="0" smtClean="0">
                <a:latin typeface="+mj-lt"/>
              </a:rPr>
              <a:t>Yüksek ünlüler/kapalı ünlüler:</a:t>
            </a:r>
            <a:r>
              <a:rPr lang="tr-TR" dirty="0" smtClean="0">
                <a:latin typeface="+mj-lt"/>
              </a:rPr>
              <a:t> </a:t>
            </a:r>
            <a:r>
              <a:rPr lang="tr-TR" i="1" dirty="0" smtClean="0">
                <a:latin typeface="+mj-lt"/>
              </a:rPr>
              <a:t>Felemenkçe</a:t>
            </a:r>
            <a:r>
              <a:rPr lang="tr-TR" dirty="0" smtClean="0">
                <a:latin typeface="+mj-lt"/>
              </a:rPr>
              <a:t>deki</a:t>
            </a:r>
            <a:r>
              <a:rPr lang="tr-TR" dirty="0">
                <a:latin typeface="+mj-lt"/>
              </a:rPr>
              <a:t> </a:t>
            </a:r>
            <a:r>
              <a:rPr lang="tr-TR" dirty="0" smtClean="0">
                <a:latin typeface="+mj-lt"/>
              </a:rPr>
              <a:t>/i</a:t>
            </a:r>
            <a:r>
              <a:rPr lang="tr-TR" dirty="0">
                <a:latin typeface="+mj-lt"/>
              </a:rPr>
              <a:t>/ ünlüsü</a:t>
            </a:r>
            <a:r>
              <a:rPr lang="tr-TR" dirty="0" smtClean="0">
                <a:latin typeface="+mj-lt"/>
              </a:rPr>
              <a:t>, </a:t>
            </a:r>
            <a:r>
              <a:rPr lang="tr-TR" i="1" dirty="0" err="1">
                <a:latin typeface="+mj-lt"/>
              </a:rPr>
              <a:t>Udmurtça</a:t>
            </a:r>
            <a:r>
              <a:rPr lang="tr-TR" dirty="0" err="1">
                <a:latin typeface="+mj-lt"/>
              </a:rPr>
              <a:t>daki</a:t>
            </a:r>
            <a:r>
              <a:rPr lang="tr-TR" dirty="0">
                <a:latin typeface="+mj-lt"/>
              </a:rPr>
              <a:t> /ɨ/ </a:t>
            </a:r>
            <a:r>
              <a:rPr lang="tr-TR" dirty="0" smtClean="0">
                <a:latin typeface="+mj-lt"/>
              </a:rPr>
              <a:t>ünlüsü;</a:t>
            </a:r>
            <a:endParaRPr lang="tr-TR" dirty="0">
              <a:latin typeface="+mj-lt"/>
            </a:endParaRPr>
          </a:p>
          <a:p>
            <a:pPr algn="just"/>
            <a:endParaRPr lang="tr-TR" b="1" i="1" dirty="0" smtClean="0">
              <a:latin typeface="+mj-lt"/>
            </a:endParaRPr>
          </a:p>
          <a:p>
            <a:pPr algn="just"/>
            <a:endParaRPr lang="tr-TR" b="1" i="1" dirty="0">
              <a:latin typeface="+mj-lt"/>
            </a:endParaRPr>
          </a:p>
          <a:p>
            <a:pPr algn="just"/>
            <a:r>
              <a:rPr lang="tr-TR" b="1" i="1" dirty="0" smtClean="0">
                <a:latin typeface="+mj-lt"/>
              </a:rPr>
              <a:t>Orta-yüksek ünlüler/</a:t>
            </a:r>
            <a:r>
              <a:rPr lang="tr-TR" b="1" i="1" dirty="0">
                <a:latin typeface="+mj-lt"/>
              </a:rPr>
              <a:t>o</a:t>
            </a:r>
            <a:r>
              <a:rPr lang="tr-TR" b="1" i="1" dirty="0" smtClean="0">
                <a:latin typeface="+mj-lt"/>
              </a:rPr>
              <a:t>rta-kapalı ünlüler:</a:t>
            </a:r>
            <a:r>
              <a:rPr lang="tr-TR" dirty="0" smtClean="0">
                <a:latin typeface="+mj-lt"/>
              </a:rPr>
              <a:t> </a:t>
            </a:r>
            <a:r>
              <a:rPr lang="tr-TR" i="1" dirty="0" smtClean="0">
                <a:latin typeface="+mj-lt"/>
              </a:rPr>
              <a:t>Rusça</a:t>
            </a:r>
            <a:r>
              <a:rPr lang="tr-TR" dirty="0" smtClean="0">
                <a:latin typeface="+mj-lt"/>
              </a:rPr>
              <a:t>daki </a:t>
            </a:r>
            <a:r>
              <a:rPr lang="tr-TR" dirty="0">
                <a:latin typeface="+mj-lt"/>
              </a:rPr>
              <a:t>/e/ ünlüsü</a:t>
            </a:r>
            <a:r>
              <a:rPr lang="tr-TR" dirty="0" smtClean="0">
                <a:latin typeface="+mj-lt"/>
              </a:rPr>
              <a:t>, </a:t>
            </a:r>
            <a:r>
              <a:rPr lang="tr-TR" dirty="0" err="1" smtClean="0">
                <a:latin typeface="+mj-lt"/>
              </a:rPr>
              <a:t>Özbekcedeki</a:t>
            </a:r>
            <a:r>
              <a:rPr lang="tr-TR" dirty="0" smtClean="0">
                <a:latin typeface="+mj-lt"/>
              </a:rPr>
              <a:t> </a:t>
            </a:r>
            <a:r>
              <a:rPr lang="tr-TR" dirty="0">
                <a:latin typeface="+mj-lt"/>
              </a:rPr>
              <a:t>/o/ ünlüsü</a:t>
            </a:r>
            <a:r>
              <a:rPr lang="tr-TR" dirty="0" smtClean="0">
                <a:latin typeface="+mj-lt"/>
              </a:rPr>
              <a:t>;</a:t>
            </a:r>
            <a:endParaRPr lang="tr-TR" dirty="0">
              <a:latin typeface="+mj-lt"/>
            </a:endParaRPr>
          </a:p>
          <a:p>
            <a:pPr algn="just"/>
            <a:endParaRPr lang="tr-TR" b="1" i="1" dirty="0" smtClean="0">
              <a:latin typeface="+mj-lt"/>
            </a:endParaRPr>
          </a:p>
          <a:p>
            <a:pPr algn="just"/>
            <a:endParaRPr lang="tr-TR" b="1" i="1" dirty="0">
              <a:latin typeface="+mj-lt"/>
            </a:endParaRPr>
          </a:p>
          <a:p>
            <a:pPr algn="just"/>
            <a:r>
              <a:rPr lang="tr-TR" b="1" i="1" dirty="0" smtClean="0">
                <a:latin typeface="+mj-lt"/>
              </a:rPr>
              <a:t>Orta-alçak ünlüler/orta-açık ünlüler:</a:t>
            </a:r>
            <a:r>
              <a:rPr lang="tr-TR" dirty="0" smtClean="0">
                <a:latin typeface="+mj-lt"/>
              </a:rPr>
              <a:t> </a:t>
            </a:r>
            <a:r>
              <a:rPr lang="tr-TR" i="1" dirty="0" smtClean="0">
                <a:latin typeface="+mj-lt"/>
              </a:rPr>
              <a:t>Faroece</a:t>
            </a:r>
            <a:r>
              <a:rPr lang="tr-TR" dirty="0" smtClean="0">
                <a:latin typeface="+mj-lt"/>
              </a:rPr>
              <a:t>deki </a:t>
            </a:r>
            <a:r>
              <a:rPr lang="tr-TR" dirty="0">
                <a:latin typeface="+mj-lt"/>
              </a:rPr>
              <a:t>/ɛ/ ünlüsü</a:t>
            </a:r>
            <a:r>
              <a:rPr lang="tr-TR" dirty="0" smtClean="0">
                <a:latin typeface="+mj-lt"/>
              </a:rPr>
              <a:t>, </a:t>
            </a:r>
            <a:r>
              <a:rPr lang="tr-TR" i="1" dirty="0" err="1">
                <a:latin typeface="+mj-lt"/>
              </a:rPr>
              <a:t>Korece</a:t>
            </a:r>
            <a:r>
              <a:rPr lang="tr-TR" dirty="0" err="1">
                <a:latin typeface="+mj-lt"/>
              </a:rPr>
              <a:t>deki</a:t>
            </a:r>
            <a:r>
              <a:rPr lang="tr-TR" dirty="0">
                <a:latin typeface="+mj-lt"/>
              </a:rPr>
              <a:t> /ʌ/ ünlüsü</a:t>
            </a:r>
            <a:r>
              <a:rPr lang="tr-TR" dirty="0" smtClean="0">
                <a:latin typeface="+mj-lt"/>
              </a:rPr>
              <a:t>;</a:t>
            </a:r>
            <a:endParaRPr lang="tr-TR" dirty="0">
              <a:latin typeface="+mj-lt"/>
            </a:endParaRPr>
          </a:p>
          <a:p>
            <a:pPr algn="just"/>
            <a:endParaRPr lang="tr-TR" b="1" i="1" dirty="0" smtClean="0">
              <a:latin typeface="+mj-lt"/>
            </a:endParaRPr>
          </a:p>
          <a:p>
            <a:pPr algn="just"/>
            <a:endParaRPr lang="tr-TR" b="1" i="1" dirty="0" smtClean="0">
              <a:latin typeface="+mj-lt"/>
            </a:endParaRPr>
          </a:p>
          <a:p>
            <a:pPr algn="just"/>
            <a:r>
              <a:rPr lang="tr-TR" b="1" i="1" dirty="0" smtClean="0">
                <a:latin typeface="+mj-lt"/>
              </a:rPr>
              <a:t>Alçak ünlüler/açık ünlüler:</a:t>
            </a:r>
            <a:r>
              <a:rPr lang="tr-TR" dirty="0" smtClean="0">
                <a:latin typeface="+mj-lt"/>
              </a:rPr>
              <a:t> </a:t>
            </a:r>
            <a:r>
              <a:rPr lang="tr-TR" i="1" dirty="0" err="1" smtClean="0">
                <a:latin typeface="+mj-lt"/>
              </a:rPr>
              <a:t>Igbo</a:t>
            </a:r>
            <a:r>
              <a:rPr lang="tr-TR" i="1" dirty="0" smtClean="0">
                <a:latin typeface="+mj-lt"/>
              </a:rPr>
              <a:t> </a:t>
            </a:r>
            <a:r>
              <a:rPr lang="tr-TR" dirty="0">
                <a:latin typeface="+mj-lt"/>
              </a:rPr>
              <a:t>dilindeki /</a:t>
            </a:r>
            <a:r>
              <a:rPr lang="tr-TR" dirty="0" smtClean="0">
                <a:latin typeface="+mj-lt"/>
              </a:rPr>
              <a:t>a/ </a:t>
            </a:r>
            <a:r>
              <a:rPr lang="tr-TR" dirty="0">
                <a:latin typeface="+mj-lt"/>
              </a:rPr>
              <a:t>ünlüsü</a:t>
            </a:r>
            <a:r>
              <a:rPr lang="tr-TR" dirty="0" smtClean="0">
                <a:latin typeface="+mj-lt"/>
              </a:rPr>
              <a:t>, </a:t>
            </a:r>
            <a:r>
              <a:rPr lang="tr-TR" i="1" dirty="0">
                <a:latin typeface="+mj-lt"/>
              </a:rPr>
              <a:t>Gürcüce</a:t>
            </a:r>
            <a:r>
              <a:rPr lang="tr-TR" dirty="0">
                <a:latin typeface="+mj-lt"/>
              </a:rPr>
              <a:t>deki /</a:t>
            </a:r>
            <a:r>
              <a:rPr lang="tr-TR" dirty="0" smtClean="0">
                <a:latin typeface="+mj-lt"/>
              </a:rPr>
              <a:t>ɑ/ </a:t>
            </a:r>
            <a:r>
              <a:rPr lang="tr-TR" dirty="0">
                <a:latin typeface="+mj-lt"/>
              </a:rPr>
              <a:t>ünlüsü</a:t>
            </a:r>
            <a:r>
              <a:rPr lang="tr-TR" dirty="0" smtClean="0">
                <a:latin typeface="+mj-lt"/>
              </a:rPr>
              <a:t>.</a:t>
            </a:r>
            <a:endParaRPr lang="tr-TR" sz="2400" b="1" dirty="0" smtClean="0">
              <a:latin typeface="+mj-lt"/>
              <a:cs typeface="Times New Roman"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Tipolojik Örüntüler</a:t>
            </a:r>
            <a:endParaRPr lang="tr-TR" sz="28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82884948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1423088"/>
            <a:ext cx="8429684" cy="584775"/>
          </a:xfrm>
          <a:prstGeom prst="rect">
            <a:avLst/>
          </a:prstGeom>
        </p:spPr>
        <p:txBody>
          <a:bodyPr wrap="square">
            <a:spAutoFit/>
          </a:bodyPr>
          <a:lstStyle/>
          <a:p>
            <a:pPr algn="just"/>
            <a:r>
              <a:rPr lang="tr-TR" sz="1600" dirty="0" smtClean="0">
                <a:latin typeface="+mj-lt"/>
              </a:rPr>
              <a:t>Dilin yüksekliği, dilin damağa doğru yükselmesiyle ve çene açısının durumuyla ilişkilendirilir. Buna göre ünlüler ‘alçak’ ya da ‘yüksek’ olarak tanımlanabilir. </a:t>
            </a:r>
          </a:p>
        </p:txBody>
      </p:sp>
      <p:sp>
        <p:nvSpPr>
          <p:cNvPr id="7" name="Rectangle 6"/>
          <p:cNvSpPr/>
          <p:nvPr/>
        </p:nvSpPr>
        <p:spPr>
          <a:xfrm>
            <a:off x="428596" y="5463147"/>
            <a:ext cx="8429684" cy="1077218"/>
          </a:xfrm>
          <a:prstGeom prst="rect">
            <a:avLst/>
          </a:prstGeom>
        </p:spPr>
        <p:txBody>
          <a:bodyPr wrap="square">
            <a:spAutoFit/>
          </a:bodyPr>
          <a:lstStyle/>
          <a:p>
            <a:pPr algn="just"/>
            <a:r>
              <a:rPr lang="tr-TR" sz="1600" dirty="0" smtClean="0">
                <a:latin typeface="+mj-lt"/>
              </a:rPr>
              <a:t>Yüksek ünlülerde F1 formantının değeri düşükken, alçak ünlülerde bu değer yüksektir. Yüksek ünlülerde F1 formant değeri F</a:t>
            </a:r>
            <a:r>
              <a:rPr lang="tr-TR" sz="1600" baseline="-25000" dirty="0" smtClean="0">
                <a:latin typeface="+mj-lt"/>
              </a:rPr>
              <a:t>0</a:t>
            </a:r>
            <a:r>
              <a:rPr lang="tr-TR" sz="1600" dirty="0" smtClean="0">
                <a:latin typeface="+mj-lt"/>
              </a:rPr>
              <a:t> değerine yakındır, alçak ünlülerde ise F1 ve F</a:t>
            </a:r>
            <a:r>
              <a:rPr lang="tr-TR" sz="1600" baseline="-25000" dirty="0" smtClean="0">
                <a:latin typeface="+mj-lt"/>
              </a:rPr>
              <a:t>0</a:t>
            </a:r>
            <a:r>
              <a:rPr lang="tr-TR" sz="1600" dirty="0" smtClean="0">
                <a:latin typeface="+mj-lt"/>
              </a:rPr>
              <a:t> arasındaki aralık daha geniştir. </a:t>
            </a:r>
          </a:p>
          <a:p>
            <a:pPr algn="just"/>
            <a:endParaRPr lang="tr-TR" sz="1600" dirty="0" smtClean="0">
              <a:latin typeface="+mj-lt"/>
            </a:endParaRPr>
          </a:p>
        </p:txBody>
      </p:sp>
      <p:pic>
        <p:nvPicPr>
          <p:cNvPr id="8" name="Picture 7" descr="400px-Cardinal_vowel_tongue_position-front.svg.png"/>
          <p:cNvPicPr>
            <a:picLocks noChangeAspect="1"/>
          </p:cNvPicPr>
          <p:nvPr/>
        </p:nvPicPr>
        <p:blipFill>
          <a:blip r:embed="rId2" cstate="print"/>
          <a:stretch>
            <a:fillRect/>
          </a:stretch>
        </p:blipFill>
        <p:spPr>
          <a:xfrm>
            <a:off x="7929586" y="95240"/>
            <a:ext cx="1047744" cy="1047744"/>
          </a:xfrm>
          <a:prstGeom prst="rect">
            <a:avLst/>
          </a:prstGeom>
        </p:spPr>
      </p:pic>
      <p:pic>
        <p:nvPicPr>
          <p:cNvPr id="10" name="Picture 9" descr="CardinalBackVowels.png"/>
          <p:cNvPicPr>
            <a:picLocks noChangeAspect="1"/>
          </p:cNvPicPr>
          <p:nvPr/>
        </p:nvPicPr>
        <p:blipFill>
          <a:blip r:embed="rId3" cstate="print"/>
          <a:stretch>
            <a:fillRect/>
          </a:stretch>
        </p:blipFill>
        <p:spPr>
          <a:xfrm>
            <a:off x="971600" y="2666577"/>
            <a:ext cx="2423762" cy="2415680"/>
          </a:xfrm>
          <a:prstGeom prst="rect">
            <a:avLst/>
          </a:prstGeom>
        </p:spPr>
      </p:pic>
      <p:pic>
        <p:nvPicPr>
          <p:cNvPr id="12" name="Picture 11" descr="Adsız.png"/>
          <p:cNvPicPr>
            <a:picLocks noChangeAspect="1"/>
          </p:cNvPicPr>
          <p:nvPr/>
        </p:nvPicPr>
        <p:blipFill>
          <a:blip r:embed="rId4" cstate="print"/>
          <a:stretch>
            <a:fillRect/>
          </a:stretch>
        </p:blipFill>
        <p:spPr>
          <a:xfrm>
            <a:off x="5624294" y="2500306"/>
            <a:ext cx="2453402" cy="2865826"/>
          </a:xfrm>
          <a:prstGeom prst="rect">
            <a:avLst/>
          </a:prstGeom>
        </p:spPr>
      </p:pic>
      <p:sp>
        <p:nvSpPr>
          <p:cNvPr id="14" name="Text Box 8"/>
          <p:cNvSpPr txBox="1">
            <a:spLocks noChangeArrowheads="1"/>
          </p:cNvSpPr>
          <p:nvPr/>
        </p:nvSpPr>
        <p:spPr bwMode="auto">
          <a:xfrm>
            <a:off x="5552285" y="4625646"/>
            <a:ext cx="129870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1" i="0" u="none" strike="noStrike" cap="none" normalizeH="0" baseline="0" dirty="0" smtClean="0">
                <a:ln>
                  <a:noFill/>
                </a:ln>
                <a:solidFill>
                  <a:schemeClr val="tx1"/>
                </a:solidFill>
                <a:effectLst/>
                <a:latin typeface="Arial" pitchFamily="34" charset="0"/>
              </a:rPr>
              <a:t>Dilin</a:t>
            </a:r>
            <a:r>
              <a:rPr kumimoji="0" lang="tr-TR" sz="800" b="1" i="0" u="none" strike="noStrike" cap="none" normalizeH="0" dirty="0" smtClean="0">
                <a:ln>
                  <a:noFill/>
                </a:ln>
                <a:solidFill>
                  <a:schemeClr val="tx1"/>
                </a:solidFill>
                <a:effectLst/>
                <a:latin typeface="Arial" pitchFamily="34" charset="0"/>
              </a:rPr>
              <a:t> Konumu</a:t>
            </a:r>
            <a:endParaRPr kumimoji="0" lang="tr-TR" sz="800" b="0" i="0" u="none" strike="noStrike" cap="none" normalizeH="0" baseline="0" dirty="0" smtClean="0">
              <a:ln>
                <a:noFill/>
              </a:ln>
              <a:solidFill>
                <a:schemeClr val="tx1"/>
              </a:solidFill>
              <a:effectLst/>
              <a:latin typeface="Arial" pitchFamily="34" charset="0"/>
            </a:endParaRPr>
          </a:p>
        </p:txBody>
      </p:sp>
      <p:sp>
        <p:nvSpPr>
          <p:cNvPr id="15" name="Text Box 8"/>
          <p:cNvSpPr txBox="1">
            <a:spLocks noChangeArrowheads="1"/>
          </p:cNvSpPr>
          <p:nvPr/>
        </p:nvSpPr>
        <p:spPr bwMode="auto">
          <a:xfrm>
            <a:off x="5704685" y="5057694"/>
            <a:ext cx="129870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6" name="Text Box 8"/>
          <p:cNvSpPr txBox="1">
            <a:spLocks noChangeArrowheads="1"/>
          </p:cNvSpPr>
          <p:nvPr/>
        </p:nvSpPr>
        <p:spPr bwMode="auto">
          <a:xfrm>
            <a:off x="5292080" y="4814180"/>
            <a:ext cx="57607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7" name="Text Box 8"/>
          <p:cNvSpPr txBox="1">
            <a:spLocks noChangeArrowheads="1"/>
          </p:cNvSpPr>
          <p:nvPr/>
        </p:nvSpPr>
        <p:spPr bwMode="auto">
          <a:xfrm>
            <a:off x="6129631" y="4869160"/>
            <a:ext cx="24256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8" name="TextBox 17"/>
          <p:cNvSpPr txBox="1"/>
          <p:nvPr/>
        </p:nvSpPr>
        <p:spPr>
          <a:xfrm>
            <a:off x="500034" y="642918"/>
            <a:ext cx="8001056" cy="430887"/>
          </a:xfrm>
          <a:prstGeom prst="rect">
            <a:avLst/>
          </a:prstGeom>
          <a:noFill/>
        </p:spPr>
        <p:txBody>
          <a:bodyPr wrap="square" rtlCol="0">
            <a:spAutoFit/>
          </a:bodyPr>
          <a:lstStyle/>
          <a:p>
            <a:r>
              <a:rPr lang="tr-TR" sz="2200" b="1" dirty="0" smtClean="0"/>
              <a:t>Ünlülerde ÜÇBOYUTLULUK – Dilin Yüksekliği</a:t>
            </a:r>
          </a:p>
        </p:txBody>
      </p:sp>
      <p:sp>
        <p:nvSpPr>
          <p:cNvPr id="13"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567723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mackay4-4vowelquad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4" y="3108896"/>
            <a:ext cx="4614944" cy="2609056"/>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ladefogedvowelqu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62088"/>
            <a:ext cx="4515582" cy="3121496"/>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p:cNvSpPr txBox="1">
            <a:spLocks noChangeArrowheads="1"/>
          </p:cNvSpPr>
          <p:nvPr/>
        </p:nvSpPr>
        <p:spPr bwMode="auto">
          <a:xfrm>
            <a:off x="381000" y="2590800"/>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en-US" altLang="tr-TR" b="1" dirty="0">
                <a:latin typeface="+mj-lt"/>
              </a:rPr>
              <a:t>MacKay</a:t>
            </a:r>
          </a:p>
        </p:txBody>
      </p:sp>
      <p:sp>
        <p:nvSpPr>
          <p:cNvPr id="40967" name="Text Box 7"/>
          <p:cNvSpPr txBox="1">
            <a:spLocks noChangeArrowheads="1"/>
          </p:cNvSpPr>
          <p:nvPr/>
        </p:nvSpPr>
        <p:spPr bwMode="auto">
          <a:xfrm>
            <a:off x="4953000" y="2514600"/>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en-US" altLang="tr-TR" b="1" dirty="0" err="1" smtClean="0">
                <a:latin typeface="+mj-lt"/>
              </a:rPr>
              <a:t>Ladefoged</a:t>
            </a:r>
            <a:endParaRPr lang="en-US" altLang="tr-TR" sz="2000" b="1" dirty="0">
              <a:latin typeface="+mj-lt"/>
            </a:endParaRPr>
          </a:p>
        </p:txBody>
      </p:sp>
      <p:sp>
        <p:nvSpPr>
          <p:cNvPr id="40969" name="Text Box 9"/>
          <p:cNvSpPr txBox="1">
            <a:spLocks noChangeArrowheads="1"/>
          </p:cNvSpPr>
          <p:nvPr/>
        </p:nvSpPr>
        <p:spPr bwMode="auto">
          <a:xfrm>
            <a:off x="2699792" y="1268760"/>
            <a:ext cx="335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pPr>
            <a:r>
              <a:rPr lang="tr-TR" altLang="tr-TR" sz="2400" b="1" dirty="0" smtClean="0">
                <a:latin typeface="+mj-lt"/>
              </a:rPr>
              <a:t>Ünlü Dörtgenleri</a:t>
            </a:r>
            <a:endParaRPr lang="en-US" altLang="tr-TR" sz="2400" b="1" dirty="0">
              <a:latin typeface="+mj-lt"/>
            </a:endParaRPr>
          </a:p>
        </p:txBody>
      </p:sp>
      <p:sp>
        <p:nvSpPr>
          <p:cNvPr id="40970" name="Line 10"/>
          <p:cNvSpPr>
            <a:spLocks noChangeShapeType="1"/>
          </p:cNvSpPr>
          <p:nvPr/>
        </p:nvSpPr>
        <p:spPr bwMode="auto">
          <a:xfrm flipH="1">
            <a:off x="3124200" y="2514600"/>
            <a:ext cx="1066800" cy="615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972" name="Line 12"/>
          <p:cNvSpPr>
            <a:spLocks noChangeShapeType="1"/>
          </p:cNvSpPr>
          <p:nvPr/>
        </p:nvSpPr>
        <p:spPr bwMode="auto">
          <a:xfrm>
            <a:off x="4191000" y="2514600"/>
            <a:ext cx="1066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789969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mackay4-2vowels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980728"/>
            <a:ext cx="4115530" cy="516849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5148064" y="4266715"/>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5148064" y="1576904"/>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3131840" y="4293096"/>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3059832" y="1628800"/>
            <a:ext cx="9361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03455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05884"/>
            <a:ext cx="8229600" cy="4937760"/>
          </a:xfrm>
        </p:spPr>
        <p:txBody>
          <a:bodyPr>
            <a:noAutofit/>
          </a:bodyPr>
          <a:lstStyle/>
          <a:p>
            <a:pPr lvl="0" algn="just"/>
            <a:r>
              <a:rPr lang="tr-TR" sz="1400" dirty="0" err="1" smtClean="0">
                <a:latin typeface="Book Antiqua" pitchFamily="18" charset="0"/>
              </a:rPr>
              <a:t>Moravcsik</a:t>
            </a:r>
            <a:r>
              <a:rPr lang="tr-TR" sz="1400" dirty="0" smtClean="0">
                <a:latin typeface="Book Antiqua" pitchFamily="18" charset="0"/>
              </a:rPr>
              <a:t> E. A. (2013). </a:t>
            </a:r>
            <a:r>
              <a:rPr lang="tr-TR" sz="1400" i="1" dirty="0" smtClean="0">
                <a:latin typeface="Book Antiqua" pitchFamily="18" charset="0"/>
              </a:rPr>
              <a:t>Introducing Language Typology</a:t>
            </a:r>
            <a:r>
              <a:rPr lang="tr-TR" sz="1400" dirty="0" smtClean="0">
                <a:latin typeface="Book Antiqua" pitchFamily="18" charset="0"/>
              </a:rPr>
              <a:t>.  Cambridge Introductions to Language and Linguistics.</a:t>
            </a:r>
          </a:p>
          <a:p>
            <a:pPr lvl="0" algn="just"/>
            <a:endParaRPr lang="tr-TR" sz="1400" dirty="0" smtClean="0">
              <a:latin typeface="Book Antiqua" pitchFamily="18" charset="0"/>
            </a:endParaRPr>
          </a:p>
          <a:p>
            <a:pPr lvl="0" algn="just"/>
            <a:r>
              <a:rPr lang="tr-TR" sz="1400" dirty="0" smtClean="0">
                <a:latin typeface="Book Antiqua" pitchFamily="18" charset="0"/>
              </a:rPr>
              <a:t>Croft, W. (2003). </a:t>
            </a:r>
            <a:r>
              <a:rPr lang="tr-TR" sz="1400" i="1" dirty="0" smtClean="0">
                <a:latin typeface="Book Antiqua" pitchFamily="18" charset="0"/>
              </a:rPr>
              <a:t>Typology and Universals. </a:t>
            </a:r>
            <a:r>
              <a:rPr lang="tr-TR" sz="1400" dirty="0" smtClean="0">
                <a:latin typeface="Book Antiqua" pitchFamily="18" charset="0"/>
              </a:rPr>
              <a:t>2. Baskı. Cambridge Textbooks in Linguistics. Cambridge.</a:t>
            </a:r>
          </a:p>
          <a:p>
            <a:pPr lvl="0" algn="just"/>
            <a:endParaRPr lang="tr-TR" sz="1400" dirty="0" smtClean="0">
              <a:latin typeface="Book Antiqua" pitchFamily="18" charset="0"/>
            </a:endParaRPr>
          </a:p>
          <a:p>
            <a:pPr lvl="0" algn="just"/>
            <a:r>
              <a:rPr lang="tr-TR" sz="1400" dirty="0" smtClean="0">
                <a:latin typeface="Book Antiqua" pitchFamily="18" charset="0"/>
              </a:rPr>
              <a:t>Özgen, M. &amp; Koşaner, Ö. (2016). </a:t>
            </a:r>
            <a:r>
              <a:rPr lang="tr-TR" sz="1400" i="1" dirty="0" smtClean="0">
                <a:latin typeface="Book Antiqua" pitchFamily="18" charset="0"/>
              </a:rPr>
              <a:t>Dünya Dillerinden Örneklerle Dilbilimsel Tipoloji. </a:t>
            </a:r>
            <a:r>
              <a:rPr lang="tr-TR" sz="1400" dirty="0" smtClean="0">
                <a:latin typeface="Book Antiqua" pitchFamily="18" charset="0"/>
              </a:rPr>
              <a:t>Pegem Akademi Yayınları.</a:t>
            </a:r>
          </a:p>
          <a:p>
            <a:pPr lvl="0" algn="just"/>
            <a:endParaRPr lang="tr-TR" sz="1400" dirty="0" smtClean="0">
              <a:latin typeface="Book Antiqua" pitchFamily="18" charset="0"/>
            </a:endParaRPr>
          </a:p>
          <a:p>
            <a:pPr algn="just"/>
            <a:r>
              <a:rPr lang="tr-TR" sz="1400" dirty="0" smtClean="0">
                <a:latin typeface="Book Antiqua" pitchFamily="18" charset="0"/>
              </a:rPr>
              <a:t>Gordon, M. K. (2016). </a:t>
            </a:r>
            <a:r>
              <a:rPr lang="tr-TR" sz="1400" i="1" dirty="0" smtClean="0">
                <a:latin typeface="Book Antiqua" pitchFamily="18" charset="0"/>
              </a:rPr>
              <a:t>Phonological typology</a:t>
            </a:r>
            <a:r>
              <a:rPr lang="tr-TR" sz="1400" dirty="0" smtClean="0">
                <a:latin typeface="Book Antiqua" pitchFamily="18" charset="0"/>
              </a:rPr>
              <a:t>. Oxford, Birleşik Krallık: Oxford University Press.</a:t>
            </a:r>
          </a:p>
          <a:p>
            <a:pPr algn="just"/>
            <a:endParaRPr lang="tr-TR" sz="1400" dirty="0" smtClean="0">
              <a:latin typeface="Book Antiqua" pitchFamily="18" charset="0"/>
            </a:endParaRPr>
          </a:p>
          <a:p>
            <a:pPr algn="just"/>
            <a:r>
              <a:rPr lang="tr-TR" sz="1400" dirty="0" smtClean="0">
                <a:latin typeface="Book Antiqua" pitchFamily="18" charset="0"/>
              </a:rPr>
              <a:t>Maddieson, I. (2012). </a:t>
            </a:r>
            <a:r>
              <a:rPr lang="tr-TR" sz="1400" i="1" dirty="0" smtClean="0">
                <a:latin typeface="Book Antiqua" pitchFamily="18" charset="0"/>
              </a:rPr>
              <a:t>Typology of phonological systems</a:t>
            </a:r>
            <a:r>
              <a:rPr lang="tr-TR" sz="1400" dirty="0" smtClean="0">
                <a:latin typeface="Book Antiqua" pitchFamily="18" charset="0"/>
              </a:rPr>
              <a:t>. J. J. Song (Haz.), The Oxford handbook of linguistic typology içinde. Oxford, Birleşik Krallık: Oxford University Press.</a:t>
            </a:r>
          </a:p>
          <a:p>
            <a:pPr algn="just"/>
            <a:endParaRPr lang="tr-TR" sz="1400" dirty="0" smtClean="0">
              <a:latin typeface="Book Antiqua" pitchFamily="18" charset="0"/>
            </a:endParaRPr>
          </a:p>
          <a:p>
            <a:pPr algn="just"/>
            <a:r>
              <a:rPr lang="en-US" sz="1400" dirty="0" err="1" smtClean="0">
                <a:latin typeface="Book Antiqua" pitchFamily="18" charset="0"/>
              </a:rPr>
              <a:t>Ladefoged</a:t>
            </a:r>
            <a:r>
              <a:rPr lang="en-US" sz="1400" dirty="0" smtClean="0">
                <a:latin typeface="Book Antiqua" pitchFamily="18" charset="0"/>
              </a:rPr>
              <a:t>, P. </a:t>
            </a:r>
            <a:r>
              <a:rPr lang="tr-TR" sz="1400" dirty="0" smtClean="0">
                <a:latin typeface="Book Antiqua" pitchFamily="18" charset="0"/>
              </a:rPr>
              <a:t>&amp;</a:t>
            </a:r>
            <a:r>
              <a:rPr lang="en-US" sz="1400" dirty="0" smtClean="0">
                <a:latin typeface="Book Antiqua" pitchFamily="18" charset="0"/>
              </a:rPr>
              <a:t> </a:t>
            </a:r>
            <a:r>
              <a:rPr lang="en-US" sz="1400" dirty="0" err="1" smtClean="0">
                <a:latin typeface="Book Antiqua" pitchFamily="18" charset="0"/>
              </a:rPr>
              <a:t>Maddieson</a:t>
            </a:r>
            <a:r>
              <a:rPr lang="en-US" sz="1400" dirty="0" smtClean="0">
                <a:latin typeface="Book Antiqua" pitchFamily="18" charset="0"/>
              </a:rPr>
              <a:t>, I. (1996). </a:t>
            </a:r>
            <a:r>
              <a:rPr lang="en-US" sz="1400" i="1" dirty="0" smtClean="0">
                <a:latin typeface="Book Antiqua" pitchFamily="18" charset="0"/>
              </a:rPr>
              <a:t>The sounds of the world’s languages</a:t>
            </a:r>
            <a:r>
              <a:rPr lang="en-US" sz="1400" dirty="0" smtClean="0">
                <a:latin typeface="Book Antiqua" pitchFamily="18" charset="0"/>
              </a:rPr>
              <a:t>. Cambridge, MA: Blackwell Publishers</a:t>
            </a:r>
            <a:r>
              <a:rPr lang="tr-TR" sz="1400" dirty="0" smtClean="0">
                <a:latin typeface="Book Antiqua" pitchFamily="18" charset="0"/>
              </a:rPr>
              <a:t>.</a:t>
            </a:r>
          </a:p>
          <a:p>
            <a:pPr algn="just"/>
            <a:endParaRPr lang="tr-TR" sz="1400" dirty="0" smtClean="0">
              <a:latin typeface="Book Antiqua" pitchFamily="18" charset="0"/>
            </a:endParaRPr>
          </a:p>
          <a:p>
            <a:pPr algn="just"/>
            <a:r>
              <a:rPr lang="tr-TR" sz="1400" dirty="0" smtClean="0">
                <a:latin typeface="Book Antiqua" pitchFamily="18" charset="0"/>
              </a:rPr>
              <a:t>WALS, </a:t>
            </a:r>
            <a:r>
              <a:rPr lang="tr-TR" sz="1400" dirty="0" err="1" smtClean="0">
                <a:latin typeface="Book Antiqua" pitchFamily="18" charset="0"/>
              </a:rPr>
              <a:t>The</a:t>
            </a:r>
            <a:r>
              <a:rPr lang="tr-TR" sz="1400" dirty="0" smtClean="0">
                <a:latin typeface="Book Antiqua" pitchFamily="18" charset="0"/>
              </a:rPr>
              <a:t> World Atlas of Language </a:t>
            </a:r>
            <a:r>
              <a:rPr lang="tr-TR" sz="1400" dirty="0" err="1" smtClean="0">
                <a:latin typeface="Book Antiqua" pitchFamily="18" charset="0"/>
              </a:rPr>
              <a:t>Structures</a:t>
            </a:r>
            <a:r>
              <a:rPr lang="tr-TR" sz="1400" dirty="0" smtClean="0">
                <a:latin typeface="Book Antiqua" pitchFamily="18" charset="0"/>
              </a:rPr>
              <a:t> Online: </a:t>
            </a:r>
            <a:r>
              <a:rPr lang="tr-TR" sz="1400" dirty="0">
                <a:latin typeface="Book Antiqua" pitchFamily="18" charset="0"/>
              </a:rPr>
              <a:t>http://wals.info/</a:t>
            </a:r>
            <a:endParaRPr lang="tr-TR" sz="1400" dirty="0" smtClean="0">
              <a:latin typeface="Book Antiqua" pitchFamily="18" charset="0"/>
            </a:endParaRPr>
          </a:p>
          <a:p>
            <a:pPr lvl="0" algn="just"/>
            <a:endParaRPr lang="tr-TR" sz="1400" dirty="0">
              <a:latin typeface="Book Antiqua" pitchFamily="18" charset="0"/>
            </a:endParaRPr>
          </a:p>
        </p:txBody>
      </p:sp>
      <p:sp>
        <p:nvSpPr>
          <p:cNvPr id="5" name="TextBox 4"/>
          <p:cNvSpPr txBox="1"/>
          <p:nvPr/>
        </p:nvSpPr>
        <p:spPr>
          <a:xfrm>
            <a:off x="500034" y="571480"/>
            <a:ext cx="8001056" cy="523220"/>
          </a:xfrm>
          <a:prstGeom prst="rect">
            <a:avLst/>
          </a:prstGeom>
          <a:noFill/>
        </p:spPr>
        <p:txBody>
          <a:bodyPr wrap="square" rtlCol="0">
            <a:spAutoFit/>
          </a:bodyPr>
          <a:lstStyle/>
          <a:p>
            <a:r>
              <a:rPr lang="tr-TR" sz="2800" b="1" dirty="0" smtClean="0"/>
              <a:t>Okuma Listesi</a:t>
            </a:r>
            <a:endParaRPr lang="tr-TR" sz="2800" b="1" dirty="0"/>
          </a:p>
        </p:txBody>
      </p:sp>
      <p:pic>
        <p:nvPicPr>
          <p:cNvPr id="6" name="Picture 5" descr="default_book_image.gif"/>
          <p:cNvPicPr>
            <a:picLocks noChangeAspect="1"/>
          </p:cNvPicPr>
          <p:nvPr/>
        </p:nvPicPr>
        <p:blipFill>
          <a:blip r:embed="rId2" cstate="print"/>
          <a:stretch>
            <a:fillRect/>
          </a:stretch>
        </p:blipFill>
        <p:spPr>
          <a:xfrm>
            <a:off x="7619764" y="357166"/>
            <a:ext cx="947988" cy="642942"/>
          </a:xfrm>
          <a:prstGeom prst="rect">
            <a:avLst/>
          </a:prstGeom>
        </p:spPr>
      </p:pic>
      <p:sp>
        <p:nvSpPr>
          <p:cNvPr id="7"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642918"/>
            <a:ext cx="8001056" cy="430887"/>
          </a:xfrm>
          <a:prstGeom prst="rect">
            <a:avLst/>
          </a:prstGeom>
          <a:noFill/>
        </p:spPr>
        <p:txBody>
          <a:bodyPr wrap="square" rtlCol="0">
            <a:spAutoFit/>
          </a:bodyPr>
          <a:lstStyle/>
          <a:p>
            <a:r>
              <a:rPr lang="tr-TR" sz="2200" b="1" dirty="0" smtClean="0"/>
              <a:t>Uluslararası Sesbilim Abecesi (IPA) - ÜNLÜLER</a:t>
            </a:r>
            <a:endParaRPr lang="tr-TR" sz="2200" dirty="0"/>
          </a:p>
        </p:txBody>
      </p:sp>
      <p:sp>
        <p:nvSpPr>
          <p:cNvPr id="18" name="Rectangle 17"/>
          <p:cNvSpPr/>
          <p:nvPr/>
        </p:nvSpPr>
        <p:spPr>
          <a:xfrm rot="16200000">
            <a:off x="-121448" y="3478978"/>
            <a:ext cx="221457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tr-TR" sz="2000" b="1" dirty="0" smtClean="0">
                <a:solidFill>
                  <a:srgbClr val="000000"/>
                </a:solidFill>
                <a:latin typeface="Book Antiqua" pitchFamily="18" charset="0"/>
              </a:rPr>
              <a:t>Dilin Yüksekliği</a:t>
            </a:r>
            <a:endParaRPr lang="tr-TR" sz="2000" b="1" dirty="0">
              <a:solidFill>
                <a:srgbClr val="000000"/>
              </a:solidFill>
              <a:latin typeface="Book Antiqua" pitchFamily="18" charset="0"/>
            </a:endParaRPr>
          </a:p>
        </p:txBody>
      </p:sp>
      <p:pic>
        <p:nvPicPr>
          <p:cNvPr id="6" name="Picture 5" descr="ipa-vowels.gif"/>
          <p:cNvPicPr>
            <a:picLocks noChangeAspect="1"/>
          </p:cNvPicPr>
          <p:nvPr/>
        </p:nvPicPr>
        <p:blipFill>
          <a:blip r:embed="rId2" cstate="print"/>
          <a:stretch>
            <a:fillRect/>
          </a:stretch>
        </p:blipFill>
        <p:spPr>
          <a:xfrm>
            <a:off x="2143108" y="2000240"/>
            <a:ext cx="4214842" cy="4289916"/>
          </a:xfrm>
          <a:prstGeom prst="rect">
            <a:avLst/>
          </a:prstGeom>
        </p:spPr>
      </p:pic>
      <p:sp>
        <p:nvSpPr>
          <p:cNvPr id="7" name="Rectangle 6"/>
          <p:cNvSpPr/>
          <p:nvPr/>
        </p:nvSpPr>
        <p:spPr>
          <a:xfrm>
            <a:off x="3500430" y="1385816"/>
            <a:ext cx="207170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tr-TR" sz="2000" b="1" dirty="0" smtClean="0">
                <a:solidFill>
                  <a:srgbClr val="000000"/>
                </a:solidFill>
                <a:latin typeface="Book Antiqua" pitchFamily="18" charset="0"/>
              </a:rPr>
              <a:t>Dilin Devinimi</a:t>
            </a:r>
            <a:endParaRPr lang="tr-TR" sz="2000" b="1" dirty="0">
              <a:solidFill>
                <a:srgbClr val="000000"/>
              </a:solidFill>
              <a:latin typeface="Book Antiqua" pitchFamily="18" charset="0"/>
            </a:endParaRPr>
          </a:p>
        </p:txBody>
      </p:sp>
      <p:sp>
        <p:nvSpPr>
          <p:cNvPr id="8" name="Rectangle 7"/>
          <p:cNvSpPr/>
          <p:nvPr/>
        </p:nvSpPr>
        <p:spPr>
          <a:xfrm>
            <a:off x="3071802" y="5572140"/>
            <a:ext cx="3357586"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endParaRPr lang="tr-TR" sz="2000" b="1" dirty="0" smtClean="0">
              <a:solidFill>
                <a:srgbClr val="000000"/>
              </a:solidFill>
              <a:latin typeface="Book Antiqua" pitchFamily="18" charset="0"/>
            </a:endParaRPr>
          </a:p>
          <a:p>
            <a:pPr lvl="0" algn="ctr"/>
            <a:endParaRPr lang="tr-TR" sz="2000" b="1" dirty="0">
              <a:solidFill>
                <a:srgbClr val="000000"/>
              </a:solidFill>
              <a:latin typeface="Book Antiqua" pitchFamily="18" charset="0"/>
            </a:endParaRPr>
          </a:p>
        </p:txBody>
      </p:sp>
      <p:grpSp>
        <p:nvGrpSpPr>
          <p:cNvPr id="12" name="Group 11"/>
          <p:cNvGrpSpPr/>
          <p:nvPr/>
        </p:nvGrpSpPr>
        <p:grpSpPr>
          <a:xfrm>
            <a:off x="7286644" y="3786190"/>
            <a:ext cx="1357322" cy="1631216"/>
            <a:chOff x="6500826" y="3429000"/>
            <a:chExt cx="1357322" cy="1631216"/>
          </a:xfrm>
        </p:grpSpPr>
        <p:sp>
          <p:nvSpPr>
            <p:cNvPr id="9" name="Rectangle 8"/>
            <p:cNvSpPr/>
            <p:nvPr/>
          </p:nvSpPr>
          <p:spPr>
            <a:xfrm>
              <a:off x="6500826" y="3429000"/>
              <a:ext cx="1357322" cy="1631216"/>
            </a:xfrm>
            <a:prstGeom prst="rect">
              <a:avLst/>
            </a:prstGeom>
            <a:solidFill>
              <a:schemeClr val="lt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tr-TR" sz="2000" b="1" dirty="0" smtClean="0">
                  <a:solidFill>
                    <a:srgbClr val="000000"/>
                  </a:solidFill>
                  <a:latin typeface="Book Antiqua" pitchFamily="18" charset="0"/>
                </a:rPr>
                <a:t>Öndil</a:t>
              </a:r>
            </a:p>
            <a:p>
              <a:pPr lvl="0" algn="ctr"/>
              <a:endParaRPr lang="tr-TR" sz="2000" b="1" dirty="0" smtClean="0">
                <a:solidFill>
                  <a:srgbClr val="000000"/>
                </a:solidFill>
                <a:latin typeface="Book Antiqua" pitchFamily="18" charset="0"/>
              </a:endParaRPr>
            </a:p>
            <a:p>
              <a:pPr lvl="0" algn="ctr"/>
              <a:r>
                <a:rPr lang="tr-TR" sz="2000" b="1" dirty="0" smtClean="0">
                  <a:solidFill>
                    <a:srgbClr val="000000"/>
                  </a:solidFill>
                  <a:latin typeface="Book Antiqua" pitchFamily="18" charset="0"/>
                </a:rPr>
                <a:t>Ortadil</a:t>
              </a:r>
            </a:p>
            <a:p>
              <a:pPr lvl="0" algn="ctr"/>
              <a:endParaRPr lang="tr-TR" sz="2000" b="1" dirty="0" smtClean="0">
                <a:solidFill>
                  <a:srgbClr val="000000"/>
                </a:solidFill>
                <a:latin typeface="Book Antiqua" pitchFamily="18" charset="0"/>
              </a:endParaRPr>
            </a:p>
            <a:p>
              <a:pPr lvl="0" algn="ctr"/>
              <a:r>
                <a:rPr lang="tr-TR" sz="2000" b="1" dirty="0" smtClean="0">
                  <a:solidFill>
                    <a:srgbClr val="000000"/>
                  </a:solidFill>
                  <a:latin typeface="Book Antiqua" pitchFamily="18" charset="0"/>
                </a:rPr>
                <a:t>Arkadil</a:t>
              </a:r>
              <a:endParaRPr lang="tr-TR" sz="2000" b="1" dirty="0">
                <a:solidFill>
                  <a:srgbClr val="000000"/>
                </a:solidFill>
                <a:latin typeface="Book Antiqua" pitchFamily="18" charset="0"/>
              </a:endParaRPr>
            </a:p>
          </p:txBody>
        </p:sp>
        <p:sp>
          <p:nvSpPr>
            <p:cNvPr id="10" name="Right Arrow 9"/>
            <p:cNvSpPr/>
            <p:nvPr/>
          </p:nvSpPr>
          <p:spPr>
            <a:xfrm rot="16200000">
              <a:off x="7036611" y="4464851"/>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ight Arrow 10"/>
            <p:cNvSpPr/>
            <p:nvPr/>
          </p:nvSpPr>
          <p:spPr>
            <a:xfrm rot="16200000">
              <a:off x="7036611" y="3893347"/>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3" name="TextBox 12"/>
          <p:cNvSpPr txBox="1"/>
          <p:nvPr/>
        </p:nvSpPr>
        <p:spPr>
          <a:xfrm>
            <a:off x="2000232" y="1571612"/>
            <a:ext cx="1071570" cy="369332"/>
          </a:xfrm>
          <a:prstGeom prst="rect">
            <a:avLst/>
          </a:prstGeom>
          <a:solidFill>
            <a:schemeClr val="lt1"/>
          </a:solidFill>
        </p:spPr>
        <p:txBody>
          <a:bodyPr wrap="square" rtlCol="0">
            <a:spAutoFit/>
          </a:bodyPr>
          <a:lstStyle/>
          <a:p>
            <a:r>
              <a:rPr lang="tr-TR" dirty="0" smtClean="0"/>
              <a:t>Ünlüler</a:t>
            </a:r>
            <a:endParaRPr lang="tr-TR" dirty="0"/>
          </a:p>
        </p:txBody>
      </p:sp>
      <p:sp>
        <p:nvSpPr>
          <p:cNvPr id="14" name="TextBox 13"/>
          <p:cNvSpPr txBox="1"/>
          <p:nvPr/>
        </p:nvSpPr>
        <p:spPr>
          <a:xfrm>
            <a:off x="2000232" y="2559602"/>
            <a:ext cx="71438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Kapalı</a:t>
            </a:r>
            <a:endParaRPr lang="tr-TR" sz="1600" dirty="0"/>
          </a:p>
        </p:txBody>
      </p:sp>
      <p:sp>
        <p:nvSpPr>
          <p:cNvPr id="15" name="TextBox 14"/>
          <p:cNvSpPr txBox="1"/>
          <p:nvPr/>
        </p:nvSpPr>
        <p:spPr>
          <a:xfrm>
            <a:off x="1785918" y="2988230"/>
            <a:ext cx="107157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Yarı-kapalı</a:t>
            </a:r>
            <a:endParaRPr lang="tr-TR" sz="1600" dirty="0"/>
          </a:p>
        </p:txBody>
      </p:sp>
      <p:sp>
        <p:nvSpPr>
          <p:cNvPr id="16" name="TextBox 15"/>
          <p:cNvSpPr txBox="1"/>
          <p:nvPr/>
        </p:nvSpPr>
        <p:spPr>
          <a:xfrm>
            <a:off x="2214546" y="4286256"/>
            <a:ext cx="92869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Yarı-açık</a:t>
            </a:r>
            <a:endParaRPr lang="tr-TR" sz="1600" dirty="0"/>
          </a:p>
        </p:txBody>
      </p:sp>
      <p:sp>
        <p:nvSpPr>
          <p:cNvPr id="17" name="TextBox 16"/>
          <p:cNvSpPr txBox="1"/>
          <p:nvPr/>
        </p:nvSpPr>
        <p:spPr>
          <a:xfrm>
            <a:off x="2143108" y="5202808"/>
            <a:ext cx="57150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Açık</a:t>
            </a:r>
            <a:endParaRPr lang="tr-TR" sz="1600" dirty="0"/>
          </a:p>
        </p:txBody>
      </p:sp>
      <p:sp>
        <p:nvSpPr>
          <p:cNvPr id="20" name="TextBox 19"/>
          <p:cNvSpPr txBox="1"/>
          <p:nvPr/>
        </p:nvSpPr>
        <p:spPr>
          <a:xfrm>
            <a:off x="2000232" y="3429000"/>
            <a:ext cx="114300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Orta-kapalı</a:t>
            </a:r>
            <a:endParaRPr lang="tr-TR" sz="1600" dirty="0"/>
          </a:p>
        </p:txBody>
      </p:sp>
      <p:sp>
        <p:nvSpPr>
          <p:cNvPr id="21" name="TextBox 20"/>
          <p:cNvSpPr txBox="1"/>
          <p:nvPr/>
        </p:nvSpPr>
        <p:spPr>
          <a:xfrm>
            <a:off x="2500298" y="3857628"/>
            <a:ext cx="64294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Orta</a:t>
            </a:r>
            <a:endParaRPr lang="tr-TR" sz="1600" dirty="0"/>
          </a:p>
        </p:txBody>
      </p:sp>
      <p:sp>
        <p:nvSpPr>
          <p:cNvPr id="22" name="TextBox 21"/>
          <p:cNvSpPr txBox="1"/>
          <p:nvPr/>
        </p:nvSpPr>
        <p:spPr>
          <a:xfrm>
            <a:off x="2143108" y="4714884"/>
            <a:ext cx="100013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600" dirty="0" smtClean="0"/>
              <a:t>Orta-açık</a:t>
            </a:r>
            <a:endParaRPr lang="tr-TR" sz="1600" dirty="0"/>
          </a:p>
        </p:txBody>
      </p:sp>
      <p:sp>
        <p:nvSpPr>
          <p:cNvPr id="29" name="Rectangle 28"/>
          <p:cNvSpPr/>
          <p:nvPr/>
        </p:nvSpPr>
        <p:spPr>
          <a:xfrm>
            <a:off x="2214546" y="2000240"/>
            <a:ext cx="4071966"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endParaRPr lang="tr-TR" sz="1200" b="1" dirty="0" smtClean="0">
              <a:solidFill>
                <a:srgbClr val="000000"/>
              </a:solidFill>
              <a:latin typeface="Book Antiqua" pitchFamily="18" charset="0"/>
            </a:endParaRPr>
          </a:p>
          <a:p>
            <a:pPr lvl="0" algn="ctr"/>
            <a:endParaRPr lang="tr-TR" sz="1200" b="1" dirty="0">
              <a:solidFill>
                <a:srgbClr val="000000"/>
              </a:solidFill>
              <a:latin typeface="Book Antiqua" pitchFamily="18" charset="0"/>
            </a:endParaRPr>
          </a:p>
        </p:txBody>
      </p:sp>
      <p:grpSp>
        <p:nvGrpSpPr>
          <p:cNvPr id="28" name="Group 27"/>
          <p:cNvGrpSpPr/>
          <p:nvPr/>
        </p:nvGrpSpPr>
        <p:grpSpPr>
          <a:xfrm>
            <a:off x="2428860" y="2161752"/>
            <a:ext cx="4214842" cy="338554"/>
            <a:chOff x="2428860" y="2161752"/>
            <a:chExt cx="4214842" cy="338554"/>
          </a:xfrm>
        </p:grpSpPr>
        <p:sp>
          <p:nvSpPr>
            <p:cNvPr id="23" name="TextBox 22"/>
            <p:cNvSpPr txBox="1"/>
            <p:nvPr/>
          </p:nvSpPr>
          <p:spPr>
            <a:xfrm>
              <a:off x="2428860" y="2161752"/>
              <a:ext cx="642942"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Öndil</a:t>
              </a:r>
              <a:endParaRPr lang="tr-TR" sz="1400" dirty="0"/>
            </a:p>
          </p:txBody>
        </p:sp>
        <p:sp>
          <p:nvSpPr>
            <p:cNvPr id="24" name="TextBox 23"/>
            <p:cNvSpPr txBox="1"/>
            <p:nvPr/>
          </p:nvSpPr>
          <p:spPr>
            <a:xfrm>
              <a:off x="3143240" y="2214554"/>
              <a:ext cx="785818"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dirty="0" smtClean="0"/>
                <a:t>Yarı-öndil</a:t>
              </a:r>
              <a:endParaRPr lang="tr-TR" sz="1200" dirty="0"/>
            </a:p>
          </p:txBody>
        </p:sp>
        <p:sp>
          <p:nvSpPr>
            <p:cNvPr id="25" name="TextBox 24"/>
            <p:cNvSpPr txBox="1"/>
            <p:nvPr/>
          </p:nvSpPr>
          <p:spPr>
            <a:xfrm>
              <a:off x="4000496" y="2161752"/>
              <a:ext cx="78581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Ortadil</a:t>
              </a:r>
              <a:endParaRPr lang="tr-TR" sz="1600" dirty="0"/>
            </a:p>
          </p:txBody>
        </p:sp>
        <p:sp>
          <p:nvSpPr>
            <p:cNvPr id="26" name="TextBox 25"/>
            <p:cNvSpPr txBox="1"/>
            <p:nvPr/>
          </p:nvSpPr>
          <p:spPr>
            <a:xfrm>
              <a:off x="4857752" y="2214554"/>
              <a:ext cx="928694"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dirty="0" smtClean="0"/>
                <a:t>Yarı-arkadil</a:t>
              </a:r>
              <a:endParaRPr lang="tr-TR" sz="1200" dirty="0"/>
            </a:p>
          </p:txBody>
        </p:sp>
        <p:sp>
          <p:nvSpPr>
            <p:cNvPr id="27" name="TextBox 26"/>
            <p:cNvSpPr txBox="1"/>
            <p:nvPr/>
          </p:nvSpPr>
          <p:spPr>
            <a:xfrm>
              <a:off x="5857884" y="2161752"/>
              <a:ext cx="78581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Arkadil</a:t>
              </a:r>
              <a:endParaRPr lang="tr-TR" sz="1600" dirty="0"/>
            </a:p>
          </p:txBody>
        </p:sp>
      </p:grpSp>
      <p:sp>
        <p:nvSpPr>
          <p:cNvPr id="31"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440859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WALS – Sesbirim </a:t>
            </a:r>
            <a:r>
              <a:rPr lang="tr-TR" sz="2800" b="1" dirty="0" err="1" smtClean="0"/>
              <a:t>Sayımcaları</a:t>
            </a:r>
            <a:r>
              <a:rPr lang="tr-TR" sz="2800" b="1" dirty="0" smtClean="0"/>
              <a:t> </a:t>
            </a:r>
            <a:r>
              <a:rPr lang="tr-TR" sz="2800" b="1" dirty="0"/>
              <a:t>–</a:t>
            </a:r>
            <a:r>
              <a:rPr lang="tr-TR" sz="2800" b="1" dirty="0" smtClean="0"/>
              <a:t> Ünlüler</a:t>
            </a:r>
            <a:endParaRPr lang="tr-TR" sz="28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981766"/>
          </a:xfrm>
          <a:prstGeom prst="rect">
            <a:avLst/>
          </a:prstGeom>
        </p:spPr>
      </p:pic>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38959409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 y="2217724"/>
            <a:ext cx="9144000" cy="2396854"/>
          </a:xfrm>
          <a:prstGeom prst="rect">
            <a:avLst/>
          </a:prstGeom>
        </p:spPr>
      </p:pic>
      <p:sp>
        <p:nvSpPr>
          <p:cNvPr id="8"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WALS – Sesbirim </a:t>
            </a:r>
            <a:r>
              <a:rPr lang="tr-TR" sz="2800" b="1" dirty="0" err="1" smtClean="0"/>
              <a:t>Sayımcaları</a:t>
            </a:r>
            <a:r>
              <a:rPr lang="tr-TR" sz="2800" b="1" dirty="0" smtClean="0"/>
              <a:t> </a:t>
            </a:r>
            <a:r>
              <a:rPr lang="tr-TR" sz="2800" b="1" dirty="0"/>
              <a:t>–</a:t>
            </a:r>
            <a:r>
              <a:rPr lang="tr-TR" sz="2800" b="1" dirty="0" smtClean="0"/>
              <a:t> Ünlüler</a:t>
            </a:r>
            <a:endParaRPr lang="tr-TR" sz="2800" b="1" dirty="0"/>
          </a:p>
        </p:txBody>
      </p:sp>
      <p:sp>
        <p:nvSpPr>
          <p:cNvPr id="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05301770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8"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Ünlü Sistemleri (</a:t>
            </a:r>
            <a:r>
              <a:rPr lang="tr-TR" sz="2800" dirty="0" err="1" smtClean="0"/>
              <a:t>Vowel</a:t>
            </a:r>
            <a:r>
              <a:rPr lang="tr-TR" sz="2800" dirty="0" smtClean="0"/>
              <a:t> </a:t>
            </a:r>
            <a:r>
              <a:rPr lang="tr-TR" sz="2800" dirty="0" err="1" smtClean="0"/>
              <a:t>Systems</a:t>
            </a:r>
            <a:r>
              <a:rPr lang="tr-TR" sz="2800" b="1" dirty="0" smtClean="0"/>
              <a:t>)</a:t>
            </a:r>
            <a:endParaRPr lang="tr-TR" sz="28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231530"/>
            <a:ext cx="4596439" cy="3709638"/>
          </a:xfrm>
          <a:prstGeom prst="rect">
            <a:avLst/>
          </a:prstGeom>
        </p:spPr>
      </p:pic>
      <p:sp>
        <p:nvSpPr>
          <p:cNvPr id="2" name="Yuvarlatılmış Dikdörtgen 1"/>
          <p:cNvSpPr/>
          <p:nvPr/>
        </p:nvSpPr>
        <p:spPr>
          <a:xfrm>
            <a:off x="618212" y="1404724"/>
            <a:ext cx="2016224" cy="724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dirty="0" smtClean="0">
              <a:latin typeface="+mj-lt"/>
            </a:endParaRPr>
          </a:p>
          <a:p>
            <a:pPr algn="ctr"/>
            <a:r>
              <a:rPr lang="tr-TR" sz="1050" dirty="0" smtClean="0">
                <a:latin typeface="+mj-lt"/>
              </a:rPr>
              <a:t>Yaklaşık 27 dil: </a:t>
            </a:r>
          </a:p>
          <a:p>
            <a:pPr algn="ctr"/>
            <a:r>
              <a:rPr lang="tr-TR" sz="1050" dirty="0" err="1" smtClean="0">
                <a:latin typeface="+mj-lt"/>
              </a:rPr>
              <a:t>Yupik</a:t>
            </a:r>
            <a:r>
              <a:rPr lang="tr-TR" sz="1050" dirty="0" smtClean="0">
                <a:latin typeface="+mj-lt"/>
              </a:rPr>
              <a:t> dili, </a:t>
            </a:r>
            <a:r>
              <a:rPr lang="tr-TR" sz="1050" dirty="0" err="1" smtClean="0">
                <a:latin typeface="+mj-lt"/>
              </a:rPr>
              <a:t>Keçuva</a:t>
            </a:r>
            <a:r>
              <a:rPr lang="tr-TR" sz="1050" dirty="0" smtClean="0">
                <a:latin typeface="+mj-lt"/>
              </a:rPr>
              <a:t> dili, Tagalog dili, Avustralya dilleri gibi</a:t>
            </a:r>
            <a:endParaRPr lang="tr-TR" sz="1050" dirty="0">
              <a:latin typeface="+mj-lt"/>
            </a:endParaRPr>
          </a:p>
          <a:p>
            <a:pPr algn="ctr"/>
            <a:endParaRPr lang="tr-TR" sz="1050" dirty="0">
              <a:latin typeface="+mj-lt"/>
            </a:endParaRPr>
          </a:p>
        </p:txBody>
      </p:sp>
      <p:sp>
        <p:nvSpPr>
          <p:cNvPr id="9" name="Yuvarlatılmış Dikdörtgen 8"/>
          <p:cNvSpPr/>
          <p:nvPr/>
        </p:nvSpPr>
        <p:spPr>
          <a:xfrm>
            <a:off x="5678966" y="2799150"/>
            <a:ext cx="2421426" cy="773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latin typeface="+mj-lt"/>
              </a:rPr>
              <a:t>Y</a:t>
            </a:r>
            <a:r>
              <a:rPr lang="tr-TR" sz="1050" dirty="0" smtClean="0">
                <a:latin typeface="+mj-lt"/>
              </a:rPr>
              <a:t>aklaşık 22 dil: </a:t>
            </a:r>
            <a:r>
              <a:rPr lang="tr-TR" sz="1050" dirty="0" err="1" smtClean="0">
                <a:latin typeface="+mj-lt"/>
              </a:rPr>
              <a:t>Navajo</a:t>
            </a:r>
            <a:r>
              <a:rPr lang="tr-TR" sz="1050" dirty="0" smtClean="0">
                <a:latin typeface="+mj-lt"/>
              </a:rPr>
              <a:t> dili,</a:t>
            </a:r>
            <a:endParaRPr lang="tr-TR" sz="1050" dirty="0">
              <a:latin typeface="+mj-lt"/>
            </a:endParaRPr>
          </a:p>
          <a:p>
            <a:pPr algn="ctr"/>
            <a:r>
              <a:rPr lang="tr-TR" sz="1050" dirty="0" err="1" smtClean="0">
                <a:latin typeface="+mj-lt"/>
              </a:rPr>
              <a:t>Mazatek</a:t>
            </a:r>
            <a:r>
              <a:rPr lang="tr-TR" sz="1050" dirty="0" smtClean="0">
                <a:latin typeface="+mj-lt"/>
              </a:rPr>
              <a:t>, </a:t>
            </a:r>
            <a:r>
              <a:rPr lang="tr-TR" sz="1050" dirty="0" err="1" smtClean="0">
                <a:latin typeface="+mj-lt"/>
              </a:rPr>
              <a:t>Malagasay</a:t>
            </a:r>
            <a:r>
              <a:rPr lang="tr-TR" sz="1050" dirty="0" smtClean="0">
                <a:latin typeface="+mj-lt"/>
              </a:rPr>
              <a:t>, </a:t>
            </a:r>
            <a:r>
              <a:rPr lang="tr-TR" sz="1050" dirty="0" err="1" smtClean="0">
                <a:latin typeface="+mj-lt"/>
              </a:rPr>
              <a:t>Kwakiutl</a:t>
            </a:r>
            <a:r>
              <a:rPr lang="tr-TR" sz="1050" dirty="0">
                <a:latin typeface="+mj-lt"/>
              </a:rPr>
              <a:t>,</a:t>
            </a:r>
          </a:p>
          <a:p>
            <a:pPr algn="ctr"/>
            <a:r>
              <a:rPr lang="tr-TR" sz="1050" dirty="0" err="1">
                <a:latin typeface="+mj-lt"/>
              </a:rPr>
              <a:t>Margi</a:t>
            </a:r>
            <a:r>
              <a:rPr lang="tr-TR" sz="1050" dirty="0">
                <a:latin typeface="+mj-lt"/>
              </a:rPr>
              <a:t>, </a:t>
            </a:r>
            <a:r>
              <a:rPr lang="tr-TR" sz="1050" dirty="0" err="1" smtClean="0">
                <a:latin typeface="+mj-lt"/>
              </a:rPr>
              <a:t>Squamish</a:t>
            </a:r>
            <a:r>
              <a:rPr lang="tr-TR" sz="1050" dirty="0" smtClean="0">
                <a:latin typeface="+mj-lt"/>
              </a:rPr>
              <a:t> dilleri gibi</a:t>
            </a:r>
            <a:endParaRPr lang="tr-TR" sz="1050" dirty="0">
              <a:latin typeface="+mj-lt"/>
            </a:endParaRPr>
          </a:p>
        </p:txBody>
      </p:sp>
      <p:sp>
        <p:nvSpPr>
          <p:cNvPr id="10" name="Yuvarlatılmış Dikdörtgen 9"/>
          <p:cNvSpPr/>
          <p:nvPr/>
        </p:nvSpPr>
        <p:spPr>
          <a:xfrm>
            <a:off x="251520" y="5034375"/>
            <a:ext cx="2088232" cy="1058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latin typeface="+mj-lt"/>
              </a:rPr>
              <a:t>Yaklaşık 60 dil: </a:t>
            </a:r>
          </a:p>
          <a:p>
            <a:pPr algn="ctr"/>
            <a:r>
              <a:rPr lang="tr-TR" sz="1050" dirty="0">
                <a:latin typeface="+mj-lt"/>
              </a:rPr>
              <a:t>55 languages: </a:t>
            </a:r>
            <a:r>
              <a:rPr lang="tr-TR" sz="1050" dirty="0" smtClean="0">
                <a:latin typeface="+mj-lt"/>
              </a:rPr>
              <a:t>Latince, İspanyolca, Japonca, </a:t>
            </a:r>
            <a:r>
              <a:rPr lang="tr-TR" sz="1050" dirty="0" err="1" smtClean="0">
                <a:latin typeface="+mj-lt"/>
              </a:rPr>
              <a:t>Swahili</a:t>
            </a:r>
            <a:r>
              <a:rPr lang="tr-TR" sz="1050" dirty="0" smtClean="0">
                <a:latin typeface="+mj-lt"/>
              </a:rPr>
              <a:t> dili, Rusça, Nez </a:t>
            </a:r>
            <a:r>
              <a:rPr lang="tr-TR" sz="1050" dirty="0" err="1" smtClean="0">
                <a:latin typeface="+mj-lt"/>
              </a:rPr>
              <a:t>Perce</a:t>
            </a:r>
            <a:r>
              <a:rPr lang="tr-TR" sz="1050" dirty="0" smtClean="0">
                <a:latin typeface="+mj-lt"/>
              </a:rPr>
              <a:t> dili, </a:t>
            </a:r>
            <a:r>
              <a:rPr lang="tr-TR" sz="1050" dirty="0" err="1" smtClean="0">
                <a:latin typeface="+mj-lt"/>
              </a:rPr>
              <a:t>Maranungku</a:t>
            </a:r>
            <a:r>
              <a:rPr lang="tr-TR" sz="1050" dirty="0" smtClean="0">
                <a:latin typeface="+mj-lt"/>
              </a:rPr>
              <a:t> dili</a:t>
            </a:r>
            <a:endParaRPr lang="tr-TR" sz="1050" dirty="0">
              <a:latin typeface="+mj-lt"/>
            </a:endParaRPr>
          </a:p>
        </p:txBody>
      </p:sp>
      <p:sp>
        <p:nvSpPr>
          <p:cNvPr id="11" name="Yuvarlatılmış Dikdörtgen 10"/>
          <p:cNvSpPr/>
          <p:nvPr/>
        </p:nvSpPr>
        <p:spPr>
          <a:xfrm>
            <a:off x="2634436" y="5005911"/>
            <a:ext cx="1649531" cy="1087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latin typeface="+mj-lt"/>
              </a:rPr>
              <a:t>Yaklaşık 36 dil: </a:t>
            </a:r>
            <a:r>
              <a:rPr lang="tr-TR" sz="1050" dirty="0" err="1" smtClean="0">
                <a:latin typeface="+mj-lt"/>
              </a:rPr>
              <a:t>Çukçi</a:t>
            </a:r>
            <a:r>
              <a:rPr lang="tr-TR" sz="1050" dirty="0" smtClean="0">
                <a:latin typeface="+mj-lt"/>
              </a:rPr>
              <a:t> dili,</a:t>
            </a:r>
            <a:r>
              <a:rPr lang="en-US" sz="1050" dirty="0" smtClean="0">
                <a:latin typeface="+mj-lt"/>
              </a:rPr>
              <a:t> Delaware</a:t>
            </a:r>
            <a:r>
              <a:rPr lang="tr-TR" sz="1050" dirty="0" smtClean="0">
                <a:latin typeface="+mj-lt"/>
              </a:rPr>
              <a:t> dili (</a:t>
            </a:r>
            <a:r>
              <a:rPr lang="tr-TR" sz="1050" dirty="0" err="1" smtClean="0">
                <a:latin typeface="+mj-lt"/>
              </a:rPr>
              <a:t>Amerikada</a:t>
            </a:r>
            <a:r>
              <a:rPr lang="tr-TR" sz="1050" dirty="0" smtClean="0">
                <a:latin typeface="+mj-lt"/>
              </a:rPr>
              <a:t> eyalet)</a:t>
            </a:r>
            <a:r>
              <a:rPr lang="en-US" sz="1050" dirty="0" smtClean="0">
                <a:latin typeface="+mj-lt"/>
              </a:rPr>
              <a:t>, </a:t>
            </a:r>
            <a:r>
              <a:rPr lang="en-US" sz="1050" dirty="0" err="1" smtClean="0">
                <a:latin typeface="+mj-lt"/>
              </a:rPr>
              <a:t>Malayala</a:t>
            </a:r>
            <a:r>
              <a:rPr lang="tr-TR" sz="1050" dirty="0" smtClean="0">
                <a:latin typeface="+mj-lt"/>
              </a:rPr>
              <a:t>m dili, Lehçe, Litvanca, Farsça</a:t>
            </a:r>
            <a:endParaRPr lang="tr-TR" sz="1050" dirty="0">
              <a:latin typeface="+mj-lt"/>
            </a:endParaRPr>
          </a:p>
        </p:txBody>
      </p:sp>
      <p:sp>
        <p:nvSpPr>
          <p:cNvPr id="12" name="Yuvarlatılmış Dikdörtgen 11"/>
          <p:cNvSpPr/>
          <p:nvPr/>
        </p:nvSpPr>
        <p:spPr>
          <a:xfrm>
            <a:off x="4435840" y="4989806"/>
            <a:ext cx="1648328" cy="1087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latin typeface="+mj-lt"/>
              </a:rPr>
              <a:t>Yaklaşık 35 dil: </a:t>
            </a:r>
          </a:p>
          <a:p>
            <a:pPr algn="ctr"/>
            <a:r>
              <a:rPr lang="tr-TR" sz="1050" dirty="0" smtClean="0">
                <a:latin typeface="+mj-lt"/>
              </a:rPr>
              <a:t>İtalyanca,</a:t>
            </a:r>
            <a:endParaRPr lang="tr-TR" sz="1050" dirty="0">
              <a:latin typeface="+mj-lt"/>
            </a:endParaRPr>
          </a:p>
          <a:p>
            <a:pPr algn="ctr"/>
            <a:r>
              <a:rPr lang="tr-TR" sz="1050" dirty="0" smtClean="0">
                <a:latin typeface="+mj-lt"/>
              </a:rPr>
              <a:t>Bengalce, Katalanca, Arnavutça, Moğolca, </a:t>
            </a:r>
            <a:r>
              <a:rPr lang="tr-TR" sz="1050" dirty="0" err="1" smtClean="0">
                <a:latin typeface="+mj-lt"/>
              </a:rPr>
              <a:t>Habeşçe</a:t>
            </a:r>
            <a:endParaRPr lang="tr-TR" sz="1050" dirty="0">
              <a:latin typeface="+mj-lt"/>
            </a:endParaRPr>
          </a:p>
        </p:txBody>
      </p:sp>
      <p:sp>
        <p:nvSpPr>
          <p:cNvPr id="13" name="Dikdörtgen 12"/>
          <p:cNvSpPr/>
          <p:nvPr/>
        </p:nvSpPr>
        <p:spPr>
          <a:xfrm>
            <a:off x="5982858" y="6048729"/>
            <a:ext cx="2906757" cy="338554"/>
          </a:xfrm>
          <a:prstGeom prst="rect">
            <a:avLst/>
          </a:prstGeom>
        </p:spPr>
        <p:txBody>
          <a:bodyPr wrap="square">
            <a:spAutoFit/>
          </a:bodyPr>
          <a:lstStyle/>
          <a:p>
            <a:r>
              <a:rPr lang="en-US" sz="1600" b="1" dirty="0">
                <a:solidFill>
                  <a:srgbClr val="000000"/>
                </a:solidFill>
                <a:latin typeface="+mj-lt"/>
              </a:rPr>
              <a:t>Crothers (1978) </a:t>
            </a:r>
            <a:r>
              <a:rPr lang="tr-TR" sz="1600" b="1" dirty="0" smtClean="0">
                <a:solidFill>
                  <a:srgbClr val="000000"/>
                </a:solidFill>
                <a:latin typeface="+mj-lt"/>
              </a:rPr>
              <a:t>&gt; </a:t>
            </a:r>
            <a:r>
              <a:rPr lang="en-US" sz="1600" b="1" dirty="0" smtClean="0">
                <a:solidFill>
                  <a:srgbClr val="000000"/>
                </a:solidFill>
                <a:latin typeface="+mj-lt"/>
              </a:rPr>
              <a:t>209 </a:t>
            </a:r>
            <a:r>
              <a:rPr lang="tr-TR" sz="1600" b="1" dirty="0" smtClean="0">
                <a:solidFill>
                  <a:srgbClr val="000000"/>
                </a:solidFill>
                <a:latin typeface="+mj-lt"/>
              </a:rPr>
              <a:t>dil</a:t>
            </a:r>
            <a:endParaRPr lang="tr-TR" sz="1600" b="1" dirty="0">
              <a:latin typeface="+mj-lt"/>
            </a:endParaRPr>
          </a:p>
        </p:txBody>
      </p:sp>
      <p:sp>
        <p:nvSpPr>
          <p:cNvPr id="15"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14699871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7"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Ünlü Sistemleri – 8  Ünlü (</a:t>
            </a:r>
            <a:r>
              <a:rPr lang="tr-TR" sz="2800" dirty="0" smtClean="0"/>
              <a:t>Türkçe</a:t>
            </a:r>
            <a:r>
              <a:rPr lang="tr-TR" sz="2800" b="1" dirty="0" smtClean="0"/>
              <a:t>)</a:t>
            </a:r>
            <a:endParaRPr lang="tr-TR" sz="2800" b="1" dirty="0"/>
          </a:p>
        </p:txBody>
      </p:sp>
      <p:pic>
        <p:nvPicPr>
          <p:cNvPr id="3" name="Resim 2"/>
          <p:cNvPicPr>
            <a:picLocks noChangeAspect="1"/>
          </p:cNvPicPr>
          <p:nvPr/>
        </p:nvPicPr>
        <p:blipFill>
          <a:blip r:embed="rId2"/>
          <a:stretch>
            <a:fillRect/>
          </a:stretch>
        </p:blipFill>
        <p:spPr>
          <a:xfrm>
            <a:off x="1021204" y="2040223"/>
            <a:ext cx="3479358" cy="2636285"/>
          </a:xfrm>
          <a:prstGeom prst="rect">
            <a:avLst/>
          </a:prstGeom>
        </p:spPr>
      </p:pic>
      <p:sp>
        <p:nvSpPr>
          <p:cNvPr id="5" name="Dikdörtgen 4"/>
          <p:cNvSpPr/>
          <p:nvPr/>
        </p:nvSpPr>
        <p:spPr>
          <a:xfrm>
            <a:off x="1979712" y="4941168"/>
            <a:ext cx="4572000" cy="400110"/>
          </a:xfrm>
          <a:prstGeom prst="rect">
            <a:avLst/>
          </a:prstGeom>
        </p:spPr>
        <p:txBody>
          <a:bodyPr>
            <a:spAutoFit/>
          </a:bodyPr>
          <a:lstStyle/>
          <a:p>
            <a:pPr algn="just"/>
            <a:r>
              <a:rPr lang="tr-TR" sz="2000" dirty="0" smtClean="0">
                <a:latin typeface="+mj-lt"/>
              </a:rPr>
              <a:t>Türkçe: </a:t>
            </a:r>
            <a:r>
              <a:rPr lang="tr-TR" sz="2000" dirty="0" err="1" smtClean="0">
                <a:latin typeface="+mj-lt"/>
              </a:rPr>
              <a:t>Zimmer</a:t>
            </a:r>
            <a:r>
              <a:rPr lang="tr-TR" sz="2000" dirty="0" smtClean="0">
                <a:latin typeface="+mj-lt"/>
              </a:rPr>
              <a:t> </a:t>
            </a:r>
            <a:r>
              <a:rPr lang="tr-TR" sz="2000" dirty="0">
                <a:latin typeface="+mj-lt"/>
              </a:rPr>
              <a:t>&amp; Orgun (</a:t>
            </a:r>
            <a:r>
              <a:rPr lang="tr-TR" sz="2000" dirty="0" smtClean="0">
                <a:latin typeface="+mj-lt"/>
              </a:rPr>
              <a:t>1999)</a:t>
            </a:r>
            <a:endParaRPr lang="tr-TR" sz="2000" dirty="0">
              <a:latin typeface="+mj-lt"/>
            </a:endParaRPr>
          </a:p>
        </p:txBody>
      </p:sp>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47659046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7"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Ünlü Sistemleri – 9  Ünlü</a:t>
            </a:r>
            <a:endParaRPr lang="tr-TR" sz="2800" b="1" dirty="0"/>
          </a:p>
        </p:txBody>
      </p:sp>
      <p:pic>
        <p:nvPicPr>
          <p:cNvPr id="2" name="Resim 1"/>
          <p:cNvPicPr>
            <a:picLocks noChangeAspect="1"/>
          </p:cNvPicPr>
          <p:nvPr/>
        </p:nvPicPr>
        <p:blipFill>
          <a:blip r:embed="rId2"/>
          <a:stretch>
            <a:fillRect/>
          </a:stretch>
        </p:blipFill>
        <p:spPr>
          <a:xfrm>
            <a:off x="995065" y="1848610"/>
            <a:ext cx="4194413" cy="3164565"/>
          </a:xfrm>
          <a:prstGeom prst="rect">
            <a:avLst/>
          </a:prstGeom>
        </p:spPr>
      </p:pic>
      <p:sp>
        <p:nvSpPr>
          <p:cNvPr id="9" name="Dikdörtgen 8"/>
          <p:cNvSpPr/>
          <p:nvPr/>
        </p:nvSpPr>
        <p:spPr>
          <a:xfrm>
            <a:off x="2214562" y="5219326"/>
            <a:ext cx="4572000" cy="400110"/>
          </a:xfrm>
          <a:prstGeom prst="rect">
            <a:avLst/>
          </a:prstGeom>
        </p:spPr>
        <p:txBody>
          <a:bodyPr>
            <a:spAutoFit/>
          </a:bodyPr>
          <a:lstStyle/>
          <a:p>
            <a:r>
              <a:rPr lang="tr-TR" sz="2000" dirty="0" smtClean="0">
                <a:latin typeface="+mj-lt"/>
              </a:rPr>
              <a:t>Yaklaşık 7 dil: </a:t>
            </a:r>
            <a:r>
              <a:rPr lang="tr-TR" sz="2000" dirty="0" err="1" smtClean="0">
                <a:latin typeface="+mj-lt"/>
              </a:rPr>
              <a:t>Pao</a:t>
            </a:r>
            <a:r>
              <a:rPr lang="tr-TR" sz="2000" dirty="0" smtClean="0">
                <a:latin typeface="+mj-lt"/>
              </a:rPr>
              <a:t> dili gibi</a:t>
            </a:r>
            <a:endParaRPr lang="tr-TR" sz="2000" dirty="0">
              <a:latin typeface="+mj-lt"/>
            </a:endParaRPr>
          </a:p>
        </p:txBody>
      </p:sp>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96907632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sp>
        <p:nvSpPr>
          <p:cNvPr id="7"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Ünlü Sistemleri – 9’dan Fazlası…</a:t>
            </a:r>
            <a:endParaRPr lang="tr-TR" sz="2800" b="1" dirty="0"/>
          </a:p>
        </p:txBody>
      </p:sp>
      <p:sp>
        <p:nvSpPr>
          <p:cNvPr id="9" name="Dikdörtgen 8"/>
          <p:cNvSpPr/>
          <p:nvPr/>
        </p:nvSpPr>
        <p:spPr>
          <a:xfrm>
            <a:off x="2483768" y="5002696"/>
            <a:ext cx="4572000" cy="1015663"/>
          </a:xfrm>
          <a:prstGeom prst="rect">
            <a:avLst/>
          </a:prstGeom>
        </p:spPr>
        <p:txBody>
          <a:bodyPr>
            <a:spAutoFit/>
          </a:bodyPr>
          <a:lstStyle/>
          <a:p>
            <a:r>
              <a:rPr lang="tr-TR" sz="2000" dirty="0" smtClean="0">
                <a:latin typeface="+mj-lt"/>
              </a:rPr>
              <a:t>Fransızca gibi diller</a:t>
            </a:r>
          </a:p>
          <a:p>
            <a:endParaRPr lang="tr-TR" sz="2000" dirty="0" smtClean="0">
              <a:latin typeface="+mj-lt"/>
            </a:endParaRPr>
          </a:p>
          <a:p>
            <a:r>
              <a:rPr lang="tr-TR" sz="2000" dirty="0" err="1" smtClean="0">
                <a:latin typeface="+mj-lt"/>
              </a:rPr>
              <a:t>Fougeron</a:t>
            </a:r>
            <a:r>
              <a:rPr lang="tr-TR" sz="2000" dirty="0" smtClean="0">
                <a:latin typeface="+mj-lt"/>
              </a:rPr>
              <a:t> </a:t>
            </a:r>
            <a:r>
              <a:rPr lang="tr-TR" sz="2000" dirty="0">
                <a:latin typeface="+mj-lt"/>
              </a:rPr>
              <a:t>&amp; Smith (1993:73</a:t>
            </a:r>
            <a:r>
              <a:rPr lang="tr-TR" sz="2000" dirty="0" smtClean="0">
                <a:latin typeface="+mj-lt"/>
              </a:rPr>
              <a:t>)</a:t>
            </a:r>
            <a:endParaRPr lang="tr-TR" sz="2000"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905457"/>
            <a:ext cx="4101131" cy="3084612"/>
          </a:xfrm>
          <a:prstGeom prst="rect">
            <a:avLst/>
          </a:prstGeom>
        </p:spPr>
      </p:pic>
      <p:sp>
        <p:nvSpPr>
          <p:cNvPr id="8"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39429607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64525" y="1333212"/>
            <a:ext cx="8143932" cy="4832092"/>
          </a:xfrm>
          <a:prstGeom prst="rect">
            <a:avLst/>
          </a:prstGeom>
          <a:solidFill>
            <a:schemeClr val="bg1"/>
          </a:solidFill>
          <a:ln w="9525">
            <a:solidFill>
              <a:schemeClr val="bg1"/>
            </a:solidFill>
            <a:miter lim="800000"/>
            <a:headEnd/>
            <a:tailEnd/>
          </a:ln>
        </p:spPr>
        <p:txBody>
          <a:bodyPr wrap="square">
            <a:spAutoFit/>
          </a:bodyPr>
          <a:lstStyle/>
          <a:p>
            <a:pPr marL="285750" indent="-285750" algn="just">
              <a:buFont typeface="Wingdings" panose="05000000000000000000" pitchFamily="2" charset="2"/>
              <a:buChar char="§"/>
            </a:pPr>
            <a:r>
              <a:rPr lang="tr-TR" dirty="0" err="1" smtClean="0">
                <a:latin typeface="+mj-lt"/>
              </a:rPr>
              <a:t>WALS’te</a:t>
            </a:r>
            <a:r>
              <a:rPr lang="tr-TR" dirty="0" smtClean="0">
                <a:latin typeface="+mj-lt"/>
              </a:rPr>
              <a:t> </a:t>
            </a:r>
            <a:r>
              <a:rPr lang="tr-TR" sz="2000" b="1" dirty="0" smtClean="0">
                <a:latin typeface="+mj-lt"/>
              </a:rPr>
              <a:t>564 </a:t>
            </a:r>
            <a:r>
              <a:rPr lang="tr-TR" sz="2000" b="1" dirty="0">
                <a:latin typeface="+mj-lt"/>
              </a:rPr>
              <a:t>dil </a:t>
            </a:r>
            <a:r>
              <a:rPr lang="tr-TR" dirty="0" smtClean="0">
                <a:latin typeface="+mj-lt"/>
              </a:rPr>
              <a:t>bulunmakta ve en düşük sesbirim </a:t>
            </a:r>
            <a:r>
              <a:rPr lang="tr-TR" dirty="0" err="1" smtClean="0">
                <a:latin typeface="+mj-lt"/>
              </a:rPr>
              <a:t>sayımcası</a:t>
            </a:r>
            <a:r>
              <a:rPr lang="tr-TR" dirty="0" smtClean="0">
                <a:latin typeface="+mj-lt"/>
              </a:rPr>
              <a:t> Papua Yeni Gine’deki </a:t>
            </a:r>
            <a:r>
              <a:rPr lang="tr-TR" b="1" dirty="0" err="1" smtClean="0">
                <a:latin typeface="+mj-lt"/>
              </a:rPr>
              <a:t>Rotokas</a:t>
            </a:r>
            <a:r>
              <a:rPr lang="tr-TR" dirty="0" smtClean="0">
                <a:latin typeface="+mj-lt"/>
              </a:rPr>
              <a:t> dilinde görülmekte: 6 ünsüz + 5 ünlü = </a:t>
            </a:r>
            <a:r>
              <a:rPr lang="tr-TR" b="1" dirty="0" smtClean="0">
                <a:latin typeface="+mj-lt"/>
              </a:rPr>
              <a:t>11 sesbirim.</a:t>
            </a:r>
          </a:p>
          <a:p>
            <a:pPr marL="285750" indent="-285750" algn="just">
              <a:buFont typeface="Wingdings" panose="05000000000000000000" pitchFamily="2" charset="2"/>
              <a:buChar char="§"/>
            </a:pPr>
            <a:endParaRPr lang="tr-TR" dirty="0">
              <a:latin typeface="+mj-lt"/>
            </a:endParaRPr>
          </a:p>
          <a:p>
            <a:pPr marL="285750" indent="-285750" algn="just">
              <a:buFont typeface="Wingdings" panose="05000000000000000000" pitchFamily="2" charset="2"/>
              <a:buChar char="§"/>
            </a:pPr>
            <a:endParaRPr lang="tr-TR" dirty="0">
              <a:latin typeface="+mj-lt"/>
            </a:endParaRPr>
          </a:p>
          <a:p>
            <a:pPr marL="285750" indent="-285750" algn="just">
              <a:buFont typeface="Wingdings" panose="05000000000000000000" pitchFamily="2" charset="2"/>
              <a:buChar char="§"/>
            </a:pPr>
            <a:r>
              <a:rPr lang="tr-TR" dirty="0" smtClean="0">
                <a:latin typeface="+mj-lt"/>
              </a:rPr>
              <a:t>En yüksek sesbirim </a:t>
            </a:r>
            <a:r>
              <a:rPr lang="tr-TR" dirty="0" err="1" smtClean="0">
                <a:latin typeface="+mj-lt"/>
              </a:rPr>
              <a:t>sayımcası</a:t>
            </a:r>
            <a:r>
              <a:rPr lang="tr-TR" dirty="0" smtClean="0">
                <a:latin typeface="+mj-lt"/>
              </a:rPr>
              <a:t> ise, Botsvana’da konuşulan ve şaklamalı sesleri üzerinde çok çalışılan bir dil olan </a:t>
            </a:r>
            <a:r>
              <a:rPr lang="tr-TR" b="1" i="1" dirty="0" smtClean="0">
                <a:latin typeface="+mj-lt"/>
              </a:rPr>
              <a:t>!</a:t>
            </a:r>
            <a:r>
              <a:rPr lang="tr-TR" b="1" i="1" dirty="0" err="1">
                <a:latin typeface="+mj-lt"/>
              </a:rPr>
              <a:t>Xóõ</a:t>
            </a:r>
            <a:r>
              <a:rPr lang="tr-TR" b="1" i="1" dirty="0">
                <a:latin typeface="+mj-lt"/>
              </a:rPr>
              <a:t> </a:t>
            </a:r>
            <a:r>
              <a:rPr lang="tr-TR" dirty="0" smtClean="0">
                <a:latin typeface="+mj-lt"/>
              </a:rPr>
              <a:t>dilidir: Şaklamalı seslerle birlikte 128 ünsüz + 28 ünlü = </a:t>
            </a:r>
            <a:r>
              <a:rPr lang="tr-TR" b="1" dirty="0" smtClean="0">
                <a:latin typeface="+mj-lt"/>
              </a:rPr>
              <a:t>156 sesbirim</a:t>
            </a:r>
            <a:r>
              <a:rPr lang="tr-TR" dirty="0" smtClean="0">
                <a:latin typeface="+mj-lt"/>
              </a:rPr>
              <a:t>.</a:t>
            </a:r>
          </a:p>
          <a:p>
            <a:pPr marL="285750" indent="-285750" algn="just">
              <a:buFont typeface="Wingdings" panose="05000000000000000000" pitchFamily="2" charset="2"/>
              <a:buChar char="§"/>
            </a:pPr>
            <a:endParaRPr lang="tr-TR" dirty="0" smtClean="0">
              <a:latin typeface="+mj-lt"/>
            </a:endParaRPr>
          </a:p>
          <a:p>
            <a:pPr marL="285750" indent="-285750" algn="just">
              <a:buFont typeface="Wingdings" panose="05000000000000000000" pitchFamily="2" charset="2"/>
              <a:buChar char="§"/>
            </a:pPr>
            <a:endParaRPr lang="tr-TR" dirty="0">
              <a:latin typeface="+mj-lt"/>
            </a:endParaRPr>
          </a:p>
          <a:p>
            <a:pPr marL="285750" indent="-285750" algn="just">
              <a:buFont typeface="Wingdings" panose="05000000000000000000" pitchFamily="2" charset="2"/>
              <a:buChar char="§"/>
            </a:pPr>
            <a:r>
              <a:rPr lang="tr-TR" dirty="0" err="1" smtClean="0">
                <a:latin typeface="+mj-lt"/>
              </a:rPr>
              <a:t>WALS’te</a:t>
            </a:r>
            <a:r>
              <a:rPr lang="tr-TR" dirty="0" smtClean="0">
                <a:latin typeface="+mj-lt"/>
              </a:rPr>
              <a:t> sunulan </a:t>
            </a:r>
            <a:r>
              <a:rPr lang="tr-TR" b="1" i="1" dirty="0" smtClean="0">
                <a:latin typeface="+mj-lt"/>
              </a:rPr>
              <a:t>ünlü </a:t>
            </a:r>
            <a:r>
              <a:rPr lang="tr-TR" b="1" i="1" dirty="0" err="1" smtClean="0">
                <a:latin typeface="+mj-lt"/>
              </a:rPr>
              <a:t>sayımca</a:t>
            </a:r>
            <a:r>
              <a:rPr lang="tr-TR" dirty="0" err="1" smtClean="0">
                <a:latin typeface="+mj-lt"/>
              </a:rPr>
              <a:t>larında</a:t>
            </a:r>
            <a:r>
              <a:rPr lang="tr-TR" dirty="0" smtClean="0">
                <a:latin typeface="+mj-lt"/>
              </a:rPr>
              <a:t>, genellikle dillerde 5 ya da 6 ünlü bulunmaktadır. En düşük </a:t>
            </a:r>
            <a:r>
              <a:rPr lang="tr-TR" dirty="0" err="1" smtClean="0">
                <a:latin typeface="+mj-lt"/>
              </a:rPr>
              <a:t>sayımcalı</a:t>
            </a:r>
            <a:r>
              <a:rPr lang="tr-TR" dirty="0" smtClean="0">
                <a:latin typeface="+mj-lt"/>
              </a:rPr>
              <a:t> diller </a:t>
            </a:r>
            <a:r>
              <a:rPr lang="tr-TR" b="1" dirty="0" smtClean="0">
                <a:latin typeface="+mj-lt"/>
              </a:rPr>
              <a:t>2 ünlü </a:t>
            </a:r>
            <a:r>
              <a:rPr lang="tr-TR" dirty="0" smtClean="0">
                <a:latin typeface="+mj-lt"/>
              </a:rPr>
              <a:t>taşımaktadır: Örneğin, Papua Yeni Gine’de konuşulan </a:t>
            </a:r>
            <a:r>
              <a:rPr lang="tr-TR" b="1" dirty="0" err="1" smtClean="0">
                <a:latin typeface="+mj-lt"/>
              </a:rPr>
              <a:t>Yimas</a:t>
            </a:r>
            <a:r>
              <a:rPr lang="tr-TR" dirty="0">
                <a:latin typeface="+mj-lt"/>
              </a:rPr>
              <a:t> </a:t>
            </a:r>
            <a:r>
              <a:rPr lang="tr-TR" dirty="0" smtClean="0">
                <a:latin typeface="+mj-lt"/>
              </a:rPr>
              <a:t>dili gibi.</a:t>
            </a:r>
          </a:p>
          <a:p>
            <a:pPr marL="285750" indent="-285750" algn="just">
              <a:buFont typeface="Wingdings" panose="05000000000000000000" pitchFamily="2" charset="2"/>
              <a:buChar char="§"/>
            </a:pPr>
            <a:endParaRPr lang="tr-TR" dirty="0" smtClean="0">
              <a:latin typeface="+mj-lt"/>
            </a:endParaRPr>
          </a:p>
          <a:p>
            <a:pPr marL="285750" indent="-285750" algn="just">
              <a:buFont typeface="Wingdings" panose="05000000000000000000" pitchFamily="2" charset="2"/>
              <a:buChar char="§"/>
            </a:pPr>
            <a:endParaRPr lang="tr-TR" dirty="0">
              <a:latin typeface="+mj-lt"/>
            </a:endParaRPr>
          </a:p>
          <a:p>
            <a:pPr marL="285750" indent="-285750" algn="just">
              <a:buFont typeface="Wingdings" panose="05000000000000000000" pitchFamily="2" charset="2"/>
              <a:buChar char="§"/>
            </a:pPr>
            <a:r>
              <a:rPr lang="tr-TR" dirty="0" smtClean="0">
                <a:latin typeface="+mj-lt"/>
              </a:rPr>
              <a:t>En yüksek ünlü </a:t>
            </a:r>
            <a:r>
              <a:rPr lang="tr-TR" dirty="0" err="1" smtClean="0">
                <a:latin typeface="+mj-lt"/>
              </a:rPr>
              <a:t>sayımcalı</a:t>
            </a:r>
            <a:r>
              <a:rPr lang="tr-TR" dirty="0" smtClean="0">
                <a:latin typeface="+mj-lt"/>
              </a:rPr>
              <a:t> dil ise, </a:t>
            </a:r>
            <a:r>
              <a:rPr lang="tr-TR" b="1" dirty="0" smtClean="0">
                <a:latin typeface="+mj-lt"/>
              </a:rPr>
              <a:t>14 ünlü </a:t>
            </a:r>
            <a:r>
              <a:rPr lang="tr-TR" dirty="0" smtClean="0">
                <a:latin typeface="+mj-lt"/>
              </a:rPr>
              <a:t>barındıran </a:t>
            </a:r>
            <a:r>
              <a:rPr lang="tr-TR" b="1" dirty="0" smtClean="0">
                <a:latin typeface="+mj-lt"/>
              </a:rPr>
              <a:t>Almanca</a:t>
            </a:r>
            <a:r>
              <a:rPr lang="tr-TR" dirty="0" smtClean="0">
                <a:latin typeface="+mj-lt"/>
              </a:rPr>
              <a:t>dır. </a:t>
            </a: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Genel Tipolojik Örüntüler</a:t>
            </a:r>
            <a:endParaRPr lang="tr-TR" sz="28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9090674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00px-Cardinal_vowel_tongue_position-front.svg.png"/>
          <p:cNvPicPr>
            <a:picLocks noChangeAspect="1"/>
          </p:cNvPicPr>
          <p:nvPr/>
        </p:nvPicPr>
        <p:blipFill>
          <a:blip r:embed="rId2" cstate="print"/>
          <a:stretch>
            <a:fillRect/>
          </a:stretch>
        </p:blipFill>
        <p:spPr>
          <a:xfrm>
            <a:off x="7929586" y="95240"/>
            <a:ext cx="1047744" cy="1047744"/>
          </a:xfrm>
          <a:prstGeom prst="rect">
            <a:avLst/>
          </a:prstGeom>
        </p:spPr>
      </p:pic>
      <p:sp>
        <p:nvSpPr>
          <p:cNvPr id="15" name="Text Box 8"/>
          <p:cNvSpPr txBox="1">
            <a:spLocks noChangeArrowheads="1"/>
          </p:cNvSpPr>
          <p:nvPr/>
        </p:nvSpPr>
        <p:spPr bwMode="auto">
          <a:xfrm>
            <a:off x="5704685" y="5057694"/>
            <a:ext cx="129870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6" name="Text Box 8"/>
          <p:cNvSpPr txBox="1">
            <a:spLocks noChangeArrowheads="1"/>
          </p:cNvSpPr>
          <p:nvPr/>
        </p:nvSpPr>
        <p:spPr bwMode="auto">
          <a:xfrm>
            <a:off x="5292080" y="4814180"/>
            <a:ext cx="57607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7" name="Text Box 8"/>
          <p:cNvSpPr txBox="1">
            <a:spLocks noChangeArrowheads="1"/>
          </p:cNvSpPr>
          <p:nvPr/>
        </p:nvSpPr>
        <p:spPr bwMode="auto">
          <a:xfrm>
            <a:off x="6129631" y="4869160"/>
            <a:ext cx="24256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8" name="TextBox 17"/>
          <p:cNvSpPr txBox="1"/>
          <p:nvPr/>
        </p:nvSpPr>
        <p:spPr>
          <a:xfrm>
            <a:off x="500034" y="642918"/>
            <a:ext cx="8001056" cy="430887"/>
          </a:xfrm>
          <a:prstGeom prst="rect">
            <a:avLst/>
          </a:prstGeom>
          <a:noFill/>
        </p:spPr>
        <p:txBody>
          <a:bodyPr wrap="square" rtlCol="0">
            <a:spAutoFit/>
          </a:bodyPr>
          <a:lstStyle/>
          <a:p>
            <a:r>
              <a:rPr lang="tr-TR" sz="2200" b="1" dirty="0" smtClean="0"/>
              <a:t>Ünlü </a:t>
            </a:r>
            <a:r>
              <a:rPr lang="tr-TR" sz="2200" b="1" dirty="0" err="1" smtClean="0"/>
              <a:t>Genizsilleşmesi</a:t>
            </a:r>
            <a:r>
              <a:rPr lang="tr-TR" sz="2200" b="1" dirty="0" smtClean="0"/>
              <a:t> (</a:t>
            </a:r>
            <a:r>
              <a:rPr lang="tr-TR" sz="2200" dirty="0" err="1" smtClean="0"/>
              <a:t>Vowel</a:t>
            </a:r>
            <a:r>
              <a:rPr lang="tr-TR" sz="2200" dirty="0" smtClean="0"/>
              <a:t> </a:t>
            </a:r>
            <a:r>
              <a:rPr lang="tr-TR" sz="2200" dirty="0" err="1" smtClean="0"/>
              <a:t>Nasalization</a:t>
            </a:r>
            <a:r>
              <a:rPr lang="tr-TR" sz="2200" b="1" dirty="0" smtClean="0"/>
              <a:t>)</a:t>
            </a:r>
          </a:p>
        </p:txBody>
      </p:sp>
      <p:pic>
        <p:nvPicPr>
          <p:cNvPr id="19" name="Picture 4" descr="nasalization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1286082"/>
            <a:ext cx="3175095" cy="485959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5"/>
          <p:cNvSpPr txBox="1">
            <a:spLocks noChangeArrowheads="1"/>
          </p:cNvSpPr>
          <p:nvPr/>
        </p:nvSpPr>
        <p:spPr bwMode="auto">
          <a:xfrm>
            <a:off x="3647823" y="1621483"/>
            <a:ext cx="5067581"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100000"/>
              </a:lnSpc>
              <a:spcBef>
                <a:spcPct val="0"/>
              </a:spcBef>
              <a:buFont typeface="Arial" panose="020B0604020202020204" pitchFamily="34" charset="0"/>
              <a:buChar char="•"/>
            </a:pPr>
            <a:endParaRPr lang="tr-TR" altLang="tr-TR" sz="1600" b="0" dirty="0" smtClean="0">
              <a:latin typeface="+mj-lt"/>
            </a:endParaRPr>
          </a:p>
          <a:p>
            <a:pPr marL="285750" indent="-285750" algn="just">
              <a:lnSpc>
                <a:spcPct val="100000"/>
              </a:lnSpc>
              <a:spcBef>
                <a:spcPct val="0"/>
              </a:spcBef>
              <a:buFont typeface="Arial" panose="020B0604020202020204" pitchFamily="34" charset="0"/>
              <a:buChar char="•"/>
            </a:pPr>
            <a:r>
              <a:rPr lang="tr-TR" altLang="tr-TR" sz="1600" b="0" dirty="0" smtClean="0">
                <a:latin typeface="+mj-lt"/>
              </a:rPr>
              <a:t>Kimi dillerde yalnızca ünsüzlerde değil, </a:t>
            </a:r>
            <a:r>
              <a:rPr lang="tr-TR" altLang="tr-TR" sz="1600" b="1" dirty="0" smtClean="0">
                <a:latin typeface="+mj-lt"/>
              </a:rPr>
              <a:t>ünlülerde de </a:t>
            </a:r>
            <a:r>
              <a:rPr lang="tr-TR" altLang="tr-TR" sz="1600" b="1" dirty="0" err="1" smtClean="0">
                <a:latin typeface="+mj-lt"/>
              </a:rPr>
              <a:t>genizsilleşme</a:t>
            </a:r>
            <a:r>
              <a:rPr lang="tr-TR" altLang="tr-TR" sz="1600" b="0" dirty="0" smtClean="0">
                <a:latin typeface="+mj-lt"/>
              </a:rPr>
              <a:t> görülür. </a:t>
            </a:r>
          </a:p>
          <a:p>
            <a:pPr marL="285750" indent="-285750" algn="just">
              <a:lnSpc>
                <a:spcPct val="100000"/>
              </a:lnSpc>
              <a:spcBef>
                <a:spcPct val="0"/>
              </a:spcBef>
              <a:buFont typeface="Arial" panose="020B0604020202020204" pitchFamily="34" charset="0"/>
              <a:buChar char="•"/>
            </a:pPr>
            <a:endParaRPr lang="tr-TR" altLang="tr-TR" sz="1600" dirty="0" smtClean="0">
              <a:latin typeface="+mj-lt"/>
            </a:endParaRPr>
          </a:p>
          <a:p>
            <a:pPr marL="285750" indent="-285750" algn="just">
              <a:lnSpc>
                <a:spcPct val="100000"/>
              </a:lnSpc>
              <a:spcBef>
                <a:spcPct val="0"/>
              </a:spcBef>
              <a:buFont typeface="Arial" panose="020B0604020202020204" pitchFamily="34" charset="0"/>
              <a:buChar char="•"/>
            </a:pPr>
            <a:endParaRPr lang="tr-TR" altLang="tr-TR" sz="1600" dirty="0">
              <a:latin typeface="+mj-lt"/>
            </a:endParaRPr>
          </a:p>
          <a:p>
            <a:pPr marL="285750" indent="-285750" algn="just">
              <a:lnSpc>
                <a:spcPct val="100000"/>
              </a:lnSpc>
              <a:spcBef>
                <a:spcPct val="0"/>
              </a:spcBef>
              <a:buFont typeface="Arial" panose="020B0604020202020204" pitchFamily="34" charset="0"/>
              <a:buChar char="•"/>
            </a:pPr>
            <a:r>
              <a:rPr lang="tr-TR" altLang="tr-TR" sz="1600" b="1" i="1" dirty="0" smtClean="0">
                <a:latin typeface="+mj-lt"/>
              </a:rPr>
              <a:t>İngilizce</a:t>
            </a:r>
            <a:r>
              <a:rPr lang="tr-TR" altLang="tr-TR" sz="1600" b="0" dirty="0" smtClean="0">
                <a:latin typeface="+mj-lt"/>
              </a:rPr>
              <a:t>deki oluşum </a:t>
            </a:r>
            <a:r>
              <a:rPr lang="tr-TR" altLang="tr-TR" sz="1600" b="0" i="1" dirty="0" err="1" smtClean="0">
                <a:latin typeface="+mj-lt"/>
              </a:rPr>
              <a:t>sesbirimsel</a:t>
            </a:r>
            <a:r>
              <a:rPr lang="tr-TR" altLang="tr-TR" sz="1600" b="0" i="1" dirty="0" smtClean="0">
                <a:latin typeface="+mj-lt"/>
              </a:rPr>
              <a:t> nitelikli değil</a:t>
            </a:r>
            <a:r>
              <a:rPr lang="tr-TR" altLang="tr-TR" sz="1600" b="0" dirty="0" smtClean="0">
                <a:latin typeface="+mj-lt"/>
              </a:rPr>
              <a:t>, yani </a:t>
            </a:r>
            <a:r>
              <a:rPr lang="tr-TR" altLang="tr-TR" sz="1600" b="0" i="1" dirty="0" smtClean="0">
                <a:latin typeface="+mj-lt"/>
              </a:rPr>
              <a:t>anlam </a:t>
            </a:r>
            <a:r>
              <a:rPr lang="tr-TR" altLang="tr-TR" sz="1600" b="0" i="1" dirty="0" err="1" smtClean="0">
                <a:latin typeface="+mj-lt"/>
              </a:rPr>
              <a:t>ayırtedici</a:t>
            </a:r>
            <a:r>
              <a:rPr lang="tr-TR" altLang="tr-TR" sz="1600" b="0" i="1" dirty="0" smtClean="0">
                <a:latin typeface="+mj-lt"/>
              </a:rPr>
              <a:t> niteliği (karşıtlığı) </a:t>
            </a:r>
            <a:r>
              <a:rPr lang="tr-TR" altLang="tr-TR" sz="1600" b="0" dirty="0" smtClean="0">
                <a:latin typeface="+mj-lt"/>
              </a:rPr>
              <a:t>yoktur. Bu durumda, eğer bir ünlü genizsil bir ünsüze bitişik konumdaysa genellikle </a:t>
            </a:r>
            <a:r>
              <a:rPr lang="tr-TR" altLang="tr-TR" sz="1600" b="0" dirty="0" err="1" smtClean="0">
                <a:latin typeface="+mj-lt"/>
              </a:rPr>
              <a:t>genizsilleşir</a:t>
            </a:r>
            <a:r>
              <a:rPr lang="tr-TR" altLang="tr-TR" sz="1600" b="0" dirty="0" smtClean="0">
                <a:latin typeface="+mj-lt"/>
              </a:rPr>
              <a:t>, diğer türlü </a:t>
            </a:r>
            <a:r>
              <a:rPr lang="tr-TR" altLang="tr-TR" sz="1600" b="0" dirty="0" err="1" smtClean="0">
                <a:latin typeface="+mj-lt"/>
              </a:rPr>
              <a:t>genizsilleşme</a:t>
            </a:r>
            <a:r>
              <a:rPr lang="tr-TR" altLang="tr-TR" sz="1600" b="0" dirty="0" smtClean="0">
                <a:latin typeface="+mj-lt"/>
              </a:rPr>
              <a:t> görülmez. </a:t>
            </a:r>
          </a:p>
          <a:p>
            <a:pPr marL="285750" indent="-285750" algn="just">
              <a:lnSpc>
                <a:spcPct val="100000"/>
              </a:lnSpc>
              <a:spcBef>
                <a:spcPct val="0"/>
              </a:spcBef>
              <a:buFont typeface="Arial" panose="020B0604020202020204" pitchFamily="34" charset="0"/>
              <a:buChar char="•"/>
            </a:pPr>
            <a:endParaRPr lang="tr-TR" altLang="tr-TR" sz="1600" dirty="0" smtClean="0">
              <a:latin typeface="+mj-lt"/>
            </a:endParaRPr>
          </a:p>
          <a:p>
            <a:pPr marL="285750" indent="-285750" algn="just">
              <a:lnSpc>
                <a:spcPct val="100000"/>
              </a:lnSpc>
              <a:spcBef>
                <a:spcPct val="0"/>
              </a:spcBef>
              <a:buFont typeface="Arial" panose="020B0604020202020204" pitchFamily="34" charset="0"/>
              <a:buChar char="•"/>
            </a:pPr>
            <a:endParaRPr lang="tr-TR" altLang="tr-TR" sz="1600" dirty="0">
              <a:latin typeface="+mj-lt"/>
            </a:endParaRPr>
          </a:p>
          <a:p>
            <a:pPr marL="285750" indent="-285750" algn="just">
              <a:lnSpc>
                <a:spcPct val="100000"/>
              </a:lnSpc>
              <a:spcBef>
                <a:spcPct val="0"/>
              </a:spcBef>
              <a:buFont typeface="Arial" panose="020B0604020202020204" pitchFamily="34" charset="0"/>
              <a:buChar char="•"/>
            </a:pPr>
            <a:r>
              <a:rPr lang="tr-TR" altLang="tr-TR" sz="1600" b="0" dirty="0" smtClean="0">
                <a:latin typeface="+mj-lt"/>
              </a:rPr>
              <a:t>Ancak </a:t>
            </a:r>
            <a:r>
              <a:rPr lang="tr-TR" altLang="tr-TR" sz="1600" b="1" i="1" dirty="0" smtClean="0">
                <a:latin typeface="+mj-lt"/>
              </a:rPr>
              <a:t>Portekizce, Fransızca </a:t>
            </a:r>
            <a:r>
              <a:rPr lang="tr-TR" altLang="tr-TR" sz="1600" b="0" dirty="0" smtClean="0">
                <a:latin typeface="+mj-lt"/>
              </a:rPr>
              <a:t>gibi dillerde </a:t>
            </a:r>
            <a:r>
              <a:rPr lang="tr-TR" altLang="tr-TR" sz="1600" b="0" dirty="0" err="1" smtClean="0">
                <a:latin typeface="+mj-lt"/>
              </a:rPr>
              <a:t>genizsilleşme</a:t>
            </a:r>
            <a:r>
              <a:rPr lang="tr-TR" altLang="tr-TR" sz="1600" b="0" dirty="0" smtClean="0">
                <a:latin typeface="+mj-lt"/>
              </a:rPr>
              <a:t> </a:t>
            </a:r>
            <a:r>
              <a:rPr lang="tr-TR" altLang="tr-TR" sz="1600" b="0" i="1" dirty="0" err="1" smtClean="0">
                <a:latin typeface="+mj-lt"/>
              </a:rPr>
              <a:t>sesbirimsel</a:t>
            </a:r>
            <a:r>
              <a:rPr lang="tr-TR" altLang="tr-TR" sz="1600" b="0" i="1" dirty="0" smtClean="0">
                <a:latin typeface="+mj-lt"/>
              </a:rPr>
              <a:t> niteliklidir, yani anlam </a:t>
            </a:r>
            <a:r>
              <a:rPr lang="tr-TR" altLang="tr-TR" sz="1600" b="0" i="1" dirty="0" err="1" smtClean="0">
                <a:latin typeface="+mj-lt"/>
              </a:rPr>
              <a:t>ayırtedicidir</a:t>
            </a:r>
            <a:r>
              <a:rPr lang="tr-TR" altLang="tr-TR" sz="1600" b="0" i="1" dirty="0" smtClean="0">
                <a:latin typeface="+mj-lt"/>
              </a:rPr>
              <a:t>. </a:t>
            </a:r>
          </a:p>
          <a:p>
            <a:pPr marL="285750" indent="-285750" algn="just">
              <a:lnSpc>
                <a:spcPct val="100000"/>
              </a:lnSpc>
              <a:spcBef>
                <a:spcPct val="0"/>
              </a:spcBef>
              <a:buFont typeface="Arial" panose="020B0604020202020204" pitchFamily="34" charset="0"/>
              <a:buChar char="•"/>
            </a:pPr>
            <a:endParaRPr lang="en-US" altLang="tr-TR" sz="1200" b="0" i="1" dirty="0">
              <a:latin typeface="+mj-lt"/>
            </a:endParaRPr>
          </a:p>
        </p:txBody>
      </p:sp>
      <p:sp>
        <p:nvSpPr>
          <p:cNvPr id="1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284599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00px-Cardinal_vowel_tongue_position-front.svg.png"/>
          <p:cNvPicPr>
            <a:picLocks noChangeAspect="1"/>
          </p:cNvPicPr>
          <p:nvPr/>
        </p:nvPicPr>
        <p:blipFill>
          <a:blip r:embed="rId10" cstate="print"/>
          <a:stretch>
            <a:fillRect/>
          </a:stretch>
        </p:blipFill>
        <p:spPr>
          <a:xfrm>
            <a:off x="7929586" y="95240"/>
            <a:ext cx="1047744" cy="1047744"/>
          </a:xfrm>
          <a:prstGeom prst="rect">
            <a:avLst/>
          </a:prstGeom>
        </p:spPr>
      </p:pic>
      <p:sp>
        <p:nvSpPr>
          <p:cNvPr id="16" name="Text Box 8"/>
          <p:cNvSpPr txBox="1">
            <a:spLocks noChangeArrowheads="1"/>
          </p:cNvSpPr>
          <p:nvPr/>
        </p:nvSpPr>
        <p:spPr bwMode="auto">
          <a:xfrm>
            <a:off x="5292080" y="4814180"/>
            <a:ext cx="57607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7" name="Text Box 8"/>
          <p:cNvSpPr txBox="1">
            <a:spLocks noChangeArrowheads="1"/>
          </p:cNvSpPr>
          <p:nvPr/>
        </p:nvSpPr>
        <p:spPr bwMode="auto">
          <a:xfrm>
            <a:off x="6129631" y="4869160"/>
            <a:ext cx="242569" cy="2435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endParaRPr>
          </a:p>
        </p:txBody>
      </p:sp>
      <p:sp>
        <p:nvSpPr>
          <p:cNvPr id="18" name="TextBox 17"/>
          <p:cNvSpPr txBox="1"/>
          <p:nvPr/>
        </p:nvSpPr>
        <p:spPr>
          <a:xfrm>
            <a:off x="500034" y="642918"/>
            <a:ext cx="8001056" cy="430887"/>
          </a:xfrm>
          <a:prstGeom prst="rect">
            <a:avLst/>
          </a:prstGeom>
          <a:noFill/>
        </p:spPr>
        <p:txBody>
          <a:bodyPr wrap="square" rtlCol="0">
            <a:spAutoFit/>
          </a:bodyPr>
          <a:lstStyle/>
          <a:p>
            <a:r>
              <a:rPr lang="tr-TR" sz="2200" b="1" dirty="0" smtClean="0"/>
              <a:t>Ünlülerde Uzunluk / Uzama (</a:t>
            </a:r>
            <a:r>
              <a:rPr lang="tr-TR" sz="2200" dirty="0" err="1" smtClean="0"/>
              <a:t>Vowel</a:t>
            </a:r>
            <a:r>
              <a:rPr lang="tr-TR" sz="2200" dirty="0" smtClean="0"/>
              <a:t> </a:t>
            </a:r>
            <a:r>
              <a:rPr lang="tr-TR" sz="2200" dirty="0" err="1" smtClean="0"/>
              <a:t>Length</a:t>
            </a:r>
            <a:r>
              <a:rPr lang="tr-TR" sz="2200" b="1" dirty="0" smtClean="0"/>
              <a:t>) </a:t>
            </a:r>
          </a:p>
        </p:txBody>
      </p:sp>
      <p:sp>
        <p:nvSpPr>
          <p:cNvPr id="20" name="Text Box 5"/>
          <p:cNvSpPr txBox="1">
            <a:spLocks noChangeArrowheads="1"/>
          </p:cNvSpPr>
          <p:nvPr/>
        </p:nvSpPr>
        <p:spPr bwMode="auto">
          <a:xfrm>
            <a:off x="500034" y="1412776"/>
            <a:ext cx="821537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100000"/>
              </a:lnSpc>
              <a:spcBef>
                <a:spcPct val="0"/>
              </a:spcBef>
              <a:buFont typeface="Arial" panose="020B0604020202020204" pitchFamily="34" charset="0"/>
              <a:buChar char="•"/>
            </a:pPr>
            <a:r>
              <a:rPr lang="tr-TR" altLang="tr-TR" b="0" dirty="0" smtClean="0">
                <a:latin typeface="+mj-lt"/>
              </a:rPr>
              <a:t>Bazı dillerde ünlü uzunluğu </a:t>
            </a:r>
            <a:r>
              <a:rPr lang="tr-TR" altLang="tr-TR" b="0" dirty="0" err="1" smtClean="0">
                <a:latin typeface="+mj-lt"/>
              </a:rPr>
              <a:t>sesbirimsel</a:t>
            </a:r>
            <a:r>
              <a:rPr lang="tr-TR" altLang="tr-TR" b="0" dirty="0" smtClean="0">
                <a:latin typeface="+mj-lt"/>
              </a:rPr>
              <a:t> niteliklidir, anlam </a:t>
            </a:r>
            <a:r>
              <a:rPr lang="tr-TR" altLang="tr-TR" b="0" dirty="0" err="1" smtClean="0">
                <a:latin typeface="+mj-lt"/>
              </a:rPr>
              <a:t>ayırtedicidir</a:t>
            </a:r>
            <a:r>
              <a:rPr lang="tr-TR" altLang="tr-TR" dirty="0" smtClean="0">
                <a:latin typeface="+mj-lt"/>
              </a:rPr>
              <a:t>: </a:t>
            </a:r>
          </a:p>
          <a:p>
            <a:pPr marL="285750" indent="-285750" algn="just">
              <a:lnSpc>
                <a:spcPct val="100000"/>
              </a:lnSpc>
              <a:spcBef>
                <a:spcPct val="0"/>
              </a:spcBef>
              <a:buFont typeface="Arial" panose="020B0604020202020204" pitchFamily="34" charset="0"/>
              <a:buChar char="•"/>
            </a:pPr>
            <a:endParaRPr lang="tr-TR" altLang="tr-TR" dirty="0">
              <a:latin typeface="+mj-lt"/>
            </a:endParaRPr>
          </a:p>
          <a:p>
            <a:pPr marL="285750" indent="-285750" algn="just">
              <a:lnSpc>
                <a:spcPct val="100000"/>
              </a:lnSpc>
              <a:spcBef>
                <a:spcPct val="0"/>
              </a:spcBef>
              <a:buFont typeface="Arial" panose="020B0604020202020204" pitchFamily="34" charset="0"/>
              <a:buChar char="•"/>
            </a:pPr>
            <a:r>
              <a:rPr lang="tr-TR" altLang="tr-TR" dirty="0" smtClean="0">
                <a:latin typeface="+mj-lt"/>
              </a:rPr>
              <a:t>Japonca, Çek dili, Havai dili, Fince, </a:t>
            </a:r>
            <a:r>
              <a:rPr lang="tr-TR" altLang="tr-TR" dirty="0" err="1" smtClean="0">
                <a:latin typeface="+mj-lt"/>
              </a:rPr>
              <a:t>Tai</a:t>
            </a:r>
            <a:r>
              <a:rPr lang="tr-TR" altLang="tr-TR" dirty="0" smtClean="0">
                <a:latin typeface="+mj-lt"/>
              </a:rPr>
              <a:t> dili, Eski İngilizce, Estonca gibi…</a:t>
            </a:r>
          </a:p>
          <a:p>
            <a:pPr algn="just">
              <a:lnSpc>
                <a:spcPct val="100000"/>
              </a:lnSpc>
              <a:spcBef>
                <a:spcPct val="0"/>
              </a:spcBef>
            </a:pPr>
            <a:endParaRPr lang="tr-TR" altLang="tr-TR" b="0" dirty="0">
              <a:latin typeface="+mj-lt"/>
            </a:endParaRPr>
          </a:p>
          <a:p>
            <a:pPr algn="just">
              <a:lnSpc>
                <a:spcPct val="100000"/>
              </a:lnSpc>
              <a:spcBef>
                <a:spcPct val="0"/>
              </a:spcBef>
            </a:pPr>
            <a:endParaRPr lang="tr-TR" altLang="tr-TR" b="0" dirty="0" smtClean="0">
              <a:latin typeface="+mj-lt"/>
            </a:endParaRPr>
          </a:p>
          <a:p>
            <a:pPr algn="just">
              <a:lnSpc>
                <a:spcPct val="100000"/>
              </a:lnSpc>
              <a:spcBef>
                <a:spcPct val="0"/>
              </a:spcBef>
            </a:pPr>
            <a:endParaRPr lang="tr-TR" altLang="tr-TR" i="1" dirty="0">
              <a:latin typeface="+mj-lt"/>
            </a:endParaRPr>
          </a:p>
          <a:p>
            <a:pPr algn="just">
              <a:lnSpc>
                <a:spcPct val="100000"/>
              </a:lnSpc>
              <a:spcBef>
                <a:spcPct val="0"/>
              </a:spcBef>
            </a:pPr>
            <a:endParaRPr lang="en-US" altLang="tr-TR" sz="1400" b="0" i="1" dirty="0">
              <a:latin typeface="+mj-lt"/>
            </a:endParaRPr>
          </a:p>
        </p:txBody>
      </p:sp>
      <p:sp>
        <p:nvSpPr>
          <p:cNvPr id="2" name="Dikdörtgen 1"/>
          <p:cNvSpPr/>
          <p:nvPr/>
        </p:nvSpPr>
        <p:spPr>
          <a:xfrm>
            <a:off x="4211960" y="3541741"/>
            <a:ext cx="3816424" cy="2000548"/>
          </a:xfrm>
          <a:prstGeom prst="rect">
            <a:avLst/>
          </a:prstGeom>
        </p:spPr>
        <p:txBody>
          <a:bodyPr wrap="square">
            <a:spAutoFit/>
          </a:bodyPr>
          <a:lstStyle/>
          <a:p>
            <a:pPr algn="just">
              <a:spcBef>
                <a:spcPct val="50000"/>
              </a:spcBef>
            </a:pPr>
            <a:r>
              <a:rPr lang="tr-TR" altLang="tr-TR" sz="2000" b="1" dirty="0" smtClean="0">
                <a:latin typeface="+mj-lt"/>
              </a:rPr>
              <a:t> Finceden Örnekler:</a:t>
            </a:r>
            <a:endParaRPr lang="en-US" altLang="tr-TR" sz="2000" b="1" dirty="0">
              <a:latin typeface="+mj-lt"/>
            </a:endParaRPr>
          </a:p>
          <a:p>
            <a:pPr algn="just">
              <a:lnSpc>
                <a:spcPct val="80000"/>
              </a:lnSpc>
              <a:spcBef>
                <a:spcPct val="50000"/>
              </a:spcBef>
            </a:pPr>
            <a:r>
              <a:rPr lang="tr-TR" altLang="tr-TR" sz="2000" i="1" dirty="0" smtClean="0">
                <a:latin typeface="+mj-lt"/>
              </a:rPr>
              <a:t>	</a:t>
            </a:r>
            <a:r>
              <a:rPr lang="en-US" altLang="tr-TR" sz="2000" i="1" dirty="0" smtClean="0">
                <a:latin typeface="+mj-lt"/>
              </a:rPr>
              <a:t>taka </a:t>
            </a:r>
            <a:r>
              <a:rPr lang="en-US" altLang="tr-TR" sz="2000" i="1" dirty="0">
                <a:latin typeface="+mj-lt"/>
              </a:rPr>
              <a:t>(back)</a:t>
            </a:r>
          </a:p>
          <a:p>
            <a:pPr algn="just">
              <a:lnSpc>
                <a:spcPct val="80000"/>
              </a:lnSpc>
              <a:spcBef>
                <a:spcPct val="50000"/>
              </a:spcBef>
            </a:pPr>
            <a:r>
              <a:rPr lang="tr-TR" altLang="tr-TR" sz="2000" i="1" dirty="0" smtClean="0">
                <a:latin typeface="+mj-lt"/>
              </a:rPr>
              <a:t>	</a:t>
            </a:r>
            <a:r>
              <a:rPr lang="en-US" altLang="tr-TR" sz="2000" i="1" dirty="0" err="1" smtClean="0">
                <a:latin typeface="+mj-lt"/>
              </a:rPr>
              <a:t>takaa</a:t>
            </a:r>
            <a:r>
              <a:rPr lang="en-US" altLang="tr-TR" sz="2000" i="1" dirty="0" smtClean="0">
                <a:latin typeface="+mj-lt"/>
              </a:rPr>
              <a:t> </a:t>
            </a:r>
            <a:r>
              <a:rPr lang="en-US" altLang="tr-TR" sz="2000" i="1" dirty="0">
                <a:latin typeface="+mj-lt"/>
              </a:rPr>
              <a:t>(from behind)</a:t>
            </a:r>
          </a:p>
          <a:p>
            <a:pPr algn="just">
              <a:lnSpc>
                <a:spcPct val="80000"/>
              </a:lnSpc>
              <a:spcBef>
                <a:spcPct val="50000"/>
              </a:spcBef>
            </a:pPr>
            <a:r>
              <a:rPr lang="tr-TR" altLang="tr-TR" sz="2000" i="1" dirty="0" smtClean="0">
                <a:latin typeface="+mj-lt"/>
              </a:rPr>
              <a:t>	</a:t>
            </a:r>
            <a:r>
              <a:rPr lang="en-US" altLang="tr-TR" sz="2000" i="1" dirty="0" err="1" smtClean="0">
                <a:latin typeface="+mj-lt"/>
              </a:rPr>
              <a:t>takka</a:t>
            </a:r>
            <a:r>
              <a:rPr lang="en-US" altLang="tr-TR" sz="2000" i="1" dirty="0" smtClean="0">
                <a:latin typeface="+mj-lt"/>
              </a:rPr>
              <a:t> </a:t>
            </a:r>
            <a:r>
              <a:rPr lang="en-US" altLang="tr-TR" sz="2000" i="1" dirty="0">
                <a:latin typeface="+mj-lt"/>
              </a:rPr>
              <a:t>(fireplace)</a:t>
            </a:r>
          </a:p>
          <a:p>
            <a:pPr algn="just">
              <a:lnSpc>
                <a:spcPct val="80000"/>
              </a:lnSpc>
              <a:spcBef>
                <a:spcPct val="50000"/>
              </a:spcBef>
            </a:pPr>
            <a:r>
              <a:rPr lang="tr-TR" altLang="tr-TR" sz="2000" i="1" dirty="0" smtClean="0">
                <a:latin typeface="+mj-lt"/>
              </a:rPr>
              <a:t>	</a:t>
            </a:r>
            <a:r>
              <a:rPr lang="en-US" altLang="tr-TR" sz="2000" i="1" dirty="0" err="1" smtClean="0">
                <a:latin typeface="+mj-lt"/>
              </a:rPr>
              <a:t>taakka</a:t>
            </a:r>
            <a:r>
              <a:rPr lang="en-US" altLang="tr-TR" sz="2000" i="1" dirty="0" smtClean="0">
                <a:latin typeface="+mj-lt"/>
              </a:rPr>
              <a:t> </a:t>
            </a:r>
            <a:r>
              <a:rPr lang="en-US" altLang="tr-TR" sz="2000" i="1" dirty="0">
                <a:latin typeface="+mj-lt"/>
              </a:rPr>
              <a:t>(burden</a:t>
            </a:r>
            <a:r>
              <a:rPr lang="en-US" altLang="tr-TR" sz="2000" i="1" dirty="0" smtClean="0">
                <a:latin typeface="+mj-lt"/>
              </a:rPr>
              <a:t>)</a:t>
            </a:r>
            <a:endParaRPr lang="en-US" altLang="tr-TR" sz="2000" i="1" dirty="0">
              <a:latin typeface="+mj-lt"/>
            </a:endParaRPr>
          </a:p>
        </p:txBody>
      </p:sp>
      <p:pic>
        <p:nvPicPr>
          <p:cNvPr id="11"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4765026" y="402687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rcRect/>
          <a:stretch>
            <a:fillRect/>
          </a:stretch>
        </p:blipFill>
        <p:spPr bwMode="auto">
          <a:xfrm>
            <a:off x="4772044" y="4460226"/>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4775958" y="486580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11">
            <a:extLst>
              <a:ext uri="{28A0092B-C50C-407E-A947-70E740481C1C}">
                <a14:useLocalDpi xmlns:a14="http://schemas.microsoft.com/office/drawing/2010/main" val="0"/>
              </a:ext>
            </a:extLst>
          </a:blip>
          <a:srcRect/>
          <a:stretch>
            <a:fillRect/>
          </a:stretch>
        </p:blipFill>
        <p:spPr bwMode="auto">
          <a:xfrm>
            <a:off x="4772044" y="528540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410597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8"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11" fill="hold"/>
                                        <p:tgtEl>
                                          <p:spTgt spid="14"/>
                                        </p:tgtEl>
                                      </p:cBhvr>
                                    </p:cmd>
                                  </p:childTnLst>
                                </p:cTn>
                              </p:par>
                            </p:childTnLst>
                          </p:cTn>
                        </p:par>
                      </p:childTnLst>
                    </p:cTn>
                  </p:par>
                </p:childTnLst>
              </p:cTn>
              <p:nextCondLst>
                <p:cond evt="onClick" delay="0">
                  <p:tgtEl>
                    <p:spTgt spid="14"/>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11" fill="hold"/>
                                        <p:tgtEl>
                                          <p:spTgt spid="21"/>
                                        </p:tgtEl>
                                      </p:cBhvr>
                                    </p:cmd>
                                  </p:childTnLst>
                                </p:cTn>
                              </p:par>
                            </p:childTnLst>
                          </p:cTn>
                        </p:par>
                      </p:childTnLst>
                    </p:cTn>
                  </p:par>
                </p:childTnLst>
              </p:cTn>
              <p:nextCondLst>
                <p:cond evt="onClick" delay="0">
                  <p:tgtEl>
                    <p:spTgt spid="2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11080"/>
            <a:ext cx="8229600" cy="4289688"/>
          </a:xfrm>
        </p:spPr>
        <p:txBody>
          <a:bodyPr>
            <a:normAutofit/>
          </a:bodyPr>
          <a:lstStyle/>
          <a:p>
            <a:pPr lvl="0" algn="just"/>
            <a:r>
              <a:rPr lang="tr-TR" sz="1800" dirty="0" smtClean="0">
                <a:latin typeface="+mj-lt"/>
              </a:rPr>
              <a:t>Sesbilimsel Tipolojiye Giriş</a:t>
            </a:r>
          </a:p>
          <a:p>
            <a:pPr lvl="0" algn="just"/>
            <a:r>
              <a:rPr lang="tr-TR" sz="1800" dirty="0" smtClean="0">
                <a:latin typeface="+mj-lt"/>
              </a:rPr>
              <a:t>Ses – Sesbirim Bağıntısı</a:t>
            </a:r>
          </a:p>
          <a:p>
            <a:pPr lvl="0" algn="just"/>
            <a:r>
              <a:rPr lang="tr-TR" sz="1800" dirty="0" smtClean="0">
                <a:latin typeface="+mj-lt"/>
              </a:rPr>
              <a:t>Ses Çevresi, Dağılımsal Değişkeler</a:t>
            </a:r>
          </a:p>
          <a:p>
            <a:pPr lvl="0" algn="just"/>
            <a:r>
              <a:rPr lang="tr-TR" sz="1800" dirty="0" smtClean="0">
                <a:latin typeface="+mj-lt"/>
              </a:rPr>
              <a:t>Evrensel İlkeler ve Değiştirgenler</a:t>
            </a:r>
          </a:p>
          <a:p>
            <a:pPr lvl="0" algn="just"/>
            <a:r>
              <a:rPr lang="tr-TR" sz="1800" dirty="0" smtClean="0">
                <a:latin typeface="+mj-lt"/>
              </a:rPr>
              <a:t>Parçalı Sesbilimde Tipolojik Yaklaşım</a:t>
            </a:r>
          </a:p>
          <a:p>
            <a:pPr lvl="0" algn="just"/>
            <a:r>
              <a:rPr lang="tr-TR" sz="1800" dirty="0" smtClean="0">
                <a:latin typeface="+mj-lt"/>
              </a:rPr>
              <a:t>Titreşimlilik Hiyerarşisi: </a:t>
            </a:r>
            <a:r>
              <a:rPr lang="tr-TR" sz="1800" i="1" dirty="0" smtClean="0">
                <a:latin typeface="+mj-lt"/>
              </a:rPr>
              <a:t>Ötüm</a:t>
            </a:r>
          </a:p>
          <a:p>
            <a:pPr lvl="0" algn="just"/>
            <a:r>
              <a:rPr lang="tr-TR" sz="1800" dirty="0" smtClean="0">
                <a:latin typeface="+mj-lt"/>
              </a:rPr>
              <a:t>Konuşma Seslerinin Çıkarılış Türleri: </a:t>
            </a:r>
            <a:r>
              <a:rPr lang="tr-TR" sz="1800" i="1" dirty="0" smtClean="0">
                <a:latin typeface="+mj-lt"/>
              </a:rPr>
              <a:t>Akciğer Girişli-Çıkışlı Sesler</a:t>
            </a:r>
          </a:p>
          <a:p>
            <a:pPr lvl="0" algn="just"/>
            <a:r>
              <a:rPr lang="tr-TR" sz="1800" dirty="0" smtClean="0">
                <a:latin typeface="+mj-lt"/>
              </a:rPr>
              <a:t>Sesbirim Sayımcaları – WALS’ten örnekler</a:t>
            </a:r>
          </a:p>
          <a:p>
            <a:pPr lvl="0" algn="just"/>
            <a:r>
              <a:rPr lang="tr-TR" sz="1800" dirty="0" smtClean="0">
                <a:latin typeface="+mj-lt"/>
              </a:rPr>
              <a:t>Dünya Dillerinde Ünlülerin Sınıflandırılması ve Evrenceler: </a:t>
            </a:r>
          </a:p>
          <a:p>
            <a:pPr lvl="0" algn="just">
              <a:buNone/>
            </a:pPr>
            <a:r>
              <a:rPr lang="tr-TR" sz="1800" i="1" dirty="0" smtClean="0">
                <a:latin typeface="+mj-lt"/>
              </a:rPr>
              <a:t>	Çene açısı, dudakların durumu, dilin devinimi</a:t>
            </a:r>
          </a:p>
          <a:p>
            <a:pPr algn="just"/>
            <a:r>
              <a:rPr lang="tr-TR" sz="1800" dirty="0" smtClean="0">
                <a:latin typeface="+mj-lt"/>
              </a:rPr>
              <a:t>Ünsüz Sınıflandırmasına Genel Giriş</a:t>
            </a:r>
          </a:p>
        </p:txBody>
      </p:sp>
      <p:sp>
        <p:nvSpPr>
          <p:cNvPr id="6" name="TextBox 5"/>
          <p:cNvSpPr txBox="1"/>
          <p:nvPr/>
        </p:nvSpPr>
        <p:spPr>
          <a:xfrm>
            <a:off x="500034" y="571480"/>
            <a:ext cx="8001056" cy="523220"/>
          </a:xfrm>
          <a:prstGeom prst="rect">
            <a:avLst/>
          </a:prstGeom>
          <a:noFill/>
        </p:spPr>
        <p:txBody>
          <a:bodyPr wrap="square" rtlCol="0">
            <a:spAutoFit/>
          </a:bodyPr>
          <a:lstStyle/>
          <a:p>
            <a:r>
              <a:rPr lang="tr-TR" sz="2800" b="1" dirty="0" smtClean="0"/>
              <a:t>İZLENCE </a:t>
            </a:r>
            <a:r>
              <a:rPr lang="tr-TR" sz="2800" b="1" smtClean="0"/>
              <a:t>– 06.03.2018</a:t>
            </a:r>
            <a:endParaRPr lang="tr-TR" sz="2800" b="1" dirty="0"/>
          </a:p>
        </p:txBody>
      </p:sp>
      <p:sp>
        <p:nvSpPr>
          <p:cNvPr id="7"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p:txBody>
      </p:sp>
      <p:grpSp>
        <p:nvGrpSpPr>
          <p:cNvPr id="44" name="Group 43"/>
          <p:cNvGrpSpPr/>
          <p:nvPr/>
        </p:nvGrpSpPr>
        <p:grpSpPr>
          <a:xfrm>
            <a:off x="680549" y="1285860"/>
            <a:ext cx="7034723" cy="4849848"/>
            <a:chOff x="312392" y="1871199"/>
            <a:chExt cx="6677533" cy="4635534"/>
          </a:xfrm>
        </p:grpSpPr>
        <p:sp>
          <p:nvSpPr>
            <p:cNvPr id="4" name="3 Metin kutusu"/>
            <p:cNvSpPr txBox="1"/>
            <p:nvPr/>
          </p:nvSpPr>
          <p:spPr>
            <a:xfrm>
              <a:off x="612648" y="2423655"/>
              <a:ext cx="2081048" cy="6766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2000" b="1" dirty="0" smtClean="0">
                  <a:solidFill>
                    <a:schemeClr val="tx1"/>
                  </a:solidFill>
                  <a:latin typeface="Book Antiqua" pitchFamily="18" charset="0"/>
                  <a:cs typeface="Arial" pitchFamily="34" charset="0"/>
                </a:rPr>
                <a:t>DİLİN DEVİNİMİ</a:t>
              </a:r>
              <a:endParaRPr lang="tr-TR" sz="2000" b="1" dirty="0">
                <a:solidFill>
                  <a:schemeClr val="tx1"/>
                </a:solidFill>
                <a:latin typeface="Book Antiqua" pitchFamily="18" charset="0"/>
                <a:cs typeface="Arial" pitchFamily="34" charset="0"/>
              </a:endParaRPr>
            </a:p>
          </p:txBody>
        </p:sp>
        <p:sp>
          <p:nvSpPr>
            <p:cNvPr id="5" name="4 Metin kutusu"/>
            <p:cNvSpPr txBox="1"/>
            <p:nvPr/>
          </p:nvSpPr>
          <p:spPr>
            <a:xfrm>
              <a:off x="612648" y="4345624"/>
              <a:ext cx="2081048" cy="3824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2000" b="1" dirty="0" smtClean="0">
                  <a:solidFill>
                    <a:schemeClr val="tx1"/>
                  </a:solidFill>
                  <a:latin typeface="Book Antiqua" pitchFamily="18" charset="0"/>
                  <a:cs typeface="Arial" pitchFamily="34" charset="0"/>
                </a:rPr>
                <a:t>ÇENE AÇISI</a:t>
              </a:r>
              <a:endParaRPr lang="tr-TR" sz="2000" b="1" dirty="0">
                <a:solidFill>
                  <a:schemeClr val="tx1"/>
                </a:solidFill>
                <a:latin typeface="Book Antiqua" pitchFamily="18" charset="0"/>
                <a:cs typeface="Arial" pitchFamily="34" charset="0"/>
              </a:endParaRPr>
            </a:p>
          </p:txBody>
        </p:sp>
        <p:sp>
          <p:nvSpPr>
            <p:cNvPr id="6" name="5 Metin kutusu"/>
            <p:cNvSpPr txBox="1"/>
            <p:nvPr/>
          </p:nvSpPr>
          <p:spPr>
            <a:xfrm>
              <a:off x="312392" y="5694944"/>
              <a:ext cx="2532993" cy="6766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2000" b="1" dirty="0" smtClean="0">
                  <a:solidFill>
                    <a:schemeClr val="tx1"/>
                  </a:solidFill>
                  <a:latin typeface="Book Antiqua" pitchFamily="18" charset="0"/>
                  <a:cs typeface="Arial" pitchFamily="34" charset="0"/>
                </a:rPr>
                <a:t>DUDAKLARIN DURUMU</a:t>
              </a:r>
              <a:endParaRPr lang="tr-TR" sz="2000" b="1" dirty="0">
                <a:solidFill>
                  <a:schemeClr val="tx1"/>
                </a:solidFill>
                <a:latin typeface="Book Antiqua" pitchFamily="18" charset="0"/>
                <a:cs typeface="Arial" pitchFamily="34" charset="0"/>
              </a:endParaRPr>
            </a:p>
          </p:txBody>
        </p:sp>
        <p:sp>
          <p:nvSpPr>
            <p:cNvPr id="7" name="6 Metin kutusu"/>
            <p:cNvSpPr txBox="1"/>
            <p:nvPr/>
          </p:nvSpPr>
          <p:spPr>
            <a:xfrm>
              <a:off x="3240087" y="1884847"/>
              <a:ext cx="14394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err="1" smtClean="0">
                  <a:latin typeface="Book Antiqua" pitchFamily="18" charset="0"/>
                  <a:cs typeface="Arial" pitchFamily="34" charset="0"/>
                </a:rPr>
                <a:t>arkadil</a:t>
              </a:r>
              <a:endParaRPr lang="tr-TR" b="1" dirty="0" smtClean="0">
                <a:latin typeface="Book Antiqua" pitchFamily="18" charset="0"/>
                <a:cs typeface="Arial" pitchFamily="34" charset="0"/>
              </a:endParaRPr>
            </a:p>
          </p:txBody>
        </p:sp>
        <p:sp>
          <p:nvSpPr>
            <p:cNvPr id="8" name="7 Metin kutusu"/>
            <p:cNvSpPr txBox="1"/>
            <p:nvPr/>
          </p:nvSpPr>
          <p:spPr>
            <a:xfrm>
              <a:off x="3294679" y="3990141"/>
              <a:ext cx="12139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smtClean="0">
                  <a:latin typeface="Book Antiqua" pitchFamily="18" charset="0"/>
                  <a:cs typeface="Arial" pitchFamily="34" charset="0"/>
                </a:rPr>
                <a:t>dar</a:t>
              </a:r>
            </a:p>
          </p:txBody>
        </p:sp>
        <p:sp>
          <p:nvSpPr>
            <p:cNvPr id="9" name="8 Metin kutusu"/>
            <p:cNvSpPr txBox="1"/>
            <p:nvPr/>
          </p:nvSpPr>
          <p:spPr>
            <a:xfrm>
              <a:off x="3288197" y="5502347"/>
              <a:ext cx="12139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smtClean="0">
                  <a:latin typeface="Book Antiqua" pitchFamily="18" charset="0"/>
                  <a:cs typeface="Arial" pitchFamily="34" charset="0"/>
                </a:rPr>
                <a:t>düz</a:t>
              </a:r>
            </a:p>
          </p:txBody>
        </p:sp>
        <p:cxnSp>
          <p:nvCxnSpPr>
            <p:cNvPr id="13" name="12 Düz Ok Bağlayıcısı"/>
            <p:cNvCxnSpPr/>
            <p:nvPr/>
          </p:nvCxnSpPr>
          <p:spPr>
            <a:xfrm>
              <a:off x="4739337" y="2075977"/>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6" name="15 Metin kutusu"/>
            <p:cNvSpPr txBox="1"/>
            <p:nvPr/>
          </p:nvSpPr>
          <p:spPr>
            <a:xfrm>
              <a:off x="3240087" y="2539661"/>
              <a:ext cx="14394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err="1" smtClean="0">
                  <a:latin typeface="Book Antiqua" pitchFamily="18" charset="0"/>
                  <a:cs typeface="Arial" pitchFamily="34" charset="0"/>
                </a:rPr>
                <a:t>ortadil</a:t>
              </a:r>
              <a:endParaRPr lang="tr-TR" b="1" dirty="0" smtClean="0">
                <a:latin typeface="Book Antiqua" pitchFamily="18" charset="0"/>
                <a:cs typeface="Arial" pitchFamily="34" charset="0"/>
              </a:endParaRPr>
            </a:p>
          </p:txBody>
        </p:sp>
        <p:sp>
          <p:nvSpPr>
            <p:cNvPr id="17" name="16 Metin kutusu"/>
            <p:cNvSpPr txBox="1"/>
            <p:nvPr/>
          </p:nvSpPr>
          <p:spPr>
            <a:xfrm>
              <a:off x="3240087" y="3215003"/>
              <a:ext cx="14394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err="1" smtClean="0">
                  <a:latin typeface="Book Antiqua" pitchFamily="18" charset="0"/>
                  <a:cs typeface="Arial" pitchFamily="34" charset="0"/>
                </a:rPr>
                <a:t>öndil</a:t>
              </a:r>
              <a:endParaRPr lang="tr-TR" b="1" dirty="0" smtClean="0">
                <a:latin typeface="Book Antiqua" pitchFamily="18" charset="0"/>
                <a:cs typeface="Arial" pitchFamily="34" charset="0"/>
              </a:endParaRPr>
            </a:p>
          </p:txBody>
        </p:sp>
        <p:sp>
          <p:nvSpPr>
            <p:cNvPr id="18" name="17 Metin kutusu"/>
            <p:cNvSpPr txBox="1"/>
            <p:nvPr/>
          </p:nvSpPr>
          <p:spPr>
            <a:xfrm>
              <a:off x="5187441" y="1871199"/>
              <a:ext cx="1592234"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/a/, /o/, /u/</a:t>
              </a:r>
            </a:p>
          </p:txBody>
        </p:sp>
        <p:sp>
          <p:nvSpPr>
            <p:cNvPr id="19" name="18 Metin kutusu"/>
            <p:cNvSpPr txBox="1"/>
            <p:nvPr/>
          </p:nvSpPr>
          <p:spPr>
            <a:xfrm>
              <a:off x="5528766" y="2542223"/>
              <a:ext cx="918673" cy="3824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/ı/</a:t>
              </a:r>
            </a:p>
          </p:txBody>
        </p:sp>
        <p:sp>
          <p:nvSpPr>
            <p:cNvPr id="20" name="19 Metin kutusu"/>
            <p:cNvSpPr txBox="1"/>
            <p:nvPr/>
          </p:nvSpPr>
          <p:spPr>
            <a:xfrm>
              <a:off x="5176064" y="3210975"/>
              <a:ext cx="1784293"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/e/, /i/, /ö/, /ü/</a:t>
              </a:r>
            </a:p>
          </p:txBody>
        </p:sp>
        <p:sp>
          <p:nvSpPr>
            <p:cNvPr id="23" name="22 Metin kutusu"/>
            <p:cNvSpPr txBox="1"/>
            <p:nvPr/>
          </p:nvSpPr>
          <p:spPr>
            <a:xfrm>
              <a:off x="3310599" y="4661165"/>
              <a:ext cx="12139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smtClean="0">
                  <a:latin typeface="Book Antiqua" pitchFamily="18" charset="0"/>
                  <a:cs typeface="Arial" pitchFamily="34" charset="0"/>
                </a:rPr>
                <a:t>geniş</a:t>
              </a:r>
            </a:p>
          </p:txBody>
        </p:sp>
        <p:sp>
          <p:nvSpPr>
            <p:cNvPr id="24" name="23 Metin kutusu"/>
            <p:cNvSpPr txBox="1"/>
            <p:nvPr/>
          </p:nvSpPr>
          <p:spPr>
            <a:xfrm>
              <a:off x="3288197" y="6116507"/>
              <a:ext cx="121395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b="1" dirty="0" smtClean="0">
                  <a:latin typeface="Book Antiqua" pitchFamily="18" charset="0"/>
                  <a:cs typeface="Arial" pitchFamily="34" charset="0"/>
                </a:rPr>
                <a:t>yuvarlak</a:t>
              </a:r>
            </a:p>
          </p:txBody>
        </p:sp>
        <p:sp>
          <p:nvSpPr>
            <p:cNvPr id="25" name="24 Metin kutusu"/>
            <p:cNvSpPr txBox="1"/>
            <p:nvPr/>
          </p:nvSpPr>
          <p:spPr>
            <a:xfrm>
              <a:off x="5162417" y="3961615"/>
              <a:ext cx="179794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/ı/, /i/, /u/, /ü/</a:t>
              </a:r>
            </a:p>
          </p:txBody>
        </p:sp>
        <p:sp>
          <p:nvSpPr>
            <p:cNvPr id="27" name="26 Metin kutusu"/>
            <p:cNvSpPr txBox="1"/>
            <p:nvPr/>
          </p:nvSpPr>
          <p:spPr>
            <a:xfrm>
              <a:off x="5178337" y="4646287"/>
              <a:ext cx="179794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/a/, /e/, /o/, /ö/</a:t>
              </a:r>
            </a:p>
          </p:txBody>
        </p:sp>
        <p:sp>
          <p:nvSpPr>
            <p:cNvPr id="28" name="27 Metin kutusu"/>
            <p:cNvSpPr txBox="1"/>
            <p:nvPr/>
          </p:nvSpPr>
          <p:spPr>
            <a:xfrm>
              <a:off x="5164689" y="5478815"/>
              <a:ext cx="179794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/a/, /e/, /ı/, /i/</a:t>
              </a:r>
            </a:p>
          </p:txBody>
        </p:sp>
        <p:sp>
          <p:nvSpPr>
            <p:cNvPr id="29" name="28 Metin kutusu"/>
            <p:cNvSpPr txBox="1"/>
            <p:nvPr/>
          </p:nvSpPr>
          <p:spPr>
            <a:xfrm>
              <a:off x="5191985" y="6106623"/>
              <a:ext cx="179794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000" b="1" dirty="0" smtClean="0">
                  <a:latin typeface="Book Antiqua" pitchFamily="18" charset="0"/>
                  <a:cs typeface="Arial" pitchFamily="34" charset="0"/>
                </a:rPr>
                <a:t>/o/, /ö/, /u/, /ü/</a:t>
              </a:r>
            </a:p>
          </p:txBody>
        </p:sp>
        <p:cxnSp>
          <p:nvCxnSpPr>
            <p:cNvPr id="32" name="31 Düz Ok Bağlayıcısı"/>
            <p:cNvCxnSpPr/>
            <p:nvPr/>
          </p:nvCxnSpPr>
          <p:spPr>
            <a:xfrm>
              <a:off x="4734789" y="2775096"/>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a:off x="4718865" y="3406911"/>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a:off x="4679580" y="4189863"/>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5" name="34 Düz Ok Bağlayıcısı"/>
            <p:cNvCxnSpPr/>
            <p:nvPr/>
          </p:nvCxnSpPr>
          <p:spPr>
            <a:xfrm>
              <a:off x="4689297" y="4866721"/>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6" name="35 Düz Ok Bağlayıcısı"/>
            <p:cNvCxnSpPr/>
            <p:nvPr/>
          </p:nvCxnSpPr>
          <p:spPr>
            <a:xfrm>
              <a:off x="4675649" y="5707903"/>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7" name="36 Düz Ok Bağlayıcısı"/>
            <p:cNvCxnSpPr/>
            <p:nvPr/>
          </p:nvCxnSpPr>
          <p:spPr>
            <a:xfrm>
              <a:off x="4662001" y="6333344"/>
              <a:ext cx="42308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8" name="37 Sağ Ayraç"/>
            <p:cNvSpPr/>
            <p:nvPr/>
          </p:nvSpPr>
          <p:spPr>
            <a:xfrm>
              <a:off x="2831737" y="2021385"/>
              <a:ext cx="285518" cy="138552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Book Antiqua" pitchFamily="18" charset="0"/>
              </a:endParaRPr>
            </a:p>
          </p:txBody>
        </p:sp>
        <p:sp>
          <p:nvSpPr>
            <p:cNvPr id="39" name="38 Sağ Ayraç"/>
            <p:cNvSpPr/>
            <p:nvPr/>
          </p:nvSpPr>
          <p:spPr>
            <a:xfrm>
              <a:off x="2913625" y="4053896"/>
              <a:ext cx="230926" cy="99250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Book Antiqua" pitchFamily="18" charset="0"/>
              </a:endParaRPr>
            </a:p>
          </p:txBody>
        </p:sp>
        <p:sp>
          <p:nvSpPr>
            <p:cNvPr id="40" name="39 Sağ Ayraç"/>
            <p:cNvSpPr/>
            <p:nvPr/>
          </p:nvSpPr>
          <p:spPr>
            <a:xfrm>
              <a:off x="2943193" y="5502347"/>
              <a:ext cx="230926" cy="99250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atin typeface="Book Antiqua" pitchFamily="18" charset="0"/>
              </a:endParaRPr>
            </a:p>
          </p:txBody>
        </p:sp>
      </p:grpSp>
      <p:sp>
        <p:nvSpPr>
          <p:cNvPr id="43" name="TextBox 42"/>
          <p:cNvSpPr txBox="1"/>
          <p:nvPr/>
        </p:nvSpPr>
        <p:spPr>
          <a:xfrm>
            <a:off x="500034" y="642918"/>
            <a:ext cx="8001056" cy="461665"/>
          </a:xfrm>
          <a:prstGeom prst="rect">
            <a:avLst/>
          </a:prstGeom>
          <a:noFill/>
        </p:spPr>
        <p:txBody>
          <a:bodyPr wrap="square" rtlCol="0">
            <a:spAutoFit/>
          </a:bodyPr>
          <a:lstStyle/>
          <a:p>
            <a:r>
              <a:rPr lang="tr-TR" sz="2400" b="1" dirty="0" smtClean="0"/>
              <a:t>TÜRKÇEDE ÜNLÜ SİSTEMİ</a:t>
            </a:r>
            <a:endParaRPr lang="tr-TR" sz="2400" b="1" dirty="0"/>
          </a:p>
        </p:txBody>
      </p:sp>
      <p:sp>
        <p:nvSpPr>
          <p:cNvPr id="42"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3814925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 y="1268760"/>
            <a:ext cx="9090024" cy="4968552"/>
          </a:xfrm>
          <a:prstGeom prst="rect">
            <a:avLst/>
          </a:prstGeom>
        </p:spPr>
      </p:pic>
      <p:sp>
        <p:nvSpPr>
          <p:cNvPr id="7"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WALS – Sesbirim </a:t>
            </a:r>
            <a:r>
              <a:rPr lang="tr-TR" sz="2800" b="1" dirty="0" err="1" smtClean="0"/>
              <a:t>Sayımcaları</a:t>
            </a:r>
            <a:r>
              <a:rPr lang="tr-TR" sz="2800" b="1" dirty="0" smtClean="0"/>
              <a:t> </a:t>
            </a:r>
            <a:r>
              <a:rPr lang="tr-TR" sz="2800" b="1" dirty="0"/>
              <a:t>–</a:t>
            </a:r>
            <a:r>
              <a:rPr lang="tr-TR" sz="2800" b="1" dirty="0" smtClean="0"/>
              <a:t> Ünsüzler</a:t>
            </a:r>
            <a:endParaRPr lang="tr-TR" sz="2800" b="1" dirty="0"/>
          </a:p>
        </p:txBody>
      </p:sp>
      <p:sp>
        <p:nvSpPr>
          <p:cNvPr id="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27954537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461665"/>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a:latin typeface="+mj-lt"/>
              <a:cs typeface="Times"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705914"/>
            <a:ext cx="9144000" cy="3446171"/>
          </a:xfrm>
          <a:prstGeom prst="rect">
            <a:avLst/>
          </a:prstGeom>
        </p:spPr>
      </p:pic>
      <p:sp>
        <p:nvSpPr>
          <p:cNvPr id="8"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WALS – Sesbirim </a:t>
            </a:r>
            <a:r>
              <a:rPr lang="tr-TR" sz="2800" b="1" dirty="0" err="1" smtClean="0"/>
              <a:t>Sayımcaları</a:t>
            </a:r>
            <a:r>
              <a:rPr lang="tr-TR" sz="2800" b="1" dirty="0" smtClean="0"/>
              <a:t> </a:t>
            </a:r>
            <a:r>
              <a:rPr lang="tr-TR" sz="2800" b="1" dirty="0"/>
              <a:t>–</a:t>
            </a:r>
            <a:r>
              <a:rPr lang="tr-TR" sz="2800" b="1" dirty="0" smtClean="0"/>
              <a:t> Ünsüzler</a:t>
            </a:r>
            <a:endParaRPr lang="tr-TR" sz="2800" b="1" dirty="0"/>
          </a:p>
        </p:txBody>
      </p:sp>
      <p:sp>
        <p:nvSpPr>
          <p:cNvPr id="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8273722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571480"/>
            <a:ext cx="8001056" cy="523220"/>
          </a:xfrm>
          <a:prstGeom prst="rect">
            <a:avLst/>
          </a:prstGeom>
          <a:noFill/>
        </p:spPr>
        <p:txBody>
          <a:bodyPr wrap="square" rtlCol="0">
            <a:spAutoFit/>
          </a:bodyPr>
          <a:lstStyle/>
          <a:p>
            <a:r>
              <a:rPr lang="tr-TR" sz="2800" b="1" dirty="0" smtClean="0"/>
              <a:t>Sonraki Ders – 13.03.2018</a:t>
            </a:r>
            <a:endParaRPr lang="tr-TR" sz="2800" b="1" dirty="0"/>
          </a:p>
        </p:txBody>
      </p:sp>
      <p:sp>
        <p:nvSpPr>
          <p:cNvPr id="8" name="Content Placeholder 2"/>
          <p:cNvSpPr txBox="1">
            <a:spLocks/>
          </p:cNvSpPr>
          <p:nvPr/>
        </p:nvSpPr>
        <p:spPr>
          <a:xfrm>
            <a:off x="457200" y="1219200"/>
            <a:ext cx="8229600" cy="4937760"/>
          </a:xfrm>
          <a:prstGeom prst="rect">
            <a:avLst/>
          </a:prstGeom>
        </p:spPr>
        <p:txBody>
          <a:bodyPr vert="horz">
            <a:noAutofit/>
          </a:bodyPr>
          <a:lstStyle/>
          <a:p>
            <a:pPr algn="just">
              <a:defRPr/>
            </a:pPr>
            <a:endParaRPr lang="tr-TR" sz="2400" dirty="0" smtClean="0">
              <a:latin typeface="Book Antiqua" pitchFamily="18" charset="0"/>
            </a:endParaRPr>
          </a:p>
        </p:txBody>
      </p:sp>
      <p:sp>
        <p:nvSpPr>
          <p:cNvPr id="6" name="TextBox 7"/>
          <p:cNvSpPr txBox="1">
            <a:spLocks noChangeArrowheads="1"/>
          </p:cNvSpPr>
          <p:nvPr/>
        </p:nvSpPr>
        <p:spPr bwMode="auto">
          <a:xfrm>
            <a:off x="500034" y="1704180"/>
            <a:ext cx="7929618" cy="2939266"/>
          </a:xfrm>
          <a:prstGeom prst="rect">
            <a:avLst/>
          </a:prstGeom>
          <a:solidFill>
            <a:schemeClr val="bg1"/>
          </a:solidFill>
          <a:ln w="9525">
            <a:solidFill>
              <a:schemeClr val="bg1"/>
            </a:solidFill>
            <a:miter lim="800000"/>
            <a:headEnd/>
            <a:tailEnd/>
          </a:ln>
        </p:spPr>
        <p:txBody>
          <a:bodyPr wrap="square">
            <a:spAutoFit/>
          </a:bodyPr>
          <a:lstStyle/>
          <a:p>
            <a:pPr marL="274320" indent="-274320" algn="just">
              <a:spcBef>
                <a:spcPts val="600"/>
              </a:spcBef>
              <a:buClr>
                <a:schemeClr val="accent1"/>
              </a:buClr>
              <a:buSzPct val="76000"/>
              <a:buFont typeface="Wingdings 3"/>
              <a:buChar char=""/>
            </a:pPr>
            <a:r>
              <a:rPr lang="tr-TR" sz="2000" dirty="0" smtClean="0">
                <a:latin typeface="Book Antiqua" pitchFamily="18" charset="0"/>
              </a:rPr>
              <a:t>Dünya Dillerinde Ünsüzlerin Temel Özellikleri ve Evrenceler: </a:t>
            </a:r>
            <a:r>
              <a:rPr lang="tr-TR" sz="2000" i="1" dirty="0" smtClean="0">
                <a:latin typeface="Book Antiqua" pitchFamily="18" charset="0"/>
              </a:rPr>
              <a:t>Çıkış yeri, çıkış biçimi, ses tellerinin titreşimi</a:t>
            </a:r>
          </a:p>
          <a:p>
            <a:pPr marL="274320" indent="-274320" algn="just">
              <a:spcBef>
                <a:spcPts val="600"/>
              </a:spcBef>
              <a:buClr>
                <a:schemeClr val="accent1"/>
              </a:buClr>
              <a:buSzPct val="76000"/>
              <a:buFont typeface="Wingdings 3"/>
              <a:buChar char=""/>
            </a:pPr>
            <a:r>
              <a:rPr lang="tr-TR" sz="2000" dirty="0" smtClean="0">
                <a:latin typeface="Book Antiqua" pitchFamily="18" charset="0"/>
              </a:rPr>
              <a:t>Çıkış Yeri Ölçütleri</a:t>
            </a:r>
          </a:p>
          <a:p>
            <a:pPr marL="274320" indent="-274320" algn="just">
              <a:spcBef>
                <a:spcPts val="600"/>
              </a:spcBef>
              <a:buClr>
                <a:schemeClr val="accent1"/>
              </a:buClr>
              <a:buSzPct val="76000"/>
              <a:buFont typeface="Wingdings 3"/>
              <a:buChar char=""/>
            </a:pPr>
            <a:r>
              <a:rPr lang="tr-TR" sz="2000" dirty="0" smtClean="0">
                <a:latin typeface="Book Antiqua" pitchFamily="18" charset="0"/>
              </a:rPr>
              <a:t>Çıkış Biçimi Ölçütleri</a:t>
            </a:r>
          </a:p>
          <a:p>
            <a:pPr marL="274320" indent="-274320" algn="just">
              <a:spcBef>
                <a:spcPts val="600"/>
              </a:spcBef>
              <a:buClr>
                <a:schemeClr val="accent1"/>
              </a:buClr>
              <a:buSzPct val="76000"/>
              <a:buFont typeface="Wingdings 3"/>
              <a:buChar char=""/>
            </a:pPr>
            <a:r>
              <a:rPr lang="tr-TR" sz="2000" dirty="0" smtClean="0">
                <a:latin typeface="Book Antiqua" pitchFamily="18" charset="0"/>
              </a:rPr>
              <a:t>Titreşimlilik Ölçütleri</a:t>
            </a:r>
          </a:p>
          <a:p>
            <a:pPr marL="274320" indent="-274320" algn="just">
              <a:spcBef>
                <a:spcPts val="600"/>
              </a:spcBef>
              <a:buClr>
                <a:schemeClr val="accent1"/>
              </a:buClr>
              <a:buSzPct val="76000"/>
              <a:buFont typeface="Wingdings 3"/>
              <a:buChar char=""/>
            </a:pPr>
            <a:r>
              <a:rPr lang="tr-TR" sz="2000" dirty="0" smtClean="0">
                <a:latin typeface="Book Antiqua" pitchFamily="18" charset="0"/>
              </a:rPr>
              <a:t>WALS'ten Örneklerle Ünsüz Sayımcaları ve Sınıflandırmalar</a:t>
            </a:r>
          </a:p>
          <a:p>
            <a:pPr marL="274320" indent="-274320" algn="just">
              <a:spcBef>
                <a:spcPts val="600"/>
              </a:spcBef>
              <a:buClr>
                <a:schemeClr val="accent1"/>
              </a:buClr>
              <a:buSzPct val="76000"/>
              <a:buFont typeface="Wingdings 3"/>
              <a:buChar char=""/>
            </a:pPr>
            <a:r>
              <a:rPr lang="tr-TR" sz="2000" dirty="0" smtClean="0">
                <a:latin typeface="Book Antiqua" pitchFamily="18" charset="0"/>
              </a:rPr>
              <a:t>Seslem Yapısına Genel Giriş: </a:t>
            </a:r>
            <a:r>
              <a:rPr lang="tr-TR" sz="2000" i="1" dirty="0" smtClean="0">
                <a:latin typeface="Book Antiqua" pitchFamily="18" charset="0"/>
              </a:rPr>
              <a:t>Seslem, Çekirdek, Önses, Sonses Hiyerarşisi</a:t>
            </a:r>
          </a:p>
        </p:txBody>
      </p:sp>
      <p:sp>
        <p:nvSpPr>
          <p:cNvPr id="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683568" y="1340768"/>
            <a:ext cx="7500937" cy="3960440"/>
            <a:chOff x="785813" y="1232201"/>
            <a:chExt cx="7500937" cy="3960440"/>
          </a:xfrm>
        </p:grpSpPr>
        <p:sp>
          <p:nvSpPr>
            <p:cNvPr id="9222" name="Rectangle 19"/>
            <p:cNvSpPr>
              <a:spLocks noChangeArrowheads="1"/>
            </p:cNvSpPr>
            <p:nvPr/>
          </p:nvSpPr>
          <p:spPr bwMode="auto">
            <a:xfrm>
              <a:off x="785813" y="3000375"/>
              <a:ext cx="2428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400" dirty="0">
                  <a:solidFill>
                    <a:srgbClr val="000000"/>
                  </a:solidFill>
                  <a:latin typeface="+mj-lt"/>
                  <a:ea typeface="Times" panose="02020603050405020304" pitchFamily="18" charset="0"/>
                  <a:cs typeface="Times" panose="02020603050405020304" pitchFamily="18" charset="0"/>
                </a:rPr>
                <a:t>- bir parçadan oluşan </a:t>
              </a:r>
            </a:p>
            <a:p>
              <a:pPr eaLnBrk="1" hangingPunct="1"/>
              <a:r>
                <a:rPr lang="tr-TR" altLang="tr-TR" sz="1400" dirty="0">
                  <a:solidFill>
                    <a:srgbClr val="000000"/>
                  </a:solidFill>
                  <a:latin typeface="+mj-lt"/>
                  <a:ea typeface="Times" panose="02020603050405020304" pitchFamily="18" charset="0"/>
                  <a:cs typeface="Times" panose="02020603050405020304" pitchFamily="18" charset="0"/>
                </a:rPr>
                <a:t>- anlam ayırıcı nitelikli</a:t>
              </a:r>
            </a:p>
            <a:p>
              <a:pPr eaLnBrk="1" hangingPunct="1"/>
              <a:r>
                <a:rPr lang="tr-TR" altLang="tr-TR" sz="1400" dirty="0">
                  <a:solidFill>
                    <a:srgbClr val="000000"/>
                  </a:solidFill>
                  <a:latin typeface="+mj-lt"/>
                  <a:ea typeface="Times" panose="02020603050405020304" pitchFamily="18" charset="0"/>
                  <a:cs typeface="Times" panose="02020603050405020304" pitchFamily="18" charset="0"/>
                </a:rPr>
                <a:t>- nitelik-nicelik farklığı</a:t>
              </a:r>
              <a:endParaRPr lang="tr-TR" altLang="tr-TR" sz="1400" dirty="0">
                <a:latin typeface="+mj-lt"/>
                <a:ea typeface="Times" panose="02020603050405020304" pitchFamily="18" charset="0"/>
                <a:cs typeface="Times" panose="02020603050405020304" pitchFamily="18" charset="0"/>
              </a:endParaRPr>
            </a:p>
          </p:txBody>
        </p:sp>
        <p:grpSp>
          <p:nvGrpSpPr>
            <p:cNvPr id="2" name="Grup 1"/>
            <p:cNvGrpSpPr/>
            <p:nvPr/>
          </p:nvGrpSpPr>
          <p:grpSpPr>
            <a:xfrm>
              <a:off x="785813" y="1232201"/>
              <a:ext cx="7500937" cy="3960440"/>
              <a:chOff x="785813" y="1232201"/>
              <a:chExt cx="7500937" cy="3960440"/>
            </a:xfrm>
          </p:grpSpPr>
          <p:sp>
            <p:nvSpPr>
              <p:cNvPr id="11" name="TextBox 10"/>
              <p:cNvSpPr txBox="1"/>
              <p:nvPr/>
            </p:nvSpPr>
            <p:spPr bwMode="auto">
              <a:xfrm>
                <a:off x="3090069" y="1232201"/>
                <a:ext cx="2071687" cy="369332"/>
              </a:xfrm>
              <a:prstGeom prst="rect">
                <a:avLst/>
              </a:prstGeom>
              <a:solidFill>
                <a:schemeClr val="bg1">
                  <a:lumMod val="95000"/>
                </a:schemeClr>
              </a:solidFill>
              <a:ln>
                <a:solidFill>
                  <a:schemeClr val="tx1"/>
                </a:solid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dirty="0">
                    <a:latin typeface="+mj-lt"/>
                    <a:ea typeface="Times" panose="02020603050405020304" pitchFamily="18" charset="0"/>
                    <a:cs typeface="Times" panose="02020603050405020304" pitchFamily="18" charset="0"/>
                  </a:rPr>
                  <a:t>SESBİLİM</a:t>
                </a:r>
              </a:p>
            </p:txBody>
          </p:sp>
          <p:sp>
            <p:nvSpPr>
              <p:cNvPr id="9226" name="TextBox 17"/>
              <p:cNvSpPr txBox="1">
                <a:spLocks noChangeArrowheads="1"/>
              </p:cNvSpPr>
              <p:nvPr/>
            </p:nvSpPr>
            <p:spPr bwMode="auto">
              <a:xfrm>
                <a:off x="785813" y="2143125"/>
                <a:ext cx="2286000" cy="338554"/>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00" b="1" dirty="0">
                    <a:latin typeface="+mj-lt"/>
                    <a:ea typeface="Times" panose="02020603050405020304" pitchFamily="18" charset="0"/>
                    <a:cs typeface="Times" panose="02020603050405020304" pitchFamily="18" charset="0"/>
                  </a:rPr>
                  <a:t>PARÇALI Sesbilim</a:t>
                </a:r>
              </a:p>
            </p:txBody>
          </p:sp>
          <p:sp>
            <p:nvSpPr>
              <p:cNvPr id="9227" name="TextBox 18"/>
              <p:cNvSpPr txBox="1">
                <a:spLocks noChangeArrowheads="1"/>
              </p:cNvSpPr>
              <p:nvPr/>
            </p:nvSpPr>
            <p:spPr bwMode="auto">
              <a:xfrm>
                <a:off x="5000625" y="2143125"/>
                <a:ext cx="3071813" cy="338554"/>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00" b="1">
                    <a:latin typeface="+mj-lt"/>
                    <a:ea typeface="Times" panose="02020603050405020304" pitchFamily="18" charset="0"/>
                    <a:cs typeface="Times" panose="02020603050405020304" pitchFamily="18" charset="0"/>
                  </a:rPr>
                  <a:t>PARÇALARÜSTÜ Sesbilim</a:t>
                </a:r>
              </a:p>
            </p:txBody>
          </p:sp>
          <p:sp>
            <p:nvSpPr>
              <p:cNvPr id="21" name="Rounded Rectangle 20"/>
              <p:cNvSpPr/>
              <p:nvPr/>
            </p:nvSpPr>
            <p:spPr bwMode="auto">
              <a:xfrm>
                <a:off x="785813" y="3000375"/>
                <a:ext cx="2428875" cy="785813"/>
              </a:xfrm>
              <a:prstGeom prst="round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a:latin typeface="+mj-lt"/>
                </a:endParaRPr>
              </a:p>
            </p:txBody>
          </p:sp>
          <p:sp>
            <p:nvSpPr>
              <p:cNvPr id="22" name="Rounded Rectangle 21"/>
              <p:cNvSpPr/>
              <p:nvPr/>
            </p:nvSpPr>
            <p:spPr bwMode="auto">
              <a:xfrm>
                <a:off x="5000625" y="3071813"/>
                <a:ext cx="3143250" cy="714375"/>
              </a:xfrm>
              <a:prstGeom prst="round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1400">
                  <a:solidFill>
                    <a:srgbClr val="000000"/>
                  </a:solidFill>
                  <a:latin typeface="+mj-lt"/>
                  <a:ea typeface="Times" panose="02020603050405020304" pitchFamily="18" charset="0"/>
                  <a:cs typeface="Times" panose="02020603050405020304" pitchFamily="18" charset="0"/>
                </a:endParaRPr>
              </a:p>
              <a:p>
                <a:pPr eaLnBrk="1" hangingPunct="1"/>
                <a:endParaRPr lang="tr-TR" altLang="tr-TR" sz="1400">
                  <a:solidFill>
                    <a:srgbClr val="000000"/>
                  </a:solidFill>
                  <a:latin typeface="+mj-lt"/>
                  <a:ea typeface="Times" panose="02020603050405020304" pitchFamily="18" charset="0"/>
                  <a:cs typeface="Times" panose="02020603050405020304" pitchFamily="18" charset="0"/>
                </a:endParaRPr>
              </a:p>
              <a:p>
                <a:pPr eaLnBrk="1" hangingPunct="1"/>
                <a:r>
                  <a:rPr lang="tr-TR" altLang="tr-TR" sz="1400">
                    <a:solidFill>
                      <a:srgbClr val="000000"/>
                    </a:solidFill>
                    <a:latin typeface="+mj-lt"/>
                    <a:ea typeface="Times" panose="02020603050405020304" pitchFamily="18" charset="0"/>
                    <a:cs typeface="Times" panose="02020603050405020304" pitchFamily="18" charset="0"/>
                  </a:rPr>
                  <a:t>- birden fazla parçadan oluşan</a:t>
                </a:r>
              </a:p>
              <a:p>
                <a:pPr eaLnBrk="1" hangingPunct="1"/>
                <a:r>
                  <a:rPr lang="tr-TR" altLang="tr-TR" sz="1400">
                    <a:solidFill>
                      <a:srgbClr val="000000"/>
                    </a:solidFill>
                    <a:latin typeface="+mj-lt"/>
                    <a:ea typeface="Times" panose="02020603050405020304" pitchFamily="18" charset="0"/>
                    <a:cs typeface="Times" panose="02020603050405020304" pitchFamily="18" charset="0"/>
                  </a:rPr>
                  <a:t>- anlam ayırıcı nitelikli</a:t>
                </a:r>
              </a:p>
              <a:p>
                <a:pPr eaLnBrk="1" hangingPunct="1"/>
                <a:endParaRPr lang="tr-TR" altLang="tr-TR" sz="1400" b="1" i="1">
                  <a:solidFill>
                    <a:srgbClr val="000000"/>
                  </a:solidFill>
                  <a:latin typeface="+mj-lt"/>
                  <a:ea typeface="Times" panose="02020603050405020304" pitchFamily="18" charset="0"/>
                  <a:cs typeface="Times" panose="02020603050405020304" pitchFamily="18" charset="0"/>
                </a:endParaRPr>
              </a:p>
              <a:p>
                <a:pPr algn="ctr" eaLnBrk="1" hangingPunct="1"/>
                <a:endParaRPr lang="tr-TR" altLang="tr-TR" sz="1400">
                  <a:solidFill>
                    <a:srgbClr val="FFFFFF"/>
                  </a:solidFill>
                  <a:latin typeface="+mj-lt"/>
                </a:endParaRPr>
              </a:p>
            </p:txBody>
          </p:sp>
          <p:cxnSp>
            <p:nvCxnSpPr>
              <p:cNvPr id="25" name="Straight Arrow Connector 24"/>
              <p:cNvCxnSpPr/>
              <p:nvPr/>
            </p:nvCxnSpPr>
            <p:spPr bwMode="auto">
              <a:xfrm rot="16200000" flipH="1">
                <a:off x="1857375" y="2786063"/>
                <a:ext cx="295275" cy="9525"/>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rot="16200000" flipH="1">
                <a:off x="6286500" y="2786063"/>
                <a:ext cx="295275" cy="9525"/>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rot="16200000" flipH="1">
                <a:off x="6286500" y="4071938"/>
                <a:ext cx="295275" cy="9525"/>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4857750" y="4429125"/>
                <a:ext cx="3429000" cy="763516"/>
              </a:xfrm>
              <a:prstGeom prst="round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dirty="0" smtClean="0">
                    <a:latin typeface="+mj-lt"/>
                    <a:ea typeface="Times" panose="02020603050405020304" pitchFamily="18" charset="0"/>
                    <a:cs typeface="Times" panose="02020603050405020304" pitchFamily="18" charset="0"/>
                  </a:rPr>
                  <a:t>Ton, Süre, Durak, Kavşak, Ezgi, Vurgu, Odak, Ses Rengi gibi…</a:t>
                </a:r>
              </a:p>
            </p:txBody>
          </p:sp>
        </p:grpSp>
      </p:grpSp>
      <p:cxnSp>
        <p:nvCxnSpPr>
          <p:cNvPr id="17" name="Straight Arrow Connector 19"/>
          <p:cNvCxnSpPr/>
          <p:nvPr/>
        </p:nvCxnSpPr>
        <p:spPr bwMode="auto">
          <a:xfrm rot="16200000" flipH="1">
            <a:off x="1752278" y="4199714"/>
            <a:ext cx="295275" cy="9525"/>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Rounded Rectangle 23"/>
          <p:cNvSpPr/>
          <p:nvPr/>
        </p:nvSpPr>
        <p:spPr bwMode="auto">
          <a:xfrm>
            <a:off x="323528" y="4556901"/>
            <a:ext cx="3600400" cy="763516"/>
          </a:xfrm>
          <a:prstGeom prst="round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dirty="0" smtClean="0">
                <a:latin typeface="+mj-lt"/>
                <a:ea typeface="Times" panose="02020603050405020304" pitchFamily="18" charset="0"/>
                <a:cs typeface="Times" panose="02020603050405020304" pitchFamily="18" charset="0"/>
              </a:rPr>
              <a:t>Ses, Sesbirim, </a:t>
            </a:r>
            <a:r>
              <a:rPr lang="tr-TR" altLang="tr-TR" sz="1400" dirty="0" err="1" smtClean="0">
                <a:latin typeface="+mj-lt"/>
                <a:ea typeface="Times" panose="02020603050405020304" pitchFamily="18" charset="0"/>
                <a:cs typeface="Times" panose="02020603050405020304" pitchFamily="18" charset="0"/>
              </a:rPr>
              <a:t>Dağılımsal</a:t>
            </a:r>
            <a:r>
              <a:rPr lang="tr-TR" altLang="tr-TR" sz="1400" dirty="0">
                <a:latin typeface="+mj-lt"/>
                <a:ea typeface="Times" panose="02020603050405020304" pitchFamily="18" charset="0"/>
                <a:cs typeface="Times" panose="02020603050405020304" pitchFamily="18" charset="0"/>
              </a:rPr>
              <a:t> </a:t>
            </a:r>
            <a:r>
              <a:rPr lang="tr-TR" altLang="tr-TR" sz="1400" dirty="0" smtClean="0">
                <a:latin typeface="+mj-lt"/>
                <a:ea typeface="Times" panose="02020603050405020304" pitchFamily="18" charset="0"/>
                <a:cs typeface="Times" panose="02020603050405020304" pitchFamily="18" charset="0"/>
              </a:rPr>
              <a:t>Değişkeler, Ayırıcı Özellikler, Karşıtlıklar gibi…</a:t>
            </a:r>
          </a:p>
        </p:txBody>
      </p:sp>
      <p:cxnSp>
        <p:nvCxnSpPr>
          <p:cNvPr id="23" name="Straight Arrow Connector 19"/>
          <p:cNvCxnSpPr/>
          <p:nvPr/>
        </p:nvCxnSpPr>
        <p:spPr bwMode="auto">
          <a:xfrm flipH="1">
            <a:off x="3112443" y="1826934"/>
            <a:ext cx="359919" cy="424758"/>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9"/>
          <p:cNvCxnSpPr/>
          <p:nvPr/>
        </p:nvCxnSpPr>
        <p:spPr bwMode="auto">
          <a:xfrm>
            <a:off x="4445361" y="1826934"/>
            <a:ext cx="310144" cy="421984"/>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
        <p:nvSpPr>
          <p:cNvPr id="28" name="TextBox 6"/>
          <p:cNvSpPr txBox="1"/>
          <p:nvPr/>
        </p:nvSpPr>
        <p:spPr>
          <a:xfrm>
            <a:off x="500034" y="642918"/>
            <a:ext cx="8001056" cy="430887"/>
          </a:xfrm>
          <a:prstGeom prst="rect">
            <a:avLst/>
          </a:prstGeom>
          <a:noFill/>
        </p:spPr>
        <p:txBody>
          <a:bodyPr wrap="square" rtlCol="0">
            <a:spAutoFit/>
          </a:bodyPr>
          <a:lstStyle/>
          <a:p>
            <a:r>
              <a:rPr lang="tr-TR" sz="2200" b="1" dirty="0" smtClean="0"/>
              <a:t>SESBİLİM (</a:t>
            </a:r>
            <a:r>
              <a:rPr lang="tr-TR" sz="2200" dirty="0" err="1" smtClean="0"/>
              <a:t>Phonology</a:t>
            </a:r>
            <a:r>
              <a:rPr lang="tr-TR" sz="2200" b="1" dirty="0" smtClean="0"/>
              <a:t>)</a:t>
            </a:r>
            <a:endParaRPr lang="tr-TR" sz="2200" b="1" dirty="0"/>
          </a:p>
        </p:txBody>
      </p:sp>
    </p:spTree>
    <p:extLst>
      <p:ext uri="{BB962C8B-B14F-4D97-AF65-F5344CB8AC3E}">
        <p14:creationId xmlns:p14="http://schemas.microsoft.com/office/powerpoint/2010/main" val="311855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642918"/>
            <a:ext cx="8001056" cy="430887"/>
          </a:xfrm>
          <a:prstGeom prst="rect">
            <a:avLst/>
          </a:prstGeom>
          <a:noFill/>
        </p:spPr>
        <p:txBody>
          <a:bodyPr wrap="square" rtlCol="0">
            <a:spAutoFit/>
          </a:bodyPr>
          <a:lstStyle/>
          <a:p>
            <a:r>
              <a:rPr lang="tr-TR" sz="2200" b="1" dirty="0" smtClean="0"/>
              <a:t>PARÇALI SESBİLİM (</a:t>
            </a:r>
            <a:r>
              <a:rPr lang="tr-TR" sz="2200" dirty="0" smtClean="0"/>
              <a:t>Segmental Phonology</a:t>
            </a:r>
            <a:r>
              <a:rPr lang="tr-TR" sz="2200" b="1" dirty="0" smtClean="0"/>
              <a:t>)</a:t>
            </a:r>
            <a:endParaRPr lang="tr-TR" sz="2200" b="1" dirty="0"/>
          </a:p>
        </p:txBody>
      </p:sp>
      <p:sp>
        <p:nvSpPr>
          <p:cNvPr id="10" name="Dikdörtgen 1"/>
          <p:cNvSpPr/>
          <p:nvPr/>
        </p:nvSpPr>
        <p:spPr>
          <a:xfrm>
            <a:off x="428596" y="1762938"/>
            <a:ext cx="8143932" cy="3970318"/>
          </a:xfrm>
          <a:prstGeom prst="rect">
            <a:avLst/>
          </a:prstGeom>
        </p:spPr>
        <p:txBody>
          <a:bodyPr wrap="square">
            <a:spAutoFit/>
          </a:bodyPr>
          <a:lstStyle/>
          <a:p>
            <a:pPr algn="just"/>
            <a:r>
              <a:rPr lang="tr-TR" b="1" dirty="0" smtClean="0">
                <a:latin typeface="+mj-lt"/>
              </a:rPr>
              <a:t>Parçalı sesbilim</a:t>
            </a:r>
            <a:r>
              <a:rPr lang="tr-TR" dirty="0" smtClean="0">
                <a:latin typeface="+mj-lt"/>
              </a:rPr>
              <a:t>, tek parçadan oluşan sesel birimlerle ilgilenmektedir. </a:t>
            </a:r>
          </a:p>
          <a:p>
            <a:pPr algn="just"/>
            <a:endParaRPr lang="tr-TR" dirty="0" smtClean="0">
              <a:latin typeface="+mj-lt"/>
            </a:endParaRPr>
          </a:p>
          <a:p>
            <a:pPr algn="just"/>
            <a:r>
              <a:rPr lang="tr-TR" b="1" dirty="0" smtClean="0">
                <a:latin typeface="+mj-lt"/>
              </a:rPr>
              <a:t>Sesbirim</a:t>
            </a:r>
            <a:r>
              <a:rPr lang="tr-TR" dirty="0" smtClean="0">
                <a:latin typeface="+mj-lt"/>
              </a:rPr>
              <a:t> (phoneme), en temel araştırma nesnesidir.</a:t>
            </a:r>
          </a:p>
          <a:p>
            <a:pPr algn="just"/>
            <a:endParaRPr lang="tr-TR" dirty="0" smtClean="0">
              <a:latin typeface="+mj-lt"/>
            </a:endParaRPr>
          </a:p>
          <a:p>
            <a:pPr algn="just"/>
            <a:r>
              <a:rPr lang="tr-TR" dirty="0" smtClean="0">
                <a:latin typeface="+mj-lt"/>
              </a:rPr>
              <a:t>Seslerin nitelik ve nicelik farklılıklarıyla ilgilenmekte olan bu alan, seslerin </a:t>
            </a:r>
            <a:r>
              <a:rPr lang="tr-TR" b="1" dirty="0" smtClean="0">
                <a:latin typeface="+mj-lt"/>
              </a:rPr>
              <a:t>anlam ayırıcılık özellikleri</a:t>
            </a:r>
            <a:r>
              <a:rPr lang="tr-TR" dirty="0" smtClean="0">
                <a:latin typeface="+mj-lt"/>
              </a:rPr>
              <a:t>ne dayalı olarak </a:t>
            </a:r>
            <a:r>
              <a:rPr lang="tr-TR" b="1" dirty="0" smtClean="0">
                <a:latin typeface="+mj-lt"/>
              </a:rPr>
              <a:t>karşıtlık ilkesi </a:t>
            </a:r>
            <a:r>
              <a:rPr lang="tr-TR" dirty="0" smtClean="0">
                <a:latin typeface="+mj-lt"/>
              </a:rPr>
              <a:t>temelinde inceleme yapmaktadır.</a:t>
            </a:r>
          </a:p>
          <a:p>
            <a:pPr algn="just"/>
            <a:endParaRPr lang="tr-TR" dirty="0" smtClean="0">
              <a:latin typeface="+mj-lt"/>
            </a:endParaRPr>
          </a:p>
          <a:p>
            <a:pPr algn="just"/>
            <a:r>
              <a:rPr lang="tr-TR" dirty="0" smtClean="0">
                <a:latin typeface="+mj-lt"/>
              </a:rPr>
              <a:t>Dildeki seslerin </a:t>
            </a:r>
            <a:r>
              <a:rPr lang="tr-TR" b="1" dirty="0" smtClean="0">
                <a:latin typeface="+mj-lt"/>
              </a:rPr>
              <a:t>üçboyutluluğa göre sınıflandırılması</a:t>
            </a:r>
            <a:r>
              <a:rPr lang="tr-TR" dirty="0" smtClean="0">
                <a:latin typeface="+mj-lt"/>
              </a:rPr>
              <a:t>, parçalı sesbilimin araştırma konusudur. </a:t>
            </a:r>
          </a:p>
          <a:p>
            <a:pPr algn="just"/>
            <a:endParaRPr lang="tr-TR" dirty="0" smtClean="0">
              <a:latin typeface="+mj-lt"/>
            </a:endParaRPr>
          </a:p>
          <a:p>
            <a:pPr algn="just"/>
            <a:r>
              <a:rPr lang="tr-TR" b="1" dirty="0" smtClean="0">
                <a:latin typeface="+mj-lt"/>
              </a:rPr>
              <a:t>Uluslararası Sesbilim Abecesi (IPA)</a:t>
            </a:r>
            <a:r>
              <a:rPr lang="tr-TR" dirty="0" smtClean="0">
                <a:latin typeface="+mj-lt"/>
              </a:rPr>
              <a:t>,</a:t>
            </a:r>
            <a:r>
              <a:rPr lang="tr-TR" b="1" dirty="0" smtClean="0">
                <a:latin typeface="+mj-lt"/>
              </a:rPr>
              <a:t> </a:t>
            </a:r>
            <a:r>
              <a:rPr lang="tr-TR" dirty="0" smtClean="0">
                <a:latin typeface="+mj-lt"/>
              </a:rPr>
              <a:t>parçalı sesbilim temelinde oluşturulmuştur. </a:t>
            </a:r>
          </a:p>
          <a:p>
            <a:pPr algn="just"/>
            <a:endParaRPr lang="tr-TR" dirty="0">
              <a:latin typeface="+mj-lt"/>
            </a:endParaRPr>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53404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3785652"/>
          </a:xfrm>
          <a:prstGeom prst="rect">
            <a:avLst/>
          </a:prstGeom>
          <a:solidFill>
            <a:schemeClr val="bg1"/>
          </a:solidFill>
          <a:ln w="9525">
            <a:solidFill>
              <a:schemeClr val="bg1"/>
            </a:solidFill>
            <a:miter lim="800000"/>
            <a:headEnd/>
            <a:tailEnd/>
          </a:ln>
        </p:spPr>
        <p:txBody>
          <a:bodyPr wrap="square">
            <a:spAutoFit/>
          </a:bodyPr>
          <a:lstStyle/>
          <a:p>
            <a:pPr algn="just"/>
            <a:endParaRPr lang="tr-TR" altLang="tr-TR" sz="2000" dirty="0" smtClean="0">
              <a:latin typeface="+mj-lt"/>
              <a:cs typeface="Times" panose="02020603050405020304" pitchFamily="18" charset="0"/>
            </a:endParaRPr>
          </a:p>
          <a:p>
            <a:pPr algn="just"/>
            <a:r>
              <a:rPr lang="tr-TR" altLang="tr-TR" sz="2000" dirty="0" smtClean="0">
                <a:latin typeface="+mj-lt"/>
                <a:cs typeface="Times" panose="02020603050405020304" pitchFamily="18" charset="0"/>
              </a:rPr>
              <a:t>Bir </a:t>
            </a:r>
            <a:r>
              <a:rPr lang="tr-TR" altLang="tr-TR" sz="2000" dirty="0">
                <a:latin typeface="+mj-lt"/>
                <a:cs typeface="Times" panose="02020603050405020304" pitchFamily="18" charset="0"/>
              </a:rPr>
              <a:t>konuşma eyleminin gerçekleşebilmesi için beyinde seslerin kodlanması, bu seslerin sözcüklere ve tümcelere dönüşmesi gerekmektedir. Bu kodlama, dilin </a:t>
            </a:r>
            <a:r>
              <a:rPr lang="tr-TR" altLang="tr-TR" sz="2000" b="1" dirty="0">
                <a:latin typeface="+mj-lt"/>
                <a:cs typeface="Times" panose="02020603050405020304" pitchFamily="18" charset="0"/>
              </a:rPr>
              <a:t>sesbilimsel yapısını </a:t>
            </a:r>
            <a:r>
              <a:rPr lang="tr-TR" altLang="tr-TR" sz="2000" dirty="0" smtClean="0">
                <a:latin typeface="+mj-lt"/>
                <a:cs typeface="Times" panose="02020603050405020304" pitchFamily="18" charset="0"/>
              </a:rPr>
              <a:t>oluşturmaktadır. </a:t>
            </a:r>
          </a:p>
          <a:p>
            <a:pPr algn="just"/>
            <a:endParaRPr lang="tr-TR" sz="2000" dirty="0">
              <a:latin typeface="+mj-lt"/>
              <a:cs typeface="Times" panose="02020603050405020304" pitchFamily="18" charset="0"/>
            </a:endParaRPr>
          </a:p>
          <a:p>
            <a:pPr algn="just"/>
            <a:endParaRPr lang="tr-TR" sz="2000" dirty="0">
              <a:latin typeface="+mj-lt"/>
              <a:cs typeface="Times" panose="02020603050405020304" pitchFamily="18" charset="0"/>
            </a:endParaRPr>
          </a:p>
          <a:p>
            <a:pPr algn="just"/>
            <a:r>
              <a:rPr lang="tr-TR" sz="2000" dirty="0" smtClean="0">
                <a:latin typeface="+mj-lt"/>
                <a:cs typeface="Times" pitchFamily="18" charset="0"/>
              </a:rPr>
              <a:t>Konuşulanı </a:t>
            </a:r>
            <a:r>
              <a:rPr lang="tr-TR" sz="2000" dirty="0">
                <a:latin typeface="+mj-lt"/>
                <a:cs typeface="Times" pitchFamily="18" charset="0"/>
              </a:rPr>
              <a:t>duyarken ve çözümlerken de beyin, işitsel sinirlerden gelen sürekli ve iç içe verileri, önce sesbilimsel yapının işleyiş kuralları çerçevesinde çözümleyerek </a:t>
            </a:r>
            <a:r>
              <a:rPr lang="tr-TR" sz="2000" b="1" dirty="0">
                <a:latin typeface="+mj-lt"/>
                <a:cs typeface="Times" pitchFamily="18" charset="0"/>
              </a:rPr>
              <a:t>anlamlandırma </a:t>
            </a:r>
            <a:r>
              <a:rPr lang="tr-TR" sz="2000" dirty="0">
                <a:latin typeface="+mj-lt"/>
                <a:cs typeface="Times" pitchFamily="18" charset="0"/>
              </a:rPr>
              <a:t>sürecini başlatır</a:t>
            </a:r>
            <a:r>
              <a:rPr lang="tr-TR" sz="2000" dirty="0" smtClean="0">
                <a:latin typeface="+mj-lt"/>
                <a:cs typeface="Times" pitchFamily="18" charset="0"/>
              </a:rPr>
              <a:t>.</a:t>
            </a:r>
          </a:p>
          <a:p>
            <a:pPr algn="just"/>
            <a:endParaRPr lang="tr-TR" sz="2000" dirty="0" smtClean="0">
              <a:latin typeface="+mj-lt"/>
              <a:cs typeface="Times" pitchFamily="18" charset="0"/>
            </a:endParaRPr>
          </a:p>
        </p:txBody>
      </p:sp>
      <p:sp>
        <p:nvSpPr>
          <p:cNvPr id="12" name="TextBox 11"/>
          <p:cNvSpPr txBox="1"/>
          <p:nvPr/>
        </p:nvSpPr>
        <p:spPr>
          <a:xfrm>
            <a:off x="500034" y="571480"/>
            <a:ext cx="8001056" cy="461665"/>
          </a:xfrm>
          <a:prstGeom prst="rect">
            <a:avLst/>
          </a:prstGeom>
          <a:noFill/>
        </p:spPr>
        <p:txBody>
          <a:bodyPr wrap="square" rtlCol="0">
            <a:spAutoFit/>
          </a:bodyPr>
          <a:lstStyle/>
          <a:p>
            <a:pPr algn="ctr"/>
            <a:r>
              <a:rPr lang="tr-TR" sz="2400" b="1" dirty="0" smtClean="0"/>
              <a:t>Ses – Sesbirim (</a:t>
            </a:r>
            <a:r>
              <a:rPr lang="tr-TR" sz="2400" dirty="0" smtClean="0"/>
              <a:t>Phone</a:t>
            </a:r>
            <a:r>
              <a:rPr lang="tr-TR" sz="2400" b="1" dirty="0" smtClean="0"/>
              <a:t> </a:t>
            </a:r>
            <a:r>
              <a:rPr lang="tr-TR" sz="2400" b="1" dirty="0"/>
              <a:t>–</a:t>
            </a:r>
            <a:r>
              <a:rPr lang="tr-TR" sz="2400" dirty="0" smtClean="0"/>
              <a:t> </a:t>
            </a:r>
            <a:r>
              <a:rPr lang="tr-TR" sz="2400" dirty="0" err="1" smtClean="0"/>
              <a:t>Phoneme</a:t>
            </a:r>
            <a:r>
              <a:rPr lang="tr-TR" sz="2400" b="1" dirty="0" smtClean="0"/>
              <a:t>)</a:t>
            </a:r>
            <a:endParaRPr lang="tr-TR" sz="24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707886"/>
          </a:xfrm>
          <a:prstGeom prst="rect">
            <a:avLst/>
          </a:prstGeom>
          <a:noFill/>
          <a:ln w="9525">
            <a:noFill/>
            <a:miter lim="800000"/>
            <a:headEnd/>
            <a:tailEnd/>
          </a:ln>
        </p:spPr>
        <p:txBody>
          <a:bodyPr>
            <a:spAutoFit/>
          </a:bodyPr>
          <a:lstStyle/>
          <a:p>
            <a:endParaRPr lang="tr-TR" sz="2000" b="1">
              <a:latin typeface="Times New Roman" pitchFamily="18" charset="0"/>
              <a:cs typeface="Times New Roman" pitchFamily="18" charset="0"/>
            </a:endParaRPr>
          </a:p>
          <a:p>
            <a:endParaRPr lang="tr-TR" sz="2000" b="1">
              <a:latin typeface="Times New Roman" pitchFamily="18" charset="0"/>
              <a:cs typeface="Times New Roman" pitchFamily="18" charset="0"/>
            </a:endParaRPr>
          </a:p>
        </p:txBody>
      </p:sp>
      <p:sp>
        <p:nvSpPr>
          <p:cNvPr id="8" name="Rectangle 8"/>
          <p:cNvSpPr>
            <a:spLocks noChangeArrowheads="1"/>
          </p:cNvSpPr>
          <p:nvPr/>
        </p:nvSpPr>
        <p:spPr bwMode="auto">
          <a:xfrm>
            <a:off x="4494667" y="1571612"/>
            <a:ext cx="1944215" cy="461665"/>
          </a:xfrm>
          <a:prstGeom prst="rect">
            <a:avLst/>
          </a:prstGeom>
          <a:noFill/>
          <a:ln w="9525">
            <a:noFill/>
            <a:miter lim="800000"/>
            <a:headEnd/>
            <a:tailEnd/>
          </a:ln>
        </p:spPr>
        <p:txBody>
          <a:bodyPr wrap="square">
            <a:spAutoFit/>
          </a:bodyPr>
          <a:lstStyle/>
          <a:p>
            <a:pPr eaLnBrk="0" hangingPunct="0"/>
            <a:r>
              <a:rPr lang="tr-TR" sz="2400" dirty="0" err="1" smtClean="0">
                <a:latin typeface="+mj-lt"/>
                <a:cs typeface="Times" pitchFamily="18" charset="0"/>
              </a:rPr>
              <a:t>k.a.n.e.p.e</a:t>
            </a:r>
            <a:r>
              <a:rPr lang="tr-TR" sz="2400" dirty="0" smtClean="0">
                <a:latin typeface="+mj-lt"/>
                <a:cs typeface="Times" pitchFamily="18" charset="0"/>
              </a:rPr>
              <a:t>.</a:t>
            </a:r>
            <a:endParaRPr lang="tr-TR" sz="2400" b="1" dirty="0">
              <a:latin typeface="+mj-lt"/>
              <a:cs typeface="Times" pitchFamily="18" charset="0"/>
            </a:endParaRPr>
          </a:p>
        </p:txBody>
      </p:sp>
      <p:sp>
        <p:nvSpPr>
          <p:cNvPr id="9" name="Rectangle 12"/>
          <p:cNvSpPr>
            <a:spLocks noChangeArrowheads="1"/>
          </p:cNvSpPr>
          <p:nvPr/>
        </p:nvSpPr>
        <p:spPr bwMode="auto">
          <a:xfrm>
            <a:off x="611560" y="4005064"/>
            <a:ext cx="1944216" cy="461665"/>
          </a:xfrm>
          <a:prstGeom prst="rect">
            <a:avLst/>
          </a:prstGeom>
          <a:noFill/>
          <a:ln w="9525">
            <a:noFill/>
            <a:miter lim="800000"/>
            <a:headEnd/>
            <a:tailEnd/>
          </a:ln>
        </p:spPr>
        <p:txBody>
          <a:bodyPr wrap="square">
            <a:spAutoFit/>
          </a:bodyPr>
          <a:lstStyle/>
          <a:p>
            <a:pPr eaLnBrk="0" hangingPunct="0"/>
            <a:r>
              <a:rPr lang="tr-TR" sz="2400" b="1" dirty="0" smtClean="0">
                <a:solidFill>
                  <a:srgbClr val="000000"/>
                </a:solidFill>
                <a:latin typeface="+mj-lt"/>
                <a:cs typeface="Times" pitchFamily="18" charset="0"/>
              </a:rPr>
              <a:t>t</a:t>
            </a:r>
            <a:r>
              <a:rPr lang="tr-TR" sz="2400" dirty="0" smtClean="0">
                <a:solidFill>
                  <a:srgbClr val="000000"/>
                </a:solidFill>
                <a:latin typeface="+mj-lt"/>
                <a:cs typeface="Times" pitchFamily="18" charset="0"/>
              </a:rPr>
              <a:t>aş  </a:t>
            </a:r>
            <a:r>
              <a:rPr lang="tr-TR" sz="2400" dirty="0">
                <a:solidFill>
                  <a:srgbClr val="000000"/>
                </a:solidFill>
                <a:latin typeface="+mj-lt"/>
                <a:cs typeface="Times" pitchFamily="18" charset="0"/>
              </a:rPr>
              <a:t>/ </a:t>
            </a:r>
            <a:r>
              <a:rPr lang="tr-TR" sz="2400" b="1" dirty="0" smtClean="0">
                <a:solidFill>
                  <a:srgbClr val="000000"/>
                </a:solidFill>
                <a:latin typeface="+mj-lt"/>
                <a:cs typeface="Times" pitchFamily="18" charset="0"/>
              </a:rPr>
              <a:t>b</a:t>
            </a:r>
            <a:r>
              <a:rPr lang="tr-TR" sz="2400" dirty="0" smtClean="0">
                <a:solidFill>
                  <a:srgbClr val="000000"/>
                </a:solidFill>
                <a:latin typeface="+mj-lt"/>
                <a:cs typeface="Times" pitchFamily="18" charset="0"/>
              </a:rPr>
              <a:t>aş</a:t>
            </a:r>
            <a:endParaRPr lang="tr-TR" sz="2400" b="1" dirty="0">
              <a:solidFill>
                <a:srgbClr val="000000"/>
              </a:solidFill>
              <a:latin typeface="+mj-lt"/>
              <a:cs typeface="Times" pitchFamily="18" charset="0"/>
            </a:endParaRPr>
          </a:p>
        </p:txBody>
      </p:sp>
      <p:grpSp>
        <p:nvGrpSpPr>
          <p:cNvPr id="10" name="Group 36"/>
          <p:cNvGrpSpPr>
            <a:grpSpLocks/>
          </p:cNvGrpSpPr>
          <p:nvPr/>
        </p:nvGrpSpPr>
        <p:grpSpPr bwMode="auto">
          <a:xfrm>
            <a:off x="746050" y="1407823"/>
            <a:ext cx="4618038" cy="3071812"/>
            <a:chOff x="1906168" y="1338017"/>
            <a:chExt cx="4618067" cy="3072202"/>
          </a:xfrm>
        </p:grpSpPr>
        <p:grpSp>
          <p:nvGrpSpPr>
            <p:cNvPr id="11" name="Group 21"/>
            <p:cNvGrpSpPr>
              <a:grpSpLocks/>
            </p:cNvGrpSpPr>
            <p:nvPr/>
          </p:nvGrpSpPr>
          <p:grpSpPr bwMode="auto">
            <a:xfrm>
              <a:off x="2491909" y="1742306"/>
              <a:ext cx="3080826" cy="2195360"/>
              <a:chOff x="998805" y="1856141"/>
              <a:chExt cx="3080826" cy="2195360"/>
            </a:xfrm>
          </p:grpSpPr>
          <p:cxnSp>
            <p:nvCxnSpPr>
              <p:cNvPr id="15" name="Straight Arrow Connector 10"/>
              <p:cNvCxnSpPr/>
              <p:nvPr/>
            </p:nvCxnSpPr>
            <p:spPr>
              <a:xfrm>
                <a:off x="998856" y="1856715"/>
                <a:ext cx="3081356" cy="1588"/>
              </a:xfrm>
              <a:prstGeom prst="straightConnector1">
                <a:avLst/>
              </a:prstGeom>
              <a:ln w="381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4"/>
              <p:cNvCxnSpPr/>
              <p:nvPr/>
            </p:nvCxnSpPr>
            <p:spPr>
              <a:xfrm rot="5400000">
                <a:off x="-96658" y="2953818"/>
                <a:ext cx="2192616" cy="1587"/>
              </a:xfrm>
              <a:prstGeom prst="straightConnector1">
                <a:avLst/>
              </a:prstGeom>
              <a:ln w="381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13" name="Rectangle 3"/>
            <p:cNvSpPr txBox="1">
              <a:spLocks noChangeArrowheads="1"/>
            </p:cNvSpPr>
            <p:nvPr/>
          </p:nvSpPr>
          <p:spPr bwMode="auto">
            <a:xfrm>
              <a:off x="1906168" y="1742880"/>
              <a:ext cx="754551" cy="2667339"/>
            </a:xfrm>
            <a:prstGeom prst="rect">
              <a:avLst/>
            </a:prstGeom>
            <a:noFill/>
            <a:ln w="9525">
              <a:noFill/>
              <a:miter lim="800000"/>
              <a:headEnd/>
              <a:tailEnd/>
            </a:ln>
          </p:spPr>
          <p:txBody>
            <a:bodyPr/>
            <a:lstStyle/>
            <a:p>
              <a:pPr marL="365125" indent="-255588" algn="just">
                <a:spcBef>
                  <a:spcPts val="400"/>
                </a:spcBef>
                <a:buClr>
                  <a:schemeClr val="accent1"/>
                </a:buClr>
                <a:buSzPct val="68000"/>
              </a:pPr>
              <a:r>
                <a:rPr lang="tr-TR" sz="1600" b="1" dirty="0" smtClean="0">
                  <a:latin typeface="+mj-lt"/>
                  <a:cs typeface="Times" pitchFamily="18" charset="0"/>
                </a:rPr>
                <a:t>D</a:t>
              </a:r>
              <a:endParaRPr lang="tr-TR" sz="1600" b="1" dirty="0">
                <a:latin typeface="+mj-lt"/>
                <a:cs typeface="Times" pitchFamily="18" charset="0"/>
              </a:endParaRPr>
            </a:p>
            <a:p>
              <a:pPr marL="365125" indent="-255588" algn="just">
                <a:spcBef>
                  <a:spcPts val="400"/>
                </a:spcBef>
                <a:buClr>
                  <a:schemeClr val="accent1"/>
                </a:buClr>
                <a:buSzPct val="68000"/>
              </a:pPr>
              <a:r>
                <a:rPr lang="tr-TR" sz="1600" b="1" dirty="0">
                  <a:latin typeface="+mj-lt"/>
                  <a:cs typeface="Times" pitchFamily="18" charset="0"/>
                </a:rPr>
                <a:t>İ</a:t>
              </a:r>
            </a:p>
            <a:p>
              <a:pPr marL="365125" indent="-255588" algn="just">
                <a:spcBef>
                  <a:spcPts val="400"/>
                </a:spcBef>
                <a:buClr>
                  <a:schemeClr val="accent1"/>
                </a:buClr>
                <a:buSzPct val="68000"/>
              </a:pPr>
              <a:r>
                <a:rPr lang="tr-TR" sz="1600" b="1" dirty="0">
                  <a:latin typeface="+mj-lt"/>
                  <a:cs typeface="Times" pitchFamily="18" charset="0"/>
                </a:rPr>
                <a:t>Z</a:t>
              </a:r>
            </a:p>
            <a:p>
              <a:pPr marL="365125" indent="-255588" algn="just">
                <a:spcBef>
                  <a:spcPts val="400"/>
                </a:spcBef>
                <a:buClr>
                  <a:schemeClr val="accent1"/>
                </a:buClr>
                <a:buSzPct val="68000"/>
              </a:pPr>
              <a:r>
                <a:rPr lang="tr-TR" sz="1600" b="1" dirty="0">
                  <a:latin typeface="+mj-lt"/>
                  <a:cs typeface="Times" pitchFamily="18" charset="0"/>
                </a:rPr>
                <a:t>İ</a:t>
              </a:r>
            </a:p>
            <a:p>
              <a:pPr marL="365125" indent="-255588" algn="just">
                <a:spcBef>
                  <a:spcPts val="400"/>
                </a:spcBef>
                <a:buClr>
                  <a:schemeClr val="accent1"/>
                </a:buClr>
                <a:buSzPct val="68000"/>
              </a:pPr>
              <a:r>
                <a:rPr lang="tr-TR" sz="1600" b="1" dirty="0">
                  <a:latin typeface="+mj-lt"/>
                  <a:cs typeface="Times" pitchFamily="18" charset="0"/>
                </a:rPr>
                <a:t>S</a:t>
              </a:r>
            </a:p>
            <a:p>
              <a:pPr marL="365125" indent="-255588" algn="just">
                <a:spcBef>
                  <a:spcPts val="400"/>
                </a:spcBef>
                <a:buClr>
                  <a:schemeClr val="accent1"/>
                </a:buClr>
                <a:buSzPct val="68000"/>
              </a:pPr>
              <a:r>
                <a:rPr lang="tr-TR" sz="1600" b="1" dirty="0">
                  <a:latin typeface="+mj-lt"/>
                  <a:cs typeface="Times" pitchFamily="18" charset="0"/>
                </a:rPr>
                <a:t>E</a:t>
              </a:r>
            </a:p>
            <a:p>
              <a:pPr marL="365125" indent="-255588" algn="just">
                <a:spcBef>
                  <a:spcPts val="400"/>
                </a:spcBef>
                <a:buClr>
                  <a:schemeClr val="accent1"/>
                </a:buClr>
                <a:buSzPct val="68000"/>
              </a:pPr>
              <a:r>
                <a:rPr lang="tr-TR" sz="1600" b="1" dirty="0">
                  <a:latin typeface="+mj-lt"/>
                  <a:cs typeface="Times" pitchFamily="18" charset="0"/>
                </a:rPr>
                <a:t>L</a:t>
              </a:r>
            </a:p>
          </p:txBody>
        </p:sp>
        <p:sp>
          <p:nvSpPr>
            <p:cNvPr id="14" name="Rectangle 3"/>
            <p:cNvSpPr txBox="1">
              <a:spLocks noChangeArrowheads="1"/>
            </p:cNvSpPr>
            <p:nvPr/>
          </p:nvSpPr>
          <p:spPr bwMode="auto">
            <a:xfrm>
              <a:off x="2871739" y="1338017"/>
              <a:ext cx="3652496" cy="505643"/>
            </a:xfrm>
            <a:prstGeom prst="rect">
              <a:avLst/>
            </a:prstGeom>
            <a:noFill/>
            <a:ln w="9525">
              <a:noFill/>
              <a:miter lim="800000"/>
              <a:headEnd/>
              <a:tailEnd/>
            </a:ln>
          </p:spPr>
          <p:txBody>
            <a:bodyPr/>
            <a:lstStyle/>
            <a:p>
              <a:pPr marL="365125" indent="-255588" algn="just">
                <a:spcBef>
                  <a:spcPts val="400"/>
                </a:spcBef>
                <a:buClr>
                  <a:schemeClr val="accent1"/>
                </a:buClr>
                <a:buSzPct val="68000"/>
              </a:pPr>
              <a:r>
                <a:rPr lang="tr-TR" sz="1600" b="1" dirty="0">
                  <a:latin typeface="+mj-lt"/>
                  <a:cs typeface="Times" pitchFamily="18" charset="0"/>
                </a:rPr>
                <a:t>D İ Z İ M S E L</a:t>
              </a:r>
            </a:p>
          </p:txBody>
        </p:sp>
      </p:grpSp>
      <p:graphicFrame>
        <p:nvGraphicFramePr>
          <p:cNvPr id="3" name="Tablo 2"/>
          <p:cNvGraphicFramePr>
            <a:graphicFrameLocks noGrp="1"/>
          </p:cNvGraphicFramePr>
          <p:nvPr>
            <p:extLst>
              <p:ext uri="{D42A27DB-BD31-4B8C-83A1-F6EECF244321}">
                <p14:modId xmlns:p14="http://schemas.microsoft.com/office/powerpoint/2010/main" val="844415949"/>
              </p:ext>
            </p:extLst>
          </p:nvPr>
        </p:nvGraphicFramePr>
        <p:xfrm>
          <a:off x="185830" y="4556631"/>
          <a:ext cx="2657979" cy="1402080"/>
        </p:xfrm>
        <a:graphic>
          <a:graphicData uri="http://schemas.openxmlformats.org/drawingml/2006/table">
            <a:tbl>
              <a:tblPr firstRow="1" bandRow="1">
                <a:tableStyleId>{2D5ABB26-0587-4C30-8999-92F81FD0307C}</a:tableStyleId>
              </a:tblPr>
              <a:tblGrid>
                <a:gridCol w="1684375">
                  <a:extLst>
                    <a:ext uri="{9D8B030D-6E8A-4147-A177-3AD203B41FA5}">
                      <a16:colId xmlns:a16="http://schemas.microsoft.com/office/drawing/2014/main" val="3302909618"/>
                    </a:ext>
                  </a:extLst>
                </a:gridCol>
                <a:gridCol w="483269">
                  <a:extLst>
                    <a:ext uri="{9D8B030D-6E8A-4147-A177-3AD203B41FA5}">
                      <a16:colId xmlns:a16="http://schemas.microsoft.com/office/drawing/2014/main" val="1223535297"/>
                    </a:ext>
                  </a:extLst>
                </a:gridCol>
                <a:gridCol w="490335">
                  <a:extLst>
                    <a:ext uri="{9D8B030D-6E8A-4147-A177-3AD203B41FA5}">
                      <a16:colId xmlns:a16="http://schemas.microsoft.com/office/drawing/2014/main" val="3963967580"/>
                    </a:ext>
                  </a:extLst>
                </a:gridCol>
              </a:tblGrid>
              <a:tr h="370065">
                <a:tc>
                  <a:txBody>
                    <a:bodyPr/>
                    <a:lstStyle/>
                    <a:p>
                      <a:pPr algn="ctr"/>
                      <a:endParaRPr lang="tr-TR" sz="1400" b="1" dirty="0">
                        <a:latin typeface="+mj-lt"/>
                      </a:endParaRPr>
                    </a:p>
                  </a:txBody>
                  <a:tcPr/>
                </a:tc>
                <a:tc>
                  <a:txBody>
                    <a:bodyPr/>
                    <a:lstStyle/>
                    <a:p>
                      <a:pPr algn="just"/>
                      <a:r>
                        <a:rPr lang="tr-TR" sz="2000" b="1" dirty="0" smtClean="0">
                          <a:latin typeface="+mj-lt"/>
                        </a:rPr>
                        <a:t>b</a:t>
                      </a:r>
                      <a:endParaRPr lang="tr-TR" sz="2000" b="1" dirty="0">
                        <a:latin typeface="+mj-lt"/>
                      </a:endParaRPr>
                    </a:p>
                  </a:txBody>
                  <a:tcPr/>
                </a:tc>
                <a:tc>
                  <a:txBody>
                    <a:bodyPr/>
                    <a:lstStyle/>
                    <a:p>
                      <a:pPr algn="just"/>
                      <a:r>
                        <a:rPr lang="tr-TR" sz="2000" b="1" dirty="0" smtClean="0">
                          <a:latin typeface="+mj-lt"/>
                        </a:rPr>
                        <a:t>t</a:t>
                      </a:r>
                      <a:endParaRPr lang="tr-TR" sz="2000" b="1" dirty="0">
                        <a:latin typeface="+mj-lt"/>
                      </a:endParaRPr>
                    </a:p>
                  </a:txBody>
                  <a:tcPr/>
                </a:tc>
                <a:extLst>
                  <a:ext uri="{0D108BD9-81ED-4DB2-BD59-A6C34878D82A}">
                    <a16:rowId xmlns:a16="http://schemas.microsoft.com/office/drawing/2014/main" val="694689663"/>
                  </a:ext>
                </a:extLst>
              </a:tr>
              <a:tr h="318356">
                <a:tc>
                  <a:txBody>
                    <a:bodyPr/>
                    <a:lstStyle/>
                    <a:p>
                      <a:pPr algn="just"/>
                      <a:r>
                        <a:rPr lang="tr-TR" sz="1400" b="0" dirty="0" smtClean="0">
                          <a:latin typeface="+mj-lt"/>
                        </a:rPr>
                        <a:t>Çıkış Yeri</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0" kern="1200" dirty="0" smtClean="0">
                          <a:solidFill>
                            <a:schemeClr val="tx1"/>
                          </a:solidFill>
                          <a:latin typeface="+mn-lt"/>
                          <a:ea typeface="+mn-ea"/>
                          <a:cs typeface="+mn-cs"/>
                        </a:rPr>
                        <a:t>–</a:t>
                      </a:r>
                    </a:p>
                  </a:txBody>
                  <a:tcPr/>
                </a:tc>
                <a:extLst>
                  <a:ext uri="{0D108BD9-81ED-4DB2-BD59-A6C34878D82A}">
                    <a16:rowId xmlns:a16="http://schemas.microsoft.com/office/drawing/2014/main" val="2520985634"/>
                  </a:ext>
                </a:extLst>
              </a:tr>
              <a:tr h="318356">
                <a:tc>
                  <a:txBody>
                    <a:bodyPr/>
                    <a:lstStyle/>
                    <a:p>
                      <a:pPr algn="just"/>
                      <a:r>
                        <a:rPr lang="tr-TR" sz="1400" b="0" dirty="0" smtClean="0">
                          <a:latin typeface="+mj-lt"/>
                        </a:rPr>
                        <a:t>Çıkış Biçimi</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algn="just"/>
                      <a:r>
                        <a:rPr kumimoji="0" lang="tr-TR" sz="1600" b="0" kern="1200" dirty="0" smtClean="0">
                          <a:latin typeface="+mj-lt"/>
                        </a:rPr>
                        <a:t>+</a:t>
                      </a:r>
                      <a:endParaRPr lang="tr-TR" sz="1600" b="0" dirty="0">
                        <a:latin typeface="+mj-lt"/>
                      </a:endParaRPr>
                    </a:p>
                  </a:txBody>
                  <a:tcPr/>
                </a:tc>
                <a:extLst>
                  <a:ext uri="{0D108BD9-81ED-4DB2-BD59-A6C34878D82A}">
                    <a16:rowId xmlns:a16="http://schemas.microsoft.com/office/drawing/2014/main" val="1421399217"/>
                  </a:ext>
                </a:extLst>
              </a:tr>
              <a:tr h="318356">
                <a:tc>
                  <a:txBody>
                    <a:bodyPr/>
                    <a:lstStyle/>
                    <a:p>
                      <a:pPr algn="just"/>
                      <a:r>
                        <a:rPr lang="tr-TR" sz="1400" b="0" dirty="0" smtClean="0">
                          <a:latin typeface="+mj-lt"/>
                        </a:rPr>
                        <a:t>Ötüm/Titreşim</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0" kern="1200" dirty="0" smtClean="0">
                          <a:solidFill>
                            <a:schemeClr val="tx1"/>
                          </a:solidFill>
                          <a:latin typeface="+mn-lt"/>
                          <a:ea typeface="+mn-ea"/>
                          <a:cs typeface="+mn-cs"/>
                        </a:rPr>
                        <a:t>–</a:t>
                      </a:r>
                    </a:p>
                  </a:txBody>
                  <a:tcPr/>
                </a:tc>
                <a:extLst>
                  <a:ext uri="{0D108BD9-81ED-4DB2-BD59-A6C34878D82A}">
                    <a16:rowId xmlns:a16="http://schemas.microsoft.com/office/drawing/2014/main" val="647972264"/>
                  </a:ext>
                </a:extLst>
              </a:tr>
            </a:tbl>
          </a:graphicData>
        </a:graphic>
      </p:graphicFrame>
      <p:sp>
        <p:nvSpPr>
          <p:cNvPr id="4" name="Çift Köşeli Ayraç 3"/>
          <p:cNvSpPr/>
          <p:nvPr/>
        </p:nvSpPr>
        <p:spPr>
          <a:xfrm>
            <a:off x="107504" y="4581128"/>
            <a:ext cx="2808312" cy="1512168"/>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0" name="Sağ Ok Belirtme Çizgisi 19"/>
          <p:cNvSpPr/>
          <p:nvPr/>
        </p:nvSpPr>
        <p:spPr>
          <a:xfrm>
            <a:off x="2339752" y="4984330"/>
            <a:ext cx="504056" cy="964950"/>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p:cNvSpPr txBox="1"/>
          <p:nvPr/>
        </p:nvSpPr>
        <p:spPr>
          <a:xfrm>
            <a:off x="2915816" y="5301208"/>
            <a:ext cx="2009906" cy="369332"/>
          </a:xfrm>
          <a:prstGeom prst="rect">
            <a:avLst/>
          </a:prstGeom>
          <a:noFill/>
        </p:spPr>
        <p:txBody>
          <a:bodyPr wrap="square" rtlCol="0">
            <a:spAutoFit/>
          </a:bodyPr>
          <a:lstStyle/>
          <a:p>
            <a:r>
              <a:rPr lang="tr-TR" dirty="0" smtClean="0"/>
              <a:t>İki yönlü </a:t>
            </a:r>
            <a:r>
              <a:rPr lang="tr-TR" b="1" dirty="0" smtClean="0"/>
              <a:t>karşıtlık</a:t>
            </a:r>
            <a:endParaRPr lang="tr-TR" b="1" dirty="0"/>
          </a:p>
        </p:txBody>
      </p:sp>
      <p:graphicFrame>
        <p:nvGraphicFramePr>
          <p:cNvPr id="24" name="Tablo 23"/>
          <p:cNvGraphicFramePr>
            <a:graphicFrameLocks noGrp="1"/>
          </p:cNvGraphicFramePr>
          <p:nvPr>
            <p:extLst>
              <p:ext uri="{D42A27DB-BD31-4B8C-83A1-F6EECF244321}">
                <p14:modId xmlns:p14="http://schemas.microsoft.com/office/powerpoint/2010/main" val="1958535415"/>
              </p:ext>
            </p:extLst>
          </p:nvPr>
        </p:nvGraphicFramePr>
        <p:xfrm>
          <a:off x="4253511" y="3689637"/>
          <a:ext cx="2642789" cy="1402080"/>
        </p:xfrm>
        <a:graphic>
          <a:graphicData uri="http://schemas.openxmlformats.org/drawingml/2006/table">
            <a:tbl>
              <a:tblPr firstRow="1" bandRow="1">
                <a:tableStyleId>{2D5ABB26-0587-4C30-8999-92F81FD0307C}</a:tableStyleId>
              </a:tblPr>
              <a:tblGrid>
                <a:gridCol w="1684375">
                  <a:extLst>
                    <a:ext uri="{9D8B030D-6E8A-4147-A177-3AD203B41FA5}">
                      <a16:colId xmlns:a16="http://schemas.microsoft.com/office/drawing/2014/main" val="3302909618"/>
                    </a:ext>
                  </a:extLst>
                </a:gridCol>
                <a:gridCol w="483269">
                  <a:extLst>
                    <a:ext uri="{9D8B030D-6E8A-4147-A177-3AD203B41FA5}">
                      <a16:colId xmlns:a16="http://schemas.microsoft.com/office/drawing/2014/main" val="1223535297"/>
                    </a:ext>
                  </a:extLst>
                </a:gridCol>
                <a:gridCol w="475145">
                  <a:extLst>
                    <a:ext uri="{9D8B030D-6E8A-4147-A177-3AD203B41FA5}">
                      <a16:colId xmlns:a16="http://schemas.microsoft.com/office/drawing/2014/main" val="3963967580"/>
                    </a:ext>
                  </a:extLst>
                </a:gridCol>
              </a:tblGrid>
              <a:tr h="370065">
                <a:tc>
                  <a:txBody>
                    <a:bodyPr/>
                    <a:lstStyle/>
                    <a:p>
                      <a:pPr algn="ctr"/>
                      <a:endParaRPr lang="tr-TR" sz="1400" b="1" dirty="0">
                        <a:latin typeface="+mj-lt"/>
                      </a:endParaRPr>
                    </a:p>
                  </a:txBody>
                  <a:tcPr/>
                </a:tc>
                <a:tc>
                  <a:txBody>
                    <a:bodyPr/>
                    <a:lstStyle/>
                    <a:p>
                      <a:pPr algn="just"/>
                      <a:r>
                        <a:rPr lang="tr-TR" sz="2000" b="1" dirty="0" smtClean="0">
                          <a:latin typeface="+mj-lt"/>
                        </a:rPr>
                        <a:t>m</a:t>
                      </a:r>
                      <a:endParaRPr lang="tr-TR" sz="2000" b="1" dirty="0">
                        <a:latin typeface="+mj-lt"/>
                      </a:endParaRPr>
                    </a:p>
                  </a:txBody>
                  <a:tcPr/>
                </a:tc>
                <a:tc>
                  <a:txBody>
                    <a:bodyPr/>
                    <a:lstStyle/>
                    <a:p>
                      <a:pPr algn="just"/>
                      <a:r>
                        <a:rPr lang="tr-TR" sz="2000" b="1" dirty="0" smtClean="0">
                          <a:latin typeface="+mj-lt"/>
                        </a:rPr>
                        <a:t>b</a:t>
                      </a:r>
                      <a:endParaRPr lang="tr-TR" sz="2000" b="1" dirty="0">
                        <a:latin typeface="+mj-lt"/>
                      </a:endParaRPr>
                    </a:p>
                  </a:txBody>
                  <a:tcPr/>
                </a:tc>
                <a:extLst>
                  <a:ext uri="{0D108BD9-81ED-4DB2-BD59-A6C34878D82A}">
                    <a16:rowId xmlns:a16="http://schemas.microsoft.com/office/drawing/2014/main" val="694689663"/>
                  </a:ext>
                </a:extLst>
              </a:tr>
              <a:tr h="318356">
                <a:tc>
                  <a:txBody>
                    <a:bodyPr/>
                    <a:lstStyle/>
                    <a:p>
                      <a:pPr algn="just"/>
                      <a:r>
                        <a:rPr lang="tr-TR" sz="1400" b="0" dirty="0" smtClean="0">
                          <a:latin typeface="+mj-lt"/>
                        </a:rPr>
                        <a:t>Çıkış Yeri</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algn="just"/>
                      <a:r>
                        <a:rPr kumimoji="0" lang="tr-TR" sz="1600" b="0" kern="1200" dirty="0" smtClean="0">
                          <a:latin typeface="+mj-lt"/>
                        </a:rPr>
                        <a:t>+</a:t>
                      </a:r>
                      <a:endParaRPr lang="tr-TR" sz="1600" b="0" dirty="0">
                        <a:latin typeface="+mj-lt"/>
                      </a:endParaRPr>
                    </a:p>
                  </a:txBody>
                  <a:tcPr/>
                </a:tc>
                <a:extLst>
                  <a:ext uri="{0D108BD9-81ED-4DB2-BD59-A6C34878D82A}">
                    <a16:rowId xmlns:a16="http://schemas.microsoft.com/office/drawing/2014/main" val="2520985634"/>
                  </a:ext>
                </a:extLst>
              </a:tr>
              <a:tr h="318356">
                <a:tc>
                  <a:txBody>
                    <a:bodyPr/>
                    <a:lstStyle/>
                    <a:p>
                      <a:pPr algn="just"/>
                      <a:r>
                        <a:rPr lang="tr-TR" sz="1400" b="0" dirty="0" smtClean="0">
                          <a:latin typeface="+mj-lt"/>
                        </a:rPr>
                        <a:t>Çıkış Biçimi</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algn="just"/>
                      <a:r>
                        <a:rPr kumimoji="0" lang="tr-TR" sz="1600" b="0" kern="1200" dirty="0" smtClean="0">
                          <a:solidFill>
                            <a:schemeClr val="tx1"/>
                          </a:solidFill>
                          <a:latin typeface="+mn-lt"/>
                          <a:ea typeface="+mn-ea"/>
                          <a:cs typeface="+mn-cs"/>
                        </a:rPr>
                        <a:t>–</a:t>
                      </a:r>
                      <a:endParaRPr lang="tr-TR" sz="1600" b="0" dirty="0">
                        <a:latin typeface="+mj-lt"/>
                      </a:endParaRPr>
                    </a:p>
                  </a:txBody>
                  <a:tcPr/>
                </a:tc>
                <a:extLst>
                  <a:ext uri="{0D108BD9-81ED-4DB2-BD59-A6C34878D82A}">
                    <a16:rowId xmlns:a16="http://schemas.microsoft.com/office/drawing/2014/main" val="1421399217"/>
                  </a:ext>
                </a:extLst>
              </a:tr>
              <a:tr h="318356">
                <a:tc>
                  <a:txBody>
                    <a:bodyPr/>
                    <a:lstStyle/>
                    <a:p>
                      <a:pPr algn="just"/>
                      <a:r>
                        <a:rPr lang="tr-TR" sz="1400" b="0" dirty="0" smtClean="0">
                          <a:latin typeface="+mj-lt"/>
                        </a:rPr>
                        <a:t>Ötüm/Titreşim</a:t>
                      </a:r>
                      <a:endParaRPr lang="tr-TR" sz="1400" b="0" dirty="0">
                        <a:latin typeface="+mj-lt"/>
                      </a:endParaRPr>
                    </a:p>
                  </a:txBody>
                  <a:tcPr/>
                </a:tc>
                <a:tc>
                  <a:txBody>
                    <a:bodyPr/>
                    <a:lstStyle/>
                    <a:p>
                      <a:pPr algn="just"/>
                      <a:r>
                        <a:rPr lang="tr-TR" sz="1600" b="0" dirty="0" smtClean="0">
                          <a:latin typeface="+mj-lt"/>
                        </a:rPr>
                        <a:t>+</a:t>
                      </a:r>
                      <a:endParaRPr lang="tr-TR" sz="1600" b="0" dirty="0">
                        <a:latin typeface="+mj-lt"/>
                      </a:endParaRPr>
                    </a:p>
                  </a:txBody>
                  <a:tcPr/>
                </a:tc>
                <a:tc>
                  <a:txBody>
                    <a:bodyPr/>
                    <a:lstStyle/>
                    <a:p>
                      <a:pPr algn="just"/>
                      <a:r>
                        <a:rPr kumimoji="0" lang="tr-TR" sz="1600" b="0" kern="1200" dirty="0" smtClean="0">
                          <a:latin typeface="+mj-lt"/>
                        </a:rPr>
                        <a:t>+</a:t>
                      </a:r>
                      <a:endParaRPr lang="tr-TR" sz="1600" b="0" dirty="0">
                        <a:latin typeface="+mj-lt"/>
                      </a:endParaRPr>
                    </a:p>
                  </a:txBody>
                  <a:tcPr/>
                </a:tc>
                <a:extLst>
                  <a:ext uri="{0D108BD9-81ED-4DB2-BD59-A6C34878D82A}">
                    <a16:rowId xmlns:a16="http://schemas.microsoft.com/office/drawing/2014/main" val="647972264"/>
                  </a:ext>
                </a:extLst>
              </a:tr>
            </a:tbl>
          </a:graphicData>
        </a:graphic>
      </p:graphicFrame>
      <p:grpSp>
        <p:nvGrpSpPr>
          <p:cNvPr id="23" name="Grup 22"/>
          <p:cNvGrpSpPr/>
          <p:nvPr/>
        </p:nvGrpSpPr>
        <p:grpSpPr>
          <a:xfrm>
            <a:off x="4139952" y="3723551"/>
            <a:ext cx="4896544" cy="1512168"/>
            <a:chOff x="3851920" y="2785523"/>
            <a:chExt cx="4896544" cy="1512168"/>
          </a:xfrm>
        </p:grpSpPr>
        <p:sp>
          <p:nvSpPr>
            <p:cNvPr id="25" name="Çift Köşeli Ayraç 24"/>
            <p:cNvSpPr/>
            <p:nvPr/>
          </p:nvSpPr>
          <p:spPr>
            <a:xfrm>
              <a:off x="3851920" y="2785523"/>
              <a:ext cx="2808312" cy="1512168"/>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6" name="Sağ Ok Belirtme Çizgisi 25"/>
            <p:cNvSpPr/>
            <p:nvPr/>
          </p:nvSpPr>
          <p:spPr>
            <a:xfrm>
              <a:off x="6099358" y="3207162"/>
              <a:ext cx="504056" cy="964950"/>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p:cNvSpPr txBox="1"/>
            <p:nvPr/>
          </p:nvSpPr>
          <p:spPr>
            <a:xfrm>
              <a:off x="6738558" y="3501008"/>
              <a:ext cx="2009906" cy="369332"/>
            </a:xfrm>
            <a:prstGeom prst="rect">
              <a:avLst/>
            </a:prstGeom>
            <a:noFill/>
          </p:spPr>
          <p:txBody>
            <a:bodyPr wrap="square" rtlCol="0">
              <a:spAutoFit/>
            </a:bodyPr>
            <a:lstStyle/>
            <a:p>
              <a:r>
                <a:rPr lang="tr-TR" dirty="0" smtClean="0"/>
                <a:t>Tek yönlü </a:t>
              </a:r>
              <a:r>
                <a:rPr lang="tr-TR" b="1" dirty="0" smtClean="0"/>
                <a:t>karşıtlık</a:t>
              </a:r>
              <a:endParaRPr lang="tr-TR" b="1" dirty="0"/>
            </a:p>
          </p:txBody>
        </p:sp>
      </p:grpSp>
      <p:sp>
        <p:nvSpPr>
          <p:cNvPr id="28" name="Rectangle 12"/>
          <p:cNvSpPr>
            <a:spLocks noChangeArrowheads="1"/>
          </p:cNvSpPr>
          <p:nvPr/>
        </p:nvSpPr>
        <p:spPr bwMode="auto">
          <a:xfrm>
            <a:off x="4714876" y="3162483"/>
            <a:ext cx="1944216" cy="461665"/>
          </a:xfrm>
          <a:prstGeom prst="rect">
            <a:avLst/>
          </a:prstGeom>
          <a:noFill/>
          <a:ln w="9525">
            <a:noFill/>
            <a:miter lim="800000"/>
            <a:headEnd/>
            <a:tailEnd/>
          </a:ln>
        </p:spPr>
        <p:txBody>
          <a:bodyPr wrap="square">
            <a:spAutoFit/>
          </a:bodyPr>
          <a:lstStyle/>
          <a:p>
            <a:pPr eaLnBrk="0" hangingPunct="0"/>
            <a:r>
              <a:rPr lang="tr-TR" sz="2400" b="1" dirty="0" smtClean="0">
                <a:solidFill>
                  <a:srgbClr val="000000"/>
                </a:solidFill>
                <a:latin typeface="+mj-lt"/>
                <a:cs typeface="Times" pitchFamily="18" charset="0"/>
              </a:rPr>
              <a:t>m</a:t>
            </a:r>
            <a:r>
              <a:rPr lang="tr-TR" sz="2400" dirty="0" smtClean="0">
                <a:solidFill>
                  <a:srgbClr val="000000"/>
                </a:solidFill>
                <a:latin typeface="+mj-lt"/>
                <a:cs typeface="Times" pitchFamily="18" charset="0"/>
              </a:rPr>
              <a:t>al  </a:t>
            </a:r>
            <a:r>
              <a:rPr lang="tr-TR" sz="2400" dirty="0">
                <a:solidFill>
                  <a:srgbClr val="000000"/>
                </a:solidFill>
                <a:latin typeface="+mj-lt"/>
                <a:cs typeface="Times" pitchFamily="18" charset="0"/>
              </a:rPr>
              <a:t>/ </a:t>
            </a:r>
            <a:r>
              <a:rPr lang="tr-TR" sz="2400" b="1" dirty="0" smtClean="0">
                <a:solidFill>
                  <a:srgbClr val="000000"/>
                </a:solidFill>
                <a:latin typeface="+mj-lt"/>
                <a:cs typeface="Times" pitchFamily="18" charset="0"/>
              </a:rPr>
              <a:t>b</a:t>
            </a:r>
            <a:r>
              <a:rPr lang="tr-TR" sz="2400" dirty="0" smtClean="0">
                <a:solidFill>
                  <a:srgbClr val="000000"/>
                </a:solidFill>
                <a:latin typeface="+mj-lt"/>
                <a:cs typeface="Times" pitchFamily="18" charset="0"/>
              </a:rPr>
              <a:t>al</a:t>
            </a:r>
            <a:endParaRPr lang="tr-TR" sz="2400" b="1" dirty="0">
              <a:solidFill>
                <a:srgbClr val="000000"/>
              </a:solidFill>
              <a:latin typeface="+mj-lt"/>
              <a:cs typeface="Times" pitchFamily="18" charset="0"/>
            </a:endParaRPr>
          </a:p>
        </p:txBody>
      </p:sp>
      <p:sp>
        <p:nvSpPr>
          <p:cNvPr id="22" name="Yukarı Aşağı Ok 21"/>
          <p:cNvSpPr/>
          <p:nvPr/>
        </p:nvSpPr>
        <p:spPr>
          <a:xfrm rot="3577177">
            <a:off x="3478612" y="4530055"/>
            <a:ext cx="172181" cy="742239"/>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extBox 11"/>
          <p:cNvSpPr txBox="1"/>
          <p:nvPr/>
        </p:nvSpPr>
        <p:spPr>
          <a:xfrm>
            <a:off x="500034" y="571480"/>
            <a:ext cx="8001056" cy="461665"/>
          </a:xfrm>
          <a:prstGeom prst="rect">
            <a:avLst/>
          </a:prstGeom>
          <a:noFill/>
        </p:spPr>
        <p:txBody>
          <a:bodyPr wrap="square" rtlCol="0">
            <a:spAutoFit/>
          </a:bodyPr>
          <a:lstStyle/>
          <a:p>
            <a:pPr algn="ctr"/>
            <a:r>
              <a:rPr lang="tr-TR" sz="2400" b="1" dirty="0" smtClean="0"/>
              <a:t>Ses – Sesbirim (</a:t>
            </a:r>
            <a:r>
              <a:rPr lang="tr-TR" sz="2400" dirty="0" smtClean="0"/>
              <a:t>Phone</a:t>
            </a:r>
            <a:r>
              <a:rPr lang="tr-TR" sz="2400" b="1" dirty="0" smtClean="0"/>
              <a:t> </a:t>
            </a:r>
            <a:r>
              <a:rPr lang="tr-TR" sz="2400" b="1" dirty="0"/>
              <a:t>–</a:t>
            </a:r>
            <a:r>
              <a:rPr lang="tr-TR" sz="2400" dirty="0" smtClean="0"/>
              <a:t> </a:t>
            </a:r>
            <a:r>
              <a:rPr lang="tr-TR" sz="2400" dirty="0" err="1" smtClean="0"/>
              <a:t>Phoneme</a:t>
            </a:r>
            <a:r>
              <a:rPr lang="tr-TR" sz="2400" b="1" dirty="0" smtClean="0"/>
              <a:t>)</a:t>
            </a:r>
            <a:endParaRPr lang="tr-TR" sz="2400" b="1" dirty="0"/>
          </a:p>
        </p:txBody>
      </p:sp>
      <p:sp>
        <p:nvSpPr>
          <p:cNvPr id="30"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20518992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428625" y="1500188"/>
            <a:ext cx="3643313" cy="646112"/>
          </a:xfrm>
          <a:prstGeom prst="rect">
            <a:avLst/>
          </a:prstGeom>
          <a:noFill/>
          <a:ln w="9525">
            <a:noFill/>
            <a:miter lim="800000"/>
            <a:headEnd/>
            <a:tailEnd/>
          </a:ln>
        </p:spPr>
        <p:txBody>
          <a:bodyPr>
            <a:spAutoFit/>
          </a:bodyPr>
          <a:lstStyle/>
          <a:p>
            <a:endParaRPr lang="tr-TR" b="1">
              <a:latin typeface="Times New Roman" pitchFamily="18" charset="0"/>
              <a:cs typeface="Times New Roman" pitchFamily="18" charset="0"/>
            </a:endParaRPr>
          </a:p>
          <a:p>
            <a:endParaRPr lang="tr-TR" b="1">
              <a:latin typeface="Times New Roman" pitchFamily="18" charset="0"/>
              <a:cs typeface="Times New Roman" pitchFamily="18" charset="0"/>
            </a:endParaRPr>
          </a:p>
        </p:txBody>
      </p:sp>
      <p:sp>
        <p:nvSpPr>
          <p:cNvPr id="16390" name="TextBox 7"/>
          <p:cNvSpPr txBox="1">
            <a:spLocks noChangeArrowheads="1"/>
          </p:cNvSpPr>
          <p:nvPr/>
        </p:nvSpPr>
        <p:spPr bwMode="auto">
          <a:xfrm>
            <a:off x="428596" y="1571612"/>
            <a:ext cx="8143932" cy="2677656"/>
          </a:xfrm>
          <a:prstGeom prst="rect">
            <a:avLst/>
          </a:prstGeom>
          <a:solidFill>
            <a:schemeClr val="bg1"/>
          </a:solidFill>
          <a:ln w="9525">
            <a:solidFill>
              <a:schemeClr val="bg1"/>
            </a:solidFill>
            <a:miter lim="800000"/>
            <a:headEnd/>
            <a:tailEnd/>
          </a:ln>
        </p:spPr>
        <p:txBody>
          <a:bodyPr wrap="square">
            <a:spAutoFit/>
          </a:bodyPr>
          <a:lstStyle/>
          <a:p>
            <a:pPr algn="just"/>
            <a:endParaRPr lang="tr-TR" sz="2400" dirty="0" smtClean="0">
              <a:latin typeface="+mj-lt"/>
              <a:cs typeface="Times" pitchFamily="18" charset="0"/>
            </a:endParaRPr>
          </a:p>
          <a:p>
            <a:pPr algn="just"/>
            <a:endParaRPr lang="tr-TR" sz="2400" dirty="0">
              <a:latin typeface="+mj-lt"/>
              <a:cs typeface="Times" pitchFamily="18" charset="0"/>
            </a:endParaRPr>
          </a:p>
          <a:p>
            <a:pPr algn="just"/>
            <a:r>
              <a:rPr lang="tr-TR" sz="2400" dirty="0">
                <a:latin typeface="+mj-lt"/>
                <a:cs typeface="Times" pitchFamily="18" charset="0"/>
              </a:rPr>
              <a:t>Beyin, dilin </a:t>
            </a:r>
            <a:r>
              <a:rPr lang="tr-TR" sz="2400" dirty="0" err="1">
                <a:latin typeface="+mj-lt"/>
                <a:cs typeface="Times" pitchFamily="18" charset="0"/>
              </a:rPr>
              <a:t>anlatımsal</a:t>
            </a:r>
            <a:r>
              <a:rPr lang="tr-TR" sz="2400" dirty="0">
                <a:latin typeface="+mj-lt"/>
                <a:cs typeface="Times" pitchFamily="18" charset="0"/>
              </a:rPr>
              <a:t> değişkesini, tümcelerin tamamını depo ederek değil, tümceleri oluşturan sözcükleri, sesbirimleri, onların anlamlarını ve </a:t>
            </a:r>
            <a:r>
              <a:rPr lang="tr-TR" sz="2400" b="1" dirty="0">
                <a:latin typeface="+mj-lt"/>
                <a:cs typeface="Times" pitchFamily="18" charset="0"/>
              </a:rPr>
              <a:t>ayırıcı özelliklerini </a:t>
            </a:r>
            <a:r>
              <a:rPr lang="tr-TR" sz="2400" dirty="0">
                <a:latin typeface="+mj-lt"/>
                <a:cs typeface="Times" pitchFamily="18" charset="0"/>
              </a:rPr>
              <a:t>ve sözcükleri yerleştireceği örüntüleri depolayarak gerçekleştirir. </a:t>
            </a:r>
            <a:endParaRPr lang="tr-TR" sz="2400" b="1" dirty="0" smtClean="0">
              <a:latin typeface="+mj-lt"/>
              <a:cs typeface="Times New Roman" pitchFamily="18" charset="0"/>
            </a:endParaRPr>
          </a:p>
        </p:txBody>
      </p:sp>
      <p:sp>
        <p:nvSpPr>
          <p:cNvPr id="12" name="TextBox 11"/>
          <p:cNvSpPr txBox="1"/>
          <p:nvPr/>
        </p:nvSpPr>
        <p:spPr>
          <a:xfrm>
            <a:off x="500034" y="571480"/>
            <a:ext cx="8001056" cy="523220"/>
          </a:xfrm>
          <a:prstGeom prst="rect">
            <a:avLst/>
          </a:prstGeom>
          <a:noFill/>
        </p:spPr>
        <p:txBody>
          <a:bodyPr wrap="square" rtlCol="0">
            <a:spAutoFit/>
          </a:bodyPr>
          <a:lstStyle/>
          <a:p>
            <a:pPr algn="ctr"/>
            <a:r>
              <a:rPr lang="tr-TR" sz="2800" b="1" dirty="0" smtClean="0"/>
              <a:t>Ayırıcı Özellikler (</a:t>
            </a:r>
            <a:r>
              <a:rPr lang="tr-TR" sz="2800" dirty="0" err="1" smtClean="0"/>
              <a:t>Distinctive</a:t>
            </a:r>
            <a:r>
              <a:rPr lang="tr-TR" sz="2800" dirty="0" smtClean="0"/>
              <a:t> </a:t>
            </a:r>
            <a:r>
              <a:rPr lang="tr-TR" sz="2800" dirty="0" err="1" smtClean="0"/>
              <a:t>Features</a:t>
            </a:r>
            <a:r>
              <a:rPr lang="tr-TR" sz="2800" b="1" dirty="0" smtClean="0"/>
              <a:t>)</a:t>
            </a:r>
            <a:endParaRPr lang="tr-TR" sz="2800" b="1" dirty="0"/>
          </a:p>
        </p:txBody>
      </p:sp>
      <p:sp>
        <p:nvSpPr>
          <p:cNvPr id="6" name="TextBox 3"/>
          <p:cNvSpPr txBox="1"/>
          <p:nvPr/>
        </p:nvSpPr>
        <p:spPr>
          <a:xfrm>
            <a:off x="714348" y="6357958"/>
            <a:ext cx="8001056" cy="338554"/>
          </a:xfrm>
          <a:prstGeom prst="rect">
            <a:avLst/>
          </a:prstGeom>
          <a:noFill/>
        </p:spPr>
        <p:txBody>
          <a:bodyPr wrap="square" rtlCol="0">
            <a:spAutoFit/>
          </a:bodyPr>
          <a:lstStyle/>
          <a:p>
            <a:r>
              <a:rPr lang="tr-TR" sz="1600" dirty="0" smtClean="0"/>
              <a:t>Dr. İpek Pınar Uzun		 		            DBB124 – Sesbilimsel Tipoloji</a:t>
            </a:r>
            <a:endParaRPr lang="tr-TR" sz="1600" dirty="0"/>
          </a:p>
        </p:txBody>
      </p:sp>
    </p:spTree>
    <p:extLst>
      <p:ext uri="{BB962C8B-B14F-4D97-AF65-F5344CB8AC3E}">
        <p14:creationId xmlns:p14="http://schemas.microsoft.com/office/powerpoint/2010/main" val="118063284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7537</TotalTime>
  <Words>2154</Words>
  <Application>Microsoft Office PowerPoint</Application>
  <PresentationFormat>Ekran Gösterisi (4:3)</PresentationFormat>
  <Paragraphs>362</Paragraphs>
  <Slides>43</Slides>
  <Notes>4</Notes>
  <HiddenSlides>0</HiddenSlides>
  <MMClips>4</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43</vt:i4>
      </vt:variant>
    </vt:vector>
  </HeadingPairs>
  <TitlesOfParts>
    <vt:vector size="53" baseType="lpstr">
      <vt:lpstr>Arial</vt:lpstr>
      <vt:lpstr>Book Antiqua</vt:lpstr>
      <vt:lpstr>Bookman Old Style</vt:lpstr>
      <vt:lpstr>Calibri</vt:lpstr>
      <vt:lpstr>Gill Sans MT</vt:lpstr>
      <vt:lpstr>Times</vt:lpstr>
      <vt:lpstr>Times New Roman</vt:lpstr>
      <vt:lpstr>Wingdings</vt:lpstr>
      <vt:lpstr>Wingdings 3</vt:lpstr>
      <vt:lpstr>Origin</vt:lpstr>
      <vt:lpstr>DBB124 Karşılaştırmalı Dil İncelemeleri –  Sesbilimsel  Tipoloji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DBB411 Bilimsel Araştırma ve Yazma Teknikleri</dc:title>
  <dc:creator>user</dc:creator>
  <cp:lastModifiedBy>Hakem</cp:lastModifiedBy>
  <cp:revision>388</cp:revision>
  <dcterms:created xsi:type="dcterms:W3CDTF">2015-09-22T13:45:05Z</dcterms:created>
  <dcterms:modified xsi:type="dcterms:W3CDTF">2018-02-26T08:50:34Z</dcterms:modified>
</cp:coreProperties>
</file>