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2" r:id="rId4"/>
    <p:sldId id="263" r:id="rId5"/>
    <p:sldId id="267" r:id="rId6"/>
    <p:sldId id="258" r:id="rId7"/>
    <p:sldId id="264" r:id="rId8"/>
    <p:sldId id="259" r:id="rId9"/>
    <p:sldId id="266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-14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99A58-CE92-864C-A08E-AD8E9D1EF8E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877B6-973A-5F41-862B-9FDD12BB0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03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2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alibri" charset="0"/>
            </a:endParaRPr>
          </a:p>
        </p:txBody>
      </p:sp>
      <p:sp>
        <p:nvSpPr>
          <p:cNvPr id="25603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090D482-3270-334B-A924-A59FB92E1C2B}" type="slidenum">
              <a:rPr lang="en-US" sz="1200"/>
              <a:pPr/>
              <a:t>10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5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24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2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85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3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7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5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35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2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46150-51AC-404E-8826-4FC367F68441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0A90C-EF53-AB41-804D-CDE53B73C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3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Kurumlarında</a:t>
            </a:r>
            <a:r>
              <a:rPr lang="en-US" dirty="0" smtClean="0"/>
              <a:t> </a:t>
            </a:r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55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Calibri" charset="0"/>
              </a:rPr>
              <a:t>Kaynaklar</a:t>
            </a:r>
          </a:p>
        </p:txBody>
      </p:sp>
      <p:sp>
        <p:nvSpPr>
          <p:cNvPr id="75779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tr-TR" sz="2400" dirty="0" smtClean="0">
              <a:ea typeface="+mn-ea"/>
              <a:cs typeface="+mn-cs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tr-TR" sz="2400" dirty="0" smtClean="0">
              <a:ea typeface="+mn-ea"/>
              <a:cs typeface="+mn-cs"/>
            </a:endParaRP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tr-TR" dirty="0" smtClean="0">
              <a:ea typeface="+mn-ea"/>
              <a:cs typeface="+mn-cs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/>
        </p:nvGraphicFramePr>
        <p:xfrm>
          <a:off x="539750" y="1700213"/>
          <a:ext cx="7427913" cy="3603685"/>
        </p:xfrm>
        <a:graphic>
          <a:graphicData uri="http://schemas.openxmlformats.org/drawingml/2006/table">
            <a:tbl>
              <a:tblPr/>
              <a:tblGrid>
                <a:gridCol w="7427913"/>
              </a:tblGrid>
              <a:tr h="269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Karafakioğlu, M. (1998), Sağlık Hizmetleri Pazarlaması, İstanbul Üniversitesi İşletme Fakültesi Yayını, İstanbul.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Tengilimoğlu, Dilaver (2012), Sağlık Hizmetleri Pazarlaması, Siyasal Kitabevi, Ankara.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36569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Korkmaz, S., Eser, Z., Öztürk, A.S., Işın, F. B., (2009). Pazarlama Kavramlar-İlkeler-Kararlar.</a:t>
                      </a: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 Siyasal Kitabevi, Ankara.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Eser, Z., (2007), Hizmetlerde Pazarlama İletişimi </a:t>
                      </a: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Siyasal Kitabevi, Ankara.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Kotler, P. (2011), A</a:t>
                      </a:r>
                      <a:r>
                        <a:rPr kumimoji="0" lang="ja-JP" alt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’</a:t>
                      </a: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dan Z</a:t>
                      </a:r>
                      <a:r>
                        <a:rPr kumimoji="0" lang="ja-JP" alt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’</a:t>
                      </a: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ye Pazarlama Çeviren: Aslı Kalem Bakkal. Mediacat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Kotler, P., Clarke, N. R. (1987), Marketing for Health Care Organization, Prentice-Hall  Inc.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Berkowitz, N.E. (1996), Essentials of Health Care Marketing, An Aspen Publication.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Kotler, Philip (2011), Kamu Sektöründe Pazarlama Çeviren: Zeynep Kökkaya Chalar Mediacat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Mucuk, İ. (2012), Pazarlama İlkeleri, Türkmen Kitabevi, İstanbul.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Eser, Z., Özdoğan, F.B. (2006), Sosyal Pazarlama, Siyasal Kitabevi, Ankara.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Tuncer, D., Ayhan, D. Y., Varoğlu, D. (2013) Genel İşletmecilik Bilgileri, Siyasal Kitabevi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5396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ＭＳ Ｐゴシック" charset="0"/>
                          <a:cs typeface="Arial" charset="0"/>
                        </a:rPr>
                        <a:t>Şahin, B., Çelik, Y.,Tengilimoğlu, D. (2013), Sağlık Hizmetleri Pazarlaması T.C. Anadolu Üniversitesi Yayını N: 2858, Açıköğretim Fakültesi Yayını No: 1815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962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>
                <a:solidFill>
                  <a:srgbClr val="404040"/>
                </a:solidFill>
                <a:latin typeface="Franklin Gothic Book" charset="0"/>
              </a:rPr>
              <a:t>İşletme Sisteminin Alt Bir Sistemi Olarak Üretim Sistemi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3400" indent="-533400"/>
            <a:endParaRPr lang="tr-TR" sz="3600" dirty="0" smtClean="0">
              <a:latin typeface="Perpetua" charset="0"/>
            </a:endParaRPr>
          </a:p>
          <a:p>
            <a:pPr marL="533400" indent="-533400"/>
            <a:r>
              <a:rPr lang="tr-TR" sz="3600" dirty="0" smtClean="0">
                <a:latin typeface="Perpetua" charset="0"/>
              </a:rPr>
              <a:t>İşletme </a:t>
            </a:r>
            <a:r>
              <a:rPr lang="tr-TR" sz="3600" dirty="0">
                <a:latin typeface="Perpetua" charset="0"/>
              </a:rPr>
              <a:t>amaçları doğrultusunda, bir dizi girdiyi arzulanan çıktıya dönüştürme amacı taşıyan üretim sistemi</a:t>
            </a:r>
            <a:r>
              <a:rPr lang="tr-TR" sz="3600" dirty="0" smtClean="0">
                <a:latin typeface="Perpetua" charset="0"/>
              </a:rPr>
              <a:t>,</a:t>
            </a:r>
            <a:endParaRPr lang="tr-TR" sz="3600" dirty="0">
              <a:latin typeface="Perpetu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299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>
                <a:solidFill>
                  <a:srgbClr val="404040"/>
                </a:solidFill>
                <a:latin typeface="Franklin Gothic Book" charset="0"/>
              </a:rPr>
              <a:t>İşletme Sisteminin Alt Bir Sistemi Olarak Üretim Sistemi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3400" indent="-533400"/>
            <a:endParaRPr lang="tr-TR" sz="3600" dirty="0" smtClean="0">
              <a:latin typeface="Perpetua" charset="0"/>
            </a:endParaRPr>
          </a:p>
          <a:p>
            <a:pPr marL="533400" indent="-533400"/>
            <a:r>
              <a:rPr lang="tr-TR" sz="3600" dirty="0" smtClean="0">
                <a:latin typeface="Perpetua" charset="0"/>
              </a:rPr>
              <a:t>Üretim </a:t>
            </a:r>
            <a:r>
              <a:rPr lang="tr-TR" sz="3600" dirty="0">
                <a:latin typeface="Perpetua" charset="0"/>
              </a:rPr>
              <a:t>sistemi içinde girdileri çıktılara dönüştürme amacı taşıyan dönüşüm alt sistemi</a:t>
            </a:r>
            <a:r>
              <a:rPr lang="tr-TR" sz="3600" dirty="0" smtClean="0">
                <a:latin typeface="Perpetua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21112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>
                <a:solidFill>
                  <a:srgbClr val="404040"/>
                </a:solidFill>
                <a:latin typeface="Franklin Gothic Book" charset="0"/>
              </a:rPr>
              <a:t>İşletme Sisteminin Alt Bir Sistemi Olarak Üretim Sistemi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3400" indent="-533400"/>
            <a:endParaRPr lang="tr-TR" sz="3600" dirty="0" smtClean="0">
              <a:latin typeface="Perpetua" charset="0"/>
            </a:endParaRPr>
          </a:p>
          <a:p>
            <a:pPr marL="533400" indent="-533400"/>
            <a:r>
              <a:rPr lang="tr-TR" sz="3600" dirty="0" smtClean="0">
                <a:latin typeface="Perpetua" charset="0"/>
              </a:rPr>
              <a:t>Üretim </a:t>
            </a:r>
            <a:r>
              <a:rPr lang="tr-TR" sz="3600" dirty="0" smtClean="0">
                <a:latin typeface="Perpetua" charset="0"/>
              </a:rPr>
              <a:t>sistemi içinde, gerektiğinde düzeltme yapılmasını sağlayacak geri besleme uyarılarını göndermek üzere, çıktının izlendiği denetim alt sistemi.</a:t>
            </a:r>
            <a:endParaRPr lang="tr-TR" sz="3600" dirty="0">
              <a:latin typeface="Perpetu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008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Calibri" charset="0"/>
              </a:rPr>
              <a:t>Ürün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tr-TR" dirty="0" smtClean="0">
              <a:latin typeface="Cambria" charset="0"/>
            </a:endParaRPr>
          </a:p>
          <a:p>
            <a:pPr eaLnBrk="1" hangingPunct="1"/>
            <a:r>
              <a:rPr lang="tr-TR" dirty="0" smtClean="0">
                <a:latin typeface="Cambria" charset="0"/>
              </a:rPr>
              <a:t>Ürün</a:t>
            </a:r>
            <a:r>
              <a:rPr lang="tr-TR" dirty="0">
                <a:latin typeface="Cambria" charset="0"/>
              </a:rPr>
              <a:t>, bir pazarın dikkatini çekmesi, alması, kullanması ya da tüketmesi için sunulan, belirli bir ihtiyacı ve isteği </a:t>
            </a:r>
            <a:r>
              <a:rPr lang="tr-TR" dirty="0" smtClean="0">
                <a:latin typeface="Cambria" charset="0"/>
              </a:rPr>
              <a:t>karşılama </a:t>
            </a:r>
            <a:r>
              <a:rPr lang="tr-TR" dirty="0">
                <a:latin typeface="Cambria" charset="0"/>
              </a:rPr>
              <a:t>özelliği bulunan ve değişime konu olan </a:t>
            </a:r>
            <a:r>
              <a:rPr lang="tr-TR" dirty="0" err="1">
                <a:latin typeface="Cambria" charset="0"/>
              </a:rPr>
              <a:t>herşeydir</a:t>
            </a:r>
            <a:r>
              <a:rPr lang="tr-TR" dirty="0">
                <a:latin typeface="Cambria" charset="0"/>
              </a:rPr>
              <a:t>.</a:t>
            </a:r>
          </a:p>
          <a:p>
            <a:pPr eaLnBrk="1" hangingPunct="1"/>
            <a:endParaRPr lang="tr-TR" dirty="0">
              <a:latin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080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Calibri" charset="0"/>
              </a:rPr>
              <a:t>Ürün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tr-TR" dirty="0">
              <a:latin typeface="Cambria" charset="0"/>
            </a:endParaRPr>
          </a:p>
          <a:p>
            <a:pPr eaLnBrk="1" hangingPunct="1"/>
            <a:r>
              <a:rPr lang="tr-TR" dirty="0" smtClean="0">
                <a:latin typeface="Cambria" charset="0"/>
              </a:rPr>
              <a:t>Ürün müşteriye değer sağlayan süreç ve nesnelerdir.</a:t>
            </a:r>
            <a:endParaRPr lang="tr-TR" dirty="0">
              <a:latin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773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Calibri" charset="0"/>
              </a:rPr>
              <a:t>Ürün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tr-TR" dirty="0">
              <a:latin typeface="Cambria" charset="0"/>
            </a:endParaRPr>
          </a:p>
          <a:p>
            <a:endParaRPr lang="tr-TR" dirty="0">
              <a:latin typeface="Cambria" charset="0"/>
            </a:endParaRPr>
          </a:p>
          <a:p>
            <a:r>
              <a:rPr lang="tr-TR" dirty="0">
                <a:latin typeface="Cambria" charset="0"/>
              </a:rPr>
              <a:t>Mal ve hizmet ürünün alt kategorileridir.</a:t>
            </a:r>
          </a:p>
        </p:txBody>
      </p:sp>
    </p:spTree>
    <p:extLst>
      <p:ext uri="{BB962C8B-B14F-4D97-AF65-F5344CB8AC3E}">
        <p14:creationId xmlns:p14="http://schemas.microsoft.com/office/powerpoint/2010/main" val="1333689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Calibri" charset="0"/>
              </a:rPr>
              <a:t>Mal</a:t>
            </a:r>
          </a:p>
        </p:txBody>
      </p:sp>
      <p:sp>
        <p:nvSpPr>
          <p:cNvPr id="16387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None/>
            </a:pPr>
            <a:endParaRPr lang="tr-TR" dirty="0">
              <a:latin typeface="Cambria" charset="0"/>
            </a:endParaRPr>
          </a:p>
          <a:p>
            <a:pPr lvl="1" eaLnBrk="1" hangingPunct="1"/>
            <a:r>
              <a:rPr lang="tr-TR" dirty="0">
                <a:latin typeface="Cambria" charset="0"/>
              </a:rPr>
              <a:t>Mal, insan gereksinimlerini ve isteklerini gidermek amaçlı somut araçlardır. </a:t>
            </a:r>
          </a:p>
          <a:p>
            <a:pPr eaLnBrk="1" hangingPunct="1"/>
            <a:endParaRPr lang="tr-TR" dirty="0">
              <a:latin typeface="Cambria" charset="0"/>
            </a:endParaRPr>
          </a:p>
          <a:p>
            <a:pPr eaLnBrk="1" hangingPunct="1">
              <a:buFont typeface="Wingdings 2" charset="0"/>
              <a:buNone/>
            </a:pPr>
            <a:endParaRPr lang="tr-TR" dirty="0">
              <a:latin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47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Calibri" charset="0"/>
              </a:rPr>
              <a:t>Hizmet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tr-TR" dirty="0">
              <a:latin typeface="Cambria" charset="0"/>
            </a:endParaRPr>
          </a:p>
          <a:p>
            <a:pPr eaLnBrk="1" hangingPunct="1"/>
            <a:r>
              <a:rPr lang="tr-TR" dirty="0">
                <a:latin typeface="Cambria" charset="0"/>
              </a:rPr>
              <a:t>Hizmet </a:t>
            </a:r>
            <a:r>
              <a:rPr lang="tr-TR" dirty="0" smtClean="0">
                <a:latin typeface="Cambria" charset="0"/>
              </a:rPr>
              <a:t>“insanların </a:t>
            </a:r>
            <a:r>
              <a:rPr lang="tr-TR" dirty="0">
                <a:latin typeface="Cambria" charset="0"/>
              </a:rPr>
              <a:t>ve araçların çabalarıyla yarattığı, müşterilere direkt fayda sağlayan fiziksel varlığı olmayan ürünlerdir”</a:t>
            </a:r>
          </a:p>
          <a:p>
            <a:pPr eaLnBrk="1" hangingPunct="1"/>
            <a:endParaRPr lang="tr-TR" dirty="0">
              <a:latin typeface="Cambria" charset="0"/>
            </a:endParaRPr>
          </a:p>
          <a:p>
            <a:pPr eaLnBrk="1" hangingPunct="1"/>
            <a:endParaRPr lang="tr-TR" dirty="0">
              <a:latin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185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422</Words>
  <Application>Microsoft Macintosh PowerPoint</Application>
  <PresentationFormat>On-screen Show (4:3)</PresentationFormat>
  <Paragraphs>42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Sağlık Kurumlarında Üretim Yönetimi</vt:lpstr>
      <vt:lpstr>İşletme Sisteminin Alt Bir Sistemi Olarak Üretim Sistemi</vt:lpstr>
      <vt:lpstr>İşletme Sisteminin Alt Bir Sistemi Olarak Üretim Sistemi</vt:lpstr>
      <vt:lpstr>İşletme Sisteminin Alt Bir Sistemi Olarak Üretim Sistemi</vt:lpstr>
      <vt:lpstr>Ürün</vt:lpstr>
      <vt:lpstr>Ürün</vt:lpstr>
      <vt:lpstr>Ürün</vt:lpstr>
      <vt:lpstr>Mal</vt:lpstr>
      <vt:lpstr>Hizmet</vt:lpstr>
      <vt:lpstr>Kaynaklar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Kurumlarında Üretim Yönetimi</dc:title>
  <dc:creator>ece</dc:creator>
  <cp:lastModifiedBy>ece</cp:lastModifiedBy>
  <cp:revision>6</cp:revision>
  <dcterms:created xsi:type="dcterms:W3CDTF">2020-03-20T08:01:44Z</dcterms:created>
  <dcterms:modified xsi:type="dcterms:W3CDTF">2020-05-05T04:52:17Z</dcterms:modified>
</cp:coreProperties>
</file>