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331" r:id="rId3"/>
    <p:sldId id="332" r:id="rId4"/>
    <p:sldId id="333" r:id="rId5"/>
    <p:sldId id="259" r:id="rId6"/>
    <p:sldId id="308" r:id="rId7"/>
    <p:sldId id="309" r:id="rId8"/>
    <p:sldId id="310" r:id="rId9"/>
    <p:sldId id="311" r:id="rId10"/>
    <p:sldId id="312" r:id="rId11"/>
    <p:sldId id="314" r:id="rId12"/>
    <p:sldId id="329" r:id="rId13"/>
    <p:sldId id="330" r:id="rId14"/>
    <p:sldId id="323" r:id="rId15"/>
    <p:sldId id="322" r:id="rId16"/>
    <p:sldId id="304" r:id="rId17"/>
    <p:sldId id="325" r:id="rId18"/>
    <p:sldId id="328" r:id="rId19"/>
    <p:sldId id="273" r:id="rId20"/>
    <p:sldId id="274" r:id="rId21"/>
    <p:sldId id="275" r:id="rId22"/>
    <p:sldId id="277" r:id="rId23"/>
    <p:sldId id="280" r:id="rId24"/>
    <p:sldId id="278" r:id="rId25"/>
    <p:sldId id="281" r:id="rId26"/>
    <p:sldId id="282" r:id="rId27"/>
    <p:sldId id="284" r:id="rId2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AA26"/>
    <a:srgbClr val="90C226"/>
    <a:srgbClr val="E717AC"/>
    <a:srgbClr val="D5AB25"/>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C8C7C2-89A7-4091-B7A8-03542CBD2D14}" type="doc">
      <dgm:prSet loTypeId="urn:microsoft.com/office/officeart/2005/8/layout/vList5" loCatId="list" qsTypeId="urn:microsoft.com/office/officeart/2005/8/quickstyle/3d2" qsCatId="3D" csTypeId="urn:microsoft.com/office/officeart/2005/8/colors/accent1_2" csCatId="accent1"/>
      <dgm:spPr/>
      <dgm:t>
        <a:bodyPr/>
        <a:lstStyle/>
        <a:p>
          <a:endParaRPr lang="tr-TR"/>
        </a:p>
      </dgm:t>
    </dgm:pt>
    <dgm:pt modelId="{B24A86B4-CC0A-4CD0-946F-9D42368E2D18}">
      <dgm:prSet/>
      <dgm:spPr/>
      <dgm:t>
        <a:bodyPr/>
        <a:lstStyle/>
        <a:p>
          <a:pPr rtl="0"/>
          <a:r>
            <a:rPr lang="tr-TR" dirty="0" smtClean="0"/>
            <a:t>Mikroorganizmalar azot döngüsünde çok önemli bir rol oynar. Azot döngüsü beş adımdan meydana gelmektedir;</a:t>
          </a:r>
          <a:endParaRPr lang="tr-TR" dirty="0"/>
        </a:p>
      </dgm:t>
    </dgm:pt>
    <dgm:pt modelId="{02B9BEDD-60C4-4430-8EEF-17B94B6D462F}" type="parTrans" cxnId="{F19535CD-739E-4F2A-B70E-9B0796326E97}">
      <dgm:prSet/>
      <dgm:spPr/>
      <dgm:t>
        <a:bodyPr/>
        <a:lstStyle/>
        <a:p>
          <a:endParaRPr lang="tr-TR"/>
        </a:p>
      </dgm:t>
    </dgm:pt>
    <dgm:pt modelId="{00FD7789-0C10-4AC3-B032-D0C5AA75BF36}" type="sibTrans" cxnId="{F19535CD-739E-4F2A-B70E-9B0796326E97}">
      <dgm:prSet/>
      <dgm:spPr/>
      <dgm:t>
        <a:bodyPr/>
        <a:lstStyle/>
        <a:p>
          <a:endParaRPr lang="tr-TR"/>
        </a:p>
      </dgm:t>
    </dgm:pt>
    <dgm:pt modelId="{77A20448-46E3-4C24-8131-476EBC0A7B4E}">
      <dgm:prSet/>
      <dgm:spPr/>
      <dgm:t>
        <a:bodyPr/>
        <a:lstStyle/>
        <a:p>
          <a:pPr rtl="0"/>
          <a:r>
            <a:rPr lang="tr-TR" b="0" dirty="0" smtClean="0">
              <a:latin typeface="+mj-lt"/>
            </a:rPr>
            <a:t>1. Azot bağlanması (azot fiksasyonu)</a:t>
          </a:r>
          <a:endParaRPr lang="tr-TR" b="0" dirty="0">
            <a:latin typeface="+mj-lt"/>
          </a:endParaRPr>
        </a:p>
      </dgm:t>
    </dgm:pt>
    <dgm:pt modelId="{7D7B4D58-83BD-4B8F-B7F3-BA49A73E33C2}" type="parTrans" cxnId="{EA26D3A1-9E02-4AE8-A88F-2F9FB8105861}">
      <dgm:prSet/>
      <dgm:spPr/>
      <dgm:t>
        <a:bodyPr/>
        <a:lstStyle/>
        <a:p>
          <a:endParaRPr lang="tr-TR"/>
        </a:p>
      </dgm:t>
    </dgm:pt>
    <dgm:pt modelId="{4E0AC682-96E5-4798-A158-E21F15EAC75D}" type="sibTrans" cxnId="{EA26D3A1-9E02-4AE8-A88F-2F9FB8105861}">
      <dgm:prSet/>
      <dgm:spPr/>
      <dgm:t>
        <a:bodyPr/>
        <a:lstStyle/>
        <a:p>
          <a:endParaRPr lang="tr-TR"/>
        </a:p>
      </dgm:t>
    </dgm:pt>
    <dgm:pt modelId="{F3682DB9-6FB7-404C-AA60-8B93C42FC441}">
      <dgm:prSet/>
      <dgm:spPr/>
      <dgm:t>
        <a:bodyPr/>
        <a:lstStyle/>
        <a:p>
          <a:pPr rtl="0"/>
          <a:r>
            <a:rPr lang="tr-TR" b="0" dirty="0" smtClean="0">
              <a:latin typeface="+mj-lt"/>
            </a:rPr>
            <a:t>2. Asimilasyon</a:t>
          </a:r>
          <a:endParaRPr lang="tr-TR" b="0" dirty="0">
            <a:latin typeface="+mj-lt"/>
          </a:endParaRPr>
        </a:p>
      </dgm:t>
    </dgm:pt>
    <dgm:pt modelId="{A3D58076-E5AD-4BA7-9200-D7A238F58928}" type="parTrans" cxnId="{7D058372-1BCF-4090-9B79-C37E1A93CE1C}">
      <dgm:prSet/>
      <dgm:spPr/>
      <dgm:t>
        <a:bodyPr/>
        <a:lstStyle/>
        <a:p>
          <a:endParaRPr lang="tr-TR"/>
        </a:p>
      </dgm:t>
    </dgm:pt>
    <dgm:pt modelId="{958CA2E4-D272-418C-B426-B58DD7EB4F12}" type="sibTrans" cxnId="{7D058372-1BCF-4090-9B79-C37E1A93CE1C}">
      <dgm:prSet/>
      <dgm:spPr/>
      <dgm:t>
        <a:bodyPr/>
        <a:lstStyle/>
        <a:p>
          <a:endParaRPr lang="tr-TR"/>
        </a:p>
      </dgm:t>
    </dgm:pt>
    <dgm:pt modelId="{A42855D5-FB20-483D-B563-A11BBA14EFEA}">
      <dgm:prSet/>
      <dgm:spPr/>
      <dgm:t>
        <a:bodyPr/>
        <a:lstStyle/>
        <a:p>
          <a:pPr rtl="0"/>
          <a:r>
            <a:rPr lang="tr-TR" b="0" dirty="0" smtClean="0">
              <a:latin typeface="+mj-lt"/>
            </a:rPr>
            <a:t>3. Azot Mineralizasyonu</a:t>
          </a:r>
          <a:endParaRPr lang="tr-TR" b="0" dirty="0">
            <a:latin typeface="+mj-lt"/>
          </a:endParaRPr>
        </a:p>
      </dgm:t>
    </dgm:pt>
    <dgm:pt modelId="{259AA005-BBA2-40E5-83A4-0103E7E4E1B6}" type="parTrans" cxnId="{1E5BC4E8-0744-40DB-A7C1-F385DB969958}">
      <dgm:prSet/>
      <dgm:spPr/>
      <dgm:t>
        <a:bodyPr/>
        <a:lstStyle/>
        <a:p>
          <a:endParaRPr lang="tr-TR"/>
        </a:p>
      </dgm:t>
    </dgm:pt>
    <dgm:pt modelId="{DD5B74F8-27D7-4C70-A80F-F94E60C0BF65}" type="sibTrans" cxnId="{1E5BC4E8-0744-40DB-A7C1-F385DB969958}">
      <dgm:prSet/>
      <dgm:spPr/>
      <dgm:t>
        <a:bodyPr/>
        <a:lstStyle/>
        <a:p>
          <a:endParaRPr lang="tr-TR"/>
        </a:p>
      </dgm:t>
    </dgm:pt>
    <dgm:pt modelId="{DFFF91B9-FF5E-4823-8143-1590856BBDBF}">
      <dgm:prSet/>
      <dgm:spPr/>
      <dgm:t>
        <a:bodyPr/>
        <a:lstStyle/>
        <a:p>
          <a:pPr rtl="0"/>
          <a:r>
            <a:rPr lang="tr-TR" b="0" dirty="0" smtClean="0">
              <a:latin typeface="+mj-lt"/>
            </a:rPr>
            <a:t>4. Nitrifikasyon</a:t>
          </a:r>
          <a:endParaRPr lang="tr-TR" b="0" dirty="0">
            <a:latin typeface="+mj-lt"/>
          </a:endParaRPr>
        </a:p>
      </dgm:t>
    </dgm:pt>
    <dgm:pt modelId="{BD371E83-A0E6-48F5-89F4-C515B7C7557A}" type="parTrans" cxnId="{61AE12CC-C21D-4C5D-AA1F-1B78C5D26120}">
      <dgm:prSet/>
      <dgm:spPr/>
      <dgm:t>
        <a:bodyPr/>
        <a:lstStyle/>
        <a:p>
          <a:endParaRPr lang="tr-TR"/>
        </a:p>
      </dgm:t>
    </dgm:pt>
    <dgm:pt modelId="{ECAB3855-8D65-440E-82CE-C28D84894583}" type="sibTrans" cxnId="{61AE12CC-C21D-4C5D-AA1F-1B78C5D26120}">
      <dgm:prSet/>
      <dgm:spPr/>
      <dgm:t>
        <a:bodyPr/>
        <a:lstStyle/>
        <a:p>
          <a:endParaRPr lang="tr-TR"/>
        </a:p>
      </dgm:t>
    </dgm:pt>
    <dgm:pt modelId="{7418B487-8167-4924-8478-1FFD653AD799}">
      <dgm:prSet/>
      <dgm:spPr/>
      <dgm:t>
        <a:bodyPr/>
        <a:lstStyle/>
        <a:p>
          <a:pPr rtl="0"/>
          <a:r>
            <a:rPr lang="tr-TR" b="0" dirty="0" smtClean="0">
              <a:latin typeface="+mj-lt"/>
            </a:rPr>
            <a:t>5. Denitrifikasyon </a:t>
          </a:r>
          <a:endParaRPr lang="tr-TR" b="0" dirty="0">
            <a:latin typeface="+mj-lt"/>
          </a:endParaRPr>
        </a:p>
      </dgm:t>
    </dgm:pt>
    <dgm:pt modelId="{F86DF4CE-2FF4-4C68-9621-B5B713EE8EBB}" type="parTrans" cxnId="{5BA10D03-F623-4BF3-BB11-FBB1AE967325}">
      <dgm:prSet/>
      <dgm:spPr/>
      <dgm:t>
        <a:bodyPr/>
        <a:lstStyle/>
        <a:p>
          <a:endParaRPr lang="tr-TR"/>
        </a:p>
      </dgm:t>
    </dgm:pt>
    <dgm:pt modelId="{F6229D90-BE68-494A-A6F1-743C6A575E6B}" type="sibTrans" cxnId="{5BA10D03-F623-4BF3-BB11-FBB1AE967325}">
      <dgm:prSet/>
      <dgm:spPr/>
      <dgm:t>
        <a:bodyPr/>
        <a:lstStyle/>
        <a:p>
          <a:endParaRPr lang="tr-TR"/>
        </a:p>
      </dgm:t>
    </dgm:pt>
    <dgm:pt modelId="{D5E82C23-E5CB-488F-B982-119E46567624}" type="pres">
      <dgm:prSet presAssocID="{8AC8C7C2-89A7-4091-B7A8-03542CBD2D14}" presName="Name0" presStyleCnt="0">
        <dgm:presLayoutVars>
          <dgm:dir/>
          <dgm:animLvl val="lvl"/>
          <dgm:resizeHandles val="exact"/>
        </dgm:presLayoutVars>
      </dgm:prSet>
      <dgm:spPr/>
      <dgm:t>
        <a:bodyPr/>
        <a:lstStyle/>
        <a:p>
          <a:endParaRPr lang="tr-TR"/>
        </a:p>
      </dgm:t>
    </dgm:pt>
    <dgm:pt modelId="{C1BC1F03-B594-4B19-ADE0-EAFFEC94D791}" type="pres">
      <dgm:prSet presAssocID="{B24A86B4-CC0A-4CD0-946F-9D42368E2D18}" presName="linNode" presStyleCnt="0"/>
      <dgm:spPr/>
    </dgm:pt>
    <dgm:pt modelId="{0C6B98CA-E019-472C-9C01-DCB73BC3CB83}" type="pres">
      <dgm:prSet presAssocID="{B24A86B4-CC0A-4CD0-946F-9D42368E2D18}" presName="parentText" presStyleLbl="node1" presStyleIdx="0" presStyleCnt="1" custLinFactNeighborX="749" custLinFactNeighborY="-251">
        <dgm:presLayoutVars>
          <dgm:chMax val="1"/>
          <dgm:bulletEnabled val="1"/>
        </dgm:presLayoutVars>
      </dgm:prSet>
      <dgm:spPr/>
      <dgm:t>
        <a:bodyPr/>
        <a:lstStyle/>
        <a:p>
          <a:endParaRPr lang="tr-TR"/>
        </a:p>
      </dgm:t>
    </dgm:pt>
    <dgm:pt modelId="{09B27CDC-5B57-4B42-B476-91116B7B3252}" type="pres">
      <dgm:prSet presAssocID="{B24A86B4-CC0A-4CD0-946F-9D42368E2D18}" presName="descendantText" presStyleLbl="alignAccFollowNode1" presStyleIdx="0" presStyleCnt="1">
        <dgm:presLayoutVars>
          <dgm:bulletEnabled val="1"/>
        </dgm:presLayoutVars>
      </dgm:prSet>
      <dgm:spPr/>
      <dgm:t>
        <a:bodyPr/>
        <a:lstStyle/>
        <a:p>
          <a:endParaRPr lang="tr-TR"/>
        </a:p>
      </dgm:t>
    </dgm:pt>
  </dgm:ptLst>
  <dgm:cxnLst>
    <dgm:cxn modelId="{6B952E15-9B73-4E2B-9971-F8A0C728A3A8}" type="presOf" srcId="{F3682DB9-6FB7-404C-AA60-8B93C42FC441}" destId="{09B27CDC-5B57-4B42-B476-91116B7B3252}" srcOrd="0" destOrd="1" presId="urn:microsoft.com/office/officeart/2005/8/layout/vList5"/>
    <dgm:cxn modelId="{5C76ECDD-0A5A-48AD-A339-B5E915F262DA}" type="presOf" srcId="{77A20448-46E3-4C24-8131-476EBC0A7B4E}" destId="{09B27CDC-5B57-4B42-B476-91116B7B3252}" srcOrd="0" destOrd="0" presId="urn:microsoft.com/office/officeart/2005/8/layout/vList5"/>
    <dgm:cxn modelId="{4882665B-FBA7-45CF-921D-E207580B4B9D}" type="presOf" srcId="{7418B487-8167-4924-8478-1FFD653AD799}" destId="{09B27CDC-5B57-4B42-B476-91116B7B3252}" srcOrd="0" destOrd="4" presId="urn:microsoft.com/office/officeart/2005/8/layout/vList5"/>
    <dgm:cxn modelId="{4EA0368D-5FBA-4362-AD3F-B6E230695721}" type="presOf" srcId="{DFFF91B9-FF5E-4823-8143-1590856BBDBF}" destId="{09B27CDC-5B57-4B42-B476-91116B7B3252}" srcOrd="0" destOrd="3" presId="urn:microsoft.com/office/officeart/2005/8/layout/vList5"/>
    <dgm:cxn modelId="{EA26D3A1-9E02-4AE8-A88F-2F9FB8105861}" srcId="{B24A86B4-CC0A-4CD0-946F-9D42368E2D18}" destId="{77A20448-46E3-4C24-8131-476EBC0A7B4E}" srcOrd="0" destOrd="0" parTransId="{7D7B4D58-83BD-4B8F-B7F3-BA49A73E33C2}" sibTransId="{4E0AC682-96E5-4798-A158-E21F15EAC75D}"/>
    <dgm:cxn modelId="{1E5BC4E8-0744-40DB-A7C1-F385DB969958}" srcId="{B24A86B4-CC0A-4CD0-946F-9D42368E2D18}" destId="{A42855D5-FB20-483D-B563-A11BBA14EFEA}" srcOrd="2" destOrd="0" parTransId="{259AA005-BBA2-40E5-83A4-0103E7E4E1B6}" sibTransId="{DD5B74F8-27D7-4C70-A80F-F94E60C0BF65}"/>
    <dgm:cxn modelId="{42CBA1DD-F31E-440B-AB18-2DB6242865B4}" type="presOf" srcId="{B24A86B4-CC0A-4CD0-946F-9D42368E2D18}" destId="{0C6B98CA-E019-472C-9C01-DCB73BC3CB83}" srcOrd="0" destOrd="0" presId="urn:microsoft.com/office/officeart/2005/8/layout/vList5"/>
    <dgm:cxn modelId="{5BA10D03-F623-4BF3-BB11-FBB1AE967325}" srcId="{B24A86B4-CC0A-4CD0-946F-9D42368E2D18}" destId="{7418B487-8167-4924-8478-1FFD653AD799}" srcOrd="4" destOrd="0" parTransId="{F86DF4CE-2FF4-4C68-9621-B5B713EE8EBB}" sibTransId="{F6229D90-BE68-494A-A6F1-743C6A575E6B}"/>
    <dgm:cxn modelId="{A06FEA89-F039-49EF-94C1-575EF1E7EA65}" type="presOf" srcId="{8AC8C7C2-89A7-4091-B7A8-03542CBD2D14}" destId="{D5E82C23-E5CB-488F-B982-119E46567624}" srcOrd="0" destOrd="0" presId="urn:microsoft.com/office/officeart/2005/8/layout/vList5"/>
    <dgm:cxn modelId="{F19535CD-739E-4F2A-B70E-9B0796326E97}" srcId="{8AC8C7C2-89A7-4091-B7A8-03542CBD2D14}" destId="{B24A86B4-CC0A-4CD0-946F-9D42368E2D18}" srcOrd="0" destOrd="0" parTransId="{02B9BEDD-60C4-4430-8EEF-17B94B6D462F}" sibTransId="{00FD7789-0C10-4AC3-B032-D0C5AA75BF36}"/>
    <dgm:cxn modelId="{02E37C58-6AD9-4282-9E98-1E9ABEADCEFE}" type="presOf" srcId="{A42855D5-FB20-483D-B563-A11BBA14EFEA}" destId="{09B27CDC-5B57-4B42-B476-91116B7B3252}" srcOrd="0" destOrd="2" presId="urn:microsoft.com/office/officeart/2005/8/layout/vList5"/>
    <dgm:cxn modelId="{61AE12CC-C21D-4C5D-AA1F-1B78C5D26120}" srcId="{B24A86B4-CC0A-4CD0-946F-9D42368E2D18}" destId="{DFFF91B9-FF5E-4823-8143-1590856BBDBF}" srcOrd="3" destOrd="0" parTransId="{BD371E83-A0E6-48F5-89F4-C515B7C7557A}" sibTransId="{ECAB3855-8D65-440E-82CE-C28D84894583}"/>
    <dgm:cxn modelId="{7D058372-1BCF-4090-9B79-C37E1A93CE1C}" srcId="{B24A86B4-CC0A-4CD0-946F-9D42368E2D18}" destId="{F3682DB9-6FB7-404C-AA60-8B93C42FC441}" srcOrd="1" destOrd="0" parTransId="{A3D58076-E5AD-4BA7-9200-D7A238F58928}" sibTransId="{958CA2E4-D272-418C-B426-B58DD7EB4F12}"/>
    <dgm:cxn modelId="{B3C26079-1D9F-4C85-AD7E-EE1B721FC293}" type="presParOf" srcId="{D5E82C23-E5CB-488F-B982-119E46567624}" destId="{C1BC1F03-B594-4B19-ADE0-EAFFEC94D791}" srcOrd="0" destOrd="0" presId="urn:microsoft.com/office/officeart/2005/8/layout/vList5"/>
    <dgm:cxn modelId="{29A41980-D51D-4EAA-9843-6F6494512F2C}" type="presParOf" srcId="{C1BC1F03-B594-4B19-ADE0-EAFFEC94D791}" destId="{0C6B98CA-E019-472C-9C01-DCB73BC3CB83}" srcOrd="0" destOrd="0" presId="urn:microsoft.com/office/officeart/2005/8/layout/vList5"/>
    <dgm:cxn modelId="{D727A44B-D170-4002-8DA3-4AAC44914A16}" type="presParOf" srcId="{C1BC1F03-B594-4B19-ADE0-EAFFEC94D791}" destId="{09B27CDC-5B57-4B42-B476-91116B7B325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8098B7E-3A06-402D-A014-7566419B0D5A}" type="datetimeFigureOut">
              <a:rPr lang="tr-TR" smtClean="0"/>
              <a:t>11.1.2018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184D685-1D05-4151-A26C-55AA49A11575}" type="slidenum">
              <a:rPr lang="tr-TR" smtClean="0"/>
              <a:t>‹#›</a:t>
            </a:fld>
            <a:endParaRPr lang="tr-TR"/>
          </a:p>
        </p:txBody>
      </p:sp>
    </p:spTree>
    <p:extLst>
      <p:ext uri="{BB962C8B-B14F-4D97-AF65-F5344CB8AC3E}">
        <p14:creationId xmlns:p14="http://schemas.microsoft.com/office/powerpoint/2010/main" val="22915839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098B7E-3A06-402D-A014-7566419B0D5A}" type="datetimeFigureOut">
              <a:rPr lang="tr-TR" smtClean="0"/>
              <a:t>11.1.2018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184D685-1D05-4151-A26C-55AA49A11575}" type="slidenum">
              <a:rPr lang="tr-TR" smtClean="0"/>
              <a:t>‹#›</a:t>
            </a:fld>
            <a:endParaRPr lang="tr-TR"/>
          </a:p>
        </p:txBody>
      </p:sp>
    </p:spTree>
    <p:extLst>
      <p:ext uri="{BB962C8B-B14F-4D97-AF65-F5344CB8AC3E}">
        <p14:creationId xmlns:p14="http://schemas.microsoft.com/office/powerpoint/2010/main" val="422202184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098B7E-3A06-402D-A014-7566419B0D5A}" type="datetimeFigureOut">
              <a:rPr lang="tr-TR" smtClean="0"/>
              <a:t>11.1.2018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184D685-1D05-4151-A26C-55AA49A11575}" type="slidenum">
              <a:rPr lang="tr-TR" smtClean="0"/>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6726510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098B7E-3A06-402D-A014-7566419B0D5A}" type="datetimeFigureOut">
              <a:rPr lang="tr-TR" smtClean="0"/>
              <a:t>11.1.2018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184D685-1D05-4151-A26C-55AA49A11575}" type="slidenum">
              <a:rPr lang="tr-TR" smtClean="0"/>
              <a:t>‹#›</a:t>
            </a:fld>
            <a:endParaRPr lang="tr-TR"/>
          </a:p>
        </p:txBody>
      </p:sp>
    </p:spTree>
    <p:extLst>
      <p:ext uri="{BB962C8B-B14F-4D97-AF65-F5344CB8AC3E}">
        <p14:creationId xmlns:p14="http://schemas.microsoft.com/office/powerpoint/2010/main" val="426875882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098B7E-3A06-402D-A014-7566419B0D5A}" type="datetimeFigureOut">
              <a:rPr lang="tr-TR" smtClean="0"/>
              <a:t>11.1.2018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184D685-1D05-4151-A26C-55AA49A11575}"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3710642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098B7E-3A06-402D-A014-7566419B0D5A}" type="datetimeFigureOut">
              <a:rPr lang="tr-TR" smtClean="0"/>
              <a:t>11.1.2018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184D685-1D05-4151-A26C-55AA49A11575}" type="slidenum">
              <a:rPr lang="tr-TR" smtClean="0"/>
              <a:t>‹#›</a:t>
            </a:fld>
            <a:endParaRPr lang="tr-TR"/>
          </a:p>
        </p:txBody>
      </p:sp>
    </p:spTree>
    <p:extLst>
      <p:ext uri="{BB962C8B-B14F-4D97-AF65-F5344CB8AC3E}">
        <p14:creationId xmlns:p14="http://schemas.microsoft.com/office/powerpoint/2010/main" val="338555077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098B7E-3A06-402D-A014-7566419B0D5A}" type="datetimeFigureOut">
              <a:rPr lang="tr-TR" smtClean="0"/>
              <a:t>11.1.2018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184D685-1D05-4151-A26C-55AA49A11575}" type="slidenum">
              <a:rPr lang="tr-TR" smtClean="0"/>
              <a:t>‹#›</a:t>
            </a:fld>
            <a:endParaRPr lang="tr-TR"/>
          </a:p>
        </p:txBody>
      </p:sp>
    </p:spTree>
    <p:extLst>
      <p:ext uri="{BB962C8B-B14F-4D97-AF65-F5344CB8AC3E}">
        <p14:creationId xmlns:p14="http://schemas.microsoft.com/office/powerpoint/2010/main" val="403182079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098B7E-3A06-402D-A014-7566419B0D5A}" type="datetimeFigureOut">
              <a:rPr lang="tr-TR" smtClean="0"/>
              <a:t>11.1.2018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184D685-1D05-4151-A26C-55AA49A11575}" type="slidenum">
              <a:rPr lang="tr-TR" smtClean="0"/>
              <a:t>‹#›</a:t>
            </a:fld>
            <a:endParaRPr lang="tr-TR"/>
          </a:p>
        </p:txBody>
      </p:sp>
    </p:spTree>
    <p:extLst>
      <p:ext uri="{BB962C8B-B14F-4D97-AF65-F5344CB8AC3E}">
        <p14:creationId xmlns:p14="http://schemas.microsoft.com/office/powerpoint/2010/main" val="72103383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312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098B7E-3A06-402D-A014-7566419B0D5A}" type="datetimeFigureOut">
              <a:rPr lang="tr-TR" smtClean="0"/>
              <a:t>11.1.2018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184D685-1D05-4151-A26C-55AA49A11575}" type="slidenum">
              <a:rPr lang="tr-TR" smtClean="0"/>
              <a:t>‹#›</a:t>
            </a:fld>
            <a:endParaRPr lang="tr-TR"/>
          </a:p>
        </p:txBody>
      </p:sp>
    </p:spTree>
    <p:extLst>
      <p:ext uri="{BB962C8B-B14F-4D97-AF65-F5344CB8AC3E}">
        <p14:creationId xmlns:p14="http://schemas.microsoft.com/office/powerpoint/2010/main" val="196311748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098B7E-3A06-402D-A014-7566419B0D5A}" type="datetimeFigureOut">
              <a:rPr lang="tr-TR" smtClean="0"/>
              <a:t>11.1.2018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184D685-1D05-4151-A26C-55AA49A11575}" type="slidenum">
              <a:rPr lang="tr-TR" smtClean="0"/>
              <a:t>‹#›</a:t>
            </a:fld>
            <a:endParaRPr lang="tr-TR"/>
          </a:p>
        </p:txBody>
      </p:sp>
    </p:spTree>
    <p:extLst>
      <p:ext uri="{BB962C8B-B14F-4D97-AF65-F5344CB8AC3E}">
        <p14:creationId xmlns:p14="http://schemas.microsoft.com/office/powerpoint/2010/main" val="208719374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8098B7E-3A06-402D-A014-7566419B0D5A}" type="datetimeFigureOut">
              <a:rPr lang="tr-TR" smtClean="0"/>
              <a:t>11.1.2018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184D685-1D05-4151-A26C-55AA49A11575}" type="slidenum">
              <a:rPr lang="tr-TR" smtClean="0"/>
              <a:t>‹#›</a:t>
            </a:fld>
            <a:endParaRPr lang="tr-TR"/>
          </a:p>
        </p:txBody>
      </p:sp>
    </p:spTree>
    <p:extLst>
      <p:ext uri="{BB962C8B-B14F-4D97-AF65-F5344CB8AC3E}">
        <p14:creationId xmlns:p14="http://schemas.microsoft.com/office/powerpoint/2010/main" val="241969768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8098B7E-3A06-402D-A014-7566419B0D5A}" type="datetimeFigureOut">
              <a:rPr lang="tr-TR" smtClean="0"/>
              <a:t>11.1.2018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184D685-1D05-4151-A26C-55AA49A11575}" type="slidenum">
              <a:rPr lang="tr-TR" smtClean="0"/>
              <a:t>‹#›</a:t>
            </a:fld>
            <a:endParaRPr lang="tr-TR"/>
          </a:p>
        </p:txBody>
      </p:sp>
    </p:spTree>
    <p:extLst>
      <p:ext uri="{BB962C8B-B14F-4D97-AF65-F5344CB8AC3E}">
        <p14:creationId xmlns:p14="http://schemas.microsoft.com/office/powerpoint/2010/main" val="147859143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8098B7E-3A06-402D-A014-7566419B0D5A}" type="datetimeFigureOut">
              <a:rPr lang="tr-TR" smtClean="0"/>
              <a:t>11.1.2018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184D685-1D05-4151-A26C-55AA49A11575}" type="slidenum">
              <a:rPr lang="tr-TR" smtClean="0"/>
              <a:t>‹#›</a:t>
            </a:fld>
            <a:endParaRPr lang="tr-TR"/>
          </a:p>
        </p:txBody>
      </p:sp>
    </p:spTree>
    <p:extLst>
      <p:ext uri="{BB962C8B-B14F-4D97-AF65-F5344CB8AC3E}">
        <p14:creationId xmlns:p14="http://schemas.microsoft.com/office/powerpoint/2010/main" val="305022711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98B7E-3A06-402D-A014-7566419B0D5A}" type="datetimeFigureOut">
              <a:rPr lang="tr-TR" smtClean="0"/>
              <a:t>11.1.2018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184D685-1D05-4151-A26C-55AA49A11575}" type="slidenum">
              <a:rPr lang="tr-TR" smtClean="0"/>
              <a:t>‹#›</a:t>
            </a:fld>
            <a:endParaRPr lang="tr-TR"/>
          </a:p>
        </p:txBody>
      </p:sp>
    </p:spTree>
    <p:extLst>
      <p:ext uri="{BB962C8B-B14F-4D97-AF65-F5344CB8AC3E}">
        <p14:creationId xmlns:p14="http://schemas.microsoft.com/office/powerpoint/2010/main" val="202008413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098B7E-3A06-402D-A014-7566419B0D5A}" type="datetimeFigureOut">
              <a:rPr lang="tr-TR" smtClean="0"/>
              <a:t>11.1.2018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184D685-1D05-4151-A26C-55AA49A11575}" type="slidenum">
              <a:rPr lang="tr-TR" smtClean="0"/>
              <a:t>‹#›</a:t>
            </a:fld>
            <a:endParaRPr lang="tr-TR"/>
          </a:p>
        </p:txBody>
      </p:sp>
    </p:spTree>
    <p:extLst>
      <p:ext uri="{BB962C8B-B14F-4D97-AF65-F5344CB8AC3E}">
        <p14:creationId xmlns:p14="http://schemas.microsoft.com/office/powerpoint/2010/main" val="205798429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098B7E-3A06-402D-A014-7566419B0D5A}" type="datetimeFigureOut">
              <a:rPr lang="tr-TR" smtClean="0"/>
              <a:t>11.1.2018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184D685-1D05-4151-A26C-55AA49A11575}" type="slidenum">
              <a:rPr lang="tr-TR" smtClean="0"/>
              <a:t>‹#›</a:t>
            </a:fld>
            <a:endParaRPr lang="tr-TR"/>
          </a:p>
        </p:txBody>
      </p:sp>
    </p:spTree>
    <p:extLst>
      <p:ext uri="{BB962C8B-B14F-4D97-AF65-F5344CB8AC3E}">
        <p14:creationId xmlns:p14="http://schemas.microsoft.com/office/powerpoint/2010/main" val="237147091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8098B7E-3A06-402D-A014-7566419B0D5A}" type="datetimeFigureOut">
              <a:rPr lang="tr-TR" smtClean="0"/>
              <a:t>11.1.2018</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184D685-1D05-4151-A26C-55AA49A11575}" type="slidenum">
              <a:rPr lang="tr-TR" smtClean="0"/>
              <a:t>‹#›</a:t>
            </a:fld>
            <a:endParaRPr lang="tr-TR"/>
          </a:p>
        </p:txBody>
      </p:sp>
    </p:spTree>
    <p:extLst>
      <p:ext uri="{BB962C8B-B14F-4D97-AF65-F5344CB8AC3E}">
        <p14:creationId xmlns:p14="http://schemas.microsoft.com/office/powerpoint/2010/main" val="2081160289"/>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92429" y="1622737"/>
            <a:ext cx="9144000" cy="4198513"/>
          </a:xfrm>
        </p:spPr>
        <p:txBody>
          <a:bodyPr>
            <a:normAutofit/>
          </a:bodyPr>
          <a:lstStyle/>
          <a:p>
            <a:pPr algn="ctr"/>
            <a:r>
              <a:rPr lang="tr-TR" sz="6000" b="1" dirty="0" smtClean="0">
                <a:solidFill>
                  <a:schemeClr val="accent2">
                    <a:lumMod val="60000"/>
                    <a:lumOff val="40000"/>
                  </a:schemeClr>
                </a:solidFill>
                <a:cs typeface="Arial" panose="020B0604020202020204" pitchFamily="34" charset="0"/>
              </a:rPr>
              <a:t>BAKLAGİLLERDE AZOT FİKSASYONU</a:t>
            </a:r>
          </a:p>
          <a:p>
            <a:pPr algn="ctr"/>
            <a:endParaRPr lang="tr-TR" sz="6000" b="1" dirty="0">
              <a:solidFill>
                <a:schemeClr val="accent2">
                  <a:lumMod val="60000"/>
                  <a:lumOff val="40000"/>
                </a:schemeClr>
              </a:solidFill>
              <a:cs typeface="Arial" panose="020B0604020202020204" pitchFamily="34" charset="0"/>
            </a:endParaRPr>
          </a:p>
          <a:p>
            <a:pPr algn="ctr"/>
            <a:endParaRPr lang="tr-TR" sz="2400" b="1" dirty="0">
              <a:solidFill>
                <a:schemeClr val="accent2">
                  <a:lumMod val="60000"/>
                  <a:lumOff val="40000"/>
                </a:schemeClr>
              </a:solidFill>
              <a:latin typeface="Arial" panose="020B0604020202020204" pitchFamily="34" charset="0"/>
              <a:cs typeface="Arial" panose="020B0604020202020204" pitchFamily="34" charset="0"/>
            </a:endParaRPr>
          </a:p>
          <a:p>
            <a:pPr algn="ctr"/>
            <a:endParaRPr lang="tr-TR" sz="6000" b="1" dirty="0">
              <a:solidFill>
                <a:schemeClr val="accent2">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70730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631" y="578924"/>
            <a:ext cx="8948580" cy="3461735"/>
          </a:xfrm>
        </p:spPr>
        <p:txBody>
          <a:bodyPr>
            <a:noAutofit/>
          </a:bodyPr>
          <a:lstStyle/>
          <a:p>
            <a:pPr algn="just"/>
            <a:r>
              <a:rPr lang="tr-TR" sz="2800" dirty="0" err="1"/>
              <a:t>Baklagil</a:t>
            </a:r>
            <a:r>
              <a:rPr lang="tr-TR" sz="2800" dirty="0"/>
              <a:t> bitkilerinin köklerinde ortak yaşayan </a:t>
            </a:r>
            <a:r>
              <a:rPr lang="tr-TR" sz="2800" dirty="0" err="1"/>
              <a:t>Rbizobium</a:t>
            </a:r>
            <a:r>
              <a:rPr lang="tr-TR" sz="2800" dirty="0"/>
              <a:t> bakterilerinin </a:t>
            </a:r>
            <a:r>
              <a:rPr lang="tr-TR" sz="2800" dirty="0" err="1"/>
              <a:t>simbiyotik</a:t>
            </a:r>
            <a:r>
              <a:rPr lang="tr-TR" sz="2800" dirty="0"/>
              <a:t> azot </a:t>
            </a:r>
            <a:r>
              <a:rPr lang="tr-TR" sz="2800" dirty="0" err="1"/>
              <a:t>fiksasyonu</a:t>
            </a:r>
            <a:r>
              <a:rPr lang="tr-TR" sz="2800" dirty="0"/>
              <a:t>, araştırıcılar tarafından en fazla incelenen biyolojik azot </a:t>
            </a:r>
            <a:r>
              <a:rPr lang="tr-TR" sz="2800" dirty="0" err="1"/>
              <a:t>fiksasyonu</a:t>
            </a:r>
            <a:r>
              <a:rPr lang="tr-TR" sz="2800" dirty="0"/>
              <a:t> olayıdır. Bu olayda bakteri </a:t>
            </a:r>
            <a:r>
              <a:rPr lang="tr-TR" sz="2800" dirty="0" smtClean="0"/>
              <a:t>konukçu </a:t>
            </a:r>
            <a:r>
              <a:rPr lang="tr-TR" sz="2800" dirty="0"/>
              <a:t>bitkiye </a:t>
            </a:r>
            <a:r>
              <a:rPr lang="tr-TR" sz="2800" dirty="0" smtClean="0"/>
              <a:t>indirgenmiş azotu</a:t>
            </a:r>
            <a:r>
              <a:rPr lang="tr-TR" sz="2800" dirty="0"/>
              <a:t>, </a:t>
            </a:r>
            <a:r>
              <a:rPr lang="tr-TR" sz="2800" dirty="0" smtClean="0"/>
              <a:t>konukçu bitkide </a:t>
            </a:r>
            <a:r>
              <a:rPr lang="tr-TR" sz="2800" dirty="0"/>
              <a:t>bakteriye çözünebilir karbonatları temin etmekte ve azot </a:t>
            </a:r>
            <a:r>
              <a:rPr lang="tr-TR" sz="2800" dirty="0" err="1"/>
              <a:t>fiksasyonu</a:t>
            </a:r>
            <a:r>
              <a:rPr lang="tr-TR" sz="2800" dirty="0"/>
              <a:t> </a:t>
            </a:r>
            <a:r>
              <a:rPr lang="tr-TR" sz="2800" dirty="0" smtClean="0"/>
              <a:t>konukçu </a:t>
            </a:r>
            <a:r>
              <a:rPr lang="tr-TR" sz="2800" dirty="0"/>
              <a:t>bitkinin köklerinde oluşan </a:t>
            </a:r>
            <a:r>
              <a:rPr lang="tr-TR" sz="2800" dirty="0" smtClean="0"/>
              <a:t>yumrucuklarda </a:t>
            </a:r>
            <a:r>
              <a:rPr lang="tr-TR" sz="2800" dirty="0"/>
              <a:t>gerçekleşmektedir. </a:t>
            </a:r>
          </a:p>
          <a:p>
            <a:pPr algn="just"/>
            <a:endParaRPr lang="tr-TR" sz="2800" dirty="0"/>
          </a:p>
        </p:txBody>
      </p:sp>
    </p:spTree>
    <p:extLst>
      <p:ext uri="{BB962C8B-B14F-4D97-AF65-F5344CB8AC3E}">
        <p14:creationId xmlns:p14="http://schemas.microsoft.com/office/powerpoint/2010/main" val="282917439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3" y="837127"/>
            <a:ext cx="8711365" cy="5705341"/>
          </a:xfrm>
        </p:spPr>
        <p:txBody>
          <a:bodyPr/>
          <a:lstStyle/>
          <a:p>
            <a:pPr algn="just"/>
            <a:r>
              <a:rPr lang="tr-TR" sz="2200" dirty="0"/>
              <a:t>Sadece bazı bakteriler (</a:t>
            </a:r>
            <a:r>
              <a:rPr lang="tr-TR" sz="2200" i="1" dirty="0"/>
              <a:t>Rhizobium, Clostridium, Azotobacter, Klebsiella, Bacillus, Amylobacter</a:t>
            </a:r>
            <a:r>
              <a:rPr lang="tr-TR" sz="2200" dirty="0"/>
              <a:t>), mavi-yeşil algler (</a:t>
            </a:r>
            <a:r>
              <a:rPr lang="tr-TR" sz="2200" i="1" dirty="0"/>
              <a:t>Anabaena, Nostoc, Calothrix, Oscillatoria</a:t>
            </a:r>
            <a:r>
              <a:rPr lang="tr-TR" sz="2200" dirty="0"/>
              <a:t>) ve mantarlar (</a:t>
            </a:r>
            <a:r>
              <a:rPr lang="tr-TR" sz="2200" i="1" dirty="0"/>
              <a:t>Mycorrhiza</a:t>
            </a:r>
            <a:r>
              <a:rPr lang="tr-TR" sz="2200" dirty="0"/>
              <a:t>) atmosferdeki bu azottan doğrudan yararlanabilmektedirler. Bunlardan Rhizobium spp. bakterileri </a:t>
            </a:r>
            <a:r>
              <a:rPr lang="tr-TR" sz="2200" dirty="0" smtClean="0"/>
              <a:t>konuk </a:t>
            </a:r>
            <a:r>
              <a:rPr lang="tr-TR" sz="2200" dirty="0"/>
              <a:t>seçici olup, </a:t>
            </a:r>
            <a:r>
              <a:rPr lang="tr-TR" sz="2200" i="1" dirty="0"/>
              <a:t>Leguminosae</a:t>
            </a:r>
            <a:r>
              <a:rPr lang="tr-TR" sz="2200" dirty="0"/>
              <a:t> (Baklagiller) familyasındaki bitkilerle birlikte bulunur ve bu bitkilerin köklerinde </a:t>
            </a:r>
            <a:r>
              <a:rPr lang="tr-TR" sz="2200" dirty="0" smtClean="0"/>
              <a:t>yumrucuklar </a:t>
            </a:r>
            <a:r>
              <a:rPr lang="tr-TR" sz="2200" dirty="0"/>
              <a:t>oluşturarak azot fiksasyonunu gerçekleştirirler. </a:t>
            </a:r>
          </a:p>
          <a:p>
            <a:endParaRPr lang="tr-TR" dirty="0"/>
          </a:p>
        </p:txBody>
      </p:sp>
      <p:pic>
        <p:nvPicPr>
          <p:cNvPr id="4" name="Picture 3"/>
          <p:cNvPicPr>
            <a:picLocks noChangeAspect="1"/>
          </p:cNvPicPr>
          <p:nvPr/>
        </p:nvPicPr>
        <p:blipFill>
          <a:blip r:embed="rId2"/>
          <a:stretch>
            <a:fillRect/>
          </a:stretch>
        </p:blipFill>
        <p:spPr>
          <a:xfrm>
            <a:off x="3050865" y="4023914"/>
            <a:ext cx="3231160" cy="2170364"/>
          </a:xfrm>
          <a:prstGeom prst="rect">
            <a:avLst/>
          </a:prstGeom>
        </p:spPr>
      </p:pic>
    </p:spTree>
    <p:extLst>
      <p:ext uri="{BB962C8B-B14F-4D97-AF65-F5344CB8AC3E}">
        <p14:creationId xmlns:p14="http://schemas.microsoft.com/office/powerpoint/2010/main" val="111198159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62778"/>
            <a:ext cx="8596668" cy="3299932"/>
          </a:xfrm>
        </p:spPr>
        <p:txBody>
          <a:bodyPr>
            <a:normAutofit/>
          </a:bodyPr>
          <a:lstStyle/>
          <a:p>
            <a:pPr algn="just">
              <a:buFont typeface="Wingdings" panose="05000000000000000000" pitchFamily="2" charset="2"/>
              <a:buChar char="Ø"/>
            </a:pPr>
            <a:r>
              <a:rPr lang="tr-TR" sz="2400" dirty="0" smtClean="0"/>
              <a:t>Rhizobium </a:t>
            </a:r>
            <a:r>
              <a:rPr lang="tr-TR" sz="2400" dirty="0"/>
              <a:t>Bakterileri aerobik, serbest durumda çubuk şeklinde, gram negatif bakterilerdir. Yumrucuk içersinde X, Y şekline dönüşen bu bakterilerin bu şekline bacteroid denir. Dünya üzerindeki % 50-70 biyolojik azot fiksasyonunu bu bakteriler yaparak yaklaşık 20 milyon ton atmosferik azotu amonyağa indirgerler. Bu sayede çevre kirliliğine neden olan kimyasal azot gübre kullanımını azaltırlar. </a:t>
            </a:r>
          </a:p>
        </p:txBody>
      </p:sp>
      <p:pic>
        <p:nvPicPr>
          <p:cNvPr id="4" name="Picture 4" descr="http://anka.livstek.lth.se:2080/soynod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5242" y="3467818"/>
            <a:ext cx="3886200" cy="323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112405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03849" y="609600"/>
            <a:ext cx="8670153" cy="5877464"/>
          </a:xfrm>
        </p:spPr>
        <p:txBody>
          <a:bodyPr>
            <a:normAutofit fontScale="90000"/>
          </a:bodyPr>
          <a:lstStyle/>
          <a:p>
            <a:r>
              <a:rPr lang="tr-TR" altLang="tr-TR" sz="2900" dirty="0" smtClean="0"/>
              <a:t>Baklagillerde yumrucuk oluşturabilen bakteri grupları:</a:t>
            </a:r>
            <a:r>
              <a:rPr lang="tr-TR" altLang="tr-TR" sz="2700" dirty="0" smtClean="0"/>
              <a:t/>
            </a:r>
            <a:br>
              <a:rPr lang="tr-TR" altLang="tr-TR" sz="2700" dirty="0" smtClean="0"/>
            </a:br>
            <a:r>
              <a:rPr lang="tr-TR" altLang="tr-TR" sz="2700" dirty="0" smtClean="0"/>
              <a:t/>
            </a:r>
            <a:br>
              <a:rPr lang="tr-TR" altLang="tr-TR" sz="2700" dirty="0" smtClean="0"/>
            </a:br>
            <a:r>
              <a:rPr lang="tr-TR" altLang="tr-TR" sz="2700" dirty="0" smtClean="0">
                <a:solidFill>
                  <a:srgbClr val="FFFF00"/>
                </a:solidFill>
              </a:rPr>
              <a:t>1) Yonca Grubu: </a:t>
            </a:r>
            <a:r>
              <a:rPr lang="tr-TR" altLang="tr-TR" sz="2700" dirty="0" smtClean="0">
                <a:solidFill>
                  <a:schemeClr val="tx1"/>
                </a:solidFill>
              </a:rPr>
              <a:t>Rhizobium meliloti (çok yıllık yonca, pıtraklı yonca, şerbetçi otu yoncası, hint taşyoncası ve çemen).</a:t>
            </a:r>
            <a:br>
              <a:rPr lang="tr-TR" altLang="tr-TR" sz="2700" dirty="0" smtClean="0">
                <a:solidFill>
                  <a:schemeClr val="tx1"/>
                </a:solidFill>
              </a:rPr>
            </a:br>
            <a:r>
              <a:rPr lang="tr-TR" altLang="tr-TR" sz="2700" dirty="0" smtClean="0">
                <a:solidFill>
                  <a:srgbClr val="FFFF00"/>
                </a:solidFill>
              </a:rPr>
              <a:t>2) Üçgül Grubu: </a:t>
            </a:r>
            <a:r>
              <a:rPr lang="tr-TR" altLang="tr-TR" sz="2700" dirty="0" smtClean="0">
                <a:solidFill>
                  <a:schemeClr val="tx1"/>
                </a:solidFill>
              </a:rPr>
              <a:t>Rhizobium trifolii (kırmızı üçgül, ak üçgül, çayır üçgülü, melez üçgül, çilek üçgülü, iran üçgülü, yeraltı üçgülü gibi tüm üçgül türleri)</a:t>
            </a:r>
            <a:br>
              <a:rPr lang="tr-TR" altLang="tr-TR" sz="2700" dirty="0" smtClean="0">
                <a:solidFill>
                  <a:schemeClr val="tx1"/>
                </a:solidFill>
              </a:rPr>
            </a:br>
            <a:r>
              <a:rPr lang="tr-TR" altLang="tr-TR" sz="2700" dirty="0" smtClean="0">
                <a:solidFill>
                  <a:srgbClr val="FFFF00"/>
                </a:solidFill>
              </a:rPr>
              <a:t>3) Bezelye ve Fiğ Grubu: </a:t>
            </a:r>
            <a:r>
              <a:rPr lang="tr-TR" altLang="tr-TR" sz="2700" dirty="0" smtClean="0">
                <a:solidFill>
                  <a:schemeClr val="tx1"/>
                </a:solidFill>
              </a:rPr>
              <a:t>Rhizobium leguminosarum (bezelye, mürdümük, mercimek ve fiğ türleri)</a:t>
            </a:r>
            <a:br>
              <a:rPr lang="tr-TR" altLang="tr-TR" sz="2700" dirty="0" smtClean="0">
                <a:solidFill>
                  <a:schemeClr val="tx1"/>
                </a:solidFill>
              </a:rPr>
            </a:br>
            <a:r>
              <a:rPr lang="tr-TR" altLang="tr-TR" sz="2700" dirty="0" smtClean="0">
                <a:solidFill>
                  <a:srgbClr val="FFFF00"/>
                </a:solidFill>
              </a:rPr>
              <a:t>4) Bakla Grubu: </a:t>
            </a:r>
            <a:r>
              <a:rPr lang="tr-TR" altLang="tr-TR" sz="2700" dirty="0" smtClean="0">
                <a:solidFill>
                  <a:schemeClr val="tx1"/>
                </a:solidFill>
              </a:rPr>
              <a:t>Rhizobium phaseoli (bakla ve fasulye türleri)</a:t>
            </a:r>
            <a:br>
              <a:rPr lang="tr-TR" altLang="tr-TR" sz="2700" dirty="0" smtClean="0">
                <a:solidFill>
                  <a:schemeClr val="tx1"/>
                </a:solidFill>
              </a:rPr>
            </a:br>
            <a:r>
              <a:rPr lang="tr-TR" altLang="tr-TR" sz="2700" dirty="0" smtClean="0">
                <a:solidFill>
                  <a:srgbClr val="FFFF00"/>
                </a:solidFill>
              </a:rPr>
              <a:t>5) Soya Grubu: </a:t>
            </a:r>
            <a:r>
              <a:rPr lang="tr-TR" altLang="tr-TR" sz="2700" dirty="0" smtClean="0">
                <a:solidFill>
                  <a:schemeClr val="tx1"/>
                </a:solidFill>
              </a:rPr>
              <a:t>Rhizobium japonicum (tüm soya alt türleri) </a:t>
            </a:r>
            <a:br>
              <a:rPr lang="tr-TR" altLang="tr-TR" sz="2700" dirty="0" smtClean="0">
                <a:solidFill>
                  <a:schemeClr val="tx1"/>
                </a:solidFill>
              </a:rPr>
            </a:br>
            <a:r>
              <a:rPr lang="tr-TR" altLang="tr-TR" sz="2700" dirty="0" smtClean="0">
                <a:solidFill>
                  <a:srgbClr val="FFFF00"/>
                </a:solidFill>
              </a:rPr>
              <a:t>6) Acı Bakla (Lüpen) Grubu: </a:t>
            </a:r>
            <a:r>
              <a:rPr lang="tr-TR" altLang="tr-TR" sz="2700" dirty="0" smtClean="0">
                <a:solidFill>
                  <a:schemeClr val="tx1"/>
                </a:solidFill>
              </a:rPr>
              <a:t>Rhizobium lupini (bütün acı bakla türlerinde)</a:t>
            </a:r>
            <a:br>
              <a:rPr lang="tr-TR" altLang="tr-TR" sz="2700" dirty="0" smtClean="0">
                <a:solidFill>
                  <a:schemeClr val="tx1"/>
                </a:solidFill>
              </a:rPr>
            </a:br>
            <a:r>
              <a:rPr lang="tr-TR" altLang="tr-TR" sz="2700" dirty="0" smtClean="0">
                <a:solidFill>
                  <a:srgbClr val="FFFF00"/>
                </a:solidFill>
              </a:rPr>
              <a:t>7) Börülce Grubu: </a:t>
            </a:r>
            <a:r>
              <a:rPr lang="tr-TR" altLang="tr-TR" sz="2700" dirty="0" smtClean="0">
                <a:solidFill>
                  <a:schemeClr val="tx1"/>
                </a:solidFill>
              </a:rPr>
              <a:t>Tüm Rhizobium türleri (börülce, japon üçgülü, yerfıstığı, güvercin bezelyesi gibi baklagil türleri)</a:t>
            </a:r>
            <a:r>
              <a:rPr lang="tr-TR" altLang="tr-TR" sz="2700" dirty="0" smtClean="0"/>
              <a:t> </a:t>
            </a:r>
            <a:r>
              <a:rPr lang="tr-TR" altLang="tr-TR" dirty="0" smtClean="0"/>
              <a:t/>
            </a:r>
            <a:br>
              <a:rPr lang="tr-TR" altLang="tr-TR" dirty="0" smtClean="0"/>
            </a:br>
            <a:r>
              <a:rPr lang="tr-TR" altLang="tr-TR" dirty="0" smtClean="0"/>
              <a:t> </a:t>
            </a:r>
            <a:br>
              <a:rPr lang="tr-TR" altLang="tr-TR" dirty="0" smtClean="0"/>
            </a:br>
            <a:r>
              <a:rPr lang="tr-TR" altLang="tr-TR" dirty="0" smtClean="0"/>
              <a:t>  </a:t>
            </a:r>
            <a:endParaRPr lang="en-US" altLang="tr-TR" dirty="0"/>
          </a:p>
        </p:txBody>
      </p:sp>
    </p:spTree>
    <p:extLst>
      <p:ext uri="{BB962C8B-B14F-4D97-AF65-F5344CB8AC3E}">
        <p14:creationId xmlns:p14="http://schemas.microsoft.com/office/powerpoint/2010/main" val="396295297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737" y="254151"/>
            <a:ext cx="8915240" cy="3360317"/>
          </a:xfrm>
        </p:spPr>
        <p:txBody>
          <a:bodyPr>
            <a:normAutofit fontScale="62500" lnSpcReduction="20000"/>
          </a:bodyPr>
          <a:lstStyle/>
          <a:p>
            <a:pPr marL="0" indent="0" algn="ctr">
              <a:lnSpc>
                <a:spcPct val="120000"/>
              </a:lnSpc>
              <a:buNone/>
            </a:pPr>
            <a:r>
              <a:rPr lang="tr-TR" altLang="tr-TR" sz="3800" b="1" dirty="0">
                <a:solidFill>
                  <a:srgbClr val="90C226"/>
                </a:solidFill>
              </a:rPr>
              <a:t>Rhizobium Bakterilerinin Yumrucuk Oluşturması</a:t>
            </a:r>
            <a:r>
              <a:rPr lang="tr-TR" altLang="tr-TR" sz="3100" dirty="0"/>
              <a:t/>
            </a:r>
            <a:br>
              <a:rPr lang="tr-TR" altLang="tr-TR" sz="3100" dirty="0"/>
            </a:br>
            <a:r>
              <a:rPr lang="tr-TR" altLang="tr-TR" sz="2000" dirty="0"/>
              <a:t/>
            </a:r>
            <a:br>
              <a:rPr lang="tr-TR" altLang="tr-TR" sz="2000" dirty="0"/>
            </a:br>
            <a:r>
              <a:rPr lang="tr-TR" altLang="tr-TR" sz="2900" dirty="0"/>
              <a:t>Baklagiller çimlenmeye başladıktan bir süre sonra bakteriler kök içine iki şekilde girerler. </a:t>
            </a:r>
            <a:endParaRPr lang="tr-TR" altLang="tr-TR" sz="2900" dirty="0" smtClean="0"/>
          </a:p>
          <a:p>
            <a:pPr marL="0" indent="0">
              <a:lnSpc>
                <a:spcPct val="120000"/>
              </a:lnSpc>
              <a:buNone/>
            </a:pPr>
            <a:r>
              <a:rPr lang="tr-TR" altLang="tr-TR" sz="2900" dirty="0" smtClean="0"/>
              <a:t>a</a:t>
            </a:r>
            <a:r>
              <a:rPr lang="tr-TR" altLang="tr-TR" sz="2900" dirty="0"/>
              <a:t>) Ya kılcal kökler etrafına </a:t>
            </a:r>
            <a:r>
              <a:rPr lang="tr-TR" altLang="tr-TR" sz="2900" dirty="0" smtClean="0"/>
              <a:t>gelerek,</a:t>
            </a:r>
          </a:p>
          <a:p>
            <a:pPr marL="0" indent="0">
              <a:lnSpc>
                <a:spcPct val="120000"/>
              </a:lnSpc>
              <a:buNone/>
            </a:pPr>
            <a:r>
              <a:rPr lang="tr-TR" altLang="tr-TR" sz="2900" dirty="0" smtClean="0"/>
              <a:t>b</a:t>
            </a:r>
            <a:r>
              <a:rPr lang="tr-TR" altLang="tr-TR" sz="2900" dirty="0"/>
              <a:t>) Ya da ana kök ve yan kök üzerindeki yaralardan,</a:t>
            </a:r>
            <a:br>
              <a:rPr lang="tr-TR" altLang="tr-TR" sz="2900" dirty="0"/>
            </a:br>
            <a:r>
              <a:rPr lang="tr-TR" altLang="tr-TR" sz="2900" dirty="0"/>
              <a:t>Kök içine giren bakteriler çok fazla üreyerek yumrucukların oluşmasına neden olurlar. Bakteri bitki için gerekli azotu sağlarken, bitkide bakteriye atmosferin serbest azotunu fikse edebilmesi için gerekli olan glikozu ve enerjiyi sağlar.</a:t>
            </a:r>
            <a:r>
              <a:rPr lang="tr-TR" altLang="tr-TR" sz="2500" dirty="0"/>
              <a:t> </a:t>
            </a:r>
            <a:r>
              <a:rPr lang="tr-TR" altLang="tr-TR" sz="2000" dirty="0"/>
              <a:t/>
            </a:r>
            <a:br>
              <a:rPr lang="tr-TR" altLang="tr-TR" sz="2000" dirty="0"/>
            </a:br>
            <a:endParaRPr lang="tr-TR" sz="2000" dirty="0"/>
          </a:p>
        </p:txBody>
      </p:sp>
      <p:pic>
        <p:nvPicPr>
          <p:cNvPr id="4" name="Picture 4" descr="http://micro.magnet.fsu.edu/optics/olympusmicd/galleries/brightfield/images/legumenodu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1323" y="3614467"/>
            <a:ext cx="4752105" cy="30134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www.nature.com/nature/journal/v411/n6840/images/411948ab.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974" y="3614467"/>
            <a:ext cx="1828800" cy="30134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300599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17" y="280031"/>
            <a:ext cx="9044636" cy="3023886"/>
          </a:xfrm>
        </p:spPr>
        <p:txBody>
          <a:bodyPr>
            <a:normAutofit/>
          </a:bodyPr>
          <a:lstStyle/>
          <a:p>
            <a:r>
              <a:rPr lang="tr-TR" altLang="tr-TR" sz="2400" dirty="0"/>
              <a:t>Bakterilerin köklerde oluşturdukları yumrucuklar 5 kısımdan meydana gelmiştir. Bunlar;</a:t>
            </a:r>
            <a:br>
              <a:rPr lang="tr-TR" altLang="tr-TR" sz="2400" dirty="0"/>
            </a:br>
            <a:r>
              <a:rPr lang="tr-TR" altLang="tr-TR" sz="2400" dirty="0"/>
              <a:t>1) Rhizobium bakterilerini içermeyen meristem </a:t>
            </a:r>
            <a:r>
              <a:rPr lang="tr-TR" altLang="tr-TR" sz="2400" dirty="0" smtClean="0"/>
              <a:t>doku</a:t>
            </a:r>
            <a:r>
              <a:rPr lang="tr-TR" altLang="tr-TR" sz="2400" dirty="0"/>
              <a:t/>
            </a:r>
            <a:br>
              <a:rPr lang="tr-TR" altLang="tr-TR" sz="2400" dirty="0"/>
            </a:br>
            <a:r>
              <a:rPr lang="tr-TR" altLang="tr-TR" sz="2400" dirty="0"/>
              <a:t>2) Enfeksiyon iplikciklerinin bulunduğu bölge</a:t>
            </a:r>
            <a:br>
              <a:rPr lang="tr-TR" altLang="tr-TR" sz="2400" dirty="0"/>
            </a:br>
            <a:r>
              <a:rPr lang="tr-TR" altLang="tr-TR" sz="2400" dirty="0"/>
              <a:t>3) Fiksasyon bölgesi</a:t>
            </a:r>
            <a:br>
              <a:rPr lang="tr-TR" altLang="tr-TR" sz="2400" dirty="0"/>
            </a:br>
            <a:r>
              <a:rPr lang="tr-TR" altLang="tr-TR" sz="2400" dirty="0"/>
              <a:t>4) Dejenere olmuş bölge</a:t>
            </a:r>
            <a:br>
              <a:rPr lang="tr-TR" altLang="tr-TR" sz="2400" dirty="0"/>
            </a:br>
            <a:r>
              <a:rPr lang="tr-TR" altLang="tr-TR" sz="2400" dirty="0"/>
              <a:t>5) İletim sistemi</a:t>
            </a:r>
            <a:endParaRPr lang="tr-TR" sz="2400" dirty="0"/>
          </a:p>
        </p:txBody>
      </p:sp>
      <p:pic>
        <p:nvPicPr>
          <p:cNvPr id="4" name="Picture 6" descr="http://users.rcn.com/jkimball.ma.ultranet/BiologyPages/N/Nitrag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052" y="3657601"/>
            <a:ext cx="2159479" cy="2544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www.agen.ufl.edu/~chyn/age2062/lect/lect_18/rootno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1539" y="2130724"/>
            <a:ext cx="5429250" cy="4071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508968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154" y="798151"/>
            <a:ext cx="4428157" cy="4820029"/>
          </a:xfrm>
          <a:prstGeom prst="rect">
            <a:avLst/>
          </a:prstGeom>
        </p:spPr>
      </p:pic>
      <p:sp>
        <p:nvSpPr>
          <p:cNvPr id="3" name="Rectangle 2"/>
          <p:cNvSpPr/>
          <p:nvPr/>
        </p:nvSpPr>
        <p:spPr>
          <a:xfrm>
            <a:off x="4376510" y="371090"/>
            <a:ext cx="754708" cy="352743"/>
          </a:xfrm>
          <a:prstGeom prst="rect">
            <a:avLst/>
          </a:prstGeom>
        </p:spPr>
        <p:txBody>
          <a:bodyPr lIns="0" tIns="0" rIns="0" bIns="0">
            <a:noAutofit/>
          </a:bodyPr>
          <a:lstStyle/>
          <a:p>
            <a:pPr>
              <a:lnSpc>
                <a:spcPts val="1257"/>
              </a:lnSpc>
            </a:pPr>
            <a:r>
              <a:rPr lang="tr" sz="1120" i="1" dirty="0" smtClean="0">
                <a:latin typeface="Arial"/>
              </a:rPr>
              <a:t>Rhizobium</a:t>
            </a:r>
            <a:endParaRPr lang="tr" sz="1120" i="1" dirty="0">
              <a:latin typeface="Arial"/>
            </a:endParaRPr>
          </a:p>
          <a:p>
            <a:pPr>
              <a:lnSpc>
                <a:spcPts val="1257"/>
              </a:lnSpc>
            </a:pPr>
            <a:r>
              <a:rPr lang="tr" sz="1120" i="1" dirty="0">
                <a:latin typeface="Arial"/>
              </a:rPr>
              <a:t>bakterileri</a:t>
            </a:r>
          </a:p>
        </p:txBody>
      </p:sp>
      <p:sp>
        <p:nvSpPr>
          <p:cNvPr id="4" name="Rectangle 3"/>
          <p:cNvSpPr/>
          <p:nvPr/>
        </p:nvSpPr>
        <p:spPr>
          <a:xfrm>
            <a:off x="4844101" y="781257"/>
            <a:ext cx="1148469" cy="352743"/>
          </a:xfrm>
          <a:prstGeom prst="rect">
            <a:avLst/>
          </a:prstGeom>
        </p:spPr>
        <p:txBody>
          <a:bodyPr lIns="0" tIns="0" rIns="0" bIns="0">
            <a:noAutofit/>
          </a:bodyPr>
          <a:lstStyle/>
          <a:p>
            <a:pPr algn="just">
              <a:lnSpc>
                <a:spcPts val="1292"/>
              </a:lnSpc>
            </a:pPr>
            <a:r>
              <a:rPr lang="tr" sz="1120" i="1" dirty="0">
                <a:latin typeface="Arial"/>
              </a:rPr>
              <a:t>Kök </a:t>
            </a:r>
            <a:r>
              <a:rPr lang="tr" sz="1120" i="1" dirty="0" smtClean="0">
                <a:latin typeface="Arial"/>
              </a:rPr>
              <a:t>korteksinde bölünen hücreler</a:t>
            </a:r>
            <a:endParaRPr lang="tr" sz="1120" i="1" dirty="0">
              <a:latin typeface="Arial"/>
            </a:endParaRPr>
          </a:p>
        </p:txBody>
      </p:sp>
      <p:sp>
        <p:nvSpPr>
          <p:cNvPr id="5" name="Rectangle 4"/>
          <p:cNvSpPr/>
          <p:nvPr/>
        </p:nvSpPr>
        <p:spPr>
          <a:xfrm>
            <a:off x="3449533" y="928918"/>
            <a:ext cx="771115" cy="377354"/>
          </a:xfrm>
          <a:prstGeom prst="rect">
            <a:avLst/>
          </a:prstGeom>
        </p:spPr>
        <p:txBody>
          <a:bodyPr lIns="0" tIns="0" rIns="0" bIns="0">
            <a:noAutofit/>
          </a:bodyPr>
          <a:lstStyle/>
          <a:p>
            <a:pPr algn="ctr">
              <a:lnSpc>
                <a:spcPts val="1257"/>
              </a:lnSpc>
            </a:pPr>
            <a:r>
              <a:rPr lang="tr" sz="1120" i="1" dirty="0" smtClean="0">
                <a:latin typeface="Arial"/>
              </a:rPr>
              <a:t>Enfeksiyon ipliği</a:t>
            </a:r>
            <a:endParaRPr lang="tr" sz="1120" i="1" dirty="0">
              <a:latin typeface="Arial"/>
            </a:endParaRPr>
          </a:p>
        </p:txBody>
      </p:sp>
      <p:sp>
        <p:nvSpPr>
          <p:cNvPr id="6" name="Rectangle 5"/>
          <p:cNvSpPr/>
          <p:nvPr/>
        </p:nvSpPr>
        <p:spPr>
          <a:xfrm>
            <a:off x="4745662" y="1396507"/>
            <a:ext cx="844944" cy="188678"/>
          </a:xfrm>
          <a:prstGeom prst="rect">
            <a:avLst/>
          </a:prstGeom>
        </p:spPr>
        <p:txBody>
          <a:bodyPr wrap="none" lIns="0" tIns="0" rIns="0" bIns="0">
            <a:noAutofit/>
          </a:bodyPr>
          <a:lstStyle/>
          <a:p>
            <a:pPr>
              <a:lnSpc>
                <a:spcPts val="1257"/>
              </a:lnSpc>
            </a:pPr>
            <a:r>
              <a:rPr lang="tr" sz="1120" i="1">
                <a:latin typeface="Arial"/>
              </a:rPr>
              <a:t>Bakteroidler</a:t>
            </a:r>
          </a:p>
        </p:txBody>
      </p:sp>
      <p:sp>
        <p:nvSpPr>
          <p:cNvPr id="7" name="Rectangle 6"/>
          <p:cNvSpPr/>
          <p:nvPr/>
        </p:nvSpPr>
        <p:spPr>
          <a:xfrm>
            <a:off x="6398635" y="1396507"/>
            <a:ext cx="1353553" cy="533219"/>
          </a:xfrm>
          <a:prstGeom prst="rect">
            <a:avLst/>
          </a:prstGeom>
        </p:spPr>
        <p:txBody>
          <a:bodyPr lIns="0" tIns="0" rIns="0" bIns="0">
            <a:noAutofit/>
          </a:bodyPr>
          <a:lstStyle/>
          <a:p>
            <a:pPr>
              <a:lnSpc>
                <a:spcPts val="1292"/>
              </a:lnSpc>
            </a:pPr>
            <a:r>
              <a:rPr lang="tr" sz="1200" b="1" i="1" dirty="0" smtClean="0">
                <a:latin typeface="Arial"/>
              </a:rPr>
              <a:t>Merkezi sindirim perisikfinde bölünen hücreler</a:t>
            </a:r>
            <a:endParaRPr lang="tr" sz="1200" i="1" dirty="0">
              <a:latin typeface="Arial"/>
            </a:endParaRPr>
          </a:p>
        </p:txBody>
      </p:sp>
      <p:sp>
        <p:nvSpPr>
          <p:cNvPr id="8" name="Rectangle 7"/>
          <p:cNvSpPr/>
          <p:nvPr/>
        </p:nvSpPr>
        <p:spPr>
          <a:xfrm>
            <a:off x="7183281" y="3101032"/>
            <a:ext cx="836742" cy="369152"/>
          </a:xfrm>
          <a:prstGeom prst="rect">
            <a:avLst/>
          </a:prstGeom>
        </p:spPr>
        <p:txBody>
          <a:bodyPr lIns="0" tIns="0" rIns="0" bIns="0">
            <a:noAutofit/>
          </a:bodyPr>
          <a:lstStyle/>
          <a:p>
            <a:pPr algn="just">
              <a:lnSpc>
                <a:spcPts val="1357"/>
              </a:lnSpc>
            </a:pPr>
            <a:r>
              <a:rPr lang="tr" sz="1206" i="1" dirty="0" smtClean="0">
                <a:latin typeface="Arial"/>
              </a:rPr>
              <a:t>Gelişen Kök Nodülü</a:t>
            </a:r>
            <a:endParaRPr lang="tr" sz="1206" i="1" dirty="0">
              <a:latin typeface="Arial"/>
            </a:endParaRPr>
          </a:p>
        </p:txBody>
      </p:sp>
      <p:sp>
        <p:nvSpPr>
          <p:cNvPr id="9" name="Rectangle 8"/>
          <p:cNvSpPr/>
          <p:nvPr/>
        </p:nvSpPr>
        <p:spPr>
          <a:xfrm>
            <a:off x="5742368" y="5075718"/>
            <a:ext cx="598844" cy="516812"/>
          </a:xfrm>
          <a:prstGeom prst="rect">
            <a:avLst/>
          </a:prstGeom>
        </p:spPr>
        <p:txBody>
          <a:bodyPr lIns="0" tIns="0" rIns="0" bIns="0">
            <a:noAutofit/>
          </a:bodyPr>
          <a:lstStyle/>
          <a:p>
            <a:pPr>
              <a:lnSpc>
                <a:spcPts val="1292"/>
              </a:lnSpc>
            </a:pPr>
            <a:r>
              <a:rPr lang="tr" sz="1120" i="1" dirty="0" smtClean="0">
                <a:latin typeface="Arial"/>
              </a:rPr>
              <a:t>Nodüle ait iletim dokusu</a:t>
            </a:r>
            <a:endParaRPr lang="tr" sz="1120" i="1" dirty="0">
              <a:latin typeface="Arial"/>
            </a:endParaRPr>
          </a:p>
        </p:txBody>
      </p:sp>
      <p:sp>
        <p:nvSpPr>
          <p:cNvPr id="10" name="Rectangle 9"/>
          <p:cNvSpPr/>
          <p:nvPr/>
        </p:nvSpPr>
        <p:spPr>
          <a:xfrm>
            <a:off x="232922" y="135082"/>
            <a:ext cx="2902175" cy="2171700"/>
          </a:xfrm>
          <a:prstGeom prst="rect">
            <a:avLst/>
          </a:prstGeom>
        </p:spPr>
        <p:txBody>
          <a:bodyPr lIns="0" tIns="0" rIns="0" bIns="0">
            <a:noAutofit/>
          </a:bodyPr>
          <a:lstStyle/>
          <a:p>
            <a:pPr marL="284385" indent="-284385" algn="just">
              <a:lnSpc>
                <a:spcPts val="1616"/>
              </a:lnSpc>
            </a:pPr>
            <a:r>
              <a:rPr lang="tr" sz="1200" b="1" i="1" dirty="0" smtClean="0">
                <a:latin typeface="Arial"/>
              </a:rPr>
              <a:t>       </a:t>
            </a:r>
            <a:r>
              <a:rPr lang="tr" sz="1100" b="1" i="1" dirty="0" smtClean="0">
                <a:latin typeface="Arial"/>
              </a:rPr>
              <a:t>KÖK YUMRUCUKLARININ OLUŞUMU</a:t>
            </a:r>
          </a:p>
          <a:p>
            <a:pPr marL="284385" indent="-284385" algn="just">
              <a:lnSpc>
                <a:spcPts val="1616"/>
              </a:lnSpc>
            </a:pPr>
            <a:r>
              <a:rPr lang="tr" sz="1206" i="1" dirty="0" smtClean="0">
                <a:latin typeface="Arial"/>
              </a:rPr>
              <a:t>      </a:t>
            </a:r>
          </a:p>
          <a:p>
            <a:pPr marL="284385" indent="-284385" algn="just">
              <a:lnSpc>
                <a:spcPts val="1616"/>
              </a:lnSpc>
            </a:pPr>
            <a:r>
              <a:rPr lang="tr" sz="1206" i="1" dirty="0" smtClean="0">
                <a:latin typeface="Arial"/>
              </a:rPr>
              <a:t>       Kök </a:t>
            </a:r>
            <a:r>
              <a:rPr lang="tr" sz="1206" i="1" dirty="0">
                <a:latin typeface="Arial"/>
              </a:rPr>
              <a:t>rhizobium bakterilerini çeken  kimyasal sinyal oluşturur. Daha sonra bakteri bu sinyali kök tüylerine iletir. Sinyal, kökle kök tüylerinin uzamasını ve bir enfeksiyon iplikçiği oluşumunu teşvik eder.</a:t>
            </a:r>
          </a:p>
        </p:txBody>
      </p:sp>
      <p:sp>
        <p:nvSpPr>
          <p:cNvPr id="13" name="Rectangle 12"/>
          <p:cNvSpPr/>
          <p:nvPr/>
        </p:nvSpPr>
        <p:spPr>
          <a:xfrm>
            <a:off x="7620624" y="438672"/>
            <a:ext cx="2398356" cy="820335"/>
          </a:xfrm>
          <a:prstGeom prst="rect">
            <a:avLst/>
          </a:prstGeom>
        </p:spPr>
        <p:txBody>
          <a:bodyPr lIns="0" tIns="0" rIns="0" bIns="0">
            <a:noAutofit/>
          </a:bodyPr>
          <a:lstStyle/>
          <a:p>
            <a:pPr algn="just">
              <a:lnSpc>
                <a:spcPts val="1616"/>
              </a:lnSpc>
            </a:pPr>
            <a:r>
              <a:rPr lang="tr" sz="1206" i="1" dirty="0">
                <a:latin typeface="Arial"/>
              </a:rPr>
              <a:t>Bakteriler enfeksiyon İplikçiği İçindeki kök </a:t>
            </a:r>
            <a:r>
              <a:rPr lang="tr" sz="1206" i="1" dirty="0" smtClean="0">
                <a:latin typeface="Arial"/>
              </a:rPr>
              <a:t>korteksine </a:t>
            </a:r>
            <a:r>
              <a:rPr lang="tr" sz="1206" i="1" dirty="0">
                <a:latin typeface="Arial"/>
              </a:rPr>
              <a:t>girer. Kök </a:t>
            </a:r>
            <a:r>
              <a:rPr lang="tr" sz="1206" i="1" dirty="0" smtClean="0">
                <a:latin typeface="Arial"/>
              </a:rPr>
              <a:t>korteksi </a:t>
            </a:r>
            <a:r>
              <a:rPr lang="tr" sz="1206" i="1" dirty="0">
                <a:latin typeface="Arial"/>
              </a:rPr>
              <a:t>hücreleri ve </a:t>
            </a:r>
            <a:r>
              <a:rPr lang="tr" sz="1206" i="1" dirty="0" smtClean="0">
                <a:latin typeface="Arial"/>
              </a:rPr>
              <a:t>periskl </a:t>
            </a:r>
            <a:r>
              <a:rPr lang="tr" sz="1206" i="1" dirty="0">
                <a:latin typeface="Arial"/>
              </a:rPr>
              <a:t>bölünmeye </a:t>
            </a:r>
            <a:r>
              <a:rPr lang="tr" sz="1206" i="1" dirty="0" smtClean="0">
                <a:latin typeface="Arial"/>
              </a:rPr>
              <a:t>başlar</a:t>
            </a:r>
            <a:r>
              <a:rPr lang="tr" sz="1206" i="1" dirty="0">
                <a:latin typeface="Arial"/>
              </a:rPr>
              <a:t>.</a:t>
            </a:r>
          </a:p>
        </p:txBody>
      </p:sp>
      <p:sp>
        <p:nvSpPr>
          <p:cNvPr id="14" name="Rectangle 13"/>
          <p:cNvSpPr/>
          <p:nvPr/>
        </p:nvSpPr>
        <p:spPr>
          <a:xfrm>
            <a:off x="4160654" y="5322267"/>
            <a:ext cx="924683" cy="353239"/>
          </a:xfrm>
          <a:prstGeom prst="rect">
            <a:avLst/>
          </a:prstGeom>
        </p:spPr>
        <p:txBody>
          <a:bodyPr lIns="0" tIns="0" rIns="0" bIns="0">
            <a:noAutofit/>
          </a:bodyPr>
          <a:lstStyle/>
          <a:p>
            <a:pPr>
              <a:lnSpc>
                <a:spcPts val="1292"/>
              </a:lnSpc>
            </a:pPr>
            <a:r>
              <a:rPr lang="tr" sz="1206" i="1" dirty="0" smtClean="0">
                <a:latin typeface="Arial"/>
              </a:rPr>
              <a:t>Enfekte olmuş bölge</a:t>
            </a:r>
            <a:endParaRPr lang="tr" sz="1206" i="1" dirty="0">
              <a:latin typeface="Arial"/>
            </a:endParaRPr>
          </a:p>
        </p:txBody>
      </p:sp>
      <p:sp>
        <p:nvSpPr>
          <p:cNvPr id="15" name="Rectangle 14"/>
          <p:cNvSpPr/>
          <p:nvPr/>
        </p:nvSpPr>
        <p:spPr>
          <a:xfrm>
            <a:off x="7631424" y="4419489"/>
            <a:ext cx="2361893" cy="1104635"/>
          </a:xfrm>
          <a:prstGeom prst="rect">
            <a:avLst/>
          </a:prstGeom>
        </p:spPr>
        <p:txBody>
          <a:bodyPr lIns="0" tIns="0" rIns="0" bIns="0">
            <a:noAutofit/>
          </a:bodyPr>
          <a:lstStyle/>
          <a:p>
            <a:pPr algn="just">
              <a:lnSpc>
                <a:spcPts val="1550"/>
              </a:lnSpc>
            </a:pPr>
            <a:r>
              <a:rPr lang="tr" sz="1206" i="1" dirty="0" smtClean="0">
                <a:latin typeface="Arial"/>
              </a:rPr>
              <a:t>Korteks </a:t>
            </a:r>
            <a:r>
              <a:rPr lang="tr" sz="1206" i="1" dirty="0">
                <a:latin typeface="Arial"/>
              </a:rPr>
              <a:t>ve </a:t>
            </a:r>
            <a:r>
              <a:rPr lang="tr" sz="1206" i="1" dirty="0" smtClean="0">
                <a:latin typeface="Arial"/>
              </a:rPr>
              <a:t>perisiklin </a:t>
            </a:r>
            <a:r>
              <a:rPr lang="tr" sz="1206" i="1" dirty="0">
                <a:latin typeface="Arial"/>
              </a:rPr>
              <a:t>etkilenmiş </a:t>
            </a:r>
            <a:r>
              <a:rPr lang="tr" sz="1206" i="1" dirty="0" smtClean="0">
                <a:latin typeface="Arial"/>
              </a:rPr>
              <a:t>bölgelerinde </a:t>
            </a:r>
            <a:r>
              <a:rPr lang="tr" sz="1206" i="1" dirty="0">
                <a:latin typeface="Arial"/>
              </a:rPr>
              <a:t>büyüme devam eder ve bölünen hücrelerin oluşturduğu bu </a:t>
            </a:r>
            <a:r>
              <a:rPr lang="tr" sz="1206" i="1" dirty="0" smtClean="0">
                <a:latin typeface="Arial"/>
              </a:rPr>
              <a:t>iki kûtle birleşerek </a:t>
            </a:r>
            <a:r>
              <a:rPr lang="tr" sz="1206" i="1" dirty="0">
                <a:latin typeface="Arial"/>
              </a:rPr>
              <a:t>nodul </a:t>
            </a:r>
            <a:r>
              <a:rPr lang="tr" sz="1206" i="1" dirty="0" smtClean="0">
                <a:latin typeface="Arial"/>
              </a:rPr>
              <a:t>oluşturur</a:t>
            </a:r>
            <a:r>
              <a:rPr lang="tr" sz="1206" i="1" dirty="0">
                <a:latin typeface="Arial"/>
              </a:rPr>
              <a:t>.</a:t>
            </a:r>
          </a:p>
        </p:txBody>
      </p:sp>
      <p:sp>
        <p:nvSpPr>
          <p:cNvPr id="11" name="Rectangle 10"/>
          <p:cNvSpPr/>
          <p:nvPr/>
        </p:nvSpPr>
        <p:spPr>
          <a:xfrm>
            <a:off x="232922" y="4419489"/>
            <a:ext cx="3013197" cy="1624264"/>
          </a:xfrm>
          <a:prstGeom prst="rect">
            <a:avLst/>
          </a:prstGeom>
        </p:spPr>
        <p:txBody>
          <a:bodyPr lIns="0" tIns="0" rIns="0" bIns="0">
            <a:noAutofit/>
          </a:bodyPr>
          <a:lstStyle/>
          <a:p>
            <a:pPr marL="306261" indent="-306261" algn="just">
              <a:lnSpc>
                <a:spcPts val="1616"/>
              </a:lnSpc>
            </a:pPr>
            <a:r>
              <a:rPr lang="tr" sz="1206" i="1" dirty="0" smtClean="0">
                <a:latin typeface="Arial"/>
              </a:rPr>
              <a:t>       Nodül </a:t>
            </a:r>
            <a:r>
              <a:rPr lang="tr" sz="1206" i="1" dirty="0">
                <a:latin typeface="Arial"/>
              </a:rPr>
              <a:t>büyümeye devam eder. </a:t>
            </a:r>
            <a:r>
              <a:rPr lang="tr" sz="1206" i="1" dirty="0" smtClean="0">
                <a:latin typeface="Arial"/>
              </a:rPr>
              <a:t>Nodulü merkezi silindir sistemi ve flöemine </a:t>
            </a:r>
            <a:r>
              <a:rPr lang="tr" sz="1206" i="1" dirty="0">
                <a:latin typeface="Arial"/>
              </a:rPr>
              <a:t>bağlayan </a:t>
            </a:r>
            <a:r>
              <a:rPr lang="tr" sz="1206" i="1" dirty="0" smtClean="0">
                <a:latin typeface="Arial"/>
              </a:rPr>
              <a:t>iletim </a:t>
            </a:r>
            <a:r>
              <a:rPr lang="tr" sz="1206" i="1" dirty="0">
                <a:latin typeface="Arial"/>
              </a:rPr>
              <a:t>dokusu gelişir. Bu </a:t>
            </a:r>
            <a:r>
              <a:rPr lang="tr" sz="1206" i="1" dirty="0" smtClean="0">
                <a:latin typeface="Arial"/>
              </a:rPr>
              <a:t>iletim </a:t>
            </a:r>
            <a:r>
              <a:rPr lang="tr" sz="1206" i="1" dirty="0">
                <a:latin typeface="Arial"/>
              </a:rPr>
              <a:t>dokusu, </a:t>
            </a:r>
            <a:r>
              <a:rPr lang="tr" sz="1206" i="1" dirty="0" smtClean="0">
                <a:latin typeface="Arial"/>
              </a:rPr>
              <a:t>nodüle </a:t>
            </a:r>
            <a:r>
              <a:rPr lang="tr" sz="1206" i="1" dirty="0">
                <a:latin typeface="Arial"/>
              </a:rPr>
              <a:t>besin sağlar ve azotlu </a:t>
            </a:r>
            <a:r>
              <a:rPr lang="tr" sz="1206" i="1" dirty="0" smtClean="0">
                <a:latin typeface="Arial"/>
              </a:rPr>
              <a:t>bileşikleri nodülden </a:t>
            </a:r>
            <a:r>
              <a:rPr lang="tr" sz="1206" i="1" dirty="0">
                <a:latin typeface="Arial"/>
              </a:rPr>
              <a:t>merkezi silindire </a:t>
            </a:r>
            <a:r>
              <a:rPr lang="tr" sz="1206" i="1" dirty="0" smtClean="0">
                <a:latin typeface="Arial"/>
              </a:rPr>
              <a:t>ve oradan </a:t>
            </a:r>
            <a:r>
              <a:rPr lang="tr" sz="1206" i="1" dirty="0">
                <a:latin typeface="Arial"/>
              </a:rPr>
              <a:t>da bitkinin her </a:t>
            </a:r>
            <a:r>
              <a:rPr lang="tr" sz="1206" i="1" dirty="0" smtClean="0">
                <a:latin typeface="Arial"/>
              </a:rPr>
              <a:t>yanına </a:t>
            </a:r>
            <a:r>
              <a:rPr lang="tr" sz="1206" i="1" dirty="0">
                <a:latin typeface="Arial"/>
              </a:rPr>
              <a:t>gönderilmek üzere taşır.</a:t>
            </a:r>
          </a:p>
        </p:txBody>
      </p:sp>
      <p:cxnSp>
        <p:nvCxnSpPr>
          <p:cNvPr id="19" name="Straight Arrow Connector 18"/>
          <p:cNvCxnSpPr/>
          <p:nvPr/>
        </p:nvCxnSpPr>
        <p:spPr>
          <a:xfrm flipH="1">
            <a:off x="5590606" y="1889173"/>
            <a:ext cx="902368" cy="52277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398635" y="3279359"/>
            <a:ext cx="676776" cy="15782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179322" y="1544347"/>
            <a:ext cx="985730" cy="331675"/>
          </a:xfrm>
          <a:prstGeom prst="rect">
            <a:avLst/>
          </a:prstGeom>
        </p:spPr>
        <p:txBody>
          <a:bodyPr lIns="0" tIns="0" rIns="0" bIns="0">
            <a:noAutofit/>
          </a:bodyPr>
          <a:lstStyle/>
          <a:p>
            <a:pPr>
              <a:lnSpc>
                <a:spcPts val="1292"/>
              </a:lnSpc>
            </a:pPr>
            <a:r>
              <a:rPr lang="tr" sz="1206" i="1" dirty="0">
                <a:latin typeface="Arial"/>
              </a:rPr>
              <a:t>Enfekte olmuş kök tüyü</a:t>
            </a:r>
          </a:p>
        </p:txBody>
      </p:sp>
      <p:cxnSp>
        <p:nvCxnSpPr>
          <p:cNvPr id="22" name="Straight Arrow Connector 21"/>
          <p:cNvCxnSpPr/>
          <p:nvPr/>
        </p:nvCxnSpPr>
        <p:spPr>
          <a:xfrm>
            <a:off x="3937633" y="1728500"/>
            <a:ext cx="41631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054429" y="1134000"/>
            <a:ext cx="322081" cy="17227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5253501" y="4502977"/>
            <a:ext cx="422694" cy="5779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4991764" y="1564275"/>
            <a:ext cx="426571" cy="4888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5414232" y="1134000"/>
            <a:ext cx="50616" cy="5761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4468497" y="646969"/>
            <a:ext cx="124253" cy="7495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97597" y="361200"/>
            <a:ext cx="319318" cy="369332"/>
          </a:xfrm>
          <a:prstGeom prst="rect">
            <a:avLst/>
          </a:prstGeom>
          <a:noFill/>
        </p:spPr>
        <p:txBody>
          <a:bodyPr wrap="none" lIns="91440" tIns="45720" rIns="91440" bIns="45720">
            <a:spAutoFit/>
          </a:bodyPr>
          <a:lstStyle/>
          <a:p>
            <a:pPr algn="ctr"/>
            <a:r>
              <a:rPr lang="tr-TR" b="1" cap="none" spc="0" dirty="0" smtClean="0">
                <a:ln w="22225">
                  <a:solidFill>
                    <a:schemeClr val="accent2"/>
                  </a:solidFill>
                  <a:prstDash val="solid"/>
                </a:ln>
                <a:solidFill>
                  <a:schemeClr val="accent2">
                    <a:lumMod val="40000"/>
                    <a:lumOff val="60000"/>
                  </a:schemeClr>
                </a:solidFill>
                <a:effectLst/>
              </a:rPr>
              <a:t>1</a:t>
            </a:r>
            <a:endParaRPr lang="en-US" b="1" cap="none" spc="0" dirty="0">
              <a:ln w="22225">
                <a:solidFill>
                  <a:schemeClr val="accent2"/>
                </a:solidFill>
                <a:prstDash val="solid"/>
              </a:ln>
              <a:solidFill>
                <a:schemeClr val="accent2">
                  <a:lumMod val="40000"/>
                  <a:lumOff val="60000"/>
                </a:schemeClr>
              </a:solidFill>
              <a:effectLst/>
            </a:endParaRPr>
          </a:p>
        </p:txBody>
      </p:sp>
      <p:sp>
        <p:nvSpPr>
          <p:cNvPr id="34" name="Rectangle 33"/>
          <p:cNvSpPr/>
          <p:nvPr/>
        </p:nvSpPr>
        <p:spPr>
          <a:xfrm>
            <a:off x="7308992" y="394234"/>
            <a:ext cx="319319" cy="369332"/>
          </a:xfrm>
          <a:prstGeom prst="rect">
            <a:avLst/>
          </a:prstGeom>
          <a:noFill/>
        </p:spPr>
        <p:txBody>
          <a:bodyPr wrap="none" lIns="91440" tIns="45720" rIns="91440" bIns="45720">
            <a:spAutoFit/>
          </a:bodyPr>
          <a:lstStyle/>
          <a:p>
            <a:pPr algn="ctr"/>
            <a:r>
              <a:rPr lang="tr-TR" b="1" dirty="0">
                <a:ln w="22225">
                  <a:solidFill>
                    <a:schemeClr val="accent2"/>
                  </a:solidFill>
                  <a:prstDash val="solid"/>
                </a:ln>
                <a:solidFill>
                  <a:schemeClr val="accent2">
                    <a:lumMod val="40000"/>
                    <a:lumOff val="60000"/>
                  </a:schemeClr>
                </a:solidFill>
              </a:rPr>
              <a:t>2</a:t>
            </a:r>
            <a:endParaRPr lang="en-US" b="1" cap="none" spc="0" dirty="0">
              <a:ln w="22225">
                <a:solidFill>
                  <a:schemeClr val="accent2"/>
                </a:solidFill>
                <a:prstDash val="solid"/>
              </a:ln>
              <a:solidFill>
                <a:schemeClr val="accent2">
                  <a:lumMod val="40000"/>
                  <a:lumOff val="60000"/>
                </a:schemeClr>
              </a:solidFill>
              <a:effectLst/>
            </a:endParaRPr>
          </a:p>
        </p:txBody>
      </p:sp>
      <p:sp>
        <p:nvSpPr>
          <p:cNvPr id="35" name="Rectangle 34"/>
          <p:cNvSpPr/>
          <p:nvPr/>
        </p:nvSpPr>
        <p:spPr>
          <a:xfrm>
            <a:off x="7308992" y="4359516"/>
            <a:ext cx="319319" cy="369332"/>
          </a:xfrm>
          <a:prstGeom prst="rect">
            <a:avLst/>
          </a:prstGeom>
          <a:noFill/>
        </p:spPr>
        <p:txBody>
          <a:bodyPr wrap="none" lIns="91440" tIns="45720" rIns="91440" bIns="45720">
            <a:spAutoFit/>
          </a:bodyPr>
          <a:lstStyle/>
          <a:p>
            <a:pPr algn="ctr"/>
            <a:r>
              <a:rPr lang="tr-TR" b="1" dirty="0">
                <a:ln w="22225">
                  <a:solidFill>
                    <a:schemeClr val="accent2"/>
                  </a:solidFill>
                  <a:prstDash val="solid"/>
                </a:ln>
                <a:solidFill>
                  <a:schemeClr val="accent2">
                    <a:lumMod val="40000"/>
                    <a:lumOff val="60000"/>
                  </a:schemeClr>
                </a:solidFill>
              </a:rPr>
              <a:t>3</a:t>
            </a:r>
            <a:endParaRPr lang="en-US" b="1" cap="none" spc="0" dirty="0">
              <a:ln w="22225">
                <a:solidFill>
                  <a:schemeClr val="accent2"/>
                </a:solidFill>
                <a:prstDash val="solid"/>
              </a:ln>
              <a:solidFill>
                <a:schemeClr val="accent2">
                  <a:lumMod val="40000"/>
                  <a:lumOff val="60000"/>
                </a:schemeClr>
              </a:solidFill>
              <a:effectLst/>
            </a:endParaRPr>
          </a:p>
        </p:txBody>
      </p:sp>
      <p:sp>
        <p:nvSpPr>
          <p:cNvPr id="36" name="Rectangle 35"/>
          <p:cNvSpPr/>
          <p:nvPr/>
        </p:nvSpPr>
        <p:spPr>
          <a:xfrm>
            <a:off x="199987" y="4359516"/>
            <a:ext cx="319319" cy="369332"/>
          </a:xfrm>
          <a:prstGeom prst="rect">
            <a:avLst/>
          </a:prstGeom>
          <a:noFill/>
        </p:spPr>
        <p:txBody>
          <a:bodyPr wrap="none" lIns="91440" tIns="45720" rIns="91440" bIns="45720">
            <a:spAutoFit/>
          </a:bodyPr>
          <a:lstStyle/>
          <a:p>
            <a:pPr algn="ctr"/>
            <a:r>
              <a:rPr lang="tr-TR" b="1" dirty="0">
                <a:ln w="22225">
                  <a:solidFill>
                    <a:schemeClr val="accent2"/>
                  </a:solidFill>
                  <a:prstDash val="solid"/>
                </a:ln>
                <a:solidFill>
                  <a:schemeClr val="accent2">
                    <a:lumMod val="40000"/>
                    <a:lumOff val="60000"/>
                  </a:schemeClr>
                </a:solidFill>
              </a:rPr>
              <a:t>4</a:t>
            </a:r>
            <a:endParaRPr lang="en-US" b="1" cap="none" spc="0" dirty="0">
              <a:ln w="22225">
                <a:solidFill>
                  <a:schemeClr val="accent2"/>
                </a:solidFill>
                <a:prstDash val="solid"/>
              </a:ln>
              <a:solidFill>
                <a:schemeClr val="accent2">
                  <a:lumMod val="40000"/>
                  <a:lumOff val="60000"/>
                </a:schemeClr>
              </a:solidFill>
              <a:effectLst/>
            </a:endParaRPr>
          </a:p>
        </p:txBody>
      </p:sp>
      <p:cxnSp>
        <p:nvCxnSpPr>
          <p:cNvPr id="38" name="Straight Arrow Connector 37"/>
          <p:cNvCxnSpPr/>
          <p:nvPr/>
        </p:nvCxnSpPr>
        <p:spPr>
          <a:xfrm flipV="1">
            <a:off x="4530623" y="4899804"/>
            <a:ext cx="444250" cy="33181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85033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5992" y="213837"/>
            <a:ext cx="7575953" cy="523220"/>
          </a:xfrm>
          <a:prstGeom prst="rect">
            <a:avLst/>
          </a:prstGeom>
          <a:noFill/>
        </p:spPr>
        <p:txBody>
          <a:bodyPr wrap="square" rtlCol="0">
            <a:spAutoFit/>
          </a:bodyPr>
          <a:lstStyle/>
          <a:p>
            <a:pPr algn="ctr"/>
            <a:r>
              <a:rPr lang="tr-TR" sz="2800" b="1" dirty="0" smtClean="0">
                <a:solidFill>
                  <a:srgbClr val="79AA26"/>
                </a:solidFill>
              </a:rPr>
              <a:t>Kök Yumrucuklarının Oluşumu </a:t>
            </a:r>
            <a:endParaRPr lang="tr-TR" sz="2800" b="1" dirty="0">
              <a:solidFill>
                <a:srgbClr val="79AA26"/>
              </a:solidFill>
            </a:endParaRPr>
          </a:p>
        </p:txBody>
      </p:sp>
      <p:sp>
        <p:nvSpPr>
          <p:cNvPr id="4" name="TextBox 3"/>
          <p:cNvSpPr txBox="1"/>
          <p:nvPr/>
        </p:nvSpPr>
        <p:spPr>
          <a:xfrm>
            <a:off x="715992" y="791808"/>
            <a:ext cx="8678174" cy="4031873"/>
          </a:xfrm>
          <a:prstGeom prst="rect">
            <a:avLst/>
          </a:prstGeom>
          <a:noFill/>
        </p:spPr>
        <p:txBody>
          <a:bodyPr wrap="square" rtlCol="0">
            <a:spAutoFit/>
          </a:bodyPr>
          <a:lstStyle/>
          <a:p>
            <a:pPr algn="just"/>
            <a:endParaRPr lang="tr-TR" dirty="0" smtClean="0"/>
          </a:p>
          <a:p>
            <a:pPr algn="just"/>
            <a:endParaRPr lang="tr-TR" dirty="0"/>
          </a:p>
          <a:p>
            <a:pPr algn="just"/>
            <a:r>
              <a:rPr lang="tr-TR" sz="2000" dirty="0" smtClean="0"/>
              <a:t>Kök yumrucuklarının </a:t>
            </a:r>
            <a:r>
              <a:rPr lang="tr-TR" sz="2000" dirty="0"/>
              <a:t>oluşmasında ilk önce kök emici tüyleri </a:t>
            </a:r>
            <a:r>
              <a:rPr lang="tr-TR" sz="2000" dirty="0" smtClean="0"/>
              <a:t>bakteri </a:t>
            </a:r>
            <a:r>
              <a:rPr lang="tr-TR" sz="2000" dirty="0"/>
              <a:t>istilasına karşı kıvrılır ve bakterinin etrafını çevirir. </a:t>
            </a:r>
            <a:r>
              <a:rPr lang="tr-TR" sz="2000" dirty="0" smtClean="0"/>
              <a:t>Bu </a:t>
            </a:r>
            <a:r>
              <a:rPr lang="tr-TR" sz="2000" dirty="0"/>
              <a:t>kıvrılmaya bakteri tarafından meydana getirilen ve henüz ne oldukları aydınlatılmamış moleküller yol açmaktadır. </a:t>
            </a:r>
            <a:r>
              <a:rPr lang="tr-TR" sz="2000" dirty="0" smtClean="0"/>
              <a:t>Yonca, ak üçgül </a:t>
            </a:r>
            <a:r>
              <a:rPr lang="tr-TR" sz="2000" dirty="0"/>
              <a:t>ve baklada bu maddelerin </a:t>
            </a:r>
            <a:r>
              <a:rPr lang="tr-TR" sz="2000" dirty="0" err="1" smtClean="0"/>
              <a:t>flavonoidler</a:t>
            </a:r>
            <a:r>
              <a:rPr lang="tr-TR" sz="2000" dirty="0" smtClean="0"/>
              <a:t> </a:t>
            </a:r>
            <a:r>
              <a:rPr lang="tr-TR" sz="2000" dirty="0"/>
              <a:t>olduğu </a:t>
            </a:r>
            <a:r>
              <a:rPr lang="tr-TR" sz="2000" dirty="0" smtClean="0"/>
              <a:t>bilinmektedir. Elde </a:t>
            </a:r>
            <a:r>
              <a:rPr lang="tr-TR" sz="2000" dirty="0"/>
              <a:t>edilen </a:t>
            </a:r>
            <a:r>
              <a:rPr lang="tr-TR" sz="2000" dirty="0" smtClean="0"/>
              <a:t>bazı araştırma sonuçlarına göre, </a:t>
            </a:r>
            <a:r>
              <a:rPr lang="tr-TR" sz="2000" dirty="0"/>
              <a:t>bu tür bitkilerin kök emici tüylerinden salgıladıkları </a:t>
            </a:r>
            <a:r>
              <a:rPr lang="tr-TR" sz="2000" dirty="0" smtClean="0"/>
              <a:t>bazı kimyasal maddelerin </a:t>
            </a:r>
            <a:r>
              <a:rPr lang="tr-TR" sz="2000" dirty="0"/>
              <a:t>bakteriler tarafından </a:t>
            </a:r>
            <a:r>
              <a:rPr lang="tr-TR" sz="2000" dirty="0" smtClean="0"/>
              <a:t>algılanması ile meydana </a:t>
            </a:r>
            <a:r>
              <a:rPr lang="tr-TR" sz="2000" dirty="0"/>
              <a:t>gelebileceği </a:t>
            </a:r>
            <a:r>
              <a:rPr lang="tr-TR" sz="2000" dirty="0" smtClean="0"/>
              <a:t>düşünülmektedir. </a:t>
            </a:r>
            <a:r>
              <a:rPr lang="tr-TR" sz="2000" dirty="0"/>
              <a:t>Bundan sonra bakteride sentezlenen enzimler hücre çeperinin bir kısmını </a:t>
            </a:r>
            <a:r>
              <a:rPr lang="tr-TR" sz="2000" dirty="0" smtClean="0"/>
              <a:t>par­çalarlar </a:t>
            </a:r>
            <a:r>
              <a:rPr lang="tr-TR" sz="2000" dirty="0"/>
              <a:t>ve bakterilerin emici tüy hücresine girmelerini sağlarlar. Sonra emici tüyde enfeksiyon iplikçiği denilen bir yapı oluşturulur</a:t>
            </a:r>
            <a:r>
              <a:rPr lang="tr-TR" dirty="0"/>
              <a:t>. </a:t>
            </a:r>
          </a:p>
        </p:txBody>
      </p:sp>
    </p:spTree>
    <p:extLst>
      <p:ext uri="{BB962C8B-B14F-4D97-AF65-F5344CB8AC3E}">
        <p14:creationId xmlns:p14="http://schemas.microsoft.com/office/powerpoint/2010/main" val="33533638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66355" y="1720840"/>
            <a:ext cx="8177645" cy="3170099"/>
          </a:xfrm>
          <a:prstGeom prst="rect">
            <a:avLst/>
          </a:prstGeom>
        </p:spPr>
        <p:txBody>
          <a:bodyPr wrap="square">
            <a:spAutoFit/>
          </a:bodyPr>
          <a:lstStyle/>
          <a:p>
            <a:pPr algn="just"/>
            <a:r>
              <a:rPr lang="tr-TR" sz="2000" dirty="0" smtClean="0"/>
              <a:t>Enfeksiyon </a:t>
            </a:r>
            <a:r>
              <a:rPr lang="tr-TR" sz="2000" dirty="0" err="1" smtClean="0"/>
              <a:t>iplikçiği</a:t>
            </a:r>
            <a:r>
              <a:rPr lang="tr-TR" sz="2000" dirty="0" smtClean="0"/>
              <a:t>, </a:t>
            </a:r>
            <a:r>
              <a:rPr lang="tr-TR" sz="2000" dirty="0"/>
              <a:t>istila edilmekte olan hücrenin katlanmış ve genişlemiş plazma </a:t>
            </a:r>
            <a:r>
              <a:rPr lang="tr-TR" sz="2000" dirty="0" err="1"/>
              <a:t>membranı</a:t>
            </a:r>
            <a:r>
              <a:rPr lang="tr-TR" sz="2000" dirty="0"/>
              <a:t> ile bu </a:t>
            </a:r>
            <a:r>
              <a:rPr lang="tr-TR" sz="2000" dirty="0" err="1"/>
              <a:t>membranın</a:t>
            </a:r>
            <a:r>
              <a:rPr lang="tr-TR" sz="2000" dirty="0"/>
              <a:t> iç kısımda oluşan yeni selüloz molekülünden ibarettir. </a:t>
            </a:r>
            <a:r>
              <a:rPr lang="tr-TR" sz="2000" dirty="0" smtClean="0"/>
              <a:t>Bakteriler, </a:t>
            </a:r>
            <a:r>
              <a:rPr lang="tr-TR" sz="2000" dirty="0" err="1"/>
              <a:t>iplikçiğin</a:t>
            </a:r>
            <a:r>
              <a:rPr lang="tr-TR" sz="2000" dirty="0"/>
              <a:t> içinde yoğun şekilde çoğalırlar ve bu </a:t>
            </a:r>
            <a:r>
              <a:rPr lang="tr-TR" sz="2000" dirty="0" err="1"/>
              <a:t>iplikçiğin</a:t>
            </a:r>
            <a:r>
              <a:rPr lang="tr-TR" sz="2000" dirty="0"/>
              <a:t> iç kısımlarına doğru uzayarak korteks hücrelerinin arasına ve içine girmeye başlar. İçteki korteks hücrelerinde bakteriler sitoplazmaya bı­rakılırlar ve bazı hücreleri, özellikle </a:t>
            </a:r>
            <a:r>
              <a:rPr lang="tr-TR" sz="2000" dirty="0" err="1"/>
              <a:t>tetraploid</a:t>
            </a:r>
            <a:r>
              <a:rPr lang="tr-TR" sz="2000" dirty="0"/>
              <a:t> hücreleri bö­lünmeye teşvik ederler. Bu bölünmeler dokuların </a:t>
            </a:r>
            <a:r>
              <a:rPr lang="tr-TR" sz="2000" dirty="0" smtClean="0"/>
              <a:t>ço­ğalmasına </a:t>
            </a:r>
            <a:r>
              <a:rPr lang="tr-TR" sz="2000" dirty="0"/>
              <a:t>yol açar. Sonra çoğunlukla </a:t>
            </a:r>
            <a:r>
              <a:rPr lang="tr-TR" sz="2000" dirty="0" err="1"/>
              <a:t>tetraploid</a:t>
            </a:r>
            <a:r>
              <a:rPr lang="tr-TR" sz="2000" dirty="0"/>
              <a:t> hücrelerden ve bakteri içermeyen bazı </a:t>
            </a:r>
            <a:r>
              <a:rPr lang="tr-TR" sz="2000" dirty="0" err="1"/>
              <a:t>diploid</a:t>
            </a:r>
            <a:r>
              <a:rPr lang="tr-TR" sz="2000" dirty="0"/>
              <a:t> hücrelerden oluşan olgun bir kök </a:t>
            </a:r>
            <a:r>
              <a:rPr lang="tr-TR" sz="2000" dirty="0" smtClean="0"/>
              <a:t>yumrusu </a:t>
            </a:r>
            <a:r>
              <a:rPr lang="tr-TR" sz="2000" dirty="0"/>
              <a:t>meydana gelir.</a:t>
            </a:r>
          </a:p>
        </p:txBody>
      </p:sp>
    </p:spTree>
    <p:extLst>
      <p:ext uri="{BB962C8B-B14F-4D97-AF65-F5344CB8AC3E}">
        <p14:creationId xmlns:p14="http://schemas.microsoft.com/office/powerpoint/2010/main" val="70111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1728"/>
            <a:ext cx="9414164" cy="770098"/>
          </a:xfrm>
        </p:spPr>
        <p:txBody>
          <a:bodyPr>
            <a:noAutofit/>
          </a:bodyPr>
          <a:lstStyle/>
          <a:p>
            <a:r>
              <a:rPr lang="tr-TR" sz="2400" b="1" dirty="0"/>
              <a:t>Simbiyotik Azot Bakterilerinin Oluşturduğu </a:t>
            </a:r>
            <a:r>
              <a:rPr lang="tr-TR" sz="2400" b="1" dirty="0" smtClean="0"/>
              <a:t>Yumrucukların </a:t>
            </a:r>
            <a:r>
              <a:rPr lang="tr-TR" sz="2400" b="1" dirty="0"/>
              <a:t>Yapısı</a:t>
            </a:r>
            <a:endParaRPr lang="tr-TR" sz="2400" dirty="0"/>
          </a:p>
        </p:txBody>
      </p:sp>
      <p:sp>
        <p:nvSpPr>
          <p:cNvPr id="3" name="Content Placeholder 2"/>
          <p:cNvSpPr>
            <a:spLocks noGrp="1"/>
          </p:cNvSpPr>
          <p:nvPr>
            <p:ph idx="1"/>
          </p:nvPr>
        </p:nvSpPr>
        <p:spPr>
          <a:xfrm>
            <a:off x="616949" y="1138003"/>
            <a:ext cx="8596668" cy="2090266"/>
          </a:xfrm>
        </p:spPr>
        <p:txBody>
          <a:bodyPr>
            <a:normAutofit/>
          </a:bodyPr>
          <a:lstStyle/>
          <a:p>
            <a:pPr marL="0" indent="0" algn="just">
              <a:buNone/>
            </a:pPr>
            <a:r>
              <a:rPr lang="tr-TR" sz="2000" dirty="0" smtClean="0"/>
              <a:t>Baklagillerin </a:t>
            </a:r>
            <a:r>
              <a:rPr lang="tr-TR" sz="2000" dirty="0"/>
              <a:t>azot </a:t>
            </a:r>
            <a:r>
              <a:rPr lang="tr-TR" sz="2000" dirty="0" err="1"/>
              <a:t>fiksasyonu</a:t>
            </a:r>
            <a:r>
              <a:rPr lang="tr-TR" sz="2000" dirty="0"/>
              <a:t> </a:t>
            </a:r>
            <a:r>
              <a:rPr lang="tr-TR" sz="2000" dirty="0" smtClean="0"/>
              <a:t>yumrucuk oluşumuyla başlar. Topraktaki </a:t>
            </a:r>
            <a:r>
              <a:rPr lang="tr-TR" sz="2000" dirty="0"/>
              <a:t>rhizobia bakterileri kökleri istila eder ve korteks hücreleri bünyesinde çoğalırlar. Bitki, bakteri için gerekli olan tüm besin ve enerjiyi sağlar. Enfeksiyondan </a:t>
            </a:r>
            <a:r>
              <a:rPr lang="tr-TR" sz="2000" dirty="0" smtClean="0"/>
              <a:t>birkaç hafta </a:t>
            </a:r>
            <a:r>
              <a:rPr lang="tr-TR" sz="2000" dirty="0"/>
              <a:t>sonra küçük </a:t>
            </a:r>
            <a:r>
              <a:rPr lang="tr-TR" sz="2000" dirty="0" smtClean="0"/>
              <a:t>yumrucuklar </a:t>
            </a:r>
            <a:r>
              <a:rPr lang="tr-TR" sz="2000" dirty="0"/>
              <a:t>çıplak gözle </a:t>
            </a:r>
            <a:r>
              <a:rPr lang="tr-TR" sz="2000" dirty="0" smtClean="0"/>
              <a:t>görülebilir. Baklagil </a:t>
            </a:r>
            <a:r>
              <a:rPr lang="tr-TR" sz="2000" dirty="0"/>
              <a:t>türü ve çimlenme şartlarına bağlı olarak, arazide, küçük </a:t>
            </a:r>
            <a:r>
              <a:rPr lang="tr-TR" sz="2000" dirty="0" smtClean="0"/>
              <a:t>yumrucuklar </a:t>
            </a:r>
            <a:r>
              <a:rPr lang="tr-TR" sz="2000" dirty="0"/>
              <a:t>ekildikten 2-3 hafta sonra </a:t>
            </a:r>
            <a:r>
              <a:rPr lang="tr-TR" sz="2000" dirty="0" smtClean="0"/>
              <a:t>görülebilirler.</a:t>
            </a:r>
            <a:endParaRPr lang="tr-TR" sz="2000" dirty="0"/>
          </a:p>
          <a:p>
            <a:pPr algn="just"/>
            <a:endParaRPr lang="tr-TR" sz="2000" dirty="0"/>
          </a:p>
        </p:txBody>
      </p:sp>
      <p:pic>
        <p:nvPicPr>
          <p:cNvPr id="4" name="Resim 3"/>
          <p:cNvPicPr/>
          <p:nvPr/>
        </p:nvPicPr>
        <p:blipFill rotWithShape="1">
          <a:blip r:embed="rId2">
            <a:extLst>
              <a:ext uri="{28A0092B-C50C-407E-A947-70E740481C1C}">
                <a14:useLocalDpi xmlns:a14="http://schemas.microsoft.com/office/drawing/2010/main" val="0"/>
              </a:ext>
            </a:extLst>
          </a:blip>
          <a:srcRect l="-1" r="-1217" b="11019"/>
          <a:stretch/>
        </p:blipFill>
        <p:spPr bwMode="auto">
          <a:xfrm>
            <a:off x="1271038" y="3284447"/>
            <a:ext cx="3317450" cy="3019425"/>
          </a:xfrm>
          <a:prstGeom prst="rect">
            <a:avLst/>
          </a:prstGeom>
          <a:ln>
            <a:noFill/>
          </a:ln>
          <a:extLst>
            <a:ext uri="{53640926-AAD7-44D8-BBD7-CCE9431645EC}">
              <a14:shadowObscured xmlns:a14="http://schemas.microsoft.com/office/drawing/2010/main"/>
            </a:ext>
          </a:extLst>
        </p:spPr>
      </p:pic>
      <p:pic>
        <p:nvPicPr>
          <p:cNvPr id="5" name="Picture 4"/>
          <p:cNvPicPr>
            <a:picLocks noChangeAspect="1"/>
          </p:cNvPicPr>
          <p:nvPr/>
        </p:nvPicPr>
        <p:blipFill>
          <a:blip r:embed="rId3"/>
          <a:stretch>
            <a:fillRect/>
          </a:stretch>
        </p:blipFill>
        <p:spPr>
          <a:xfrm>
            <a:off x="5527466" y="3284447"/>
            <a:ext cx="3228770" cy="2969486"/>
          </a:xfrm>
          <a:prstGeom prst="rect">
            <a:avLst/>
          </a:prstGeom>
        </p:spPr>
      </p:pic>
    </p:spTree>
    <p:extLst>
      <p:ext uri="{BB962C8B-B14F-4D97-AF65-F5344CB8AC3E}">
        <p14:creationId xmlns:p14="http://schemas.microsoft.com/office/powerpoint/2010/main" val="374646642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9369" y="667921"/>
            <a:ext cx="5801103" cy="744747"/>
          </a:xfrm>
        </p:spPr>
        <p:txBody>
          <a:bodyPr>
            <a:normAutofit fontScale="90000"/>
          </a:bodyPr>
          <a:lstStyle/>
          <a:p>
            <a:r>
              <a:rPr lang="tr-TR" b="1" dirty="0"/>
              <a:t>ATMOSFERDE AZOT DÖNGÜSÜ</a:t>
            </a:r>
            <a:r>
              <a:rPr lang="tr-TR" dirty="0"/>
              <a:t/>
            </a:r>
            <a:br>
              <a:rPr lang="tr-TR" dirty="0"/>
            </a:br>
            <a:endParaRPr lang="tr-TR" dirty="0"/>
          </a:p>
        </p:txBody>
      </p:sp>
      <p:sp>
        <p:nvSpPr>
          <p:cNvPr id="3" name="Content Placeholder 2"/>
          <p:cNvSpPr>
            <a:spLocks noGrp="1"/>
          </p:cNvSpPr>
          <p:nvPr>
            <p:ph idx="1"/>
          </p:nvPr>
        </p:nvSpPr>
        <p:spPr>
          <a:xfrm>
            <a:off x="211506" y="1412668"/>
            <a:ext cx="9225791" cy="3927083"/>
          </a:xfrm>
        </p:spPr>
        <p:txBody>
          <a:bodyPr>
            <a:noAutofit/>
          </a:bodyPr>
          <a:lstStyle/>
          <a:p>
            <a:pPr algn="just"/>
            <a:r>
              <a:rPr lang="tr-TR" sz="2400" dirty="0"/>
              <a:t>Azot hayat için gereklidir çünkü hayvan, bitki ve mikroorganizma hücresinde bulunan proteinlerin ve nükleik asitlerin yapısında bulunur. </a:t>
            </a:r>
            <a:r>
              <a:rPr lang="tr-TR" sz="2400" dirty="0" smtClean="0"/>
              <a:t>Havada </a:t>
            </a:r>
            <a:r>
              <a:rPr lang="tr-TR" sz="2400" dirty="0"/>
              <a:t>%79 azot bulunmakta olup, en yaygın gazdır. Fakat sucul ortamlarda ve toprakta sınırlı </a:t>
            </a:r>
            <a:r>
              <a:rPr lang="tr-TR" sz="2400" dirty="0" smtClean="0"/>
              <a:t>bir besin maddesidir. </a:t>
            </a:r>
            <a:r>
              <a:rPr lang="tr-TR" sz="2400" dirty="0"/>
              <a:t>Gelişen ülkelerde milyonlarca insan topraktaki azot eksikliğinden dolayı ürün yetiştirememekte ve yetersiz beslenmektedir. Bunun nedeni ise, azot </a:t>
            </a:r>
            <a:r>
              <a:rPr lang="tr-TR" sz="2400" dirty="0" smtClean="0"/>
              <a:t>gazının </a:t>
            </a:r>
            <a:r>
              <a:rPr lang="tr-TR" sz="2400" dirty="0"/>
              <a:t>çoğu organizma tarafından direk olarak kullanılamamakta </a:t>
            </a:r>
            <a:r>
              <a:rPr lang="tr-TR" sz="2400" dirty="0" smtClean="0"/>
              <a:t>olması, </a:t>
            </a:r>
            <a:r>
              <a:rPr lang="tr-TR" sz="2400" dirty="0"/>
              <a:t>azotun önce bazı bakteriler tarafından amonyağa </a:t>
            </a:r>
            <a:r>
              <a:rPr lang="tr-TR" sz="2400" dirty="0" smtClean="0"/>
              <a:t>dönüştürülmesinin gerekmesidir.</a:t>
            </a:r>
          </a:p>
        </p:txBody>
      </p:sp>
    </p:spTree>
    <p:extLst>
      <p:ext uri="{BB962C8B-B14F-4D97-AF65-F5344CB8AC3E}">
        <p14:creationId xmlns:p14="http://schemas.microsoft.com/office/powerpoint/2010/main" val="246131101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0081" y="767265"/>
            <a:ext cx="8596668" cy="1950056"/>
          </a:xfrm>
        </p:spPr>
        <p:txBody>
          <a:bodyPr>
            <a:noAutofit/>
          </a:bodyPr>
          <a:lstStyle/>
          <a:p>
            <a:pPr algn="just"/>
            <a:r>
              <a:rPr lang="tr-TR" sz="2000" dirty="0" smtClean="0"/>
              <a:t>Yumrucuklar </a:t>
            </a:r>
            <a:r>
              <a:rPr lang="tr-TR" sz="2000" dirty="0"/>
              <a:t>genç ve azot </a:t>
            </a:r>
            <a:r>
              <a:rPr lang="tr-TR" sz="2000" dirty="0" err="1"/>
              <a:t>fikse</a:t>
            </a:r>
            <a:r>
              <a:rPr lang="tr-TR" sz="2000" dirty="0"/>
              <a:t> </a:t>
            </a:r>
            <a:r>
              <a:rPr lang="tr-TR" sz="2000" dirty="0" smtClean="0"/>
              <a:t>edemeyecek durumda ise içleri </a:t>
            </a:r>
            <a:r>
              <a:rPr lang="tr-TR" sz="2000" dirty="0"/>
              <a:t>genellikle beyaz veya gridir. </a:t>
            </a:r>
            <a:r>
              <a:rPr lang="tr-TR" sz="2000" dirty="0" smtClean="0"/>
              <a:t>Yumrucukların </a:t>
            </a:r>
            <a:r>
              <a:rPr lang="tr-TR" sz="2000" dirty="0"/>
              <a:t>boyutu büyüdükçe, azot fiksasyonunun başladığının göstergesi olarak rengi, aşamalı olarak pembeye veya kırmızımsı renklere </a:t>
            </a:r>
            <a:r>
              <a:rPr lang="tr-TR" sz="2000" dirty="0" smtClean="0"/>
              <a:t>döner. Pembe </a:t>
            </a:r>
            <a:r>
              <a:rPr lang="tr-TR" sz="2000" dirty="0"/>
              <a:t>veya kırmızı rengi bakterilerdeki oksijen akışını kontrol eden leghemoglobin (kandaki hemoglobinin benzeri) </a:t>
            </a:r>
            <a:r>
              <a:rPr lang="tr-TR" sz="2000" dirty="0" smtClean="0"/>
              <a:t>verir.</a:t>
            </a:r>
          </a:p>
          <a:p>
            <a:pPr algn="just"/>
            <a:endParaRPr lang="tr-TR" sz="2000" dirty="0"/>
          </a:p>
        </p:txBody>
      </p:sp>
      <p:pic>
        <p:nvPicPr>
          <p:cNvPr id="4" name="Resim 4"/>
          <p:cNvPicPr/>
          <p:nvPr/>
        </p:nvPicPr>
        <p:blipFill rotWithShape="1">
          <a:blip r:embed="rId2" cstate="print">
            <a:extLst>
              <a:ext uri="{28A0092B-C50C-407E-A947-70E740481C1C}">
                <a14:useLocalDpi xmlns:a14="http://schemas.microsoft.com/office/drawing/2010/main" val="0"/>
              </a:ext>
            </a:extLst>
          </a:blip>
          <a:srcRect b="13822"/>
          <a:stretch/>
        </p:blipFill>
        <p:spPr bwMode="auto">
          <a:xfrm>
            <a:off x="3268291" y="2847571"/>
            <a:ext cx="3119630" cy="293504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9673288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965915"/>
            <a:ext cx="8596668" cy="1622009"/>
          </a:xfrm>
        </p:spPr>
        <p:txBody>
          <a:bodyPr>
            <a:noAutofit/>
          </a:bodyPr>
          <a:lstStyle/>
          <a:p>
            <a:pPr algn="just"/>
            <a:r>
              <a:rPr lang="tr-TR" sz="2000" dirty="0" smtClean="0"/>
              <a:t>Yonca </a:t>
            </a:r>
            <a:r>
              <a:rPr lang="tr-TR" sz="2000" dirty="0"/>
              <a:t>gibi çok yıllık birçok bitkideki </a:t>
            </a:r>
            <a:r>
              <a:rPr lang="tr-TR" sz="2000" dirty="0" smtClean="0"/>
              <a:t>nodüllerin her biri genellikle 1.25 cm’den </a:t>
            </a:r>
            <a:r>
              <a:rPr lang="tr-TR" sz="2000" dirty="0"/>
              <a:t>küçük çapta </a:t>
            </a:r>
            <a:r>
              <a:rPr lang="tr-TR" sz="2000" dirty="0" smtClean="0"/>
              <a:t>ve </a:t>
            </a:r>
            <a:r>
              <a:rPr lang="tr-TR" sz="2000" dirty="0"/>
              <a:t>parmağa benzer şekildedir. Yetişkin nodüller bir merkez kitlenin (avuç içi) ve çıkıntılı parçaların (parmaklar) olduğu ele benzer bir şekli </a:t>
            </a:r>
            <a:r>
              <a:rPr lang="tr-TR" sz="2000" dirty="0" smtClean="0"/>
              <a:t>andırır.</a:t>
            </a:r>
          </a:p>
          <a:p>
            <a:pPr algn="just"/>
            <a:endParaRPr lang="tr-TR" sz="2000" dirty="0"/>
          </a:p>
        </p:txBody>
      </p:sp>
      <p:pic>
        <p:nvPicPr>
          <p:cNvPr id="4" name="Picture 3"/>
          <p:cNvPicPr>
            <a:picLocks noChangeAspect="1"/>
          </p:cNvPicPr>
          <p:nvPr/>
        </p:nvPicPr>
        <p:blipFill>
          <a:blip r:embed="rId2"/>
          <a:stretch>
            <a:fillRect/>
          </a:stretch>
        </p:blipFill>
        <p:spPr>
          <a:xfrm>
            <a:off x="3832568" y="2675772"/>
            <a:ext cx="2568231" cy="2965451"/>
          </a:xfrm>
          <a:prstGeom prst="rect">
            <a:avLst/>
          </a:prstGeom>
        </p:spPr>
      </p:pic>
    </p:spTree>
    <p:extLst>
      <p:ext uri="{BB962C8B-B14F-4D97-AF65-F5344CB8AC3E}">
        <p14:creationId xmlns:p14="http://schemas.microsoft.com/office/powerpoint/2010/main" val="424260620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837127"/>
            <a:ext cx="8596668" cy="5204235"/>
          </a:xfrm>
        </p:spPr>
        <p:txBody>
          <a:bodyPr>
            <a:normAutofit/>
          </a:bodyPr>
          <a:lstStyle/>
          <a:p>
            <a:pPr algn="just"/>
            <a:r>
              <a:rPr lang="tr-TR" sz="2400" dirty="0"/>
              <a:t>Artık azot fikse edemeyen </a:t>
            </a:r>
            <a:r>
              <a:rPr lang="tr-TR" sz="2400" dirty="0" err="1"/>
              <a:t>baklagil</a:t>
            </a:r>
            <a:r>
              <a:rPr lang="tr-TR" sz="2400" dirty="0"/>
              <a:t> </a:t>
            </a:r>
            <a:r>
              <a:rPr lang="tr-TR" sz="2400" dirty="0" smtClean="0"/>
              <a:t>yumrucukları </a:t>
            </a:r>
            <a:r>
              <a:rPr lang="tr-TR" sz="2400" dirty="0"/>
              <a:t>genellikle yeşile döner ve bitki tarafından dışarı atılabilir. Büyüme mevsiminin ortasında pembe ve kırmızı nodüller ağır basmalıdır. Eğer beyaz, gri veya yeşil </a:t>
            </a:r>
            <a:r>
              <a:rPr lang="tr-TR" sz="2400" dirty="0" smtClean="0"/>
              <a:t>yumrucuklar baskınsa, </a:t>
            </a:r>
            <a:r>
              <a:rPr lang="tr-TR" sz="2400" dirty="0" err="1"/>
              <a:t>rhizobia</a:t>
            </a:r>
            <a:r>
              <a:rPr lang="tr-TR" sz="2400" dirty="0"/>
              <a:t> </a:t>
            </a:r>
            <a:r>
              <a:rPr lang="tr-TR" sz="2400" dirty="0" smtClean="0"/>
              <a:t>bakteri ailesinin </a:t>
            </a:r>
            <a:r>
              <a:rPr lang="tr-TR" sz="2400" dirty="0"/>
              <a:t>etkili </a:t>
            </a:r>
            <a:r>
              <a:rPr lang="tr-TR" sz="2400" dirty="0" smtClean="0"/>
              <a:t>olmadığı, bitkide besin maddeleri eksik veya </a:t>
            </a:r>
            <a:r>
              <a:rPr lang="tr-TR" sz="2400" dirty="0"/>
              <a:t>başka bitkinin baskısının sonucu olarak azot fiksasyonu az </a:t>
            </a:r>
            <a:r>
              <a:rPr lang="tr-TR" sz="2400" dirty="0" smtClean="0"/>
              <a:t>gerçekleşiyor demektir.</a:t>
            </a:r>
            <a:endParaRPr lang="tr-TR" sz="2400" dirty="0"/>
          </a:p>
        </p:txBody>
      </p:sp>
    </p:spTree>
    <p:extLst>
      <p:ext uri="{BB962C8B-B14F-4D97-AF65-F5344CB8AC3E}">
        <p14:creationId xmlns:p14="http://schemas.microsoft.com/office/powerpoint/2010/main" val="189828530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92727"/>
            <a:ext cx="8596668" cy="1038896"/>
          </a:xfrm>
        </p:spPr>
        <p:txBody>
          <a:bodyPr>
            <a:normAutofit/>
          </a:bodyPr>
          <a:lstStyle/>
          <a:p>
            <a:pPr algn="ctr"/>
            <a:r>
              <a:rPr lang="tr-TR" sz="2400" b="1" dirty="0"/>
              <a:t>AZOT FİKSASYONU İÇİN BAKLAGİLLERE BAKTERİ AŞILAMASI</a:t>
            </a:r>
            <a:endParaRPr lang="tr-TR" sz="2400" dirty="0"/>
          </a:p>
        </p:txBody>
      </p:sp>
      <p:sp>
        <p:nvSpPr>
          <p:cNvPr id="3" name="Content Placeholder 2"/>
          <p:cNvSpPr>
            <a:spLocks noGrp="1"/>
          </p:cNvSpPr>
          <p:nvPr>
            <p:ph idx="1"/>
          </p:nvPr>
        </p:nvSpPr>
        <p:spPr>
          <a:xfrm>
            <a:off x="677334" y="1970468"/>
            <a:ext cx="8596668" cy="4070894"/>
          </a:xfrm>
        </p:spPr>
        <p:txBody>
          <a:bodyPr/>
          <a:lstStyle/>
          <a:p>
            <a:pPr algn="just"/>
            <a:r>
              <a:rPr lang="tr-TR" sz="2400" dirty="0"/>
              <a:t>Aşılama, genç bitkide </a:t>
            </a:r>
            <a:r>
              <a:rPr lang="tr-TR" sz="2400" dirty="0" smtClean="0"/>
              <a:t>yumrucuk </a:t>
            </a:r>
            <a:r>
              <a:rPr lang="tr-TR" sz="2400" dirty="0"/>
              <a:t>oluşum şansını arttırmak amacıyla tohum yatağını o bitkiye özgü, azot bağlama yeteneği yüksek olan yeterli miktarda bakteriyle bulaştırmaktır. Bakteri aşılaması tohuma ve toprağa aşılama şeklinde iki şekilde yapılmaktadır. </a:t>
            </a:r>
            <a:endParaRPr lang="tr-TR" sz="2400" dirty="0" smtClean="0"/>
          </a:p>
          <a:p>
            <a:pPr algn="just"/>
            <a:endParaRPr lang="tr-TR" dirty="0"/>
          </a:p>
        </p:txBody>
      </p:sp>
    </p:spTree>
    <p:extLst>
      <p:ext uri="{BB962C8B-B14F-4D97-AF65-F5344CB8AC3E}">
        <p14:creationId xmlns:p14="http://schemas.microsoft.com/office/powerpoint/2010/main" val="107753888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04045"/>
          </a:xfrm>
        </p:spPr>
        <p:txBody>
          <a:bodyPr/>
          <a:lstStyle/>
          <a:p>
            <a:r>
              <a:rPr lang="tr-TR" b="1" dirty="0" smtClean="0"/>
              <a:t>Baklagillerde </a:t>
            </a:r>
            <a:r>
              <a:rPr lang="tr-TR" b="1" dirty="0"/>
              <a:t>Bakteri Aşılaması</a:t>
            </a:r>
            <a:endParaRPr lang="tr-TR" dirty="0"/>
          </a:p>
        </p:txBody>
      </p:sp>
      <p:sp>
        <p:nvSpPr>
          <p:cNvPr id="3" name="Content Placeholder 2"/>
          <p:cNvSpPr>
            <a:spLocks noGrp="1"/>
          </p:cNvSpPr>
          <p:nvPr>
            <p:ph idx="1"/>
          </p:nvPr>
        </p:nvSpPr>
        <p:spPr>
          <a:xfrm>
            <a:off x="677334" y="1532587"/>
            <a:ext cx="8596668" cy="4508776"/>
          </a:xfrm>
        </p:spPr>
        <p:txBody>
          <a:bodyPr>
            <a:normAutofit/>
          </a:bodyPr>
          <a:lstStyle/>
          <a:p>
            <a:pPr marL="0" lvl="0" indent="0">
              <a:buNone/>
            </a:pPr>
            <a:r>
              <a:rPr lang="tr-TR" sz="2400" b="1" dirty="0">
                <a:solidFill>
                  <a:srgbClr val="FFFF00"/>
                </a:solidFill>
              </a:rPr>
              <a:t>1- Doğrudan toprak uygulaması ; </a:t>
            </a:r>
          </a:p>
          <a:p>
            <a:pPr marL="0" lvl="0" indent="0" algn="just">
              <a:buNone/>
            </a:pPr>
            <a:r>
              <a:rPr lang="tr-TR" sz="2400" dirty="0"/>
              <a:t>Toprağa aşılama, baklagil çeşidinin daha önce yetiştiği bir tarlanın 15-20 cm.lik derinliğinden alınan toprağın bitkinin ilk kez yetişeceği tarlaya dağıtılması şeklinde olmaktadır. Ancak, bu yolla bir dekar alanın aşılanması için 400 kg toprağa ihtiyaç duyulmaktadır. Bu ise hem pahalıya mal olmakta hem de taşınan toprakla birlikte hastalık ve zararlılar ile yabancı ot tohumlarının da taşınma riski söz konusu olmaktadır. </a:t>
            </a:r>
          </a:p>
        </p:txBody>
      </p:sp>
    </p:spTree>
    <p:extLst>
      <p:ext uri="{BB962C8B-B14F-4D97-AF65-F5344CB8AC3E}">
        <p14:creationId xmlns:p14="http://schemas.microsoft.com/office/powerpoint/2010/main" val="263135429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Baklagillerde Bakteri Aşılaması</a:t>
            </a:r>
            <a:endParaRPr lang="tr-TR" dirty="0"/>
          </a:p>
        </p:txBody>
      </p:sp>
      <p:sp>
        <p:nvSpPr>
          <p:cNvPr id="3" name="Content Placeholder 2"/>
          <p:cNvSpPr>
            <a:spLocks noGrp="1"/>
          </p:cNvSpPr>
          <p:nvPr>
            <p:ph idx="1"/>
          </p:nvPr>
        </p:nvSpPr>
        <p:spPr>
          <a:xfrm>
            <a:off x="677334" y="1519707"/>
            <a:ext cx="8596668" cy="4521655"/>
          </a:xfrm>
        </p:spPr>
        <p:txBody>
          <a:bodyPr/>
          <a:lstStyle/>
          <a:p>
            <a:pPr marL="0" lvl="0" indent="0" algn="just">
              <a:buNone/>
            </a:pPr>
            <a:r>
              <a:rPr lang="tr-TR" sz="2400" dirty="0" smtClean="0">
                <a:solidFill>
                  <a:srgbClr val="FFFF00"/>
                </a:solidFill>
              </a:rPr>
              <a:t>2- Tohum </a:t>
            </a:r>
            <a:r>
              <a:rPr lang="tr-TR" sz="2400" dirty="0">
                <a:solidFill>
                  <a:srgbClr val="FFFF00"/>
                </a:solidFill>
              </a:rPr>
              <a:t>uygulama aşılaması; </a:t>
            </a:r>
            <a:endParaRPr lang="tr-TR" sz="2400" dirty="0" smtClean="0">
              <a:solidFill>
                <a:srgbClr val="FFFF00"/>
              </a:solidFill>
            </a:endParaRPr>
          </a:p>
          <a:p>
            <a:pPr marL="0" indent="0" algn="just">
              <a:buNone/>
            </a:pPr>
            <a:r>
              <a:rPr lang="tr-TR" sz="2400" dirty="0" smtClean="0"/>
              <a:t>Ekimden </a:t>
            </a:r>
            <a:r>
              <a:rPr lang="tr-TR" sz="2400" dirty="0"/>
              <a:t>önce tohumlar bir beton zemin üzerine veya bir plastik ya da metal fıçı içerisine konarak, her 100 kg için 1 litre su, çok ince şekilde püskürtülerek nemlendirilir. Bakterinin daha iyi yapışması açısından kullanılan suyun şekerli su olması daha faydalı olacaktır. Nemlendirilen bu tohumlar üzerine, o tohumda etkili olan bakteriden her 100 kg tohum için 1 kg bakteri ilave edilerek iyice karıştırılır. Aşılama yapılan tohumlar ertesi güne bırakılmayıp, en geç 4 saat içerisinde ekilmelidir. Aksi takdirde tekrar aşılama yapmak gerekmektedir. </a:t>
            </a:r>
          </a:p>
          <a:p>
            <a:pPr algn="just"/>
            <a:endParaRPr lang="tr-TR" dirty="0"/>
          </a:p>
        </p:txBody>
      </p:sp>
    </p:spTree>
    <p:extLst>
      <p:ext uri="{BB962C8B-B14F-4D97-AF65-F5344CB8AC3E}">
        <p14:creationId xmlns:p14="http://schemas.microsoft.com/office/powerpoint/2010/main" val="331634594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52530"/>
          </a:xfrm>
        </p:spPr>
        <p:txBody>
          <a:bodyPr>
            <a:normAutofit fontScale="90000"/>
          </a:bodyPr>
          <a:lstStyle/>
          <a:p>
            <a:r>
              <a:rPr lang="tr-TR" dirty="0"/>
              <a:t> </a:t>
            </a:r>
            <a:r>
              <a:rPr lang="tr-TR" b="1" dirty="0" smtClean="0"/>
              <a:t>Rhizobium </a:t>
            </a:r>
            <a:r>
              <a:rPr lang="tr-TR" b="1" dirty="0"/>
              <a:t>Bakterini Etkileyen Şartlar</a:t>
            </a:r>
            <a:r>
              <a:rPr lang="tr-TR" dirty="0"/>
              <a:t/>
            </a:r>
            <a:br>
              <a:rPr lang="tr-TR" dirty="0"/>
            </a:br>
            <a:endParaRPr lang="tr-TR" dirty="0"/>
          </a:p>
        </p:txBody>
      </p:sp>
      <p:sp>
        <p:nvSpPr>
          <p:cNvPr id="3" name="Content Placeholder 2"/>
          <p:cNvSpPr>
            <a:spLocks noGrp="1"/>
          </p:cNvSpPr>
          <p:nvPr>
            <p:ph idx="1"/>
          </p:nvPr>
        </p:nvSpPr>
        <p:spPr>
          <a:xfrm>
            <a:off x="677334" y="1352283"/>
            <a:ext cx="8596668" cy="4689080"/>
          </a:xfrm>
        </p:spPr>
        <p:txBody>
          <a:bodyPr/>
          <a:lstStyle/>
          <a:p>
            <a:pPr algn="just"/>
            <a:r>
              <a:rPr lang="tr-TR" sz="2400" dirty="0" err="1" smtClean="0"/>
              <a:t>Rhizobium</a:t>
            </a:r>
            <a:r>
              <a:rPr lang="tr-TR" sz="2400" dirty="0" smtClean="0"/>
              <a:t> </a:t>
            </a:r>
            <a:r>
              <a:rPr lang="tr-TR" sz="2400" dirty="0"/>
              <a:t>bakterileri bir toprak elementi olan Molibdene (Mo) ihtiyaç duyar. </a:t>
            </a:r>
            <a:r>
              <a:rPr lang="tr-TR" sz="2400" dirty="0" smtClean="0"/>
              <a:t>Toprakta </a:t>
            </a:r>
            <a:r>
              <a:rPr lang="tr-TR" sz="2400" dirty="0"/>
              <a:t>genellikle yeterli miktarda </a:t>
            </a:r>
            <a:r>
              <a:rPr lang="tr-TR" sz="2400" dirty="0" err="1"/>
              <a:t>Mo</a:t>
            </a:r>
            <a:r>
              <a:rPr lang="tr-TR" sz="2400" dirty="0"/>
              <a:t> </a:t>
            </a:r>
            <a:r>
              <a:rPr lang="tr-TR" sz="2400" dirty="0" smtClean="0"/>
              <a:t>varsa </a:t>
            </a:r>
            <a:r>
              <a:rPr lang="tr-TR" sz="2400" dirty="0"/>
              <a:t>ama </a:t>
            </a:r>
            <a:r>
              <a:rPr lang="tr-TR" sz="2400" dirty="0" smtClean="0"/>
              <a:t>toprak </a:t>
            </a:r>
            <a:r>
              <a:rPr lang="tr-TR" sz="2400" dirty="0" err="1" smtClean="0"/>
              <a:t>Ph’sı</a:t>
            </a:r>
            <a:r>
              <a:rPr lang="tr-TR" sz="2400" dirty="0" smtClean="0"/>
              <a:t> düşükse yani toprak asidik bir yapıdaysa </a:t>
            </a:r>
            <a:r>
              <a:rPr lang="tr-TR" sz="2400" dirty="0" err="1" smtClean="0"/>
              <a:t>fiksasyon</a:t>
            </a:r>
            <a:r>
              <a:rPr lang="tr-TR" sz="2400" dirty="0" smtClean="0"/>
              <a:t> gerçekleşememektedir. </a:t>
            </a:r>
            <a:r>
              <a:rPr lang="tr-TR" sz="2400" dirty="0" err="1" smtClean="0"/>
              <a:t>Baklagilin</a:t>
            </a:r>
            <a:r>
              <a:rPr lang="tr-TR" sz="2400" dirty="0" smtClean="0"/>
              <a:t> </a:t>
            </a:r>
            <a:r>
              <a:rPr lang="tr-TR" sz="2400" dirty="0"/>
              <a:t>ekileceği </a:t>
            </a:r>
            <a:r>
              <a:rPr lang="tr-TR" sz="2400" dirty="0" smtClean="0"/>
              <a:t>toprak </a:t>
            </a:r>
            <a:r>
              <a:rPr lang="tr-TR" sz="2400" dirty="0" err="1" smtClean="0"/>
              <a:t>ph’sını</a:t>
            </a:r>
            <a:r>
              <a:rPr lang="tr-TR" sz="2400" dirty="0" smtClean="0"/>
              <a:t> </a:t>
            </a:r>
            <a:r>
              <a:rPr lang="tr-TR" sz="2400" dirty="0"/>
              <a:t>6.5 ve 7.0 aralığına yükseltmek için </a:t>
            </a:r>
            <a:r>
              <a:rPr lang="tr-TR" sz="2400" dirty="0" smtClean="0"/>
              <a:t>toprak kireçlenmelidir</a:t>
            </a:r>
            <a:r>
              <a:rPr lang="tr-TR" sz="2400" dirty="0"/>
              <a:t>.</a:t>
            </a:r>
          </a:p>
          <a:p>
            <a:pPr algn="just"/>
            <a:r>
              <a:rPr lang="tr-TR" sz="2400" dirty="0"/>
              <a:t>Bazı aşılayıcılar veya ön aşılama yapılmış tohumlar molibden, mantar ilacı veya her ikisinin kombinasyonu ile satılabilir. Bu ilave tedaviler canlı rhizobia sayısını düşürme eğilimindedir ve genellikle önerilmezler. </a:t>
            </a:r>
          </a:p>
          <a:p>
            <a:pPr algn="just"/>
            <a:endParaRPr lang="tr-TR" dirty="0"/>
          </a:p>
        </p:txBody>
      </p:sp>
    </p:spTree>
    <p:extLst>
      <p:ext uri="{BB962C8B-B14F-4D97-AF65-F5344CB8AC3E}">
        <p14:creationId xmlns:p14="http://schemas.microsoft.com/office/powerpoint/2010/main" val="129413978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b="1" dirty="0"/>
              <a:t>AZOT FİKSASYONUNU ETKİLEYEN FAKTÖRLER</a:t>
            </a:r>
            <a:endParaRPr lang="tr-TR" dirty="0"/>
          </a:p>
        </p:txBody>
      </p:sp>
      <p:sp>
        <p:nvSpPr>
          <p:cNvPr id="3" name="Content Placeholder 2"/>
          <p:cNvSpPr>
            <a:spLocks noGrp="1"/>
          </p:cNvSpPr>
          <p:nvPr>
            <p:ph idx="1"/>
          </p:nvPr>
        </p:nvSpPr>
        <p:spPr>
          <a:xfrm>
            <a:off x="3109983" y="1930400"/>
            <a:ext cx="3446092" cy="3880773"/>
          </a:xfrm>
        </p:spPr>
        <p:txBody>
          <a:bodyPr>
            <a:normAutofit/>
          </a:bodyPr>
          <a:lstStyle/>
          <a:p>
            <a:r>
              <a:rPr lang="tr-TR" sz="2400" dirty="0" smtClean="0"/>
              <a:t>Bakteri türü</a:t>
            </a:r>
          </a:p>
          <a:p>
            <a:r>
              <a:rPr lang="tr-TR" sz="2400" dirty="0" smtClean="0"/>
              <a:t>Konukçu</a:t>
            </a:r>
          </a:p>
          <a:p>
            <a:r>
              <a:rPr lang="tr-TR" sz="2400" dirty="0" smtClean="0"/>
              <a:t>Besin elementleri</a:t>
            </a:r>
          </a:p>
          <a:p>
            <a:r>
              <a:rPr lang="tr-TR" sz="2400" dirty="0" smtClean="0"/>
              <a:t>Sıcaklık</a:t>
            </a:r>
          </a:p>
          <a:p>
            <a:r>
              <a:rPr lang="tr-TR" sz="2400" dirty="0"/>
              <a:t>Toprak </a:t>
            </a:r>
            <a:r>
              <a:rPr lang="tr-TR" sz="2400" dirty="0" smtClean="0"/>
              <a:t>nemi</a:t>
            </a:r>
          </a:p>
          <a:p>
            <a:r>
              <a:rPr lang="tr-TR" sz="2400" dirty="0"/>
              <a:t>Toprak </a:t>
            </a:r>
            <a:r>
              <a:rPr lang="tr-TR" sz="2400" dirty="0" smtClean="0"/>
              <a:t>pH’sı</a:t>
            </a:r>
          </a:p>
          <a:p>
            <a:r>
              <a:rPr lang="tr-TR" sz="2400" dirty="0" smtClean="0"/>
              <a:t>Tuzluluk</a:t>
            </a:r>
            <a:endParaRPr lang="tr-TR" sz="2400" dirty="0"/>
          </a:p>
        </p:txBody>
      </p:sp>
    </p:spTree>
    <p:extLst>
      <p:ext uri="{BB962C8B-B14F-4D97-AF65-F5344CB8AC3E}">
        <p14:creationId xmlns:p14="http://schemas.microsoft.com/office/powerpoint/2010/main" val="374283868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301925" y="1216323"/>
          <a:ext cx="8997350" cy="3433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031089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03849" y="618186"/>
            <a:ext cx="7521694" cy="5370490"/>
          </a:xfrm>
          <a:prstGeom prst="rect">
            <a:avLst/>
          </a:prstGeom>
        </p:spPr>
      </p:pic>
    </p:spTree>
    <p:extLst>
      <p:ext uri="{BB962C8B-B14F-4D97-AF65-F5344CB8AC3E}">
        <p14:creationId xmlns:p14="http://schemas.microsoft.com/office/powerpoint/2010/main" val="214377817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916" y="316302"/>
            <a:ext cx="8596668" cy="917275"/>
          </a:xfrm>
        </p:spPr>
        <p:txBody>
          <a:bodyPr>
            <a:noAutofit/>
          </a:bodyPr>
          <a:lstStyle/>
          <a:p>
            <a:pPr algn="ctr"/>
            <a:r>
              <a:rPr lang="tr-TR" sz="2800" b="1" dirty="0" smtClean="0"/>
              <a:t>Baklagil Yem Bitkilerinin Azot Fiksasyonu Açısından Önemi</a:t>
            </a:r>
            <a:endParaRPr lang="tr-TR" sz="2800" dirty="0"/>
          </a:p>
        </p:txBody>
      </p:sp>
      <p:sp>
        <p:nvSpPr>
          <p:cNvPr id="3" name="Content Placeholder 2"/>
          <p:cNvSpPr>
            <a:spLocks noGrp="1"/>
          </p:cNvSpPr>
          <p:nvPr>
            <p:ph idx="1"/>
          </p:nvPr>
        </p:nvSpPr>
        <p:spPr>
          <a:xfrm>
            <a:off x="582444" y="1382292"/>
            <a:ext cx="8596668" cy="4233504"/>
          </a:xfrm>
        </p:spPr>
        <p:txBody>
          <a:bodyPr>
            <a:normAutofit/>
          </a:bodyPr>
          <a:lstStyle/>
          <a:p>
            <a:pPr algn="just"/>
            <a:r>
              <a:rPr lang="tr-TR" sz="2400" dirty="0"/>
              <a:t>Azot genellikle bitki verimini belirleyen en önemli faktör olarak kabul edilmektedir. Gerek dünya protein ihtiyacının giderek artması, gerekse mineral azotlu gübrelerin üretimi ve kullanımı sırasında ortaya çıkan çevre sorunları nedeniyle simbiyotik azot fiksasyonunun önemi giderek artmaktadır. Dünyada, biyolojik yolla bağlanan azot miktarının 175 milyon ton/yıl olduğu kabul edilmektedir. Bu azotun yaklaşık </a:t>
            </a:r>
            <a:r>
              <a:rPr lang="tr-TR" sz="2400" dirty="0" smtClean="0"/>
              <a:t>%50'si </a:t>
            </a:r>
            <a:r>
              <a:rPr lang="tr-TR" sz="2400" dirty="0"/>
              <a:t>Baklagil-Rhizobium birliği tarafından </a:t>
            </a:r>
            <a:r>
              <a:rPr lang="tr-TR" sz="2400" dirty="0" smtClean="0"/>
              <a:t>sağlanmaktadır</a:t>
            </a:r>
            <a:r>
              <a:rPr lang="tr-TR" sz="2400" dirty="0"/>
              <a:t>.</a:t>
            </a:r>
            <a:endParaRPr lang="tr-TR" sz="2400" dirty="0" smtClean="0"/>
          </a:p>
        </p:txBody>
      </p:sp>
    </p:spTree>
    <p:extLst>
      <p:ext uri="{BB962C8B-B14F-4D97-AF65-F5344CB8AC3E}">
        <p14:creationId xmlns:p14="http://schemas.microsoft.com/office/powerpoint/2010/main" val="185023264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8065" y="208276"/>
            <a:ext cx="8596668" cy="2652196"/>
          </a:xfrm>
        </p:spPr>
        <p:txBody>
          <a:bodyPr/>
          <a:lstStyle/>
          <a:p>
            <a:pPr marL="0" indent="0" algn="just">
              <a:buNone/>
            </a:pPr>
            <a:r>
              <a:rPr lang="tr-TR" sz="2000" dirty="0" smtClean="0">
                <a:solidFill>
                  <a:schemeClr val="accent2">
                    <a:lumMod val="60000"/>
                    <a:lumOff val="40000"/>
                  </a:schemeClr>
                </a:solidFill>
              </a:rPr>
              <a:t>1. </a:t>
            </a:r>
            <a:r>
              <a:rPr lang="tr-TR" sz="2000" dirty="0">
                <a:solidFill>
                  <a:schemeClr val="accent2">
                    <a:lumMod val="60000"/>
                    <a:lumOff val="40000"/>
                  </a:schemeClr>
                </a:solidFill>
              </a:rPr>
              <a:t>BİYOLOJİK  OLMAYAN  AZOT  FİKSASYONU</a:t>
            </a:r>
          </a:p>
          <a:p>
            <a:pPr marL="0" indent="0" algn="just">
              <a:buNone/>
            </a:pPr>
            <a:r>
              <a:rPr lang="tr-TR" sz="2400" dirty="0"/>
              <a:t>Atmosferdeki azot gazı, doğal olarak gerçekleşen hava olayları sonucunda (şimşek, yıldırım) bitkilerin kullanabilecekleri azot formuna dönüşür ve bitkiler azotu bu yolla temin ederler. Bu şekilde gerçekleşen azot fiksasyonu diğer fiksasyonlara göre daha az yer tutmaktadır</a:t>
            </a:r>
            <a:endParaRPr lang="tr-TR" dirty="0" smtClean="0"/>
          </a:p>
        </p:txBody>
      </p:sp>
      <p:sp>
        <p:nvSpPr>
          <p:cNvPr id="2" name="TextBox 1"/>
          <p:cNvSpPr txBox="1"/>
          <p:nvPr/>
        </p:nvSpPr>
        <p:spPr>
          <a:xfrm>
            <a:off x="598065" y="2708680"/>
            <a:ext cx="8596668" cy="1877437"/>
          </a:xfrm>
          <a:prstGeom prst="rect">
            <a:avLst/>
          </a:prstGeom>
          <a:noFill/>
        </p:spPr>
        <p:txBody>
          <a:bodyPr wrap="square" rtlCol="0">
            <a:spAutoFit/>
          </a:bodyPr>
          <a:lstStyle/>
          <a:p>
            <a:pPr lvl="0" algn="just" defTabSz="457200">
              <a:spcBef>
                <a:spcPts val="1000"/>
              </a:spcBef>
              <a:buClr>
                <a:schemeClr val="accent1"/>
              </a:buClr>
              <a:buSzPct val="80000"/>
            </a:pPr>
            <a:r>
              <a:rPr lang="tr-TR" sz="2000" dirty="0" smtClean="0">
                <a:solidFill>
                  <a:schemeClr val="accent2">
                    <a:lumMod val="60000"/>
                    <a:lumOff val="40000"/>
                  </a:schemeClr>
                </a:solidFill>
              </a:rPr>
              <a:t>2. ENDÜSTRİYEL AZOT FİKSASYONU</a:t>
            </a:r>
          </a:p>
          <a:p>
            <a:pPr algn="just"/>
            <a:r>
              <a:rPr lang="tr-TR" sz="2400" dirty="0" smtClean="0"/>
              <a:t>Endüstriyel </a:t>
            </a:r>
            <a:r>
              <a:rPr lang="tr-TR" sz="2400" dirty="0"/>
              <a:t>azot fiksasyonunda moleküler azotun amonyağa çevriminde 400 °C sıcaklık ve 200-350 atm. basınca ihtiyaç duyulur. Bu amaçla petrol gibi yenilenemeyen fosil yakıtlar fazlaca kullanılmaktadır.</a:t>
            </a:r>
          </a:p>
        </p:txBody>
      </p:sp>
      <p:sp>
        <p:nvSpPr>
          <p:cNvPr id="4" name="Content Placeholder 2"/>
          <p:cNvSpPr txBox="1">
            <a:spLocks/>
          </p:cNvSpPr>
          <p:nvPr/>
        </p:nvSpPr>
        <p:spPr>
          <a:xfrm>
            <a:off x="649817" y="4226011"/>
            <a:ext cx="8596668" cy="230805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endParaRPr lang="tr-TR" sz="2000" dirty="0" smtClean="0"/>
          </a:p>
          <a:p>
            <a:pPr marL="0" indent="0" algn="just">
              <a:buNone/>
            </a:pPr>
            <a:r>
              <a:rPr lang="tr-TR" sz="2000" dirty="0" smtClean="0">
                <a:solidFill>
                  <a:schemeClr val="accent2">
                    <a:lumMod val="60000"/>
                    <a:lumOff val="40000"/>
                  </a:schemeClr>
                </a:solidFill>
              </a:rPr>
              <a:t>3. BİYOLOJİK </a:t>
            </a:r>
            <a:r>
              <a:rPr lang="tr-TR" sz="2000" dirty="0">
                <a:solidFill>
                  <a:schemeClr val="accent2">
                    <a:lumMod val="60000"/>
                    <a:lumOff val="40000"/>
                  </a:schemeClr>
                </a:solidFill>
              </a:rPr>
              <a:t> AZOT  FİKSASYONU</a:t>
            </a:r>
          </a:p>
          <a:p>
            <a:pPr marL="0" indent="0" algn="just">
              <a:buNone/>
            </a:pPr>
            <a:r>
              <a:rPr lang="tr-TR" sz="2400" dirty="0" smtClean="0"/>
              <a:t>Atmosferdeki  elementel  azotun  mikroorganizmalar  tarafından  fikse  edilmesine  denir. Biyolojik  azot  fiksasyonu da  simbiyotik  ve  simbiyotik  olmayan  fiksasyon  olmak  üzere  ikiye  ayrılır.</a:t>
            </a:r>
            <a:endParaRPr lang="tr-TR" sz="2400" dirty="0"/>
          </a:p>
        </p:txBody>
      </p:sp>
    </p:spTree>
    <p:extLst>
      <p:ext uri="{BB962C8B-B14F-4D97-AF65-F5344CB8AC3E}">
        <p14:creationId xmlns:p14="http://schemas.microsoft.com/office/powerpoint/2010/main" val="41621474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819" y="515948"/>
            <a:ext cx="7307506" cy="584166"/>
          </a:xfrm>
        </p:spPr>
        <p:txBody>
          <a:bodyPr>
            <a:noAutofit/>
          </a:bodyPr>
          <a:lstStyle/>
          <a:p>
            <a:pPr algn="ctr"/>
            <a:r>
              <a:rPr lang="tr-TR" sz="3200" b="1" dirty="0" smtClean="0"/>
              <a:t>Simbiyotik Olmayan Azot Fiksasyonu</a:t>
            </a:r>
            <a:endParaRPr lang="tr-TR" sz="3200" dirty="0"/>
          </a:p>
        </p:txBody>
      </p:sp>
      <p:sp>
        <p:nvSpPr>
          <p:cNvPr id="3" name="Content Placeholder 2"/>
          <p:cNvSpPr>
            <a:spLocks noGrp="1"/>
          </p:cNvSpPr>
          <p:nvPr>
            <p:ph idx="1"/>
          </p:nvPr>
        </p:nvSpPr>
        <p:spPr>
          <a:xfrm>
            <a:off x="304800" y="1283759"/>
            <a:ext cx="9218141" cy="2637451"/>
          </a:xfrm>
        </p:spPr>
        <p:txBody>
          <a:bodyPr>
            <a:noAutofit/>
          </a:bodyPr>
          <a:lstStyle/>
          <a:p>
            <a:pPr algn="just">
              <a:buFont typeface="Wingdings" panose="05000000000000000000" pitchFamily="2" charset="2"/>
              <a:buChar char="Ø"/>
            </a:pPr>
            <a:r>
              <a:rPr lang="tr-TR" sz="2400" dirty="0"/>
              <a:t>Toprak ve su ekosistemlerinde serbest olarak yaşayan nitrogenaz enzimine sahip mikroorganizmalarca atmosferin moleküler azotunun fiksasyonuna nonsimbiyotik azot fiksasyonu denir. Dünya yüzeyinde yaklaşık </a:t>
            </a:r>
            <a:r>
              <a:rPr lang="tr-TR" sz="2400" dirty="0" smtClean="0"/>
              <a:t>30 milyon </a:t>
            </a:r>
            <a:r>
              <a:rPr lang="tr-TR" sz="2400" dirty="0"/>
              <a:t>ton azot nonsimbiyotik olarak </a:t>
            </a:r>
            <a:r>
              <a:rPr lang="tr-TR" sz="2400" dirty="0" err="1"/>
              <a:t>fikse</a:t>
            </a:r>
            <a:r>
              <a:rPr lang="tr-TR" sz="2400" dirty="0"/>
              <a:t> </a:t>
            </a:r>
            <a:r>
              <a:rPr lang="tr-TR" sz="2400" dirty="0" smtClean="0"/>
              <a:t>edilmektedir. Bu </a:t>
            </a:r>
            <a:r>
              <a:rPr lang="tr-TR" sz="2400" dirty="0"/>
              <a:t>şekilde azot fikse eden organizmalar </a:t>
            </a:r>
            <a:r>
              <a:rPr lang="tr-TR" sz="2400" dirty="0" smtClean="0"/>
              <a:t>dört </a:t>
            </a:r>
            <a:r>
              <a:rPr lang="tr-TR" sz="2400" dirty="0"/>
              <a:t>grupta </a:t>
            </a:r>
            <a:r>
              <a:rPr lang="tr-TR" sz="2400" dirty="0" smtClean="0"/>
              <a:t>toplanmıştır;</a:t>
            </a:r>
            <a:endParaRPr lang="tr-TR" sz="2400" dirty="0"/>
          </a:p>
        </p:txBody>
      </p:sp>
    </p:spTree>
    <p:extLst>
      <p:ext uri="{BB962C8B-B14F-4D97-AF65-F5344CB8AC3E}">
        <p14:creationId xmlns:p14="http://schemas.microsoft.com/office/powerpoint/2010/main" val="248348173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630" y="772511"/>
            <a:ext cx="8596668" cy="4203141"/>
          </a:xfrm>
        </p:spPr>
        <p:txBody>
          <a:bodyPr>
            <a:noAutofit/>
          </a:bodyPr>
          <a:lstStyle/>
          <a:p>
            <a:pPr algn="just">
              <a:buFont typeface="Wingdings" panose="05000000000000000000" pitchFamily="2" charset="2"/>
              <a:buChar char="v"/>
            </a:pPr>
            <a:r>
              <a:rPr lang="tr-TR" sz="2400" u="sng" dirty="0">
                <a:solidFill>
                  <a:schemeClr val="tx1"/>
                </a:solidFill>
              </a:rPr>
              <a:t>Heterotrofik bakteriler</a:t>
            </a:r>
            <a:r>
              <a:rPr lang="tr-TR" sz="2400" dirty="0"/>
              <a:t> (</a:t>
            </a:r>
            <a:r>
              <a:rPr lang="tr-TR" sz="2400" dirty="0" err="1"/>
              <a:t>Azotobacter</a:t>
            </a:r>
            <a:r>
              <a:rPr lang="tr-TR" sz="2400" dirty="0"/>
              <a:t>, </a:t>
            </a:r>
            <a:r>
              <a:rPr lang="tr-TR" sz="2400" dirty="0" err="1"/>
              <a:t>Clostridium</a:t>
            </a:r>
            <a:r>
              <a:rPr lang="tr-TR" sz="2400" dirty="0"/>
              <a:t>, </a:t>
            </a:r>
            <a:r>
              <a:rPr lang="tr-TR" sz="2400" dirty="0" err="1"/>
              <a:t>Achromobacter</a:t>
            </a:r>
            <a:r>
              <a:rPr lang="tr-TR" sz="2400" dirty="0"/>
              <a:t>, </a:t>
            </a:r>
            <a:r>
              <a:rPr lang="tr-TR" sz="2400" dirty="0" err="1"/>
              <a:t>Azotomonas</a:t>
            </a:r>
            <a:r>
              <a:rPr lang="tr-TR" sz="2400" dirty="0"/>
              <a:t>, </a:t>
            </a:r>
            <a:r>
              <a:rPr lang="tr-TR" sz="2400" dirty="0" err="1"/>
              <a:t>Beijerinkia</a:t>
            </a:r>
            <a:r>
              <a:rPr lang="tr-TR" sz="2400" dirty="0"/>
              <a:t>. </a:t>
            </a:r>
            <a:r>
              <a:rPr lang="tr-TR" sz="2400" dirty="0" err="1"/>
              <a:t>Pseudomonas</a:t>
            </a:r>
            <a:r>
              <a:rPr lang="tr-TR" sz="2400" dirty="0"/>
              <a:t>, </a:t>
            </a:r>
            <a:r>
              <a:rPr lang="tr-TR" sz="2400" dirty="0" err="1"/>
              <a:t>Bacilluspolymyxa</a:t>
            </a:r>
            <a:r>
              <a:rPr lang="tr-TR" sz="2400" dirty="0"/>
              <a:t> cinsleri).</a:t>
            </a:r>
          </a:p>
          <a:p>
            <a:pPr algn="just">
              <a:buFont typeface="Wingdings" panose="05000000000000000000" pitchFamily="2" charset="2"/>
              <a:buChar char="v"/>
            </a:pPr>
            <a:r>
              <a:rPr lang="tr-TR" sz="2400" u="sng" dirty="0" err="1"/>
              <a:t>Kemoototrofik</a:t>
            </a:r>
            <a:r>
              <a:rPr lang="tr-TR" sz="2400" u="sng" dirty="0"/>
              <a:t> bakteriler</a:t>
            </a:r>
            <a:r>
              <a:rPr lang="tr-TR" sz="2400" dirty="0"/>
              <a:t> (</a:t>
            </a:r>
            <a:r>
              <a:rPr lang="tr-TR" sz="2400" dirty="0" err="1"/>
              <a:t>Methanobacillusa</a:t>
            </a:r>
            <a:r>
              <a:rPr lang="tr-TR" sz="2400" dirty="0"/>
              <a:t> </a:t>
            </a:r>
            <a:r>
              <a:rPr lang="tr-TR" sz="2400" dirty="0" err="1"/>
              <a:t>melianskii</a:t>
            </a:r>
            <a:r>
              <a:rPr lang="tr-TR" sz="2400" dirty="0"/>
              <a:t> türü) </a:t>
            </a:r>
          </a:p>
          <a:p>
            <a:pPr algn="just">
              <a:buFont typeface="Wingdings" panose="05000000000000000000" pitchFamily="2" charset="2"/>
              <a:buChar char="v"/>
            </a:pPr>
            <a:r>
              <a:rPr lang="tr-TR" sz="2400" u="sng" dirty="0"/>
              <a:t>Mavi-yeşil algler</a:t>
            </a:r>
            <a:r>
              <a:rPr lang="tr-TR" sz="2400" dirty="0"/>
              <a:t> (</a:t>
            </a:r>
            <a:r>
              <a:rPr lang="tr-TR" sz="2400" dirty="0" err="1"/>
              <a:t>Anabaena</a:t>
            </a:r>
            <a:r>
              <a:rPr lang="tr-TR" sz="2400" dirty="0"/>
              <a:t>, </a:t>
            </a:r>
            <a:r>
              <a:rPr lang="tr-TR" sz="2400" dirty="0" err="1"/>
              <a:t>Anaboenopsis</a:t>
            </a:r>
            <a:r>
              <a:rPr lang="tr-TR" sz="2400" dirty="0"/>
              <a:t>, </a:t>
            </a:r>
            <a:r>
              <a:rPr lang="tr-TR" sz="2400" dirty="0" err="1"/>
              <a:t>Aulosira</a:t>
            </a:r>
            <a:r>
              <a:rPr lang="tr-TR" sz="2400" dirty="0"/>
              <a:t>, </a:t>
            </a:r>
            <a:r>
              <a:rPr lang="tr-TR" sz="2400" dirty="0" err="1"/>
              <a:t>CaIothrix</a:t>
            </a:r>
            <a:r>
              <a:rPr lang="tr-TR" sz="2400" dirty="0"/>
              <a:t>, </a:t>
            </a:r>
            <a:r>
              <a:rPr lang="tr-TR" sz="2400" dirty="0" err="1"/>
              <a:t>Cylindrospermum</a:t>
            </a:r>
            <a:r>
              <a:rPr lang="tr-TR" sz="2400" dirty="0"/>
              <a:t>, </a:t>
            </a:r>
            <a:r>
              <a:rPr lang="tr-TR" sz="2400" dirty="0" err="1"/>
              <a:t>Nostoc</a:t>
            </a:r>
            <a:r>
              <a:rPr lang="tr-TR" sz="2400" dirty="0"/>
              <a:t>, </a:t>
            </a:r>
            <a:r>
              <a:rPr lang="tr-TR" sz="2400" dirty="0" err="1"/>
              <a:t>Tolypotrixcinsleri</a:t>
            </a:r>
            <a:r>
              <a:rPr lang="tr-TR" sz="2400" dirty="0"/>
              <a:t>). </a:t>
            </a:r>
          </a:p>
          <a:p>
            <a:pPr algn="just">
              <a:buFont typeface="Wingdings" panose="05000000000000000000" pitchFamily="2" charset="2"/>
              <a:buChar char="v"/>
            </a:pPr>
            <a:r>
              <a:rPr lang="tr-TR" sz="2400" u="sng" dirty="0" err="1"/>
              <a:t>Fotosentetik</a:t>
            </a:r>
            <a:r>
              <a:rPr lang="tr-TR" sz="2400" u="sng" dirty="0"/>
              <a:t> bakteriler</a:t>
            </a:r>
            <a:r>
              <a:rPr lang="tr-TR" sz="2400" dirty="0"/>
              <a:t> (</a:t>
            </a:r>
            <a:r>
              <a:rPr lang="tr-TR" sz="2400" dirty="0" err="1"/>
              <a:t>Chlorobium</a:t>
            </a:r>
            <a:r>
              <a:rPr lang="tr-TR" sz="2400" dirty="0"/>
              <a:t>. </a:t>
            </a:r>
            <a:r>
              <a:rPr lang="tr-TR" sz="2400" dirty="0" err="1"/>
              <a:t>Cbromatiunıi</a:t>
            </a:r>
            <a:r>
              <a:rPr lang="tr-TR" sz="2400" dirty="0"/>
              <a:t> </a:t>
            </a:r>
            <a:r>
              <a:rPr lang="tr-TR" sz="2400" dirty="0" err="1"/>
              <a:t>Rhodomicrobium</a:t>
            </a:r>
            <a:r>
              <a:rPr lang="tr-TR" sz="2400" dirty="0"/>
              <a:t>, </a:t>
            </a:r>
            <a:r>
              <a:rPr lang="tr-TR" sz="2400" dirty="0" err="1"/>
              <a:t>Rhodopseudomonas</a:t>
            </a:r>
            <a:r>
              <a:rPr lang="tr-TR" sz="2400" dirty="0"/>
              <a:t>, </a:t>
            </a:r>
            <a:r>
              <a:rPr lang="tr-TR" sz="2400" dirty="0" err="1"/>
              <a:t>Rhodospirillum</a:t>
            </a:r>
            <a:r>
              <a:rPr lang="tr-TR" sz="2400" dirty="0"/>
              <a:t> cinsleri). </a:t>
            </a:r>
          </a:p>
          <a:p>
            <a:endParaRPr lang="tr-TR" sz="2400" dirty="0"/>
          </a:p>
        </p:txBody>
      </p:sp>
    </p:spTree>
    <p:extLst>
      <p:ext uri="{BB962C8B-B14F-4D97-AF65-F5344CB8AC3E}">
        <p14:creationId xmlns:p14="http://schemas.microsoft.com/office/powerpoint/2010/main" val="113412618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7615" y="499532"/>
            <a:ext cx="4159132" cy="450011"/>
          </a:xfrm>
        </p:spPr>
        <p:txBody>
          <a:bodyPr>
            <a:noAutofit/>
          </a:bodyPr>
          <a:lstStyle/>
          <a:p>
            <a:r>
              <a:rPr lang="tr-TR" sz="2400" b="1" dirty="0" smtClean="0"/>
              <a:t>Simbiyotik Azot </a:t>
            </a:r>
            <a:r>
              <a:rPr lang="tr-TR" sz="2400" b="1" dirty="0"/>
              <a:t>F</a:t>
            </a:r>
            <a:r>
              <a:rPr lang="tr-TR" sz="2400" b="1" dirty="0" smtClean="0"/>
              <a:t>iksasyonu</a:t>
            </a:r>
            <a:endParaRPr lang="tr-TR" sz="2400" dirty="0"/>
          </a:p>
        </p:txBody>
      </p:sp>
      <p:sp>
        <p:nvSpPr>
          <p:cNvPr id="3" name="Content Placeholder 2"/>
          <p:cNvSpPr>
            <a:spLocks noGrp="1"/>
          </p:cNvSpPr>
          <p:nvPr>
            <p:ph idx="1"/>
          </p:nvPr>
        </p:nvSpPr>
        <p:spPr>
          <a:xfrm>
            <a:off x="492448" y="949543"/>
            <a:ext cx="8596668" cy="4067300"/>
          </a:xfrm>
        </p:spPr>
        <p:txBody>
          <a:bodyPr>
            <a:noAutofit/>
          </a:bodyPr>
          <a:lstStyle/>
          <a:p>
            <a:pPr algn="just"/>
            <a:r>
              <a:rPr lang="tr-TR" sz="2200" dirty="0"/>
              <a:t>Biyolojik azot fiksasyonu, dünya yüzeyinde fiske edilen azotun % 70'ini kapsamaktadır. Bunun % 50'sini ise simbiyotik azot fiksasyonu </a:t>
            </a:r>
            <a:r>
              <a:rPr lang="tr-TR" sz="2200" dirty="0" smtClean="0"/>
              <a:t>oluşturmaktadır. </a:t>
            </a:r>
            <a:r>
              <a:rPr lang="tr-TR" sz="2200" dirty="0"/>
              <a:t>Simbiyotik olarak azot fikse eden bakteriler üç grupta toplanmıştır</a:t>
            </a:r>
            <a:r>
              <a:rPr lang="tr-TR" sz="2200" dirty="0" smtClean="0"/>
              <a:t>.</a:t>
            </a:r>
          </a:p>
          <a:p>
            <a:pPr marL="0" indent="0" algn="just">
              <a:buNone/>
            </a:pPr>
            <a:r>
              <a:rPr lang="tr-TR" sz="2200" dirty="0" smtClean="0"/>
              <a:t>     Bunlar</a:t>
            </a:r>
            <a:r>
              <a:rPr lang="tr-TR" sz="2200" dirty="0"/>
              <a:t>: </a:t>
            </a:r>
          </a:p>
          <a:p>
            <a:pPr algn="just">
              <a:buFont typeface="Wingdings" panose="05000000000000000000" pitchFamily="2" charset="2"/>
              <a:buChar char="v"/>
            </a:pPr>
            <a:r>
              <a:rPr lang="tr-TR" sz="2200" dirty="0" smtClean="0"/>
              <a:t>Baklagil </a:t>
            </a:r>
            <a:r>
              <a:rPr lang="tr-TR" sz="2200" dirty="0"/>
              <a:t>bitkilerinin köklerinde yaşayan bakteriler, </a:t>
            </a:r>
          </a:p>
          <a:p>
            <a:pPr algn="just">
              <a:buFont typeface="Wingdings" panose="05000000000000000000" pitchFamily="2" charset="2"/>
              <a:buChar char="v"/>
            </a:pPr>
            <a:r>
              <a:rPr lang="tr-TR" sz="2200" dirty="0" smtClean="0"/>
              <a:t>Baklagil </a:t>
            </a:r>
            <a:r>
              <a:rPr lang="tr-TR" sz="2200" dirty="0"/>
              <a:t>olmayan bitkilerin köklerinde ve üzerinde yaşayan bakteriler, </a:t>
            </a:r>
          </a:p>
          <a:p>
            <a:pPr algn="just">
              <a:buFont typeface="Wingdings" panose="05000000000000000000" pitchFamily="2" charset="2"/>
              <a:buChar char="v"/>
            </a:pPr>
            <a:r>
              <a:rPr lang="tr-TR" sz="2200" dirty="0" smtClean="0"/>
              <a:t>Bazı </a:t>
            </a:r>
            <a:r>
              <a:rPr lang="tr-TR" sz="2200" dirty="0"/>
              <a:t>bitkilerin yapraklarında yaşayan </a:t>
            </a:r>
            <a:r>
              <a:rPr lang="tr-TR" sz="2200" dirty="0" smtClean="0"/>
              <a:t>bakterilerdir .</a:t>
            </a:r>
            <a:endParaRPr lang="tr-TR" sz="2200" dirty="0"/>
          </a:p>
        </p:txBody>
      </p:sp>
    </p:spTree>
    <p:extLst>
      <p:ext uri="{BB962C8B-B14F-4D97-AF65-F5344CB8AC3E}">
        <p14:creationId xmlns:p14="http://schemas.microsoft.com/office/powerpoint/2010/main" val="183566558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1889</TotalTime>
  <Words>1423</Words>
  <Application>Microsoft Office PowerPoint</Application>
  <PresentationFormat>Geniş ekran</PresentationFormat>
  <Paragraphs>88</Paragraphs>
  <Slides>27</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27</vt:i4>
      </vt:variant>
    </vt:vector>
  </HeadingPairs>
  <TitlesOfParts>
    <vt:vector size="32" baseType="lpstr">
      <vt:lpstr>Arial</vt:lpstr>
      <vt:lpstr>Trebuchet MS</vt:lpstr>
      <vt:lpstr>Wingdings</vt:lpstr>
      <vt:lpstr>Wingdings 3</vt:lpstr>
      <vt:lpstr>Facet</vt:lpstr>
      <vt:lpstr>PowerPoint Sunusu</vt:lpstr>
      <vt:lpstr>ATMOSFERDE AZOT DÖNGÜSÜ </vt:lpstr>
      <vt:lpstr>PowerPoint Sunusu</vt:lpstr>
      <vt:lpstr>PowerPoint Sunusu</vt:lpstr>
      <vt:lpstr>Baklagil Yem Bitkilerinin Azot Fiksasyonu Açısından Önemi</vt:lpstr>
      <vt:lpstr>PowerPoint Sunusu</vt:lpstr>
      <vt:lpstr>Simbiyotik Olmayan Azot Fiksasyonu</vt:lpstr>
      <vt:lpstr>PowerPoint Sunusu</vt:lpstr>
      <vt:lpstr>Simbiyotik Azot Fiksasyonu</vt:lpstr>
      <vt:lpstr>PowerPoint Sunusu</vt:lpstr>
      <vt:lpstr>PowerPoint Sunusu</vt:lpstr>
      <vt:lpstr>PowerPoint Sunusu</vt:lpstr>
      <vt:lpstr>Baklagillerde yumrucuk oluşturabilen bakteri grupları:  1) Yonca Grubu: Rhizobium meliloti (çok yıllık yonca, pıtraklı yonca, şerbetçi otu yoncası, hint taşyoncası ve çemen). 2) Üçgül Grubu: Rhizobium trifolii (kırmızı üçgül, ak üçgül, çayır üçgülü, melez üçgül, çilek üçgülü, iran üçgülü, yeraltı üçgülü gibi tüm üçgül türleri) 3) Bezelye ve Fiğ Grubu: Rhizobium leguminosarum (bezelye, mürdümük, mercimek ve fiğ türleri) 4) Bakla Grubu: Rhizobium phaseoli (bakla ve fasulye türleri) 5) Soya Grubu: Rhizobium japonicum (tüm soya alt türleri)  6) Acı Bakla (Lüpen) Grubu: Rhizobium lupini (bütün acı bakla türlerinde) 7) Börülce Grubu: Tüm Rhizobium türleri (börülce, japon üçgülü, yerfıstığı, güvercin bezelyesi gibi baklagil türleri)      </vt:lpstr>
      <vt:lpstr>PowerPoint Sunusu</vt:lpstr>
      <vt:lpstr>PowerPoint Sunusu</vt:lpstr>
      <vt:lpstr>PowerPoint Sunusu</vt:lpstr>
      <vt:lpstr>PowerPoint Sunusu</vt:lpstr>
      <vt:lpstr>PowerPoint Sunusu</vt:lpstr>
      <vt:lpstr>Simbiyotik Azot Bakterilerinin Oluşturduğu Yumrucukların Yapısı</vt:lpstr>
      <vt:lpstr>PowerPoint Sunusu</vt:lpstr>
      <vt:lpstr>PowerPoint Sunusu</vt:lpstr>
      <vt:lpstr>PowerPoint Sunusu</vt:lpstr>
      <vt:lpstr>AZOT FİKSASYONU İÇİN BAKLAGİLLERE BAKTERİ AŞILAMASI</vt:lpstr>
      <vt:lpstr>Baklagillerde Bakteri Aşılaması</vt:lpstr>
      <vt:lpstr>Baklagillerde Bakteri Aşılaması</vt:lpstr>
      <vt:lpstr> Rhizobium Bakterini Etkileyen Şartlar </vt:lpstr>
      <vt:lpstr>AZOT FİKSASYONUNU ETKİLEYEN FAKTÖRLER</vt:lpstr>
    </vt:vector>
  </TitlesOfParts>
  <Company>Office Black Edition - tum0r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Sena YILMAZCAN</dc:creator>
  <cp:lastModifiedBy>Suzan Altınok</cp:lastModifiedBy>
  <cp:revision>143</cp:revision>
  <dcterms:created xsi:type="dcterms:W3CDTF">2016-05-17T20:11:42Z</dcterms:created>
  <dcterms:modified xsi:type="dcterms:W3CDTF">2018-01-11T14:35:19Z</dcterms:modified>
</cp:coreProperties>
</file>