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3" r:id="rId6"/>
    <p:sldId id="264" r:id="rId7"/>
    <p:sldId id="265" r:id="rId8"/>
    <p:sldId id="266" r:id="rId9"/>
    <p:sldId id="268" r:id="rId10"/>
    <p:sldId id="270" r:id="rId11"/>
    <p:sldId id="271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/>
              <a:t>Psikolojik testlerin geliştirilme süreçleri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472603"/>
            <a:ext cx="10515600" cy="5032375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Madde </a:t>
            </a:r>
            <a:r>
              <a:rPr lang="tr-TR" dirty="0"/>
              <a:t>seçiminde </a:t>
            </a:r>
            <a:r>
              <a:rPr lang="tr-TR" dirty="0" smtClean="0"/>
              <a:t>madde </a:t>
            </a:r>
            <a:r>
              <a:rPr lang="tr-TR" dirty="0"/>
              <a:t>güçlüğü ve madde ayırt ediciliği belirleyicidir (</a:t>
            </a:r>
            <a:r>
              <a:rPr lang="tr-TR" dirty="0" err="1"/>
              <a:t>Hambleton</a:t>
            </a:r>
            <a:r>
              <a:rPr lang="tr-TR" dirty="0"/>
              <a:t> </a:t>
            </a:r>
            <a:r>
              <a:rPr lang="tr-TR" dirty="0" smtClean="0"/>
              <a:t>&amp; </a:t>
            </a:r>
            <a:r>
              <a:rPr lang="tr-TR" dirty="0" err="1"/>
              <a:t>Swaninathan</a:t>
            </a:r>
            <a:r>
              <a:rPr lang="tr-TR" dirty="0"/>
              <a:t>, 1985).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Nihaî formun oluşturulmasında testin amacı ve hedef grup dikkate alınmalıdır.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AD3A-38F8-4C0A-99C1-AA34CE55F58D}" type="slidenum">
              <a:rPr lang="tr-TR" smtClean="0"/>
              <a:t>10</a:t>
            </a:fld>
            <a:endParaRPr lang="tr-TR"/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/>
              <a:t>7. Nihai </a:t>
            </a:r>
            <a:r>
              <a:rPr lang="tr-TR" b="1" dirty="0"/>
              <a:t>testin oluşturulması ve istatistiklerinin </a:t>
            </a:r>
            <a:r>
              <a:rPr lang="tr-TR" b="1" dirty="0" smtClean="0"/>
              <a:t>kestirilmesi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6683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597891"/>
            <a:ext cx="10891983" cy="457907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 err="1"/>
              <a:t>Baykul</a:t>
            </a:r>
            <a:r>
              <a:rPr lang="tr-TR" dirty="0"/>
              <a:t>, Y. (2010). </a:t>
            </a:r>
            <a:r>
              <a:rPr lang="tr-TR" i="1" dirty="0"/>
              <a:t>Eğitimde ve psikolojide ölçme, klasik test teorisi ve </a:t>
            </a:r>
            <a:r>
              <a:rPr lang="tr-TR" i="1" dirty="0" smtClean="0"/>
              <a:t>uygulaması</a:t>
            </a:r>
            <a:r>
              <a:rPr lang="tr-TR" dirty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	Akademi.</a:t>
            </a:r>
          </a:p>
          <a:p>
            <a:pPr marL="0" indent="0" algn="just">
              <a:buNone/>
            </a:pPr>
            <a:r>
              <a:rPr lang="tr-TR" dirty="0" err="1" smtClean="0"/>
              <a:t>Baykul</a:t>
            </a:r>
            <a:r>
              <a:rPr lang="tr-TR" dirty="0" smtClean="0"/>
              <a:t>, Y. ve Turgut, F. (2013).</a:t>
            </a:r>
            <a:r>
              <a:rPr lang="tr-TR" i="1" dirty="0" smtClean="0"/>
              <a:t>Eğitimde ölçme </a:t>
            </a:r>
            <a:r>
              <a:rPr lang="tr-TR" i="1" dirty="0"/>
              <a:t>ve </a:t>
            </a:r>
            <a:r>
              <a:rPr lang="tr-TR" i="1" dirty="0" smtClean="0"/>
              <a:t>değerlendirme</a:t>
            </a:r>
            <a:r>
              <a:rPr lang="tr-TR" dirty="0"/>
              <a:t>. </a:t>
            </a:r>
            <a:r>
              <a:rPr lang="tr-TR" i="1" dirty="0"/>
              <a:t>Ankara: </a:t>
            </a:r>
            <a:r>
              <a:rPr lang="tr-TR" dirty="0" err="1"/>
              <a:t>Pegem</a:t>
            </a:r>
            <a:r>
              <a:rPr lang="tr-TR" dirty="0"/>
              <a:t> </a:t>
            </a:r>
            <a:r>
              <a:rPr lang="tr-TR" i="1" dirty="0"/>
              <a:t>Akademi </a:t>
            </a:r>
            <a:r>
              <a:rPr lang="tr-TR" i="1" dirty="0" smtClean="0"/>
              <a:t>Yayıncılık.</a:t>
            </a:r>
            <a:endParaRPr lang="tr-TR" dirty="0"/>
          </a:p>
          <a:p>
            <a:pPr marL="0" indent="0" algn="just">
              <a:buNone/>
            </a:pPr>
            <a:r>
              <a:rPr lang="tr-TR" dirty="0" err="1"/>
              <a:t>Crocker</a:t>
            </a:r>
            <a:r>
              <a:rPr lang="tr-TR" dirty="0"/>
              <a:t>, L. &amp;</a:t>
            </a:r>
            <a:r>
              <a:rPr lang="tr-TR" dirty="0" smtClean="0"/>
              <a:t> </a:t>
            </a:r>
            <a:r>
              <a:rPr lang="tr-TR" dirty="0" err="1"/>
              <a:t>Algina</a:t>
            </a:r>
            <a:r>
              <a:rPr lang="tr-TR" dirty="0"/>
              <a:t>, L. (1986). </a:t>
            </a:r>
            <a:r>
              <a:rPr lang="tr-TR" i="1" dirty="0" err="1"/>
              <a:t>Introduction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classical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modern </a:t>
            </a:r>
            <a:r>
              <a:rPr lang="tr-TR" i="1" dirty="0" smtClean="0"/>
              <a:t>test </a:t>
            </a:r>
            <a:r>
              <a:rPr lang="tr-TR" i="1" dirty="0" err="1" smtClean="0"/>
              <a:t>theory</a:t>
            </a:r>
            <a:r>
              <a:rPr lang="tr-TR" dirty="0" smtClean="0"/>
              <a:t>. New </a:t>
            </a:r>
            <a:r>
              <a:rPr lang="tr-TR" dirty="0"/>
              <a:t>York: </a:t>
            </a:r>
            <a:r>
              <a:rPr lang="tr-TR" dirty="0" err="1"/>
              <a:t>Holt</a:t>
            </a:r>
            <a:r>
              <a:rPr lang="tr-TR" dirty="0" smtClean="0"/>
              <a:t>,		 </a:t>
            </a:r>
            <a:r>
              <a:rPr lang="tr-TR" dirty="0" err="1"/>
              <a:t>Rinehart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Winston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err="1"/>
              <a:t>Haladyna</a:t>
            </a:r>
            <a:r>
              <a:rPr lang="tr-TR" dirty="0"/>
              <a:t>, (1997). </a:t>
            </a:r>
            <a:r>
              <a:rPr lang="tr-TR" i="1" dirty="0" err="1"/>
              <a:t>Writing</a:t>
            </a:r>
            <a:r>
              <a:rPr lang="tr-TR" i="1" dirty="0"/>
              <a:t> test </a:t>
            </a:r>
            <a:r>
              <a:rPr lang="tr-TR" i="1" dirty="0" err="1"/>
              <a:t>items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evaluate</a:t>
            </a:r>
            <a:r>
              <a:rPr lang="tr-TR" i="1" dirty="0"/>
              <a:t> </a:t>
            </a:r>
            <a:r>
              <a:rPr lang="tr-TR" i="1" dirty="0" err="1"/>
              <a:t>higher</a:t>
            </a:r>
            <a:r>
              <a:rPr lang="tr-TR" i="1" dirty="0"/>
              <a:t> </a:t>
            </a:r>
            <a:r>
              <a:rPr lang="tr-TR" i="1" dirty="0" err="1"/>
              <a:t>order</a:t>
            </a:r>
            <a:r>
              <a:rPr lang="tr-TR" i="1" dirty="0"/>
              <a:t> </a:t>
            </a:r>
            <a:r>
              <a:rPr lang="tr-TR" i="1" dirty="0" err="1"/>
              <a:t>thinking</a:t>
            </a:r>
            <a:r>
              <a:rPr lang="tr-TR" dirty="0"/>
              <a:t>. </a:t>
            </a:r>
            <a:r>
              <a:rPr lang="tr-TR" dirty="0" smtClean="0"/>
              <a:t>MA: </a:t>
            </a:r>
            <a:r>
              <a:rPr lang="tr-TR" dirty="0" err="1" smtClean="0"/>
              <a:t>Pearson</a:t>
            </a:r>
            <a:r>
              <a:rPr lang="tr-TR" dirty="0" smtClean="0"/>
              <a:t> </a:t>
            </a:r>
            <a:r>
              <a:rPr lang="tr-TR" dirty="0" err="1"/>
              <a:t>Education</a:t>
            </a:r>
            <a:r>
              <a:rPr lang="tr-TR" dirty="0"/>
              <a:t>.</a:t>
            </a:r>
          </a:p>
          <a:p>
            <a:pPr marL="0" indent="0" algn="just">
              <a:buNone/>
            </a:pPr>
            <a:r>
              <a:rPr lang="tr-TR" dirty="0" err="1" smtClean="0"/>
              <a:t>Hambleton</a:t>
            </a:r>
            <a:r>
              <a:rPr lang="tr-TR" dirty="0"/>
              <a:t>, R.K. &amp;</a:t>
            </a:r>
            <a:r>
              <a:rPr lang="tr-TR" dirty="0" smtClean="0"/>
              <a:t> </a:t>
            </a:r>
            <a:r>
              <a:rPr lang="tr-TR" dirty="0" err="1"/>
              <a:t>Swaminathan</a:t>
            </a:r>
            <a:r>
              <a:rPr lang="tr-TR" dirty="0"/>
              <a:t>, H. (1985). </a:t>
            </a:r>
            <a:r>
              <a:rPr lang="tr-TR" i="1" dirty="0" err="1"/>
              <a:t>Item</a:t>
            </a:r>
            <a:r>
              <a:rPr lang="tr-TR" i="1" dirty="0"/>
              <a:t> </a:t>
            </a:r>
            <a:r>
              <a:rPr lang="tr-TR" i="1" dirty="0" err="1"/>
              <a:t>response</a:t>
            </a:r>
            <a:r>
              <a:rPr lang="tr-TR" i="1" dirty="0"/>
              <a:t> </a:t>
            </a:r>
            <a:r>
              <a:rPr lang="tr-TR" i="1" dirty="0" err="1"/>
              <a:t>theory</a:t>
            </a:r>
            <a:r>
              <a:rPr lang="tr-TR" i="1" dirty="0"/>
              <a:t> </a:t>
            </a:r>
            <a:r>
              <a:rPr lang="tr-TR" i="1" dirty="0" err="1" smtClean="0"/>
              <a:t>principles</a:t>
            </a:r>
            <a:r>
              <a:rPr lang="tr-TR" i="1" dirty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/>
              <a:t>applications</a:t>
            </a:r>
            <a:r>
              <a:rPr lang="tr-TR" dirty="0"/>
              <a:t>. USA</a:t>
            </a:r>
            <a:r>
              <a:rPr lang="tr-TR" dirty="0" smtClean="0"/>
              <a:t>: 	 </a:t>
            </a:r>
            <a:r>
              <a:rPr lang="tr-TR" dirty="0" err="1"/>
              <a:t>Kluwer-Nijhoff</a:t>
            </a:r>
            <a:r>
              <a:rPr lang="tr-TR" dirty="0"/>
              <a:t> Publishing. </a:t>
            </a:r>
          </a:p>
          <a:p>
            <a:pPr marL="0" indent="0" algn="just">
              <a:buNone/>
            </a:pPr>
            <a:r>
              <a:rPr lang="tr-TR" dirty="0" smtClean="0"/>
              <a:t>Özçelik</a:t>
            </a:r>
            <a:r>
              <a:rPr lang="tr-TR" dirty="0"/>
              <a:t>, D.A. (2012). </a:t>
            </a:r>
            <a:r>
              <a:rPr lang="tr-TR" i="1" dirty="0"/>
              <a:t>Test hazırlama kılavuzu</a:t>
            </a:r>
            <a:r>
              <a:rPr lang="tr-TR" dirty="0"/>
              <a:t>. Ankara: </a:t>
            </a:r>
            <a:r>
              <a:rPr lang="tr-TR" dirty="0" err="1"/>
              <a:t>Pegem</a:t>
            </a:r>
            <a:r>
              <a:rPr lang="tr-TR" dirty="0"/>
              <a:t> Akademi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err="1"/>
              <a:t>Livingston</a:t>
            </a:r>
            <a:r>
              <a:rPr lang="tr-TR" dirty="0"/>
              <a:t>, S.A. (2006). </a:t>
            </a:r>
            <a:r>
              <a:rPr lang="tr-TR" dirty="0" err="1"/>
              <a:t>Item</a:t>
            </a:r>
            <a:r>
              <a:rPr lang="tr-TR" i="1" dirty="0"/>
              <a:t> </a:t>
            </a:r>
            <a:r>
              <a:rPr lang="tr-TR" dirty="0" err="1"/>
              <a:t>analysis</a:t>
            </a:r>
            <a:r>
              <a:rPr lang="tr-TR" i="1" dirty="0"/>
              <a:t>.</a:t>
            </a:r>
            <a:r>
              <a:rPr lang="tr-TR" dirty="0"/>
              <a:t> S. M. </a:t>
            </a:r>
            <a:r>
              <a:rPr lang="tr-TR" dirty="0" err="1"/>
              <a:t>Downing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T.M. </a:t>
            </a:r>
            <a:r>
              <a:rPr lang="tr-TR" dirty="0" err="1"/>
              <a:t>Haladyna</a:t>
            </a:r>
            <a:r>
              <a:rPr lang="tr-TR" dirty="0"/>
              <a:t> (Ed.) </a:t>
            </a:r>
            <a:r>
              <a:rPr lang="tr-TR" i="1" dirty="0" err="1"/>
              <a:t>Handbook</a:t>
            </a:r>
            <a:r>
              <a:rPr lang="tr-TR" i="1" dirty="0"/>
              <a:t> of </a:t>
            </a:r>
            <a:r>
              <a:rPr lang="tr-TR" i="1" dirty="0" smtClean="0"/>
              <a:t>test	</a:t>
            </a:r>
            <a:r>
              <a:rPr lang="tr-TR" i="1" dirty="0" err="1" smtClean="0"/>
              <a:t>development</a:t>
            </a:r>
            <a:r>
              <a:rPr lang="tr-TR" dirty="0" smtClean="0"/>
              <a:t> </a:t>
            </a:r>
            <a:r>
              <a:rPr lang="tr-TR" dirty="0"/>
              <a:t>(s. 421-441). New Jersey: Lawrence </a:t>
            </a:r>
            <a:r>
              <a:rPr lang="tr-TR" dirty="0" err="1" smtClean="0"/>
              <a:t>Erlbaum</a:t>
            </a:r>
            <a:r>
              <a:rPr lang="tr-TR" dirty="0" smtClean="0"/>
              <a:t> Publishing</a:t>
            </a:r>
            <a:r>
              <a:rPr lang="tr-TR" dirty="0"/>
              <a:t>. </a:t>
            </a:r>
          </a:p>
          <a:p>
            <a:pPr marL="0" indent="0">
              <a:buNone/>
            </a:pPr>
            <a:r>
              <a:rPr lang="tr-TR" dirty="0" err="1" smtClean="0"/>
              <a:t>Lord</a:t>
            </a:r>
            <a:r>
              <a:rPr lang="tr-TR" dirty="0"/>
              <a:t>, F.M. &amp;</a:t>
            </a:r>
            <a:r>
              <a:rPr lang="tr-TR" dirty="0" smtClean="0"/>
              <a:t> </a:t>
            </a:r>
            <a:r>
              <a:rPr lang="tr-TR" dirty="0" err="1"/>
              <a:t>Novic</a:t>
            </a:r>
            <a:r>
              <a:rPr lang="tr-TR" dirty="0"/>
              <a:t>, M.R. (1968). </a:t>
            </a:r>
            <a:r>
              <a:rPr lang="tr-TR" i="1" dirty="0"/>
              <a:t>Statistical </a:t>
            </a:r>
            <a:r>
              <a:rPr lang="tr-TR" i="1" dirty="0" err="1"/>
              <a:t>theories</a:t>
            </a:r>
            <a:r>
              <a:rPr lang="tr-TR" i="1" dirty="0"/>
              <a:t> of </a:t>
            </a:r>
            <a:r>
              <a:rPr lang="tr-TR" i="1" dirty="0" err="1"/>
              <a:t>mental</a:t>
            </a:r>
            <a:r>
              <a:rPr lang="tr-TR" i="1" dirty="0"/>
              <a:t> </a:t>
            </a:r>
            <a:r>
              <a:rPr lang="tr-TR" i="1" dirty="0" err="1"/>
              <a:t>testing</a:t>
            </a:r>
            <a:r>
              <a:rPr lang="tr-TR" i="1" dirty="0"/>
              <a:t> </a:t>
            </a:r>
            <a:r>
              <a:rPr lang="tr-TR" i="1" dirty="0" err="1"/>
              <a:t>scores</a:t>
            </a:r>
            <a:r>
              <a:rPr lang="tr-TR" dirty="0"/>
              <a:t>. </a:t>
            </a:r>
            <a:r>
              <a:rPr lang="tr-TR" dirty="0" err="1" smtClean="0"/>
              <a:t>Addison</a:t>
            </a:r>
            <a:r>
              <a:rPr lang="tr-TR" dirty="0" smtClean="0"/>
              <a:t>- </a:t>
            </a:r>
            <a:r>
              <a:rPr lang="tr-TR" dirty="0" err="1"/>
              <a:t>Canada</a:t>
            </a:r>
            <a:r>
              <a:rPr lang="tr-TR" dirty="0"/>
              <a:t>: </a:t>
            </a:r>
            <a:r>
              <a:rPr lang="tr-TR" dirty="0" err="1"/>
              <a:t>Wesley</a:t>
            </a:r>
            <a:r>
              <a:rPr lang="tr-TR" dirty="0"/>
              <a:t> </a:t>
            </a:r>
            <a:r>
              <a:rPr lang="tr-TR" dirty="0" smtClean="0"/>
              <a:t>	Publishing </a:t>
            </a:r>
            <a:r>
              <a:rPr lang="tr-TR" dirty="0" err="1"/>
              <a:t>Company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err="1"/>
              <a:t>Mehrens</a:t>
            </a:r>
            <a:r>
              <a:rPr lang="tr-TR" dirty="0"/>
              <a:t>, W. A. &amp;</a:t>
            </a:r>
            <a:r>
              <a:rPr lang="tr-TR" dirty="0" smtClean="0"/>
              <a:t> </a:t>
            </a:r>
            <a:r>
              <a:rPr lang="tr-TR" dirty="0" err="1"/>
              <a:t>Lehman</a:t>
            </a:r>
            <a:r>
              <a:rPr lang="tr-TR" dirty="0"/>
              <a:t>, I. J. (1991). </a:t>
            </a:r>
            <a:r>
              <a:rPr lang="tr-TR" i="1" dirty="0" err="1"/>
              <a:t>Measurement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evaluation</a:t>
            </a:r>
            <a:r>
              <a:rPr lang="tr-TR" i="1" dirty="0"/>
              <a:t> in </a:t>
            </a:r>
            <a:r>
              <a:rPr lang="tr-TR" i="1" dirty="0" err="1"/>
              <a:t>education</a:t>
            </a:r>
            <a:r>
              <a:rPr lang="tr-TR" i="1" dirty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/>
              <a:t>psychology</a:t>
            </a:r>
            <a:r>
              <a:rPr lang="tr-TR" i="1" dirty="0"/>
              <a:t>. </a:t>
            </a:r>
            <a:r>
              <a:rPr lang="tr-TR" i="1" dirty="0" smtClean="0"/>
              <a:t>	</a:t>
            </a:r>
            <a:r>
              <a:rPr lang="tr-TR" dirty="0" err="1" smtClean="0"/>
              <a:t>Canada</a:t>
            </a:r>
            <a:r>
              <a:rPr lang="tr-TR" dirty="0"/>
              <a:t>: </a:t>
            </a:r>
            <a:r>
              <a:rPr lang="tr-TR" dirty="0" err="1"/>
              <a:t>Wadsworth</a:t>
            </a:r>
            <a:r>
              <a:rPr lang="tr-TR" dirty="0"/>
              <a:t>/</a:t>
            </a:r>
            <a:r>
              <a:rPr lang="tr-TR" dirty="0" err="1"/>
              <a:t>Thomson</a:t>
            </a:r>
            <a:r>
              <a:rPr lang="tr-TR" dirty="0"/>
              <a:t> Learning.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9264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/>
              <a:t>Test geliştirme, “Önceden saptanan özelliklere uygun bir ölçme aracı </a:t>
            </a:r>
            <a:r>
              <a:rPr lang="tr-TR" dirty="0" smtClean="0"/>
              <a:t>geliştirmesi için </a:t>
            </a:r>
            <a:r>
              <a:rPr lang="tr-TR" dirty="0"/>
              <a:t>maddelerin sayısal özelliklerinin saptanması, bunlarla testin özellikleri arasında ilişkilerin kurulması ve bu ilişkilerden yararlanarak maddelerin seçilmesi” işlemidir (</a:t>
            </a:r>
            <a:r>
              <a:rPr lang="tr-TR" dirty="0" err="1"/>
              <a:t>Baykul</a:t>
            </a:r>
            <a:r>
              <a:rPr lang="tr-TR" dirty="0"/>
              <a:t>, </a:t>
            </a:r>
            <a:r>
              <a:rPr lang="tr-TR" dirty="0" smtClean="0"/>
              <a:t>2010: </a:t>
            </a:r>
            <a:r>
              <a:rPr lang="tr-TR" dirty="0"/>
              <a:t>362</a:t>
            </a:r>
            <a:r>
              <a:rPr lang="tr-TR" dirty="0" smtClean="0"/>
              <a:t>).</a:t>
            </a:r>
          </a:p>
          <a:p>
            <a:pPr marL="0" indent="0" algn="ctr">
              <a:buNone/>
            </a:pPr>
            <a:r>
              <a:rPr lang="tr-TR" dirty="0" smtClean="0"/>
              <a:t>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AD3A-38F8-4C0A-99C1-AA34CE55F58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46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Psikolojik testlerin </a:t>
            </a:r>
            <a:r>
              <a:rPr lang="tr-TR" b="1" dirty="0" smtClean="0"/>
              <a:t>geliştirme </a:t>
            </a:r>
            <a:r>
              <a:rPr lang="tr-TR" b="1" dirty="0"/>
              <a:t>süreçleri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3734" y="187320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err="1"/>
              <a:t>Baykul</a:t>
            </a:r>
            <a:r>
              <a:rPr lang="tr-TR" dirty="0"/>
              <a:t> (2000), </a:t>
            </a:r>
            <a:r>
              <a:rPr lang="tr-TR" dirty="0" err="1"/>
              <a:t>Thordike</a:t>
            </a:r>
            <a:r>
              <a:rPr lang="tr-TR" dirty="0"/>
              <a:t> (1971) ile </a:t>
            </a:r>
            <a:r>
              <a:rPr lang="tr-TR" dirty="0" err="1"/>
              <a:t>Crocker</a:t>
            </a:r>
            <a:r>
              <a:rPr lang="tr-TR" dirty="0"/>
              <a:t> ve </a:t>
            </a:r>
            <a:r>
              <a:rPr lang="tr-TR" dirty="0" err="1" smtClean="0"/>
              <a:t>Algina’dan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1986) de </a:t>
            </a:r>
            <a:r>
              <a:rPr lang="tr-TR" dirty="0"/>
              <a:t>yararlanarak test geliştirme adımlarını şöyle tanımlamıştır:</a:t>
            </a:r>
          </a:p>
          <a:p>
            <a:pPr marL="0" indent="0" algn="just">
              <a:buNone/>
            </a:pPr>
            <a:r>
              <a:rPr lang="tr-TR" dirty="0" smtClean="0"/>
              <a:t>	1</a:t>
            </a:r>
            <a:r>
              <a:rPr lang="tr-TR" dirty="0"/>
              <a:t>. Testin (test puanlarının) hangi amaçla kullanılacağının belirlenmesi</a:t>
            </a:r>
          </a:p>
          <a:p>
            <a:pPr marL="0" indent="0" algn="just">
              <a:buNone/>
            </a:pPr>
            <a:r>
              <a:rPr lang="tr-TR" dirty="0" smtClean="0"/>
              <a:t>	2</a:t>
            </a:r>
            <a:r>
              <a:rPr lang="tr-TR" dirty="0"/>
              <a:t>. Test ile ölçülecek niteliklerin saptanması </a:t>
            </a:r>
          </a:p>
          <a:p>
            <a:pPr marL="0" indent="0" algn="just">
              <a:buNone/>
            </a:pPr>
            <a:r>
              <a:rPr lang="tr-TR" dirty="0" smtClean="0"/>
              <a:t>	3</a:t>
            </a:r>
            <a:r>
              <a:rPr lang="tr-TR" dirty="0"/>
              <a:t>. Maddelerin yazılması</a:t>
            </a:r>
          </a:p>
          <a:p>
            <a:pPr marL="0" indent="0" algn="just">
              <a:buNone/>
            </a:pPr>
            <a:r>
              <a:rPr lang="tr-TR" dirty="0" smtClean="0"/>
              <a:t>	4</a:t>
            </a:r>
            <a:r>
              <a:rPr lang="tr-TR" dirty="0"/>
              <a:t>. Maddelerin gözden geçirilmesi (redaksiyon</a:t>
            </a:r>
            <a:r>
              <a:rPr lang="tr-TR" dirty="0" smtClean="0"/>
              <a:t>)</a:t>
            </a:r>
          </a:p>
          <a:p>
            <a:pPr marL="0" indent="0" algn="just">
              <a:buNone/>
            </a:pPr>
            <a:r>
              <a:rPr lang="tr-TR" dirty="0" smtClean="0"/>
              <a:t>	5</a:t>
            </a:r>
            <a:r>
              <a:rPr lang="tr-TR" dirty="0"/>
              <a:t>. Deneme formunun hazırlanması </a:t>
            </a:r>
            <a:r>
              <a:rPr lang="tr-TR" dirty="0" smtClean="0"/>
              <a:t>ve uygulamasının </a:t>
            </a:r>
            <a:r>
              <a:rPr lang="tr-TR" dirty="0"/>
              <a:t>yapılması</a:t>
            </a:r>
          </a:p>
          <a:p>
            <a:pPr marL="0" indent="0" algn="just">
              <a:buNone/>
            </a:pPr>
            <a:r>
              <a:rPr lang="tr-TR" dirty="0" smtClean="0"/>
              <a:t>	6.</a:t>
            </a:r>
            <a:r>
              <a:rPr lang="en-US" dirty="0" smtClean="0"/>
              <a:t> </a:t>
            </a:r>
            <a:r>
              <a:rPr lang="tr-TR" dirty="0"/>
              <a:t>Deneme uygulaması cevap kâğıtlarının puanlanması, madde analizi ve madde seçimi</a:t>
            </a:r>
          </a:p>
          <a:p>
            <a:pPr marL="0" indent="0" algn="just">
              <a:buNone/>
            </a:pPr>
            <a:r>
              <a:rPr lang="tr-TR" dirty="0" smtClean="0"/>
              <a:t>	7. </a:t>
            </a:r>
            <a:r>
              <a:rPr lang="tr-TR" dirty="0"/>
              <a:t>Nihai testin oluşturulması ve istatistiklerinin kestirilmesi 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27426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Sistemli </a:t>
            </a:r>
            <a:r>
              <a:rPr lang="tr-TR" dirty="0"/>
              <a:t>test geliştirme süreci, test puanlarının hangi amaçla kullanılacağının belirlenmesi zeminine </a:t>
            </a:r>
            <a:r>
              <a:rPr lang="tr-TR" dirty="0" smtClean="0"/>
              <a:t>oturmalı </a:t>
            </a:r>
            <a:r>
              <a:rPr lang="tr-TR" dirty="0"/>
              <a:t>(</a:t>
            </a:r>
            <a:r>
              <a:rPr lang="tr-TR" dirty="0" err="1"/>
              <a:t>Crocker</a:t>
            </a:r>
            <a:r>
              <a:rPr lang="tr-TR" dirty="0"/>
              <a:t> </a:t>
            </a:r>
            <a:r>
              <a:rPr lang="tr-TR" dirty="0" smtClean="0"/>
              <a:t>&amp; </a:t>
            </a:r>
            <a:r>
              <a:rPr lang="tr-TR" dirty="0" err="1"/>
              <a:t>Algina</a:t>
            </a:r>
            <a:r>
              <a:rPr lang="tr-TR" dirty="0"/>
              <a:t>, 1986).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Test sonuçları;</a:t>
            </a:r>
          </a:p>
          <a:p>
            <a:pPr lvl="1" algn="just"/>
            <a:r>
              <a:rPr lang="tr-TR" dirty="0" smtClean="0"/>
              <a:t>tanı koyma ve not verme gibi </a:t>
            </a:r>
            <a:r>
              <a:rPr lang="tr-TR" i="1" dirty="0" smtClean="0"/>
              <a:t>eğitsel kararlar</a:t>
            </a:r>
            <a:r>
              <a:rPr lang="tr-TR" dirty="0" smtClean="0"/>
              <a:t>; </a:t>
            </a:r>
          </a:p>
          <a:p>
            <a:pPr lvl="1" algn="just"/>
            <a:r>
              <a:rPr lang="tr-TR" dirty="0" smtClean="0"/>
              <a:t>meslekî, eğitsel ve kişisel alanlarda </a:t>
            </a:r>
            <a:r>
              <a:rPr lang="tr-TR" i="1" dirty="0" smtClean="0"/>
              <a:t>rehberlik ve danışmanlık kararları</a:t>
            </a:r>
            <a:r>
              <a:rPr lang="tr-TR" dirty="0" smtClean="0"/>
              <a:t>;</a:t>
            </a:r>
          </a:p>
          <a:p>
            <a:pPr lvl="1" algn="just"/>
            <a:r>
              <a:rPr lang="tr-TR" dirty="0" smtClean="0"/>
              <a:t> seçme, sınıflama ve öğretim programı planlama gibi </a:t>
            </a:r>
            <a:r>
              <a:rPr lang="tr-TR" i="1" dirty="0" smtClean="0"/>
              <a:t>idarî kararlar</a:t>
            </a:r>
            <a:r>
              <a:rPr lang="tr-TR" dirty="0" smtClean="0"/>
              <a:t> ve </a:t>
            </a:r>
            <a:r>
              <a:rPr lang="tr-TR" i="1" dirty="0" smtClean="0"/>
              <a:t>araştırmalarla ilgili kararla </a:t>
            </a:r>
            <a:r>
              <a:rPr lang="tr-TR" dirty="0" smtClean="0"/>
              <a:t>(</a:t>
            </a:r>
            <a:r>
              <a:rPr lang="tr-TR" dirty="0" err="1" smtClean="0"/>
              <a:t>Mehrens</a:t>
            </a:r>
            <a:r>
              <a:rPr lang="tr-TR" dirty="0" smtClean="0"/>
              <a:t> &amp; </a:t>
            </a:r>
            <a:r>
              <a:rPr lang="tr-TR" dirty="0" err="1" smtClean="0"/>
              <a:t>Lehman</a:t>
            </a:r>
            <a:r>
              <a:rPr lang="tr-TR" dirty="0" smtClean="0"/>
              <a:t>, 1991). </a:t>
            </a:r>
          </a:p>
          <a:p>
            <a:pPr algn="just"/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AD3A-38F8-4C0A-99C1-AA34CE55F58D}" type="slidenum">
              <a:rPr lang="tr-TR" smtClean="0"/>
              <a:t>4</a:t>
            </a:fld>
            <a:endParaRPr lang="tr-TR"/>
          </a:p>
        </p:txBody>
      </p:sp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tr-TR" sz="3600" b="1" dirty="0" smtClean="0"/>
              <a:t>1. Testin </a:t>
            </a:r>
            <a:r>
              <a:rPr lang="tr-TR" sz="3600" b="1" dirty="0"/>
              <a:t>Sonuçlarının Kullanılacağı Amacın </a:t>
            </a:r>
            <a:r>
              <a:rPr lang="tr-TR" sz="3600" b="1" dirty="0" smtClean="0"/>
              <a:t>Belirlenmesi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93247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96051"/>
            <a:ext cx="10515600" cy="1325563"/>
          </a:xfrm>
        </p:spPr>
        <p:txBody>
          <a:bodyPr>
            <a:normAutofit/>
          </a:bodyPr>
          <a:lstStyle/>
          <a:p>
            <a:pPr lvl="0" algn="ctr"/>
            <a:r>
              <a:rPr lang="tr-TR" b="1" dirty="0" smtClean="0"/>
              <a:t>2. </a:t>
            </a:r>
            <a:r>
              <a:rPr lang="tr-TR" b="1" dirty="0"/>
              <a:t>Test ile ölçülecek niteliklerin saptanması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2703" y="2159726"/>
            <a:ext cx="10515600" cy="4888094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“</a:t>
            </a:r>
            <a:r>
              <a:rPr lang="tr-TR" dirty="0"/>
              <a:t>Testin kapsamını belirleme” </a:t>
            </a:r>
            <a:r>
              <a:rPr lang="tr-TR" dirty="0" smtClean="0"/>
              <a:t>(Özçelik, 2012)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Testin amacı dâhilinde genel olarak ifade edilen özellikleri özelleştirme</a:t>
            </a:r>
          </a:p>
          <a:p>
            <a:pPr lvl="1" algn="just"/>
            <a:r>
              <a:rPr lang="tr-TR" dirty="0" smtClean="0"/>
              <a:t>Başarı testiyse, testin kapsamını “davranış” olarak nitelendirilen öğrenme ürünleri oluşturacaktır (</a:t>
            </a:r>
            <a:r>
              <a:rPr lang="tr-TR" dirty="0" err="1" smtClean="0"/>
              <a:t>Baykul</a:t>
            </a:r>
            <a:r>
              <a:rPr lang="tr-TR" dirty="0" smtClean="0"/>
              <a:t> ve Turgut, 2013). Bu aşamada, testin amacına bağlı olarak maddelerle ölçülecek ve amaçlanan yapıyı ortaya çıkaracak davranış örneklemi belirlenmektedir.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AD3A-38F8-4C0A-99C1-AA34CE55F58D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53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87342"/>
            <a:ext cx="10515600" cy="1325563"/>
          </a:xfrm>
        </p:spPr>
        <p:txBody>
          <a:bodyPr>
            <a:normAutofit/>
          </a:bodyPr>
          <a:lstStyle/>
          <a:p>
            <a:pPr lvl="0" algn="ctr"/>
            <a:r>
              <a:rPr lang="tr-TR" b="1" dirty="0" smtClean="0"/>
              <a:t>3</a:t>
            </a:r>
            <a:r>
              <a:rPr lang="tr-TR" dirty="0" smtClean="0"/>
              <a:t>. </a:t>
            </a:r>
            <a:r>
              <a:rPr lang="tr-TR" b="1" dirty="0"/>
              <a:t>Maddelerin </a:t>
            </a:r>
            <a:r>
              <a:rPr lang="tr-TR" b="1" dirty="0" smtClean="0"/>
              <a:t>Yazılması</a:t>
            </a:r>
            <a:r>
              <a:rPr lang="tr-TR" dirty="0"/>
              <a:t> 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233975"/>
            <a:ext cx="10515600" cy="5097100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Test maddesi: </a:t>
            </a:r>
            <a:r>
              <a:rPr lang="tr-TR" dirty="0"/>
              <a:t>öğrencinin yanıtlaması gereken ve belli bir kurala göre puanlandırılan ifade ve </a:t>
            </a:r>
            <a:r>
              <a:rPr lang="tr-TR" dirty="0" smtClean="0"/>
              <a:t>sorular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Haladyna</a:t>
            </a:r>
            <a:r>
              <a:rPr lang="tr-TR" dirty="0"/>
              <a:t>, 1997).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Test </a:t>
            </a:r>
            <a:r>
              <a:rPr lang="tr-TR" dirty="0"/>
              <a:t>maddeleri yazılırken takip edilecek </a:t>
            </a:r>
            <a:r>
              <a:rPr lang="tr-TR" dirty="0" smtClean="0"/>
              <a:t>adımlar(</a:t>
            </a:r>
            <a:r>
              <a:rPr lang="tr-TR" dirty="0" err="1" smtClean="0"/>
              <a:t>Crocker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Algina</a:t>
            </a:r>
            <a:r>
              <a:rPr lang="tr-TR" dirty="0"/>
              <a:t>, 1986</a:t>
            </a:r>
            <a:r>
              <a:rPr lang="tr-TR" dirty="0" smtClean="0"/>
              <a:t>): Uygun </a:t>
            </a:r>
            <a:r>
              <a:rPr lang="tr-TR" dirty="0"/>
              <a:t>Madde Türünün </a:t>
            </a:r>
            <a:r>
              <a:rPr lang="tr-TR" dirty="0" smtClean="0"/>
              <a:t>Seçilmesi &gt; Seçilen </a:t>
            </a:r>
            <a:r>
              <a:rPr lang="tr-TR" dirty="0"/>
              <a:t>Madde Türünün Ölçülen Özelliğe Uygunluğunun </a:t>
            </a:r>
            <a:r>
              <a:rPr lang="tr-TR" dirty="0" smtClean="0"/>
              <a:t>Onaylanması &gt; Madde Yazılması &gt; Madde </a:t>
            </a:r>
            <a:r>
              <a:rPr lang="tr-TR" dirty="0"/>
              <a:t>Yazıcılarının ve Madde Kalitesinin </a:t>
            </a:r>
            <a:r>
              <a:rPr lang="tr-TR" dirty="0" smtClean="0"/>
              <a:t>İzlenmesi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AD3A-38F8-4C0A-99C1-AA34CE55F58D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506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/>
              <a:t>4. Maddelerin Gözden Geçirilmesi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Maddeler yazıldıktan sonra, deneme formu oluşturulmadan </a:t>
            </a:r>
            <a:r>
              <a:rPr lang="tr-TR" dirty="0" smtClean="0"/>
              <a:t>önce çeşitli yönleriyle gözden geçirilmelidir (</a:t>
            </a:r>
            <a:r>
              <a:rPr lang="tr-TR" dirty="0" err="1" smtClean="0"/>
              <a:t>Baykul</a:t>
            </a:r>
            <a:r>
              <a:rPr lang="tr-TR" dirty="0"/>
              <a:t>, 2010):</a:t>
            </a:r>
          </a:p>
          <a:p>
            <a:pPr lvl="1" algn="just"/>
            <a:r>
              <a:rPr lang="tr-TR" dirty="0"/>
              <a:t>Her bir maddenin ölçülmek istenen davranışı ölçecek nitelikte olup olmadığı</a:t>
            </a:r>
            <a:endParaRPr lang="tr-TR" dirty="0" smtClean="0">
              <a:effectLst/>
            </a:endParaRPr>
          </a:p>
          <a:p>
            <a:pPr lvl="1" algn="just"/>
            <a:r>
              <a:rPr lang="tr-TR" dirty="0"/>
              <a:t>Bilimsel yönden bir yanlışının bulunup bulunmadığı</a:t>
            </a:r>
            <a:endParaRPr lang="tr-TR" dirty="0" smtClean="0">
              <a:effectLst/>
            </a:endParaRPr>
          </a:p>
          <a:p>
            <a:pPr lvl="1" algn="just"/>
            <a:r>
              <a:rPr lang="tr-TR" dirty="0"/>
              <a:t>Dil yönünden anlaşılır olup olmadığı</a:t>
            </a:r>
            <a:endParaRPr lang="tr-TR" dirty="0" smtClean="0">
              <a:effectLst/>
            </a:endParaRPr>
          </a:p>
          <a:p>
            <a:pPr lvl="1" algn="just"/>
            <a:r>
              <a:rPr lang="tr-TR" dirty="0"/>
              <a:t>Dil bilgisi hatasının bulunup bulunmadığı</a:t>
            </a:r>
            <a:endParaRPr lang="tr-TR" dirty="0" smtClean="0">
              <a:effectLst/>
            </a:endParaRPr>
          </a:p>
          <a:p>
            <a:pPr lvl="1" algn="just"/>
            <a:r>
              <a:rPr lang="tr-TR" dirty="0" smtClean="0"/>
              <a:t>Testin </a:t>
            </a:r>
            <a:r>
              <a:rPr lang="tr-TR" dirty="0"/>
              <a:t>ve maddelerin teknik özellikleri bakımından kusurlu olup olmadığı</a:t>
            </a:r>
            <a:endParaRPr lang="tr-TR" dirty="0" smtClean="0">
              <a:effectLst/>
            </a:endParaRPr>
          </a:p>
          <a:p>
            <a:pPr algn="just"/>
            <a:endParaRPr lang="tr-TR" dirty="0" smtClean="0"/>
          </a:p>
          <a:p>
            <a:pPr marL="0" indent="0" algn="ctr">
              <a:buNone/>
            </a:pPr>
            <a:r>
              <a:rPr lang="tr-TR" b="1" dirty="0"/>
              <a:t>M</a:t>
            </a:r>
            <a:r>
              <a:rPr lang="tr-TR" b="1" dirty="0" smtClean="0"/>
              <a:t>adde redaksiyonu</a:t>
            </a:r>
            <a:r>
              <a:rPr lang="tr-TR" dirty="0" smtClean="0"/>
              <a:t>:  Maddelerin</a:t>
            </a:r>
            <a:r>
              <a:rPr lang="tr-TR" dirty="0"/>
              <a:t>, bu yönlerden uzmanlar tarafından gözden geçirilmesi ve gerekli noktalarda önerilerde ve düzeltmelerde </a:t>
            </a:r>
            <a:r>
              <a:rPr lang="tr-TR" dirty="0" smtClean="0"/>
              <a:t>bulunulması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AD3A-38F8-4C0A-99C1-AA34CE55F58D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19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5. Deneme Formu ve Uygulaması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11680"/>
            <a:ext cx="10910455" cy="510322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Gözden geçirildikten sonra maddelerden </a:t>
            </a:r>
            <a:r>
              <a:rPr lang="tr-TR" dirty="0"/>
              <a:t>bir deneme formu </a:t>
            </a:r>
            <a:r>
              <a:rPr lang="tr-TR" dirty="0" smtClean="0"/>
              <a:t>oluşturulmaktadır.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Maddeler </a:t>
            </a:r>
            <a:r>
              <a:rPr lang="tr-TR" dirty="0"/>
              <a:t>asıl uygulanacak gruba benzer özellikler gösteren bir deneme grubuna </a:t>
            </a:r>
            <a:r>
              <a:rPr lang="tr-TR" dirty="0" smtClean="0"/>
              <a:t>uygulanmalıdır.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Madde </a:t>
            </a:r>
            <a:r>
              <a:rPr lang="tr-TR" dirty="0"/>
              <a:t>sayısının gerçek testte yer alması amaçlananın </a:t>
            </a:r>
            <a:r>
              <a:rPr lang="tr-TR" dirty="0" smtClean="0"/>
              <a:t>en  az üç </a:t>
            </a:r>
            <a:r>
              <a:rPr lang="tr-TR" dirty="0"/>
              <a:t>katı </a:t>
            </a:r>
            <a:r>
              <a:rPr lang="tr-TR" dirty="0" smtClean="0"/>
              <a:t>olmalıdır </a:t>
            </a:r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Crocker</a:t>
            </a:r>
            <a:r>
              <a:rPr lang="tr-TR" dirty="0" smtClean="0"/>
              <a:t> &amp; </a:t>
            </a:r>
            <a:r>
              <a:rPr lang="tr-TR" dirty="0" err="1" smtClean="0"/>
              <a:t>Algina</a:t>
            </a:r>
            <a:r>
              <a:rPr lang="tr-TR" dirty="0" smtClean="0"/>
              <a:t>, 1986)</a:t>
            </a:r>
          </a:p>
          <a:p>
            <a:pPr algn="just"/>
            <a:endParaRPr lang="tr-TR" dirty="0"/>
          </a:p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AD3A-38F8-4C0A-99C1-AA34CE55F58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98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6. </a:t>
            </a:r>
            <a:r>
              <a:rPr lang="tr-TR" b="1" dirty="0"/>
              <a:t>Deneme uygulaması cevap kâğıtlarının puanlanması, madde analizi ve madde seçimi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34779"/>
            <a:ext cx="10900954" cy="4723221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Deneme uygulamasının ardından puanlanan maddeler analiz edilir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Madde analizi ile bireylerin </a:t>
            </a:r>
            <a:r>
              <a:rPr lang="tr-TR" dirty="0"/>
              <a:t>maddelere verdikleri yanıtlara ve test puanlarına dayanarak öncelikle yanıtlayıcı değil maddeler hakkında bilgi </a:t>
            </a:r>
            <a:r>
              <a:rPr lang="tr-TR" dirty="0" smtClean="0"/>
              <a:t>sağlamak amaçlanmaktadır (</a:t>
            </a:r>
            <a:r>
              <a:rPr lang="tr-TR" dirty="0" err="1" smtClean="0"/>
              <a:t>Livingston</a:t>
            </a:r>
            <a:r>
              <a:rPr lang="tr-TR" dirty="0"/>
              <a:t>, 2006</a:t>
            </a:r>
            <a:r>
              <a:rPr lang="tr-TR" dirty="0" smtClean="0"/>
              <a:t>).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Madde analizi; madde </a:t>
            </a:r>
            <a:r>
              <a:rPr lang="tr-TR" dirty="0"/>
              <a:t>güçlüğü, madde ayırt </a:t>
            </a:r>
            <a:r>
              <a:rPr lang="tr-TR" dirty="0" smtClean="0"/>
              <a:t>ediciliğine yönelik bilgi sağlamaktadır.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AD3A-38F8-4C0A-99C1-AA34CE55F58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516</Words>
  <Application>Microsoft Office PowerPoint</Application>
  <PresentationFormat>Geniş ekran</PresentationFormat>
  <Paragraphs>77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Psikolojik testlerin geliştirilme süreçleri</vt:lpstr>
      <vt:lpstr>PowerPoint Sunusu</vt:lpstr>
      <vt:lpstr>Psikolojik testlerin geliştirme süreçleri</vt:lpstr>
      <vt:lpstr>1. Testin Sonuçlarının Kullanılacağı Amacın Belirlenmesi</vt:lpstr>
      <vt:lpstr>2. Test ile ölçülecek niteliklerin saptanması </vt:lpstr>
      <vt:lpstr>3. Maddelerin Yazılması </vt:lpstr>
      <vt:lpstr>4. Maddelerin Gözden Geçirilmesi</vt:lpstr>
      <vt:lpstr>5. Deneme Formu ve Uygulaması</vt:lpstr>
      <vt:lpstr>6. Deneme uygulaması cevap kâğıtlarının puanlanması, madde analizi ve madde seçimi</vt:lpstr>
      <vt:lpstr>7. Nihai testin oluşturulması ve istatistiklerinin kestirilmesi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Cagla ALPAYAR</cp:lastModifiedBy>
  <cp:revision>15</cp:revision>
  <dcterms:created xsi:type="dcterms:W3CDTF">2017-05-16T13:19:38Z</dcterms:created>
  <dcterms:modified xsi:type="dcterms:W3CDTF">2018-01-31T04:59:33Z</dcterms:modified>
</cp:coreProperties>
</file>