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6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7E133-76DB-4A78-91D3-BF31D7076B20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79C2A-D352-4120-8F2F-69F368726AD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Oksidatif</a:t>
            </a:r>
            <a:r>
              <a:rPr lang="tr-TR" dirty="0" smtClean="0"/>
              <a:t> </a:t>
            </a:r>
            <a:r>
              <a:rPr lang="tr-TR" dirty="0" err="1" smtClean="0"/>
              <a:t>fosforilasyon</a:t>
            </a:r>
            <a:r>
              <a:rPr lang="tr-TR" dirty="0" smtClean="0"/>
              <a:t> için </a:t>
            </a:r>
            <a:r>
              <a:rPr lang="tr-TR" dirty="0" err="1" smtClean="0"/>
              <a:t>sitozolik</a:t>
            </a:r>
            <a:r>
              <a:rPr lang="tr-TR" dirty="0" smtClean="0"/>
              <a:t> </a:t>
            </a:r>
            <a:r>
              <a:rPr lang="tr-TR" dirty="0" err="1" smtClean="0"/>
              <a:t>NADH’nin</a:t>
            </a:r>
            <a:r>
              <a:rPr lang="tr-TR" dirty="0" smtClean="0"/>
              <a:t> mitokondriye alınışı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Sitoplazmik</a:t>
            </a:r>
            <a:r>
              <a:rPr lang="tr-TR" i="1" dirty="0" smtClean="0"/>
              <a:t> </a:t>
            </a:r>
            <a:r>
              <a:rPr lang="tr-TR" i="1" dirty="0" err="1" smtClean="0"/>
              <a:t>NADH’nin</a:t>
            </a:r>
            <a:r>
              <a:rPr lang="tr-TR" i="1" dirty="0" smtClean="0"/>
              <a:t> solunum zincirinde değerlendirilmek üzere mitokondriye alınışı iki yolladır;</a:t>
            </a:r>
          </a:p>
          <a:p>
            <a:r>
              <a:rPr lang="tr-TR" i="1" dirty="0" smtClean="0"/>
              <a:t> </a:t>
            </a:r>
            <a:r>
              <a:rPr lang="tr-TR" b="1" i="1" dirty="0" err="1" smtClean="0"/>
              <a:t>malat</a:t>
            </a:r>
            <a:r>
              <a:rPr lang="tr-TR" b="1" i="1" dirty="0" smtClean="0"/>
              <a:t>-</a:t>
            </a:r>
            <a:r>
              <a:rPr lang="tr-TR" b="1" i="1" dirty="0" err="1" smtClean="0"/>
              <a:t>aspartat</a:t>
            </a:r>
            <a:r>
              <a:rPr lang="tr-TR" b="1" i="1" dirty="0" smtClean="0"/>
              <a:t> mekiği</a:t>
            </a:r>
            <a:r>
              <a:rPr lang="tr-TR" i="1" dirty="0" smtClean="0"/>
              <a:t> </a:t>
            </a:r>
          </a:p>
          <a:p>
            <a:r>
              <a:rPr lang="tr-TR" i="1" dirty="0" smtClean="0"/>
              <a:t> </a:t>
            </a:r>
            <a:r>
              <a:rPr lang="tr-TR" b="1" i="1" dirty="0" err="1" smtClean="0"/>
              <a:t>gliserol</a:t>
            </a:r>
            <a:r>
              <a:rPr lang="tr-TR" b="1" i="1" dirty="0" smtClean="0"/>
              <a:t>-3-fosfat mekiği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Malat</a:t>
            </a:r>
            <a:r>
              <a:rPr lang="tr-TR" b="1" dirty="0" smtClean="0"/>
              <a:t>-</a:t>
            </a:r>
            <a:r>
              <a:rPr lang="tr-TR" b="1" dirty="0" err="1" smtClean="0"/>
              <a:t>aspartat</a:t>
            </a:r>
            <a:r>
              <a:rPr lang="tr-TR" b="1" dirty="0" smtClean="0"/>
              <a:t> mekiği,</a:t>
            </a:r>
            <a:r>
              <a:rPr lang="tr-TR" dirty="0" smtClean="0"/>
              <a:t> karaciğer, böbrek ve kalp mitokondrilerinde fonksiyon görür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Sitozolik</a:t>
            </a:r>
            <a:r>
              <a:rPr lang="tr-TR" dirty="0" smtClean="0"/>
              <a:t> </a:t>
            </a:r>
            <a:r>
              <a:rPr lang="tr-TR" dirty="0" err="1" smtClean="0"/>
              <a:t>NADH'dan</a:t>
            </a:r>
            <a:r>
              <a:rPr lang="tr-TR" dirty="0" smtClean="0"/>
              <a:t> indirgeyici eşdeğerliklerin mitokondri </a:t>
            </a:r>
            <a:r>
              <a:rPr lang="tr-TR" dirty="0" err="1" smtClean="0"/>
              <a:t>matriksine</a:t>
            </a:r>
            <a:r>
              <a:rPr lang="tr-TR" dirty="0" smtClean="0"/>
              <a:t> taşınmasını sağlayan bu mekik, karaciğer, böbrek ve kalp dokusunda kullanılır. </a:t>
            </a:r>
          </a:p>
          <a:p>
            <a:r>
              <a:rPr lang="tr-TR" dirty="0" err="1" smtClean="0"/>
              <a:t>Sitozoldeki</a:t>
            </a:r>
            <a:r>
              <a:rPr lang="tr-TR" dirty="0" smtClean="0"/>
              <a:t> NADH iki değerliğini </a:t>
            </a:r>
            <a:r>
              <a:rPr lang="tr-TR" dirty="0" err="1" smtClean="0"/>
              <a:t>oksaloasetata</a:t>
            </a:r>
            <a:r>
              <a:rPr lang="tr-TR" dirty="0" smtClean="0"/>
              <a:t> verirken, </a:t>
            </a:r>
            <a:r>
              <a:rPr lang="tr-TR" dirty="0" err="1" smtClean="0"/>
              <a:t>malat</a:t>
            </a:r>
            <a:r>
              <a:rPr lang="tr-TR" dirty="0" smtClean="0"/>
              <a:t> oluşur. </a:t>
            </a:r>
            <a:r>
              <a:rPr lang="tr-TR" dirty="0" err="1" smtClean="0"/>
              <a:t>Malat</a:t>
            </a:r>
            <a:r>
              <a:rPr lang="tr-TR" dirty="0" smtClean="0"/>
              <a:t> iç zardan </a:t>
            </a:r>
            <a:r>
              <a:rPr lang="tr-TR" dirty="0" err="1" smtClean="0"/>
              <a:t>malat</a:t>
            </a:r>
            <a:r>
              <a:rPr lang="tr-TR" dirty="0" smtClean="0"/>
              <a:t>-</a:t>
            </a:r>
            <a:r>
              <a:rPr lang="el-GR" dirty="0" smtClean="0"/>
              <a:t>α</a:t>
            </a:r>
            <a:r>
              <a:rPr lang="tr-TR" dirty="0" smtClean="0"/>
              <a:t>-</a:t>
            </a:r>
            <a:r>
              <a:rPr lang="tr-TR" dirty="0" err="1" smtClean="0"/>
              <a:t>ketoglutarat</a:t>
            </a:r>
            <a:r>
              <a:rPr lang="tr-TR" dirty="0" smtClean="0"/>
              <a:t> taşıyıcısıyla geçer.</a:t>
            </a:r>
          </a:p>
          <a:p>
            <a:r>
              <a:rPr lang="tr-TR" dirty="0" err="1" smtClean="0"/>
              <a:t>Matrikste</a:t>
            </a:r>
            <a:r>
              <a:rPr lang="tr-TR" dirty="0" smtClean="0"/>
              <a:t> </a:t>
            </a:r>
            <a:r>
              <a:rPr lang="tr-TR" dirty="0" err="1" smtClean="0"/>
              <a:t>malat</a:t>
            </a:r>
            <a:r>
              <a:rPr lang="tr-TR" dirty="0" smtClean="0"/>
              <a:t> iki değerliğini NAD+'ye verir ve sonuçta NADH solunum zinciri tarafından oksitlenir.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err="1" smtClean="0"/>
              <a:t>Malattan</a:t>
            </a:r>
            <a:r>
              <a:rPr lang="tr-TR" dirty="0" smtClean="0"/>
              <a:t> oluşan </a:t>
            </a:r>
            <a:r>
              <a:rPr lang="tr-TR" dirty="0" err="1" smtClean="0"/>
              <a:t>oksaloasetat</a:t>
            </a:r>
            <a:r>
              <a:rPr lang="tr-TR" dirty="0" smtClean="0"/>
              <a:t> </a:t>
            </a:r>
            <a:r>
              <a:rPr lang="tr-TR" dirty="0" err="1" smtClean="0"/>
              <a:t>sitozole</a:t>
            </a:r>
            <a:r>
              <a:rPr lang="tr-TR" dirty="0" smtClean="0"/>
              <a:t> doğrudan geçemez.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Önce </a:t>
            </a:r>
            <a:r>
              <a:rPr lang="tr-TR" dirty="0" err="1" smtClean="0"/>
              <a:t>aspartata</a:t>
            </a:r>
            <a:r>
              <a:rPr lang="tr-TR" dirty="0" smtClean="0"/>
              <a:t> </a:t>
            </a:r>
            <a:r>
              <a:rPr lang="tr-TR" dirty="0" err="1" smtClean="0"/>
              <a:t>transamine</a:t>
            </a:r>
            <a:r>
              <a:rPr lang="tr-TR" dirty="0" smtClean="0"/>
              <a:t> olur.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şekilde </a:t>
            </a:r>
            <a:r>
              <a:rPr lang="tr-TR" dirty="0" err="1" smtClean="0"/>
              <a:t>glutamat</a:t>
            </a:r>
            <a:r>
              <a:rPr lang="tr-TR" dirty="0" smtClean="0"/>
              <a:t>-</a:t>
            </a:r>
            <a:r>
              <a:rPr lang="tr-TR" dirty="0" err="1" smtClean="0"/>
              <a:t>aspartat</a:t>
            </a:r>
            <a:r>
              <a:rPr lang="tr-TR" dirty="0" smtClean="0"/>
              <a:t> ta­</a:t>
            </a:r>
            <a:br>
              <a:rPr lang="tr-TR" dirty="0" smtClean="0"/>
            </a:br>
            <a:r>
              <a:rPr lang="tr-TR" dirty="0" err="1" smtClean="0"/>
              <a:t>şıyıcı</a:t>
            </a:r>
            <a:r>
              <a:rPr lang="tr-TR" dirty="0" smtClean="0"/>
              <a:t> ile geçebilir. </a:t>
            </a:r>
            <a:r>
              <a:rPr lang="tr-TR" dirty="0" err="1" smtClean="0"/>
              <a:t>Oksaloasetat</a:t>
            </a:r>
            <a:r>
              <a:rPr lang="tr-TR" dirty="0" smtClean="0"/>
              <a:t> </a:t>
            </a:r>
            <a:r>
              <a:rPr lang="tr-TR" dirty="0" err="1" smtClean="0"/>
              <a:t>sitozolde</a:t>
            </a:r>
            <a:r>
              <a:rPr lang="tr-TR" dirty="0" smtClean="0"/>
              <a:t> tekrar oluşur  ve döngü tamamlanır.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Gliserol</a:t>
            </a:r>
            <a:r>
              <a:rPr lang="tr-TR" b="1" dirty="0" smtClean="0"/>
              <a:t>-3-fosfat mekiği,</a:t>
            </a:r>
            <a:r>
              <a:rPr lang="tr-TR" dirty="0" smtClean="0"/>
              <a:t> iskelet kasları ve beyinde fonksiyon görür; </a:t>
            </a:r>
          </a:p>
          <a:p>
            <a:r>
              <a:rPr lang="tr-TR" dirty="0" smtClean="0"/>
              <a:t>Bu mekik, elektronların </a:t>
            </a:r>
            <a:r>
              <a:rPr lang="tr-TR" dirty="0" err="1" smtClean="0"/>
              <a:t>NADH’den</a:t>
            </a:r>
            <a:r>
              <a:rPr lang="tr-TR" dirty="0" smtClean="0"/>
              <a:t> kompleks I yerine kompleks </a:t>
            </a:r>
            <a:r>
              <a:rPr lang="tr-TR" dirty="0" err="1" smtClean="0"/>
              <a:t>III’e</a:t>
            </a:r>
            <a:r>
              <a:rPr lang="tr-TR" dirty="0" smtClean="0"/>
              <a:t> aktarılmasını ve dolayısıyla bir elektron çifti için 2 ATP oluşmasını sağlar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Sitozolde</a:t>
            </a:r>
            <a:r>
              <a:rPr lang="tr-TR" dirty="0" smtClean="0"/>
              <a:t> </a:t>
            </a:r>
            <a:r>
              <a:rPr lang="tr-TR" dirty="0" err="1" smtClean="0"/>
              <a:t>dihidroksiaseton</a:t>
            </a:r>
            <a:r>
              <a:rPr lang="tr-TR" dirty="0" smtClean="0"/>
              <a:t> fosfat, </a:t>
            </a:r>
            <a:r>
              <a:rPr lang="tr-TR" dirty="0" err="1" smtClean="0"/>
              <a:t>sitozolik</a:t>
            </a:r>
            <a:r>
              <a:rPr lang="tr-TR" dirty="0" smtClean="0"/>
              <a:t> </a:t>
            </a:r>
            <a:r>
              <a:rPr lang="tr-TR" dirty="0" err="1" smtClean="0"/>
              <a:t>gliserol</a:t>
            </a:r>
            <a:r>
              <a:rPr lang="tr-TR" dirty="0" smtClean="0"/>
              <a:t> 3-fosfat </a:t>
            </a:r>
            <a:r>
              <a:rPr lang="tr-TR" dirty="0" err="1" smtClean="0"/>
              <a:t>dehidrogenaz</a:t>
            </a:r>
            <a:r>
              <a:rPr lang="tr-TR" dirty="0" smtClean="0"/>
              <a:t> kataliziyle </a:t>
            </a:r>
            <a:r>
              <a:rPr lang="tr-TR" dirty="0" err="1" smtClean="0"/>
              <a:t>NADH’dan</a:t>
            </a:r>
            <a:r>
              <a:rPr lang="tr-TR" dirty="0" smtClean="0"/>
              <a:t> iki indirgeyici eşdeğerlik alır.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 zarın dış yüzeyine bağlı olan G-3-PD bir </a:t>
            </a:r>
            <a:r>
              <a:rPr lang="tr-TR" dirty="0" err="1" smtClean="0"/>
              <a:t>izoenzimi</a:t>
            </a:r>
            <a:r>
              <a:rPr lang="tr-TR" dirty="0" smtClean="0"/>
              <a:t>, </a:t>
            </a:r>
          </a:p>
          <a:p>
            <a:pPr>
              <a:buNone/>
            </a:pPr>
            <a:r>
              <a:rPr lang="tr-TR" dirty="0" smtClean="0"/>
              <a:t>   G-3-</a:t>
            </a:r>
            <a:r>
              <a:rPr lang="tr-TR" dirty="0" err="1" smtClean="0"/>
              <a:t>P’tan</a:t>
            </a:r>
            <a:r>
              <a:rPr lang="tr-TR" dirty="0" smtClean="0"/>
              <a:t> iki indirgeyici değerliği alıp </a:t>
            </a:r>
            <a:r>
              <a:rPr lang="tr-TR" dirty="0" err="1" smtClean="0"/>
              <a:t>zarlararası</a:t>
            </a:r>
            <a:r>
              <a:rPr lang="tr-TR" dirty="0" smtClean="0"/>
              <a:t> boşlukla </a:t>
            </a:r>
            <a:r>
              <a:rPr lang="tr-TR" dirty="0" err="1" smtClean="0"/>
              <a:t>ubikinona</a:t>
            </a:r>
            <a:r>
              <a:rPr lang="tr-TR" dirty="0" smtClean="0"/>
              <a:t> verir.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Tek yönlü işleyen bir sistemdir.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179</Words>
  <Application>Microsoft Office PowerPoint</Application>
  <PresentationFormat>Ekran Gösterisi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Oksidatif fosforilasyon için sitozolik NADH’nin mitokondriye alınışı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Oksidatif fosforilasyon için sitozolik NADH’nin mitokondriye alınışı </dc:title>
  <dc:creator>user</dc:creator>
  <cp:lastModifiedBy>user</cp:lastModifiedBy>
  <cp:revision>3</cp:revision>
  <dcterms:created xsi:type="dcterms:W3CDTF">2018-05-17T13:10:21Z</dcterms:created>
  <dcterms:modified xsi:type="dcterms:W3CDTF">2018-05-17T13:30:32Z</dcterms:modified>
</cp:coreProperties>
</file>