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3" r:id="rId4"/>
    <p:sldId id="274" r:id="rId5"/>
    <p:sldId id="292" r:id="rId6"/>
    <p:sldId id="293" r:id="rId7"/>
    <p:sldId id="294" r:id="rId8"/>
    <p:sldId id="275" r:id="rId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32" autoAdjust="0"/>
    <p:restoredTop sz="94660"/>
  </p:normalViewPr>
  <p:slideViewPr>
    <p:cSldViewPr snapToGrid="0">
      <p:cViewPr varScale="1">
        <p:scale>
          <a:sx n="62" d="100"/>
          <a:sy n="62" d="100"/>
        </p:scale>
        <p:origin x="96" y="6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836CE-FAA0-43DA-88D6-6EBE7B728B64}" type="datetimeFigureOut">
              <a:rPr lang="tr-TR" smtClean="0"/>
              <a:t>25.07.2024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B85E0-E8FB-4C7A-BF86-9D6B314CFC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57119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836CE-FAA0-43DA-88D6-6EBE7B728B64}" type="datetimeFigureOut">
              <a:rPr lang="tr-TR" smtClean="0"/>
              <a:t>25.07.2024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B85E0-E8FB-4C7A-BF86-9D6B314CFC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8913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836CE-FAA0-43DA-88D6-6EBE7B728B64}" type="datetimeFigureOut">
              <a:rPr lang="tr-TR" smtClean="0"/>
              <a:t>25.07.2024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B85E0-E8FB-4C7A-BF86-9D6B314CFC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5622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836CE-FAA0-43DA-88D6-6EBE7B728B64}" type="datetimeFigureOut">
              <a:rPr lang="tr-TR" smtClean="0"/>
              <a:t>25.07.2024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B85E0-E8FB-4C7A-BF86-9D6B314CFC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02892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836CE-FAA0-43DA-88D6-6EBE7B728B64}" type="datetimeFigureOut">
              <a:rPr lang="tr-TR" smtClean="0"/>
              <a:t>25.07.2024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B85E0-E8FB-4C7A-BF86-9D6B314CFC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685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836CE-FAA0-43DA-88D6-6EBE7B728B64}" type="datetimeFigureOut">
              <a:rPr lang="tr-TR" smtClean="0"/>
              <a:t>25.07.2024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B85E0-E8FB-4C7A-BF86-9D6B314CFC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79238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836CE-FAA0-43DA-88D6-6EBE7B728B64}" type="datetimeFigureOut">
              <a:rPr lang="tr-TR" smtClean="0"/>
              <a:t>25.07.2024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B85E0-E8FB-4C7A-BF86-9D6B314CFC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23902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836CE-FAA0-43DA-88D6-6EBE7B728B64}" type="datetimeFigureOut">
              <a:rPr lang="tr-TR" smtClean="0"/>
              <a:t>25.07.2024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B85E0-E8FB-4C7A-BF86-9D6B314CFC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41191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836CE-FAA0-43DA-88D6-6EBE7B728B64}" type="datetimeFigureOut">
              <a:rPr lang="tr-TR" smtClean="0"/>
              <a:t>25.07.2024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B85E0-E8FB-4C7A-BF86-9D6B314CFC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3637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836CE-FAA0-43DA-88D6-6EBE7B728B64}" type="datetimeFigureOut">
              <a:rPr lang="tr-TR" smtClean="0"/>
              <a:t>25.07.2024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B85E0-E8FB-4C7A-BF86-9D6B314CFC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6847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836CE-FAA0-43DA-88D6-6EBE7B728B64}" type="datetimeFigureOut">
              <a:rPr lang="tr-TR" smtClean="0"/>
              <a:t>25.07.2024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B85E0-E8FB-4C7A-BF86-9D6B314CFC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20891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836CE-FAA0-43DA-88D6-6EBE7B728B64}" type="datetimeFigureOut">
              <a:rPr lang="tr-TR" smtClean="0"/>
              <a:t>25.07.2024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B85E0-E8FB-4C7A-BF86-9D6B314CFC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84512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fa.gov.tr/turkeys-energy-strategy.en.mfa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tr-TR" sz="8000" b="1" u="sng" dirty="0">
                <a:solidFill>
                  <a:schemeClr val="bg1"/>
                </a:solidFill>
              </a:rPr>
              <a:t>Political Geography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3804445"/>
            <a:ext cx="9144000" cy="1655762"/>
          </a:xfrm>
        </p:spPr>
        <p:txBody>
          <a:bodyPr/>
          <a:lstStyle/>
          <a:p>
            <a:r>
              <a:rPr lang="tr-TR" b="1" dirty="0">
                <a:solidFill>
                  <a:schemeClr val="bg1"/>
                </a:solidFill>
              </a:rPr>
              <a:t>Asst. Prof. Merve ALTUNDAL ÖNCÜ</a:t>
            </a:r>
          </a:p>
        </p:txBody>
      </p:sp>
    </p:spTree>
    <p:extLst>
      <p:ext uri="{BB962C8B-B14F-4D97-AF65-F5344CB8AC3E}">
        <p14:creationId xmlns:p14="http://schemas.microsoft.com/office/powerpoint/2010/main" val="3419550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RESOURCE AND POWER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4"/>
            <a:ext cx="6717632" cy="4559133"/>
          </a:xfrm>
        </p:spPr>
        <p:txBody>
          <a:bodyPr/>
          <a:lstStyle/>
          <a:p>
            <a:r>
              <a:rPr lang="en-US" b="1" dirty="0"/>
              <a:t>It is impossible to consider the population of a state, its efficiency and effectiveness, without, at the same time, discussing the resources, which are available for its use.</a:t>
            </a:r>
            <a:endParaRPr lang="tr-TR" b="1" dirty="0"/>
          </a:p>
          <a:p>
            <a:r>
              <a:rPr lang="en-US" dirty="0"/>
              <a:t>People must have land on which to live and to grow their food. </a:t>
            </a:r>
            <a:endParaRPr lang="tr-TR" dirty="0"/>
          </a:p>
          <a:p>
            <a:r>
              <a:rPr lang="en-US" dirty="0"/>
              <a:t>Almost all food is derived directly from the soil, and its volume and quality depend directly on the extent and nature of the soil.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94256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90863"/>
            <a:ext cx="7150768" cy="511743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For successful agriculture good soils and for industries reserves of minerals are needed.</a:t>
            </a:r>
            <a:endParaRPr lang="tr-TR" dirty="0"/>
          </a:p>
          <a:p>
            <a:r>
              <a:rPr lang="en-US" b="1" dirty="0"/>
              <a:t>The cultivable soil must, then, be regarded as a primary resource in the estimate of national power.</a:t>
            </a:r>
            <a:endParaRPr lang="tr-TR" b="1" dirty="0"/>
          </a:p>
          <a:p>
            <a:endParaRPr lang="tr-TR" b="1" dirty="0"/>
          </a:p>
          <a:p>
            <a:r>
              <a:rPr lang="en-US" dirty="0"/>
              <a:t>The raw materials from which the metals are derived have a place of special importance in any discussion of national power, because modern industry cannot be carried on without them.</a:t>
            </a:r>
            <a:endParaRPr lang="tr-TR" dirty="0"/>
          </a:p>
          <a:p>
            <a:r>
              <a:rPr lang="en-US" dirty="0"/>
              <a:t>A state which lacks the more important minerals or which has only small reserves may feel especially vulnerable.</a:t>
            </a:r>
            <a:endParaRPr lang="tr-T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968" y="545143"/>
            <a:ext cx="4095862" cy="204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3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64024"/>
            <a:ext cx="10515600" cy="5712939"/>
          </a:xfrm>
        </p:spPr>
        <p:txBody>
          <a:bodyPr/>
          <a:lstStyle/>
          <a:p>
            <a:r>
              <a:rPr lang="en-US" dirty="0"/>
              <a:t>Few </a:t>
            </a:r>
            <a:r>
              <a:rPr lang="en-US" b="1" dirty="0"/>
              <a:t>natural resources </a:t>
            </a:r>
            <a:r>
              <a:rPr lang="en-US" dirty="0"/>
              <a:t>can be used in the forms in which nature has given to mankind. They need to be smelted, refined, and fabricated.</a:t>
            </a:r>
            <a:endParaRPr lang="tr-TR" dirty="0"/>
          </a:p>
          <a:p>
            <a:r>
              <a:rPr lang="en-US" dirty="0"/>
              <a:t> </a:t>
            </a:r>
            <a:r>
              <a:rPr lang="en-US" b="1" dirty="0"/>
              <a:t>Potential resources</a:t>
            </a:r>
            <a:r>
              <a:rPr lang="en-US" dirty="0"/>
              <a:t>, which need years to develop, may not greatly help. If the decision-making authority initiates a policy now, it needs the support of resource at once, not at some hypothetical date in the future. </a:t>
            </a:r>
            <a:endParaRPr lang="tr-TR" dirty="0"/>
          </a:p>
          <a:p>
            <a:r>
              <a:rPr lang="en-US" dirty="0"/>
              <a:t>On several occasions in the past century the responsible powers in a State have been forced to admit, “we shall be in a position to risk war only if certain resources are available” and to delay political action until a safety margin in resources has been achieved.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23509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4807BA6-0839-13B2-D60F-090D69CE0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" name="Resim 6" descr="metin, gökyüzü, bulut, su içeren bir resim&#10;&#10;Açıklama otomatik olarak oluşturuldu">
            <a:extLst>
              <a:ext uri="{FF2B5EF4-FFF2-40B4-BE49-F238E27FC236}">
                <a16:creationId xmlns:a16="http://schemas.microsoft.com/office/drawing/2014/main" id="{04767466-A85C-4201-0F9B-2E974CAEBA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226" y="233082"/>
            <a:ext cx="7205753" cy="636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707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06A0975-3202-E715-6E44-86510AE43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CF0B1D98-FFD0-DDDA-DA8E-C90FD64A4E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9377" y="365125"/>
            <a:ext cx="10793245" cy="624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22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CB56832-76FF-1594-80D2-A936ABCC0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339C7BB-FE70-87D2-1C35-E04A40AE8B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hlinkClick r:id="rId2"/>
              </a:rPr>
              <a:t>https://www.mfa.gov.tr/turkeys-energy-strategy.en.mfa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27351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in order to be considered in the power potential of the state, </a:t>
            </a:r>
            <a:r>
              <a:rPr lang="en-US" b="1" dirty="0"/>
              <a:t>the resources must be developed and available, or available after a very short delay.</a:t>
            </a:r>
            <a:endParaRPr lang="tr-TR" b="1" dirty="0"/>
          </a:p>
          <a:p>
            <a:r>
              <a:rPr lang="en-US" dirty="0"/>
              <a:t>This pre-supposes the construction of transportation net to bring the raw resources to the factories for processing and the finished goods to those locations where their use is the most effective.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843605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3228</TotalTime>
  <Words>369</Words>
  <Application>Microsoft Office PowerPoint</Application>
  <PresentationFormat>Geniş ekran</PresentationFormat>
  <Paragraphs>17</Paragraphs>
  <Slides>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Political Geography</vt:lpstr>
      <vt:lpstr>RESOURCE AND POWER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Political Geography</dc:title>
  <dc:creator>Microsoft account</dc:creator>
  <cp:lastModifiedBy>merve altundal öncü</cp:lastModifiedBy>
  <cp:revision>71</cp:revision>
  <dcterms:created xsi:type="dcterms:W3CDTF">2024-02-05T10:55:55Z</dcterms:created>
  <dcterms:modified xsi:type="dcterms:W3CDTF">2024-07-24T21:22:35Z</dcterms:modified>
</cp:coreProperties>
</file>