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1" r:id="rId2"/>
    <p:sldId id="299" r:id="rId3"/>
    <p:sldId id="282" r:id="rId4"/>
    <p:sldId id="285" r:id="rId5"/>
    <p:sldId id="311" r:id="rId6"/>
    <p:sldId id="286" r:id="rId7"/>
    <p:sldId id="312" r:id="rId8"/>
    <p:sldId id="297" r:id="rId9"/>
    <p:sldId id="287" r:id="rId10"/>
    <p:sldId id="293" r:id="rId11"/>
    <p:sldId id="289" r:id="rId12"/>
    <p:sldId id="294" r:id="rId13"/>
    <p:sldId id="291" r:id="rId14"/>
    <p:sldId id="28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4A856-A8E6-4AC4-9ABB-0AD8A200D392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7CEC8-6327-4993-B8B6-861ABDBA31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76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27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41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8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79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6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34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09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8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2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20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2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95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31504" y="1124744"/>
            <a:ext cx="8928992" cy="2952328"/>
          </a:xfrm>
        </p:spPr>
        <p:txBody>
          <a:bodyPr>
            <a:noAutofit/>
          </a:bodyPr>
          <a:lstStyle/>
          <a:p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 Atlarında </a:t>
            </a:r>
            <a:b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Performans Artırıcı Maddelerin Analizleri ve Önemi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295600" y="4437112"/>
            <a:ext cx="6400800" cy="1752600"/>
          </a:xfrm>
        </p:spPr>
        <p:txBody>
          <a:bodyPr/>
          <a:lstStyle/>
          <a:p>
            <a:endParaRPr lang="tr-T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Araştırma Görevlisi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Efe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Kurtdede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703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Egzersiz Sonrası Toparlanma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Fosfat Depolarının Yenilenmesi </a:t>
            </a:r>
          </a:p>
          <a:p>
            <a:r>
              <a:rPr lang="tr-TR" dirty="0" smtClean="0"/>
              <a:t>Glikojen Depolarının Yenilenmesi </a:t>
            </a:r>
          </a:p>
          <a:p>
            <a:r>
              <a:rPr lang="tr-TR" dirty="0" smtClean="0"/>
              <a:t>Laktik Asit </a:t>
            </a:r>
            <a:r>
              <a:rPr lang="tr-TR" dirty="0" err="1" smtClean="0"/>
              <a:t>Metaboliması</a:t>
            </a:r>
            <a:endParaRPr lang="tr-TR" dirty="0" smtClean="0"/>
          </a:p>
          <a:p>
            <a:r>
              <a:rPr lang="tr-TR" dirty="0" err="1" smtClean="0"/>
              <a:t>Myoglobin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6734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1257" y="1825624"/>
            <a:ext cx="11647714" cy="4575175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err="1" smtClean="0"/>
              <a:t>Tiroid</a:t>
            </a:r>
            <a:r>
              <a:rPr lang="tr-TR" dirty="0" smtClean="0"/>
              <a:t> </a:t>
            </a:r>
            <a:r>
              <a:rPr lang="tr-TR" dirty="0"/>
              <a:t>hormonları, mitokondride hücresel solunumu uyararak oksijenin kullanım hızı ile enerji üretim hızını arttırır (en belirgin iskelet, kalp kası)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3067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Glikokortikoidler</a:t>
            </a:r>
            <a:r>
              <a:rPr lang="tr-TR" dirty="0" smtClean="0"/>
              <a:t> atlar </a:t>
            </a:r>
            <a:r>
              <a:rPr lang="tr-TR" dirty="0"/>
              <a:t>da dahil olmak üzere çoğu hayvan türünde </a:t>
            </a:r>
            <a:r>
              <a:rPr lang="tr-TR" dirty="0" err="1"/>
              <a:t>kortizol</a:t>
            </a:r>
            <a:r>
              <a:rPr lang="tr-TR" dirty="0"/>
              <a:t> (</a:t>
            </a:r>
            <a:r>
              <a:rPr lang="tr-TR" dirty="0" err="1"/>
              <a:t>glikokortikoid</a:t>
            </a:r>
            <a:r>
              <a:rPr lang="tr-TR" dirty="0"/>
              <a:t>) düzeyleri egzersiz döneminde ve hemen egzersiz sonrasında artış gösterir.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8074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solidFill>
                  <a:srgbClr val="C00000"/>
                </a:solidFill>
              </a:rPr>
              <a:t>Kas</a:t>
            </a:r>
            <a:r>
              <a:rPr lang="tr-TR" dirty="0">
                <a:solidFill>
                  <a:srgbClr val="C00000"/>
                </a:solidFill>
              </a:rPr>
              <a:t> ve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tr-TR" dirty="0">
                <a:solidFill>
                  <a:srgbClr val="C00000"/>
                </a:solidFill>
              </a:rPr>
              <a:t>E</a:t>
            </a:r>
            <a:r>
              <a:rPr lang="en-US" dirty="0" err="1">
                <a:solidFill>
                  <a:srgbClr val="C00000"/>
                </a:solidFill>
              </a:rPr>
              <a:t>nerji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Kasta iki tip hücre söz konusudur: </a:t>
            </a:r>
          </a:p>
          <a:p>
            <a:pPr lvl="1"/>
            <a:r>
              <a:rPr lang="tr-TR" sz="2200" dirty="0"/>
              <a:t>Hızlı-</a:t>
            </a:r>
            <a:r>
              <a:rPr lang="tr-TR" sz="2200" dirty="0" err="1"/>
              <a:t>glikolitik</a:t>
            </a:r>
            <a:r>
              <a:rPr lang="tr-TR" sz="2200" dirty="0"/>
              <a:t> kas hücresi (beyaz) </a:t>
            </a:r>
          </a:p>
          <a:p>
            <a:pPr lvl="1"/>
            <a:r>
              <a:rPr lang="tr-TR" sz="2200" dirty="0"/>
              <a:t>Yavaş-</a:t>
            </a:r>
            <a:r>
              <a:rPr lang="tr-TR" sz="2200" dirty="0" err="1"/>
              <a:t>oksidatif</a:t>
            </a:r>
            <a:r>
              <a:rPr lang="tr-TR" sz="2200" dirty="0"/>
              <a:t> kas hücresi (kırmızı</a:t>
            </a:r>
            <a:r>
              <a:rPr lang="tr-TR" sz="2200" dirty="0" smtClean="0"/>
              <a:t>)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432697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35496" y="4925020"/>
            <a:ext cx="3312368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413656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2644" y="740229"/>
            <a:ext cx="10956985" cy="557184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Spor </a:t>
            </a:r>
            <a:r>
              <a:rPr lang="tr-TR" dirty="0"/>
              <a:t>Atları, At Yarışları ve Atlarda Yarış Performansını Etkileyen </a:t>
            </a:r>
            <a:r>
              <a:rPr lang="tr-TR" dirty="0" smtClean="0"/>
              <a:t>Faktörler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Atlarda Egzersiz ile Enerji  Üretimi ve Performans </a:t>
            </a:r>
            <a:r>
              <a:rPr lang="tr-TR" dirty="0" smtClean="0"/>
              <a:t>İlişkisi 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Amacı ile Kullanılan Maddelerin Sınıflandırılması, Kullanım Amaçları ve Uygulanma </a:t>
            </a:r>
            <a:r>
              <a:rPr lang="tr-TR" dirty="0" smtClean="0"/>
              <a:t>Yolları ve Metabolizması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Merkezi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Otonom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Anabolik</a:t>
            </a:r>
            <a:r>
              <a:rPr lang="tr-TR" dirty="0" smtClean="0"/>
              <a:t> </a:t>
            </a:r>
            <a:r>
              <a:rPr lang="tr-TR" dirty="0"/>
              <a:t>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Hormonlar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İdrar </a:t>
            </a:r>
            <a:r>
              <a:rPr lang="tr-TR" dirty="0"/>
              <a:t>Söktürücüler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Kan </a:t>
            </a:r>
            <a:r>
              <a:rPr lang="tr-TR" dirty="0"/>
              <a:t>ve Kan Yapımını Artıran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 Sınav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Solunum </a:t>
            </a:r>
            <a:r>
              <a:rPr lang="tr-TR" dirty="0"/>
              <a:t>Yollarını Genişleten 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/>
              <a:t>Destek </a:t>
            </a:r>
            <a:r>
              <a:rPr lang="tr-TR" dirty="0" smtClean="0"/>
              <a:t>Maddeleri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Kontrolü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Etkili Maddelerin Analiz </a:t>
            </a:r>
            <a:r>
              <a:rPr lang="tr-TR" dirty="0" smtClean="0"/>
              <a:t>Yöntemleri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3780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idx="1"/>
          </p:nvPr>
        </p:nvSpPr>
        <p:spPr>
          <a:xfrm>
            <a:off x="1807029" y="2198915"/>
            <a:ext cx="8645310" cy="224245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tr-TR" sz="6000" dirty="0">
                <a:solidFill>
                  <a:srgbClr val="FF0000"/>
                </a:solidFill>
              </a:rPr>
              <a:t>Atlarda Egzersiz ile Enerji  Üretimi ve Performans </a:t>
            </a:r>
            <a:r>
              <a:rPr lang="tr-TR" sz="6000" dirty="0" smtClean="0">
                <a:solidFill>
                  <a:srgbClr val="FF0000"/>
                </a:solidFill>
              </a:rPr>
              <a:t>İlişkisi</a:t>
            </a:r>
            <a:endParaRPr lang="tr-TR" sz="6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tr-TR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14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4000" dirty="0">
                <a:solidFill>
                  <a:srgbClr val="C00000"/>
                </a:solidFill>
                <a:latin typeface="Calibri"/>
              </a:rPr>
              <a:t>Atlarda Egzersiz ve Performans İlişkisi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690688"/>
            <a:ext cx="11625942" cy="4949597"/>
          </a:xfrm>
        </p:spPr>
        <p:txBody>
          <a:bodyPr>
            <a:normAutofit/>
          </a:bodyPr>
          <a:lstStyle/>
          <a:p>
            <a:r>
              <a:rPr lang="tr-TR" b="1" dirty="0" smtClean="0"/>
              <a:t>Egzersiz,</a:t>
            </a:r>
          </a:p>
          <a:p>
            <a:pPr lvl="1"/>
            <a:r>
              <a:rPr lang="tr-TR" dirty="0" smtClean="0"/>
              <a:t>Sağlıklı </a:t>
            </a:r>
            <a:r>
              <a:rPr lang="tr-TR" dirty="0"/>
              <a:t>kalmak </a:t>
            </a:r>
            <a:endParaRPr lang="tr-TR" dirty="0" smtClean="0"/>
          </a:p>
          <a:p>
            <a:pPr lvl="1"/>
            <a:r>
              <a:rPr lang="tr-TR" dirty="0" smtClean="0"/>
              <a:t>Fiziksel </a:t>
            </a:r>
            <a:r>
              <a:rPr lang="tr-TR" dirty="0"/>
              <a:t>durumu </a:t>
            </a:r>
            <a:r>
              <a:rPr lang="tr-TR" dirty="0" smtClean="0"/>
              <a:t>geliştirmek</a:t>
            </a:r>
            <a:endParaRPr lang="tr-TR" dirty="0"/>
          </a:p>
          <a:p>
            <a:r>
              <a:rPr lang="tr-TR" dirty="0"/>
              <a:t>Egzersiz atlar için önemli bir fiziksel aktivitedir </a:t>
            </a:r>
          </a:p>
          <a:p>
            <a:pPr lvl="1"/>
            <a:r>
              <a:rPr lang="tr-TR" dirty="0"/>
              <a:t>Ritmi, şiddeti, süresi </a:t>
            </a: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73543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Antrenman, </a:t>
            </a:r>
          </a:p>
          <a:p>
            <a:pPr lvl="1"/>
            <a:r>
              <a:rPr lang="tr-TR" dirty="0"/>
              <a:t>Kaslarda güç </a:t>
            </a:r>
            <a:r>
              <a:rPr lang="tr-TR" dirty="0" smtClean="0"/>
              <a:t>artırımı</a:t>
            </a:r>
            <a:endParaRPr lang="tr-TR" dirty="0"/>
          </a:p>
          <a:p>
            <a:pPr lvl="1"/>
            <a:r>
              <a:rPr lang="tr-TR" dirty="0"/>
              <a:t>İşlevsel </a:t>
            </a:r>
            <a:r>
              <a:rPr lang="tr-TR" dirty="0" smtClean="0"/>
              <a:t>uyum</a:t>
            </a:r>
            <a:endParaRPr lang="tr-TR" dirty="0"/>
          </a:p>
          <a:p>
            <a:pPr lvl="1"/>
            <a:r>
              <a:rPr lang="tr-TR" dirty="0"/>
              <a:t>Bilimsel program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4924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  <a:latin typeface="Calibri"/>
              </a:rPr>
              <a:t>Atlarda Egzersiz ve Performans İlişkisi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5429" y="1690688"/>
            <a:ext cx="11604171" cy="4927825"/>
          </a:xfrm>
        </p:spPr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tr-TR" sz="2400" dirty="0">
                <a:solidFill>
                  <a:prstClr val="black"/>
                </a:solidFill>
              </a:rPr>
              <a:t>Atlarda egzersizle </a:t>
            </a:r>
            <a:endParaRPr lang="tr-TR" sz="2400" dirty="0" smtClean="0">
              <a:solidFill>
                <a:prstClr val="black"/>
              </a:solidFill>
            </a:endParaRPr>
          </a:p>
          <a:p>
            <a:pPr marL="800100" lvl="1" indent="-342900">
              <a:lnSpc>
                <a:spcPct val="100000"/>
              </a:lnSpc>
              <a:spcBef>
                <a:spcPct val="20000"/>
              </a:spcBef>
            </a:pPr>
            <a:r>
              <a:rPr lang="tr-TR" sz="2000" dirty="0">
                <a:solidFill>
                  <a:prstClr val="black"/>
                </a:solidFill>
              </a:rPr>
              <a:t>P</a:t>
            </a:r>
            <a:r>
              <a:rPr lang="en-US" sz="2000" dirty="0" err="1" smtClean="0">
                <a:solidFill>
                  <a:prstClr val="black"/>
                </a:solidFill>
              </a:rPr>
              <a:t>erforman</a:t>
            </a:r>
            <a:r>
              <a:rPr lang="tr-TR" sz="2000" dirty="0">
                <a:solidFill>
                  <a:prstClr val="black"/>
                </a:solidFill>
              </a:rPr>
              <a:t>s artışı </a:t>
            </a:r>
          </a:p>
          <a:p>
            <a:pPr marL="800100" lvl="1" indent="-342900">
              <a:lnSpc>
                <a:spcPct val="100000"/>
              </a:lnSpc>
              <a:spcBef>
                <a:spcPct val="20000"/>
              </a:spcBef>
            </a:pPr>
            <a:r>
              <a:rPr lang="tr-TR" sz="2000" dirty="0">
                <a:solidFill>
                  <a:prstClr val="black"/>
                </a:solidFill>
              </a:rPr>
              <a:t>H</a:t>
            </a:r>
            <a:r>
              <a:rPr lang="tr-TR" sz="2000" dirty="0" smtClean="0">
                <a:solidFill>
                  <a:prstClr val="black"/>
                </a:solidFill>
              </a:rPr>
              <a:t>astalık </a:t>
            </a:r>
            <a:r>
              <a:rPr lang="tr-TR" sz="2000" dirty="0">
                <a:solidFill>
                  <a:prstClr val="black"/>
                </a:solidFill>
              </a:rPr>
              <a:t>risk </a:t>
            </a:r>
            <a:r>
              <a:rPr lang="tr-TR" sz="2000" dirty="0" smtClean="0">
                <a:solidFill>
                  <a:prstClr val="black"/>
                </a:solidFill>
              </a:rPr>
              <a:t>düşüşü</a:t>
            </a:r>
          </a:p>
          <a:p>
            <a:pPr marL="800100" lvl="1" indent="-342900">
              <a:lnSpc>
                <a:spcPct val="10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prstClr val="black"/>
                </a:solidFill>
              </a:rPr>
              <a:t>Kaslarda, </a:t>
            </a:r>
            <a:r>
              <a:rPr lang="tr-TR" sz="2000" dirty="0" err="1" smtClean="0">
                <a:solidFill>
                  <a:prstClr val="black"/>
                </a:solidFill>
              </a:rPr>
              <a:t>myoglobin</a:t>
            </a:r>
            <a:r>
              <a:rPr lang="tr-TR" sz="2000" dirty="0" smtClean="0">
                <a:solidFill>
                  <a:prstClr val="black"/>
                </a:solidFill>
              </a:rPr>
              <a:t> artışı, mitokondri aktivitesi, glikojen depolanması, aerobik metabolizmaya ait enzimler, yağ metabolizmasına dair enzimler, kas içi yağ miktarı, </a:t>
            </a:r>
            <a:r>
              <a:rPr lang="tr-TR" sz="2000" dirty="0" err="1" smtClean="0">
                <a:solidFill>
                  <a:prstClr val="black"/>
                </a:solidFill>
              </a:rPr>
              <a:t>liftipleri</a:t>
            </a:r>
            <a:r>
              <a:rPr lang="tr-TR" sz="2000" dirty="0" smtClean="0">
                <a:solidFill>
                  <a:prstClr val="black"/>
                </a:solidFill>
              </a:rPr>
              <a:t>, kılcal damar sayısı</a:t>
            </a:r>
          </a:p>
        </p:txBody>
      </p:sp>
    </p:spTree>
    <p:extLst>
      <p:ext uri="{BB962C8B-B14F-4D97-AF65-F5344CB8AC3E}">
        <p14:creationId xmlns:p14="http://schemas.microsoft.com/office/powerpoint/2010/main" val="1289932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tr-TR" sz="2400" dirty="0" err="1">
                <a:solidFill>
                  <a:prstClr val="black"/>
                </a:solidFill>
              </a:rPr>
              <a:t>Fizksel</a:t>
            </a:r>
            <a:r>
              <a:rPr lang="tr-TR" sz="2400" dirty="0">
                <a:solidFill>
                  <a:prstClr val="black"/>
                </a:solidFill>
              </a:rPr>
              <a:t> aktivitelere uyum öncelikle </a:t>
            </a:r>
            <a:r>
              <a:rPr lang="tr-TR" sz="2400" dirty="0" err="1">
                <a:solidFill>
                  <a:prstClr val="black"/>
                </a:solidFill>
              </a:rPr>
              <a:t>kardiyovasküler</a:t>
            </a:r>
            <a:r>
              <a:rPr lang="tr-TR" sz="2400" dirty="0">
                <a:solidFill>
                  <a:prstClr val="black"/>
                </a:solidFill>
              </a:rPr>
              <a:t> sistemde başlar,</a:t>
            </a:r>
          </a:p>
          <a:p>
            <a:pPr marL="800100" lvl="1" indent="-342900">
              <a:lnSpc>
                <a:spcPct val="100000"/>
              </a:lnSpc>
              <a:spcBef>
                <a:spcPct val="20000"/>
              </a:spcBef>
            </a:pPr>
            <a:r>
              <a:rPr lang="tr-TR" sz="2000" dirty="0">
                <a:solidFill>
                  <a:prstClr val="black"/>
                </a:solidFill>
              </a:rPr>
              <a:t>Kalp kası (4 aylık zorlayıcı egzersiz ile %30 kitle artışı, kasılma gücü artışı), </a:t>
            </a:r>
            <a:r>
              <a:rPr lang="tr-TR" sz="2000" dirty="0" err="1">
                <a:solidFill>
                  <a:prstClr val="black"/>
                </a:solidFill>
              </a:rPr>
              <a:t>vaskülarizasyon</a:t>
            </a:r>
            <a:endParaRPr lang="tr-TR" sz="2000" dirty="0">
              <a:solidFill>
                <a:prstClr val="black"/>
              </a:solidFill>
            </a:endParaRPr>
          </a:p>
          <a:p>
            <a:pPr marL="800100" lvl="1" indent="-342900">
              <a:lnSpc>
                <a:spcPct val="100000"/>
              </a:lnSpc>
              <a:spcBef>
                <a:spcPct val="20000"/>
              </a:spcBef>
            </a:pPr>
            <a:r>
              <a:rPr lang="tr-TR" dirty="0">
                <a:solidFill>
                  <a:prstClr val="black"/>
                </a:solidFill>
              </a:rPr>
              <a:t>Egzersiz sırasında, ortaya çıkan </a:t>
            </a:r>
            <a:r>
              <a:rPr lang="tr-TR" dirty="0" err="1">
                <a:solidFill>
                  <a:prstClr val="black"/>
                </a:solidFill>
              </a:rPr>
              <a:t>metabolitleri</a:t>
            </a:r>
            <a:r>
              <a:rPr lang="tr-TR" dirty="0">
                <a:solidFill>
                  <a:prstClr val="black"/>
                </a:solidFill>
              </a:rPr>
              <a:t> ve CO</a:t>
            </a:r>
            <a:r>
              <a:rPr lang="tr-TR" baseline="-25000" dirty="0">
                <a:solidFill>
                  <a:prstClr val="black"/>
                </a:solidFill>
              </a:rPr>
              <a:t>2</a:t>
            </a:r>
            <a:r>
              <a:rPr lang="tr-TR" dirty="0">
                <a:solidFill>
                  <a:prstClr val="black"/>
                </a:solidFill>
              </a:rPr>
              <a:t>’i 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tr-TR" dirty="0">
                <a:solidFill>
                  <a:prstClr val="black"/>
                </a:solidFill>
              </a:rPr>
              <a:t>Egzersiz sırasında </a:t>
            </a:r>
            <a:r>
              <a:rPr lang="tr-TR" dirty="0"/>
              <a:t>kanda </a:t>
            </a:r>
            <a:r>
              <a:rPr lang="tr-TR" dirty="0" err="1"/>
              <a:t>sitokinler</a:t>
            </a:r>
            <a:r>
              <a:rPr lang="tr-TR" dirty="0"/>
              <a:t> </a:t>
            </a:r>
            <a:r>
              <a:rPr lang="tr-TR" dirty="0">
                <a:solidFill>
                  <a:prstClr val="black"/>
                </a:solidFill>
              </a:rPr>
              <a:t>düzeyleri artışı 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tr-TR" dirty="0">
                <a:solidFill>
                  <a:prstClr val="black"/>
                </a:solidFill>
              </a:rPr>
              <a:t>Serum enzim AST, CK, LDH, </a:t>
            </a:r>
            <a:r>
              <a:rPr lang="tr-TR" dirty="0" err="1">
                <a:solidFill>
                  <a:prstClr val="black"/>
                </a:solidFill>
              </a:rPr>
              <a:t>adenilat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>
                <a:solidFill>
                  <a:prstClr val="black"/>
                </a:solidFill>
              </a:rPr>
              <a:t>kinaz</a:t>
            </a:r>
            <a:r>
              <a:rPr lang="tr-TR" dirty="0">
                <a:solidFill>
                  <a:prstClr val="black"/>
                </a:solidFill>
              </a:rPr>
              <a:t> aktivitelerindeki artışlar </a:t>
            </a:r>
          </a:p>
          <a:p>
            <a:pPr marL="800100" lvl="1" indent="-342900">
              <a:lnSpc>
                <a:spcPct val="100000"/>
              </a:lnSpc>
              <a:spcBef>
                <a:spcPct val="20000"/>
              </a:spcBef>
            </a:pPr>
            <a:r>
              <a:rPr lang="tr-TR" sz="1600" dirty="0">
                <a:solidFill>
                  <a:prstClr val="black"/>
                </a:solidFill>
              </a:rPr>
              <a:t>Aşırı artışlar </a:t>
            </a:r>
            <a:r>
              <a:rPr lang="tr-TR" sz="1600" dirty="0" err="1">
                <a:solidFill>
                  <a:prstClr val="black"/>
                </a:solidFill>
              </a:rPr>
              <a:t>rabdomyoliz</a:t>
            </a:r>
            <a:r>
              <a:rPr lang="tr-TR" sz="1600" dirty="0">
                <a:solidFill>
                  <a:prstClr val="black"/>
                </a:solidFill>
              </a:rPr>
              <a:t> veya beslenmeye bağlı kas </a:t>
            </a:r>
            <a:r>
              <a:rPr lang="tr-TR" sz="1600" dirty="0" err="1">
                <a:solidFill>
                  <a:prstClr val="black"/>
                </a:solidFill>
              </a:rPr>
              <a:t>distrofillerini</a:t>
            </a:r>
            <a:r>
              <a:rPr lang="tr-TR" sz="1600" dirty="0">
                <a:solidFill>
                  <a:prstClr val="black"/>
                </a:solidFill>
              </a:rPr>
              <a:t> gösterir.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8489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Yarış Sırasında Vücutta Oluşan 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Fizik-Kimyasal Olaylar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Yarış sırasında hayvanda özellikle çizgili kas, dolaşım ve solunum sistemi, sıvı elektrolit, asit-baz dengesinde önemli değişimler olur. </a:t>
            </a:r>
          </a:p>
          <a:p>
            <a:r>
              <a:rPr lang="tr-TR" dirty="0" smtClean="0"/>
              <a:t>İstirahat halinde kalbin atımı 25-40 atım/</a:t>
            </a:r>
            <a:r>
              <a:rPr lang="tr-TR" dirty="0" err="1" smtClean="0"/>
              <a:t>dk</a:t>
            </a:r>
            <a:r>
              <a:rPr lang="tr-TR" dirty="0" smtClean="0"/>
              <a:t>, yoğun egzersiz veya yarış 200-250 atış/dakika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514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365125"/>
            <a:ext cx="12017829" cy="1325563"/>
          </a:xfrm>
        </p:spPr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Yarış </a:t>
            </a:r>
            <a:r>
              <a:rPr lang="tr-TR" dirty="0" smtClean="0">
                <a:solidFill>
                  <a:srgbClr val="C00000"/>
                </a:solidFill>
              </a:rPr>
              <a:t>Sırasında </a:t>
            </a:r>
            <a:r>
              <a:rPr lang="tr-TR" dirty="0">
                <a:solidFill>
                  <a:srgbClr val="C00000"/>
                </a:solidFill>
              </a:rPr>
              <a:t>Vücutta O</a:t>
            </a:r>
            <a:r>
              <a:rPr lang="tr-TR" dirty="0" smtClean="0">
                <a:solidFill>
                  <a:srgbClr val="C00000"/>
                </a:solidFill>
              </a:rPr>
              <a:t>luşan </a:t>
            </a:r>
            <a:br>
              <a:rPr lang="tr-TR" dirty="0" smtClean="0">
                <a:solidFill>
                  <a:srgbClr val="C00000"/>
                </a:solidFill>
              </a:rPr>
            </a:br>
            <a:r>
              <a:rPr lang="tr-TR" dirty="0" smtClean="0">
                <a:solidFill>
                  <a:srgbClr val="C00000"/>
                </a:solidFill>
              </a:rPr>
              <a:t>Biyokimyasal </a:t>
            </a:r>
            <a:r>
              <a:rPr lang="tr-TR" dirty="0">
                <a:solidFill>
                  <a:srgbClr val="C00000"/>
                </a:solidFill>
              </a:rPr>
              <a:t>Olaylar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1257" y="1825625"/>
            <a:ext cx="11756572" cy="4705804"/>
          </a:xfrm>
        </p:spPr>
        <p:txBody>
          <a:bodyPr>
            <a:normAutofit/>
          </a:bodyPr>
          <a:lstStyle/>
          <a:p>
            <a:r>
              <a:rPr lang="tr-TR" dirty="0"/>
              <a:t>Yarış sırasında atta </a:t>
            </a:r>
            <a:r>
              <a:rPr lang="tr-TR" dirty="0" smtClean="0"/>
              <a:t>kas, dolaşım </a:t>
            </a:r>
            <a:r>
              <a:rPr lang="tr-TR" dirty="0"/>
              <a:t>ve solunum sistemi çok faal durumdadır.</a:t>
            </a:r>
          </a:p>
          <a:p>
            <a:r>
              <a:rPr lang="tr-TR" dirty="0" err="1" smtClean="0"/>
              <a:t>Hormonal</a:t>
            </a:r>
            <a:r>
              <a:rPr lang="tr-TR" dirty="0" smtClean="0"/>
              <a:t> sistem (enerji verici-</a:t>
            </a:r>
            <a:r>
              <a:rPr lang="tr-TR" dirty="0" err="1" smtClean="0"/>
              <a:t>yıkımlayıcı</a:t>
            </a:r>
            <a:r>
              <a:rPr lang="tr-TR" dirty="0" smtClean="0"/>
              <a:t>-salıverici, yapıcı-onarıcı)</a:t>
            </a:r>
            <a:endParaRPr lang="tr-TR" dirty="0"/>
          </a:p>
          <a:p>
            <a:pPr lvl="1"/>
            <a:r>
              <a:rPr lang="tr-TR" dirty="0" err="1" smtClean="0"/>
              <a:t>Katekolaminler</a:t>
            </a:r>
            <a:r>
              <a:rPr lang="tr-TR" dirty="0"/>
              <a:t>, </a:t>
            </a:r>
            <a:endParaRPr lang="tr-TR" dirty="0" smtClean="0"/>
          </a:p>
          <a:p>
            <a:pPr lvl="1"/>
            <a:r>
              <a:rPr lang="tr-TR" dirty="0" err="1" smtClean="0"/>
              <a:t>Glikokortikoidler</a:t>
            </a:r>
            <a:endParaRPr lang="tr-TR" dirty="0" smtClean="0"/>
          </a:p>
          <a:p>
            <a:pPr lvl="1"/>
            <a:r>
              <a:rPr lang="tr-TR" dirty="0" smtClean="0"/>
              <a:t>GH, </a:t>
            </a:r>
            <a:r>
              <a:rPr lang="tr-TR" dirty="0" err="1" smtClean="0"/>
              <a:t>Tiriod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İnsülin</a:t>
            </a:r>
          </a:p>
          <a:p>
            <a:pPr lvl="1"/>
            <a:r>
              <a:rPr lang="tr-TR" dirty="0" err="1" smtClean="0"/>
              <a:t>Anabolik</a:t>
            </a:r>
            <a:r>
              <a:rPr lang="tr-TR" dirty="0" smtClean="0"/>
              <a:t> hormonlar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274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393</Words>
  <Application>Microsoft Office PowerPoint</Application>
  <PresentationFormat>Geniş ekran</PresentationFormat>
  <Paragraphs>63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Spor Atlarında  Performans Artırıcı Maddelerin Analizleri ve Önemi</vt:lpstr>
      <vt:lpstr>PowerPoint Sunusu</vt:lpstr>
      <vt:lpstr>PowerPoint Sunusu</vt:lpstr>
      <vt:lpstr>Atlarda Egzersiz ve Performans İlişkisi</vt:lpstr>
      <vt:lpstr>PowerPoint Sunusu</vt:lpstr>
      <vt:lpstr>Atlarda Egzersiz ve Performans İlişkisi</vt:lpstr>
      <vt:lpstr>PowerPoint Sunusu</vt:lpstr>
      <vt:lpstr>Yarış Sırasında Vücutta Oluşan  Fizik-Kimyasal Olaylar</vt:lpstr>
      <vt:lpstr>Yarış Sırasında Vücutta Oluşan  Biyokimyasal Olaylar</vt:lpstr>
      <vt:lpstr>Egzersiz Sonrası Toparlanma </vt:lpstr>
      <vt:lpstr>PowerPoint Sunusu</vt:lpstr>
      <vt:lpstr>PowerPoint Sunusu</vt:lpstr>
      <vt:lpstr>Kas ve Enerji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efe</dc:creator>
  <cp:lastModifiedBy>user</cp:lastModifiedBy>
  <cp:revision>84</cp:revision>
  <dcterms:created xsi:type="dcterms:W3CDTF">2020-02-09T04:22:59Z</dcterms:created>
  <dcterms:modified xsi:type="dcterms:W3CDTF">2020-03-02T09:02:28Z</dcterms:modified>
</cp:coreProperties>
</file>