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3"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61" d="100"/>
          <a:sy n="61" d="100"/>
        </p:scale>
        <p:origin x="-106" y="-461"/>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9900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3538182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445A583-F2FB-48E3-AD4F-80B12BCBBCB5}"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5961177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1491171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445A583-F2FB-48E3-AD4F-80B12BCBBCB5}"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4394304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16237204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14214171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4079338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2081671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174220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2703749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2471627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358738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693501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dirty="0" smtClean="0"/>
              <a:t>Asıl metin stillerini düzenle</a:t>
            </a:r>
          </a:p>
        </p:txBody>
      </p:sp>
      <p:sp>
        <p:nvSpPr>
          <p:cNvPr id="5" name="Date Placeholder 4"/>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2542901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D19ABFE-7730-4F0F-8C1E-CF7B0D8C8CDE}"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3935959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D19ABFE-7730-4F0F-8C1E-CF7B0D8C8CDE}" type="datetimeFigureOut">
              <a:rPr lang="tr-TR" smtClean="0"/>
              <a:pPr/>
              <a:t>05.03.2018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445A583-F2FB-48E3-AD4F-80B12BCBBCB5}" type="slidenum">
              <a:rPr lang="tr-TR" smtClean="0"/>
              <a:pPr/>
              <a:t>‹#›</a:t>
            </a:fld>
            <a:endParaRPr lang="tr-TR"/>
          </a:p>
        </p:txBody>
      </p:sp>
    </p:spTree>
    <p:extLst>
      <p:ext uri="{BB962C8B-B14F-4D97-AF65-F5344CB8AC3E}">
        <p14:creationId xmlns:p14="http://schemas.microsoft.com/office/powerpoint/2010/main" xmlns="" val="6920162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536" y="836712"/>
            <a:ext cx="8229600" cy="3384376"/>
          </a:xfrm>
        </p:spPr>
        <p:txBody>
          <a:bodyPr>
            <a:normAutofit/>
          </a:bodyPr>
          <a:lstStyle/>
          <a:p>
            <a:r>
              <a:rPr lang="tr-TR" b="1" dirty="0" smtClean="0"/>
              <a:t>TL3030</a:t>
            </a:r>
            <a:br>
              <a:rPr lang="tr-TR" b="1" dirty="0" smtClean="0"/>
            </a:br>
            <a:r>
              <a:rPr lang="tr-TR" b="1" dirty="0" smtClean="0"/>
              <a:t/>
            </a:r>
            <a:br>
              <a:rPr lang="tr-TR" b="1" dirty="0" smtClean="0"/>
            </a:br>
            <a:r>
              <a:rPr lang="tr-TR" b="1" dirty="0" smtClean="0"/>
              <a:t>ÇAĞDAŞ AZERBAYCAN EDEBİYATI</a:t>
            </a:r>
            <a:r>
              <a:rPr lang="tr-TR" dirty="0" smtClean="0"/>
              <a:t/>
            </a:r>
            <a:br>
              <a:rPr lang="tr-TR" dirty="0" smtClean="0"/>
            </a:br>
            <a:r>
              <a:rPr lang="tr-TR" dirty="0" smtClean="0"/>
              <a:t>                                         </a:t>
            </a:r>
            <a:br>
              <a:rPr lang="tr-TR" dirty="0" smtClean="0"/>
            </a:br>
            <a:r>
              <a:rPr lang="tr-TR" sz="2700" b="1" dirty="0" smtClean="0">
                <a:solidFill>
                  <a:srgbClr val="0070C0"/>
                </a:solidFill>
              </a:rPr>
              <a:t>Prof. Dr. Erdoğan Uygur</a:t>
            </a:r>
            <a:endParaRPr lang="tr-TR" sz="2700" b="1" dirty="0">
              <a:solidFill>
                <a:srgbClr val="0070C0"/>
              </a:solidFill>
            </a:endParaRPr>
          </a:p>
        </p:txBody>
      </p:sp>
    </p:spTree>
    <p:extLst>
      <p:ext uri="{BB962C8B-B14F-4D97-AF65-F5344CB8AC3E}">
        <p14:creationId xmlns:p14="http://schemas.microsoft.com/office/powerpoint/2010/main" xmlns="" val="15433726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599" y="1268760"/>
            <a:ext cx="8597121" cy="3539430"/>
          </a:xfrm>
          <a:prstGeom prst="rect">
            <a:avLst/>
          </a:prstGeom>
        </p:spPr>
        <p:txBody>
          <a:bodyPr wrap="square">
            <a:spAutoFit/>
          </a:bodyPr>
          <a:lstStyle/>
          <a:p>
            <a:pPr algn="just"/>
            <a:r>
              <a:rPr lang="tr-TR" sz="2800" dirty="0"/>
              <a:t>Siyaset alanında Azerbaycan’daki Bolşevik işgalinin ardından halk komiserliği başkanlığına, ardından devlet başkanlığına getirilmiştir. Osmanlının dağılmasıyla kurtuluş savaşı vermek durumunda kalan Türkiye’nin işgalci güçlerle mücadelesinde çok ciddî anlamda maddî ve manevî desteği olmuştur. </a:t>
            </a:r>
          </a:p>
          <a:p>
            <a:pPr algn="just"/>
            <a:endParaRPr lang="tr-TR" sz="2800" dirty="0"/>
          </a:p>
          <a:p>
            <a:r>
              <a:rPr lang="tr-TR" sz="2800" dirty="0"/>
              <a:t>Nerimanov 1925’te Moskova’da vefat etmiştir. </a:t>
            </a:r>
          </a:p>
        </p:txBody>
      </p:sp>
    </p:spTree>
    <p:extLst>
      <p:ext uri="{BB962C8B-B14F-4D97-AF65-F5344CB8AC3E}">
        <p14:creationId xmlns:p14="http://schemas.microsoft.com/office/powerpoint/2010/main" xmlns="" val="36100566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a:t>Mirza </a:t>
            </a:r>
            <a:r>
              <a:rPr lang="tr-TR" sz="2800" b="1" dirty="0" err="1"/>
              <a:t>Elekber</a:t>
            </a:r>
            <a:r>
              <a:rPr lang="tr-TR" sz="2800" b="1" dirty="0"/>
              <a:t> </a:t>
            </a:r>
            <a:r>
              <a:rPr lang="tr-TR" sz="2800" b="1" dirty="0" err="1"/>
              <a:t>Sabir</a:t>
            </a:r>
            <a:r>
              <a:rPr lang="tr-TR" sz="2800" b="1" dirty="0"/>
              <a:t> (1862-1911)</a:t>
            </a:r>
          </a:p>
        </p:txBody>
      </p:sp>
      <p:sp>
        <p:nvSpPr>
          <p:cNvPr id="3" name="2 İçerik Yer Tutucusu"/>
          <p:cNvSpPr>
            <a:spLocks noGrp="1"/>
          </p:cNvSpPr>
          <p:nvPr>
            <p:ph sz="half" idx="1"/>
          </p:nvPr>
        </p:nvSpPr>
        <p:spPr>
          <a:xfrm>
            <a:off x="688083" y="1540240"/>
            <a:ext cx="7852348" cy="4525963"/>
          </a:xfrm>
        </p:spPr>
        <p:txBody>
          <a:bodyPr>
            <a:noAutofit/>
          </a:bodyPr>
          <a:lstStyle/>
          <a:p>
            <a:pPr algn="just">
              <a:buNone/>
            </a:pPr>
            <a:r>
              <a:rPr lang="tr-TR" sz="2800" dirty="0" smtClean="0"/>
              <a:t>	Mirza </a:t>
            </a:r>
            <a:r>
              <a:rPr lang="tr-TR" sz="2800" dirty="0" err="1" smtClean="0"/>
              <a:t>Elekber</a:t>
            </a:r>
            <a:r>
              <a:rPr lang="tr-TR" sz="2800" dirty="0" smtClean="0"/>
              <a:t> </a:t>
            </a:r>
            <a:r>
              <a:rPr lang="tr-TR" sz="2800" dirty="0" err="1" smtClean="0"/>
              <a:t>Sabir</a:t>
            </a:r>
            <a:r>
              <a:rPr lang="tr-TR" sz="2800" dirty="0" smtClean="0"/>
              <a:t> 1862’de </a:t>
            </a:r>
            <a:r>
              <a:rPr lang="tr-TR" sz="2800" dirty="0" err="1" smtClean="0"/>
              <a:t>Şamahı’da</a:t>
            </a:r>
            <a:r>
              <a:rPr lang="tr-TR" sz="2800" dirty="0" smtClean="0"/>
              <a:t> doğmuştur.  İlk şiirlerini molla mektebindeyken kaleme almıştır. Daha sonra yeni usul mektebe devam ederken eğitimini yarıda bırakmak zorunda kalmıştır. Babası onun ticaret adamı olmasını istediği için okuldan almıştır. Eğitim döneminde Farsça ve Arapça öğrenmiştir. Babasının dükkanında çalışırken okumayı ve şiir yazmayı hiç bırakmamıştır. </a:t>
            </a:r>
          </a:p>
          <a:p>
            <a:pPr>
              <a:buNone/>
            </a:pPr>
            <a:r>
              <a:rPr lang="tr-TR" sz="2800" dirty="0" smtClean="0"/>
              <a:t>	</a:t>
            </a:r>
            <a:endParaRPr lang="tr-TR" sz="2800" dirty="0"/>
          </a:p>
        </p:txBody>
      </p:sp>
      <p:pic>
        <p:nvPicPr>
          <p:cNvPr id="12291" name="Picture 3" descr="E:\ECTS-Bologna\Bologna Tr-İng-Kasım 2017\Yazarların Resimleri\Mirza Elekber Sabir.jpg"/>
          <p:cNvPicPr>
            <a:picLocks noGrp="1" noChangeAspect="1" noChangeArrowheads="1"/>
          </p:cNvPicPr>
          <p:nvPr>
            <p:ph sz="half" idx="2"/>
          </p:nvPr>
        </p:nvPicPr>
        <p:blipFill>
          <a:blip r:embed="rId2" cstate="print"/>
          <a:srcRect/>
          <a:stretch>
            <a:fillRect/>
          </a:stretch>
        </p:blipFill>
        <p:spPr bwMode="auto">
          <a:xfrm>
            <a:off x="8851523" y="1785079"/>
            <a:ext cx="2964180" cy="2964180"/>
          </a:xfrm>
          <a:prstGeom prst="rect">
            <a:avLst/>
          </a:prstGeom>
          <a:noFill/>
        </p:spPr>
      </p:pic>
    </p:spTree>
    <p:extLst>
      <p:ext uri="{BB962C8B-B14F-4D97-AF65-F5344CB8AC3E}">
        <p14:creationId xmlns:p14="http://schemas.microsoft.com/office/powerpoint/2010/main" xmlns="" val="3613893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68002" y="1037470"/>
            <a:ext cx="7416824" cy="2677656"/>
          </a:xfrm>
          <a:prstGeom prst="rect">
            <a:avLst/>
          </a:prstGeom>
        </p:spPr>
        <p:txBody>
          <a:bodyPr wrap="square">
            <a:spAutoFit/>
          </a:bodyPr>
          <a:lstStyle/>
          <a:p>
            <a:pPr algn="just"/>
            <a:r>
              <a:rPr lang="tr-TR" sz="2800" dirty="0" err="1"/>
              <a:t>Sabir</a:t>
            </a:r>
            <a:r>
              <a:rPr lang="tr-TR" sz="2800" dirty="0"/>
              <a:t> yoksul bir hayat sürmüştür. Hayat </a:t>
            </a:r>
            <a:r>
              <a:rPr lang="tr-TR" sz="2800" spc="-150" dirty="0"/>
              <a:t>şartlarının zorluğunu, toplum </a:t>
            </a:r>
            <a:r>
              <a:rPr lang="tr-TR" sz="2800" dirty="0"/>
              <a:t>katmanlarında adaletsiz yapılanmayı, kadın-erkek eşitsizliğini, kızların küçük yaşta evlendirilmesini yakından gözlemlemiş ve bu toplumsal sorunları şiirlerinde hicvetmiştir. </a:t>
            </a:r>
          </a:p>
        </p:txBody>
      </p:sp>
    </p:spTree>
    <p:extLst>
      <p:ext uri="{BB962C8B-B14F-4D97-AF65-F5344CB8AC3E}">
        <p14:creationId xmlns:p14="http://schemas.microsoft.com/office/powerpoint/2010/main" xmlns="" val="31752815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95992" y="1038298"/>
            <a:ext cx="7667731" cy="1815882"/>
          </a:xfrm>
          <a:prstGeom prst="rect">
            <a:avLst/>
          </a:prstGeom>
        </p:spPr>
        <p:txBody>
          <a:bodyPr wrap="square">
            <a:spAutoFit/>
          </a:bodyPr>
          <a:lstStyle/>
          <a:p>
            <a:pPr algn="just"/>
            <a:r>
              <a:rPr lang="tr-TR" sz="2800" dirty="0"/>
              <a:t>Bu yönüyle Fuzuli’nin ardından Azerbaycan edebiyatının en güçlü hiciv şairi unvanını kazanmıştır. Azerbaycan’da realizmin ve eleştirel realizmin önemli isimleri arasındadır. </a:t>
            </a:r>
          </a:p>
        </p:txBody>
      </p:sp>
    </p:spTree>
    <p:extLst>
      <p:ext uri="{BB962C8B-B14F-4D97-AF65-F5344CB8AC3E}">
        <p14:creationId xmlns:p14="http://schemas.microsoft.com/office/powerpoint/2010/main" xmlns="" val="17236484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922114"/>
          </a:xfrm>
        </p:spPr>
        <p:txBody>
          <a:bodyPr>
            <a:normAutofit/>
          </a:bodyPr>
          <a:lstStyle/>
          <a:p>
            <a:r>
              <a:rPr lang="tr-TR" sz="2800" dirty="0" err="1">
                <a:solidFill>
                  <a:srgbClr val="FF0000"/>
                </a:solidFill>
              </a:rPr>
              <a:t>Hophopname</a:t>
            </a:r>
            <a:endParaRPr lang="tr-TR" sz="2800" dirty="0">
              <a:solidFill>
                <a:srgbClr val="FF0000"/>
              </a:solidFill>
            </a:endParaRPr>
          </a:p>
        </p:txBody>
      </p:sp>
      <p:sp>
        <p:nvSpPr>
          <p:cNvPr id="3" name="2 İçerik Yer Tutucusu"/>
          <p:cNvSpPr>
            <a:spLocks noGrp="1"/>
          </p:cNvSpPr>
          <p:nvPr>
            <p:ph sz="half" idx="1"/>
          </p:nvPr>
        </p:nvSpPr>
        <p:spPr>
          <a:xfrm>
            <a:off x="1371061" y="1435309"/>
            <a:ext cx="5805059" cy="4525963"/>
          </a:xfrm>
        </p:spPr>
        <p:txBody>
          <a:bodyPr>
            <a:normAutofit/>
          </a:bodyPr>
          <a:lstStyle/>
          <a:p>
            <a:pPr marL="0" algn="just">
              <a:buNone/>
            </a:pPr>
            <a:r>
              <a:rPr lang="tr-TR" sz="2800" dirty="0" smtClean="0"/>
              <a:t>Şiirlerinin pek çoğu Molla </a:t>
            </a:r>
            <a:r>
              <a:rPr lang="tr-TR" sz="2800" dirty="0" err="1" smtClean="0"/>
              <a:t>Nasreddin</a:t>
            </a:r>
            <a:r>
              <a:rPr lang="tr-TR" sz="2800" dirty="0" smtClean="0"/>
              <a:t> dergisinde </a:t>
            </a:r>
            <a:r>
              <a:rPr lang="tr-TR" sz="2800" dirty="0" err="1" smtClean="0"/>
              <a:t>Hophop</a:t>
            </a:r>
            <a:r>
              <a:rPr lang="tr-TR" sz="2800" dirty="0" smtClean="0"/>
              <a:t> mahlasıyla yayınlanmıştır. Şiirleri ölümünden sonra </a:t>
            </a:r>
            <a:r>
              <a:rPr lang="tr-TR" sz="2800" dirty="0" err="1" smtClean="0"/>
              <a:t>Hophopname</a:t>
            </a:r>
            <a:r>
              <a:rPr lang="tr-TR" sz="2800" dirty="0" smtClean="0"/>
              <a:t> adı altında toplanmış ve kitap hâline getirilmiştir. </a:t>
            </a:r>
          </a:p>
          <a:p>
            <a:pPr>
              <a:buNone/>
            </a:pPr>
            <a:endParaRPr lang="tr-TR" sz="2800" dirty="0"/>
          </a:p>
        </p:txBody>
      </p:sp>
      <p:pic>
        <p:nvPicPr>
          <p:cNvPr id="1026" name="Picture 2" descr="E:\ECTS-Bologna\Açık Ders-Ocak 2018\Yazarların Resimleri\Hophopname2.jpg"/>
          <p:cNvPicPr>
            <a:picLocks noGrp="1" noChangeAspect="1" noChangeArrowheads="1"/>
          </p:cNvPicPr>
          <p:nvPr>
            <p:ph sz="half" idx="2"/>
          </p:nvPr>
        </p:nvPicPr>
        <p:blipFill>
          <a:blip r:embed="rId2" cstate="print"/>
          <a:srcRect/>
          <a:stretch>
            <a:fillRect/>
          </a:stretch>
        </p:blipFill>
        <p:spPr bwMode="auto">
          <a:xfrm>
            <a:off x="7985590" y="1435308"/>
            <a:ext cx="2955845" cy="4525963"/>
          </a:xfrm>
          <a:prstGeom prst="rect">
            <a:avLst/>
          </a:prstGeom>
          <a:noFill/>
        </p:spPr>
      </p:pic>
    </p:spTree>
    <p:extLst>
      <p:ext uri="{BB962C8B-B14F-4D97-AF65-F5344CB8AC3E}">
        <p14:creationId xmlns:p14="http://schemas.microsoft.com/office/powerpoint/2010/main" xmlns="" val="35364621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052736"/>
            <a:ext cx="7182544" cy="4832092"/>
          </a:xfrm>
          <a:prstGeom prst="rect">
            <a:avLst/>
          </a:prstGeom>
        </p:spPr>
        <p:txBody>
          <a:bodyPr wrap="square">
            <a:spAutoFit/>
          </a:bodyPr>
          <a:lstStyle/>
          <a:p>
            <a:pPr algn="ctr"/>
            <a:r>
              <a:rPr lang="tr-TR" sz="2800" b="1" dirty="0" err="1"/>
              <a:t>Dəyişib</a:t>
            </a:r>
            <a:r>
              <a:rPr lang="tr-TR" sz="2800" b="1" dirty="0"/>
              <a:t> </a:t>
            </a:r>
            <a:r>
              <a:rPr lang="tr-TR" sz="2800" b="1" dirty="0" err="1"/>
              <a:t>Dövrü</a:t>
            </a:r>
            <a:r>
              <a:rPr lang="tr-TR" sz="2800" b="1" dirty="0"/>
              <a:t>-Zaman</a:t>
            </a:r>
          </a:p>
          <a:p>
            <a:r>
              <a:rPr lang="tr-TR" sz="2800" dirty="0" err="1"/>
              <a:t>Dəyişib</a:t>
            </a:r>
            <a:r>
              <a:rPr lang="tr-TR" sz="2800" dirty="0"/>
              <a:t> </a:t>
            </a:r>
            <a:r>
              <a:rPr lang="tr-TR" sz="2800" dirty="0" err="1"/>
              <a:t>dövrü</a:t>
            </a:r>
            <a:r>
              <a:rPr lang="tr-TR" sz="2800" dirty="0"/>
              <a:t>-zaman hamı </a:t>
            </a:r>
            <a:r>
              <a:rPr lang="tr-TR" sz="2800" dirty="0" err="1"/>
              <a:t>gümannan</a:t>
            </a:r>
            <a:r>
              <a:rPr lang="tr-TR" sz="2800" dirty="0"/>
              <a:t> danışır,</a:t>
            </a:r>
            <a:br>
              <a:rPr lang="tr-TR" sz="2800" dirty="0"/>
            </a:br>
            <a:r>
              <a:rPr lang="tr-TR" sz="2800" dirty="0"/>
              <a:t>Molla </a:t>
            </a:r>
            <a:r>
              <a:rPr lang="tr-TR" sz="2800" dirty="0" err="1"/>
              <a:t>rüşvətxanadan</a:t>
            </a:r>
            <a:r>
              <a:rPr lang="tr-TR" sz="2800" dirty="0"/>
              <a:t>, kafir </a:t>
            </a:r>
            <a:r>
              <a:rPr lang="tr-TR" sz="2800" dirty="0" err="1"/>
              <a:t>imannan</a:t>
            </a:r>
            <a:r>
              <a:rPr lang="tr-TR" sz="2800" dirty="0"/>
              <a:t> danışır.</a:t>
            </a:r>
            <a:br>
              <a:rPr lang="tr-TR" sz="2800" dirty="0"/>
            </a:br>
            <a:r>
              <a:rPr lang="tr-TR" sz="2800" dirty="0"/>
              <a:t>Bir zaman </a:t>
            </a:r>
            <a:r>
              <a:rPr lang="tr-TR" sz="2800" dirty="0" err="1"/>
              <a:t>eşşəyimiz</a:t>
            </a:r>
            <a:r>
              <a:rPr lang="tr-TR" sz="2800" dirty="0"/>
              <a:t> arpa </a:t>
            </a:r>
            <a:r>
              <a:rPr lang="tr-TR" sz="2800" dirty="0" err="1"/>
              <a:t>bəyənməzdi</a:t>
            </a:r>
            <a:r>
              <a:rPr lang="tr-TR" sz="2800" dirty="0"/>
              <a:t> bizim,</a:t>
            </a:r>
            <a:br>
              <a:rPr lang="tr-TR" sz="2800" dirty="0"/>
            </a:br>
            <a:r>
              <a:rPr lang="tr-TR" sz="2800" dirty="0"/>
              <a:t>İndi </a:t>
            </a:r>
            <a:r>
              <a:rPr lang="tr-TR" sz="2800" dirty="0" err="1"/>
              <a:t>eşşəyimiz</a:t>
            </a:r>
            <a:r>
              <a:rPr lang="tr-TR" sz="2800" dirty="0"/>
              <a:t> </a:t>
            </a:r>
            <a:r>
              <a:rPr lang="tr-TR" sz="2800" dirty="0" err="1"/>
              <a:t>ölüb</a:t>
            </a:r>
            <a:r>
              <a:rPr lang="tr-TR" sz="2800" dirty="0"/>
              <a:t>, at da </a:t>
            </a:r>
            <a:r>
              <a:rPr lang="tr-TR" sz="2800" dirty="0" err="1"/>
              <a:t>samannan</a:t>
            </a:r>
            <a:r>
              <a:rPr lang="tr-TR" sz="2800" dirty="0"/>
              <a:t> danışır</a:t>
            </a:r>
            <a:br>
              <a:rPr lang="tr-TR" sz="2800" dirty="0"/>
            </a:br>
            <a:r>
              <a:rPr lang="tr-TR" sz="2800" dirty="0" err="1"/>
              <a:t>Qalmayıb</a:t>
            </a:r>
            <a:r>
              <a:rPr lang="tr-TR" sz="2800" dirty="0"/>
              <a:t> sevgi </a:t>
            </a:r>
            <a:r>
              <a:rPr lang="tr-TR" sz="2800" dirty="0" err="1"/>
              <a:t>məhəbbət</a:t>
            </a:r>
            <a:r>
              <a:rPr lang="tr-TR" sz="2800" dirty="0"/>
              <a:t> </a:t>
            </a:r>
            <a:r>
              <a:rPr lang="tr-TR" sz="2800" dirty="0" err="1"/>
              <a:t>işığında</a:t>
            </a:r>
            <a:r>
              <a:rPr lang="tr-TR" sz="2800" dirty="0"/>
              <a:t> bir </a:t>
            </a:r>
            <a:r>
              <a:rPr lang="tr-TR" sz="2800" dirty="0" err="1"/>
              <a:t>ümid</a:t>
            </a:r>
            <a:r>
              <a:rPr lang="tr-TR" sz="2800" dirty="0"/>
              <a:t/>
            </a:r>
            <a:br>
              <a:rPr lang="tr-TR" sz="2800" dirty="0"/>
            </a:br>
            <a:r>
              <a:rPr lang="tr-TR" sz="2800" dirty="0" err="1"/>
              <a:t>Məcnun</a:t>
            </a:r>
            <a:r>
              <a:rPr lang="tr-TR" sz="2800" dirty="0"/>
              <a:t> artistlik </a:t>
            </a:r>
            <a:r>
              <a:rPr lang="tr-TR" sz="2800" dirty="0" err="1"/>
              <a:t>edir</a:t>
            </a:r>
            <a:r>
              <a:rPr lang="tr-TR" sz="2800" dirty="0"/>
              <a:t>, Leyli yalandan danışır</a:t>
            </a:r>
            <a:br>
              <a:rPr lang="tr-TR" sz="2800" dirty="0"/>
            </a:br>
            <a:r>
              <a:rPr lang="tr-TR" sz="2800" dirty="0" err="1"/>
              <a:t>Keçmişdə</a:t>
            </a:r>
            <a:r>
              <a:rPr lang="tr-TR" sz="2800" dirty="0"/>
              <a:t> </a:t>
            </a:r>
            <a:r>
              <a:rPr lang="tr-TR" sz="2800" dirty="0" err="1"/>
              <a:t>məşhur</a:t>
            </a:r>
            <a:r>
              <a:rPr lang="tr-TR" sz="2800" dirty="0"/>
              <a:t> olan “</a:t>
            </a:r>
            <a:r>
              <a:rPr lang="tr-TR" sz="2800" dirty="0" err="1"/>
              <a:t>qəhrəman</a:t>
            </a:r>
            <a:r>
              <a:rPr lang="tr-TR" sz="2800" dirty="0"/>
              <a:t> aslanlarımız”</a:t>
            </a:r>
            <a:br>
              <a:rPr lang="tr-TR" sz="2800" dirty="0"/>
            </a:br>
            <a:r>
              <a:rPr lang="tr-TR" sz="2800" dirty="0" err="1"/>
              <a:t>Meşəyə</a:t>
            </a:r>
            <a:r>
              <a:rPr lang="tr-TR" sz="2800" dirty="0"/>
              <a:t> </a:t>
            </a:r>
            <a:r>
              <a:rPr lang="tr-TR" sz="2800" dirty="0" err="1"/>
              <a:t>girmək</a:t>
            </a:r>
            <a:r>
              <a:rPr lang="tr-TR" sz="2800" dirty="0"/>
              <a:t> üçün indi </a:t>
            </a:r>
            <a:r>
              <a:rPr lang="tr-TR" sz="2800" dirty="0" err="1"/>
              <a:t>siçannan</a:t>
            </a:r>
            <a:r>
              <a:rPr lang="tr-TR" sz="2800" dirty="0"/>
              <a:t> danışır</a:t>
            </a:r>
            <a:br>
              <a:rPr lang="tr-TR" sz="2800" dirty="0"/>
            </a:br>
            <a:r>
              <a:rPr lang="tr-TR" sz="2800" dirty="0" err="1"/>
              <a:t>İstədim</a:t>
            </a:r>
            <a:r>
              <a:rPr lang="tr-TR" sz="2800" dirty="0"/>
              <a:t> </a:t>
            </a:r>
            <a:r>
              <a:rPr lang="tr-TR" sz="2800" dirty="0" err="1"/>
              <a:t>dillənib</a:t>
            </a:r>
            <a:r>
              <a:rPr lang="tr-TR" sz="2800" dirty="0"/>
              <a:t> öz </a:t>
            </a:r>
            <a:r>
              <a:rPr lang="tr-TR" sz="2800" dirty="0" err="1"/>
              <a:t>haqqımı</a:t>
            </a:r>
            <a:r>
              <a:rPr lang="tr-TR" sz="2800" dirty="0"/>
              <a:t> </a:t>
            </a:r>
            <a:r>
              <a:rPr lang="tr-TR" sz="2800" dirty="0" err="1"/>
              <a:t>isbat</a:t>
            </a:r>
            <a:r>
              <a:rPr lang="tr-TR" sz="2800" dirty="0"/>
              <a:t> </a:t>
            </a:r>
            <a:r>
              <a:rPr lang="tr-TR" sz="2800" dirty="0" err="1"/>
              <a:t>eləyim</a:t>
            </a:r>
            <a:r>
              <a:rPr lang="tr-TR" sz="2800" dirty="0"/>
              <a:t>,</a:t>
            </a:r>
            <a:br>
              <a:rPr lang="tr-TR" sz="2800" dirty="0"/>
            </a:br>
            <a:r>
              <a:rPr lang="tr-TR" sz="2800" dirty="0" err="1"/>
              <a:t>Dedilər</a:t>
            </a:r>
            <a:r>
              <a:rPr lang="tr-TR" sz="2800" dirty="0"/>
              <a:t>: Pulsuz olan insan </a:t>
            </a:r>
            <a:r>
              <a:rPr lang="tr-TR" sz="2800" dirty="0" err="1"/>
              <a:t>haçannan</a:t>
            </a:r>
            <a:r>
              <a:rPr lang="tr-TR" sz="2800" dirty="0"/>
              <a:t> danışır?!</a:t>
            </a:r>
          </a:p>
        </p:txBody>
      </p:sp>
    </p:spTree>
    <p:extLst>
      <p:ext uri="{BB962C8B-B14F-4D97-AF65-F5344CB8AC3E}">
        <p14:creationId xmlns:p14="http://schemas.microsoft.com/office/powerpoint/2010/main" xmlns="" val="2783707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a:t>NE İŞİM VAR</a:t>
            </a:r>
            <a:endParaRPr lang="tr-TR" sz="2800" dirty="0"/>
          </a:p>
        </p:txBody>
      </p:sp>
      <p:sp>
        <p:nvSpPr>
          <p:cNvPr id="3" name="2 İçerik Yer Tutucusu"/>
          <p:cNvSpPr>
            <a:spLocks noGrp="1"/>
          </p:cNvSpPr>
          <p:nvPr>
            <p:ph idx="1"/>
          </p:nvPr>
        </p:nvSpPr>
        <p:spPr>
          <a:xfrm>
            <a:off x="2592925" y="981005"/>
            <a:ext cx="7056784" cy="4785395"/>
          </a:xfrm>
        </p:spPr>
        <p:txBody>
          <a:bodyPr>
            <a:noAutofit/>
          </a:bodyPr>
          <a:lstStyle/>
          <a:p>
            <a:pPr>
              <a:buNone/>
            </a:pPr>
            <a:r>
              <a:rPr lang="tr-TR" sz="2800" dirty="0" smtClean="0"/>
              <a:t/>
            </a:r>
            <a:br>
              <a:rPr lang="tr-TR" sz="2800" dirty="0" smtClean="0"/>
            </a:br>
            <a:r>
              <a:rPr lang="tr-TR" sz="2800" dirty="0" smtClean="0"/>
              <a:t>Millet nece </a:t>
            </a:r>
            <a:r>
              <a:rPr lang="tr-TR" sz="2800" dirty="0" err="1" smtClean="0"/>
              <a:t>tarac</a:t>
            </a:r>
            <a:r>
              <a:rPr lang="tr-TR" sz="2800" dirty="0" smtClean="0"/>
              <a:t> olur olsun, ne işim var?</a:t>
            </a:r>
            <a:br>
              <a:rPr lang="tr-TR" sz="2800" dirty="0" smtClean="0"/>
            </a:br>
            <a:r>
              <a:rPr lang="tr-TR" sz="2800" dirty="0" err="1" smtClean="0"/>
              <a:t>Düşmenlere</a:t>
            </a:r>
            <a:r>
              <a:rPr lang="tr-TR" sz="2800" dirty="0" smtClean="0"/>
              <a:t> </a:t>
            </a:r>
            <a:r>
              <a:rPr lang="tr-TR" sz="2800" dirty="0" err="1" smtClean="0"/>
              <a:t>möhtac</a:t>
            </a:r>
            <a:r>
              <a:rPr lang="tr-TR" sz="2800" dirty="0" smtClean="0"/>
              <a:t> olur olsun, ne işim var?</a:t>
            </a:r>
            <a:br>
              <a:rPr lang="tr-TR" sz="2800" dirty="0" smtClean="0"/>
            </a:br>
            <a:r>
              <a:rPr lang="tr-TR" sz="2800" dirty="0" err="1" smtClean="0"/>
              <a:t>Qoy</a:t>
            </a:r>
            <a:r>
              <a:rPr lang="tr-TR" sz="2800" dirty="0" smtClean="0"/>
              <a:t> men </a:t>
            </a:r>
            <a:r>
              <a:rPr lang="tr-TR" sz="2800" dirty="0" err="1" smtClean="0"/>
              <a:t>tox</a:t>
            </a:r>
            <a:r>
              <a:rPr lang="tr-TR" sz="2800" dirty="0" smtClean="0"/>
              <a:t> olum, özgeler ile </a:t>
            </a:r>
            <a:r>
              <a:rPr lang="tr-TR" sz="2800" dirty="0" err="1" smtClean="0"/>
              <a:t>nedi</a:t>
            </a:r>
            <a:r>
              <a:rPr lang="tr-TR" sz="2800" dirty="0" smtClean="0"/>
              <a:t> kârım,</a:t>
            </a:r>
            <a:br>
              <a:rPr lang="tr-TR" sz="2800" dirty="0" smtClean="0"/>
            </a:br>
            <a:r>
              <a:rPr lang="tr-TR" sz="2800" dirty="0" smtClean="0"/>
              <a:t>Dünya </a:t>
            </a:r>
            <a:r>
              <a:rPr lang="tr-TR" sz="2800" dirty="0" err="1" smtClean="0"/>
              <a:t>vü</a:t>
            </a:r>
            <a:r>
              <a:rPr lang="tr-TR" sz="2800" dirty="0" smtClean="0"/>
              <a:t> </a:t>
            </a:r>
            <a:r>
              <a:rPr lang="tr-TR" sz="2800" dirty="0" err="1" smtClean="0"/>
              <a:t>cahan</a:t>
            </a:r>
            <a:r>
              <a:rPr lang="tr-TR" sz="2800" dirty="0" smtClean="0"/>
              <a:t> </a:t>
            </a:r>
            <a:r>
              <a:rPr lang="tr-TR" sz="2800" dirty="0" err="1" smtClean="0"/>
              <a:t>ac</a:t>
            </a:r>
            <a:r>
              <a:rPr lang="tr-TR" sz="2800" dirty="0" smtClean="0"/>
              <a:t> olur olsun, ne işim var?</a:t>
            </a:r>
            <a:br>
              <a:rPr lang="tr-TR" sz="2800" dirty="0" smtClean="0"/>
            </a:br>
            <a:endParaRPr lang="tr-TR" sz="2800" dirty="0" smtClean="0"/>
          </a:p>
          <a:p>
            <a:pPr>
              <a:buNone/>
            </a:pPr>
            <a:r>
              <a:rPr lang="tr-TR" sz="2800" dirty="0" smtClean="0"/>
              <a:t>	Ses salma, yatanlar ayılar, </a:t>
            </a:r>
            <a:r>
              <a:rPr lang="tr-TR" sz="2800" dirty="0" err="1" smtClean="0"/>
              <a:t>qoy</a:t>
            </a:r>
            <a:r>
              <a:rPr lang="tr-TR" sz="2800" dirty="0" smtClean="0"/>
              <a:t> hele yatsın,</a:t>
            </a:r>
            <a:br>
              <a:rPr lang="tr-TR" sz="2800" dirty="0" smtClean="0"/>
            </a:br>
            <a:r>
              <a:rPr lang="tr-TR" sz="2800" dirty="0" smtClean="0"/>
              <a:t>Yatmışları razı </a:t>
            </a:r>
            <a:r>
              <a:rPr lang="tr-TR" sz="2800" dirty="0" err="1" smtClean="0"/>
              <a:t>deyilem</a:t>
            </a:r>
            <a:r>
              <a:rPr lang="tr-TR" sz="2800" dirty="0" smtClean="0"/>
              <a:t> kimse </a:t>
            </a:r>
            <a:r>
              <a:rPr lang="tr-TR" sz="2800" dirty="0" err="1" smtClean="0"/>
              <a:t>oyatsın</a:t>
            </a:r>
            <a:r>
              <a:rPr lang="tr-TR" sz="2800" dirty="0" smtClean="0"/>
              <a:t>,</a:t>
            </a:r>
            <a:br>
              <a:rPr lang="tr-TR" sz="2800" dirty="0" smtClean="0"/>
            </a:br>
            <a:r>
              <a:rPr lang="tr-TR" sz="2800" dirty="0" smtClean="0"/>
              <a:t>Tek-tek ayılan varsa da </a:t>
            </a:r>
            <a:r>
              <a:rPr lang="tr-TR" sz="2800" dirty="0" err="1" smtClean="0"/>
              <a:t>Haq</a:t>
            </a:r>
            <a:r>
              <a:rPr lang="tr-TR" sz="2800" dirty="0" smtClean="0"/>
              <a:t> dadıma çatsın,</a:t>
            </a:r>
            <a:br>
              <a:rPr lang="tr-TR" sz="2800" dirty="0" smtClean="0"/>
            </a:br>
            <a:r>
              <a:rPr lang="tr-TR" sz="2800" dirty="0" smtClean="0"/>
              <a:t>Men salim olum, cümle </a:t>
            </a:r>
            <a:r>
              <a:rPr lang="tr-TR" sz="2800" dirty="0" err="1" smtClean="0"/>
              <a:t>cahan</a:t>
            </a:r>
            <a:r>
              <a:rPr lang="tr-TR" sz="2800" dirty="0" smtClean="0"/>
              <a:t> batsa da batsın,</a:t>
            </a:r>
            <a:br>
              <a:rPr lang="tr-TR" sz="2800" dirty="0" smtClean="0"/>
            </a:br>
            <a:r>
              <a:rPr lang="tr-TR" sz="2800" dirty="0" smtClean="0"/>
              <a:t>Millet nece </a:t>
            </a:r>
            <a:r>
              <a:rPr lang="tr-TR" sz="2800" dirty="0" err="1" smtClean="0"/>
              <a:t>tarac</a:t>
            </a:r>
            <a:r>
              <a:rPr lang="tr-TR" sz="2800" dirty="0" smtClean="0"/>
              <a:t> olur olsun, ne işim var?</a:t>
            </a:r>
            <a:br>
              <a:rPr lang="tr-TR" sz="2800" dirty="0" smtClean="0"/>
            </a:br>
            <a:endParaRPr lang="tr-TR" sz="2800" dirty="0"/>
          </a:p>
        </p:txBody>
      </p:sp>
    </p:spTree>
    <p:extLst>
      <p:ext uri="{BB962C8B-B14F-4D97-AF65-F5344CB8AC3E}">
        <p14:creationId xmlns:p14="http://schemas.microsoft.com/office/powerpoint/2010/main" xmlns="" val="8883902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2927648" y="-226278"/>
            <a:ext cx="684076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endParaRPr lang="tr-TR" sz="2800" dirty="0">
              <a:solidFill>
                <a:srgbClr val="333333"/>
              </a:solidFill>
              <a:ea typeface="Calibri" pitchFamily="34" charset="0"/>
              <a:cs typeface="Calibri" pitchFamily="34" charset="0"/>
            </a:endParaRPr>
          </a:p>
          <a:p>
            <a:pPr fontAlgn="base">
              <a:spcBef>
                <a:spcPct val="0"/>
              </a:spcBef>
              <a:spcAft>
                <a:spcPct val="0"/>
              </a:spcAft>
            </a:pPr>
            <a:r>
              <a:rPr lang="tr-TR" sz="2800" dirty="0" err="1">
                <a:ea typeface="Calibri" pitchFamily="34" charset="0"/>
                <a:cs typeface="Calibri" pitchFamily="34" charset="0"/>
              </a:rPr>
              <a:t>Düşmenlere</a:t>
            </a:r>
            <a:r>
              <a:rPr lang="tr-TR" sz="2800" dirty="0">
                <a:ea typeface="Calibri" pitchFamily="34" charset="0"/>
                <a:cs typeface="Calibri" pitchFamily="34" charset="0"/>
              </a:rPr>
              <a:t> </a:t>
            </a:r>
            <a:r>
              <a:rPr lang="tr-TR" sz="2800" dirty="0" err="1">
                <a:ea typeface="Calibri" pitchFamily="34" charset="0"/>
                <a:cs typeface="Calibri" pitchFamily="34" charset="0"/>
              </a:rPr>
              <a:t>möhtac</a:t>
            </a:r>
            <a:r>
              <a:rPr lang="tr-TR" sz="2800" dirty="0">
                <a:ea typeface="Calibri" pitchFamily="34" charset="0"/>
                <a:cs typeface="Calibri" pitchFamily="34" charset="0"/>
              </a:rPr>
              <a:t> olur olsun ne işim var?</a:t>
            </a:r>
            <a:br>
              <a:rPr lang="tr-TR" sz="2800" dirty="0">
                <a:ea typeface="Calibri" pitchFamily="34" charset="0"/>
                <a:cs typeface="Calibri" pitchFamily="34" charset="0"/>
              </a:rPr>
            </a:br>
            <a:r>
              <a:rPr lang="tr-TR" sz="2800" dirty="0">
                <a:ea typeface="Calibri" pitchFamily="34" charset="0"/>
                <a:cs typeface="Calibri" pitchFamily="34" charset="0"/>
              </a:rPr>
              <a:t>Salma yâdıma </a:t>
            </a:r>
            <a:r>
              <a:rPr lang="tr-TR" sz="2800" dirty="0" err="1">
                <a:ea typeface="Calibri" pitchFamily="34" charset="0"/>
                <a:cs typeface="Calibri" pitchFamily="34" charset="0"/>
              </a:rPr>
              <a:t>söhbet</a:t>
            </a:r>
            <a:r>
              <a:rPr lang="tr-TR" sz="2800" dirty="0">
                <a:ea typeface="Calibri" pitchFamily="34" charset="0"/>
                <a:cs typeface="Calibri" pitchFamily="34" charset="0"/>
              </a:rPr>
              <a:t>-i </a:t>
            </a:r>
            <a:r>
              <a:rPr lang="tr-TR" sz="2800" dirty="0" err="1">
                <a:ea typeface="Calibri" pitchFamily="34" charset="0"/>
                <a:cs typeface="Calibri" pitchFamily="34" charset="0"/>
              </a:rPr>
              <a:t>tarix</a:t>
            </a:r>
            <a:r>
              <a:rPr lang="tr-TR" sz="2800" dirty="0">
                <a:ea typeface="Calibri" pitchFamily="34" charset="0"/>
                <a:cs typeface="Calibri" pitchFamily="34" charset="0"/>
              </a:rPr>
              <a:t>-i </a:t>
            </a:r>
            <a:r>
              <a:rPr lang="tr-TR" sz="2800" dirty="0" err="1">
                <a:ea typeface="Calibri" pitchFamily="34" charset="0"/>
                <a:cs typeface="Calibri" pitchFamily="34" charset="0"/>
              </a:rPr>
              <a:t>cahani</a:t>
            </a:r>
            <a:r>
              <a:rPr lang="tr-TR" sz="2800" dirty="0">
                <a:ea typeface="Calibri" pitchFamily="34" charset="0"/>
                <a:cs typeface="Calibri" pitchFamily="34" charset="0"/>
              </a:rPr>
              <a:t>,</a:t>
            </a:r>
            <a:br>
              <a:rPr lang="tr-TR" sz="2800" dirty="0">
                <a:ea typeface="Calibri" pitchFamily="34" charset="0"/>
                <a:cs typeface="Calibri" pitchFamily="34" charset="0"/>
              </a:rPr>
            </a:br>
            <a:r>
              <a:rPr lang="tr-TR" sz="2800" dirty="0">
                <a:ea typeface="Calibri" pitchFamily="34" charset="0"/>
                <a:cs typeface="Calibri" pitchFamily="34" charset="0"/>
              </a:rPr>
              <a:t>Eyyam-i </a:t>
            </a:r>
            <a:r>
              <a:rPr lang="tr-TR" sz="2800" dirty="0" err="1">
                <a:ea typeface="Calibri" pitchFamily="34" charset="0"/>
                <a:cs typeface="Calibri" pitchFamily="34" charset="0"/>
              </a:rPr>
              <a:t>selefden</a:t>
            </a:r>
            <a:r>
              <a:rPr lang="tr-TR" sz="2800" dirty="0">
                <a:ea typeface="Calibri" pitchFamily="34" charset="0"/>
                <a:cs typeface="Calibri" pitchFamily="34" charset="0"/>
              </a:rPr>
              <a:t> deme söz bir de, </a:t>
            </a:r>
            <a:r>
              <a:rPr lang="tr-TR" sz="2800" dirty="0" err="1">
                <a:ea typeface="Calibri" pitchFamily="34" charset="0"/>
                <a:cs typeface="Calibri" pitchFamily="34" charset="0"/>
              </a:rPr>
              <a:t>füani</a:t>
            </a:r>
            <a:r>
              <a:rPr lang="tr-TR" sz="2800" dirty="0">
                <a:ea typeface="Calibri" pitchFamily="34" charset="0"/>
                <a:cs typeface="Calibri" pitchFamily="34" charset="0"/>
              </a:rPr>
              <a:t>!</a:t>
            </a:r>
            <a:br>
              <a:rPr lang="tr-TR" sz="2800" dirty="0">
                <a:ea typeface="Calibri" pitchFamily="34" charset="0"/>
                <a:cs typeface="Calibri" pitchFamily="34" charset="0"/>
              </a:rPr>
            </a:br>
            <a:r>
              <a:rPr lang="tr-TR" sz="2800" dirty="0">
                <a:ea typeface="Calibri" pitchFamily="34" charset="0"/>
                <a:cs typeface="Calibri" pitchFamily="34" charset="0"/>
              </a:rPr>
              <a:t>Hâl ise getir meyi </a:t>
            </a:r>
            <a:r>
              <a:rPr lang="tr-TR" sz="2800" dirty="0" err="1">
                <a:ea typeface="Calibri" pitchFamily="34" charset="0"/>
                <a:cs typeface="Calibri" pitchFamily="34" charset="0"/>
              </a:rPr>
              <a:t>eleyim</a:t>
            </a:r>
            <a:r>
              <a:rPr lang="tr-TR" sz="2800" dirty="0">
                <a:ea typeface="Calibri" pitchFamily="34" charset="0"/>
                <a:cs typeface="Calibri" pitchFamily="34" charset="0"/>
              </a:rPr>
              <a:t> </a:t>
            </a:r>
            <a:r>
              <a:rPr lang="tr-TR" sz="2800" dirty="0" err="1">
                <a:ea typeface="Calibri" pitchFamily="34" charset="0"/>
                <a:cs typeface="Calibri" pitchFamily="34" charset="0"/>
              </a:rPr>
              <a:t>dolmani</a:t>
            </a:r>
            <a:r>
              <a:rPr lang="tr-TR" sz="2800" dirty="0">
                <a:ea typeface="Calibri" pitchFamily="34" charset="0"/>
                <a:cs typeface="Calibri" pitchFamily="34" charset="0"/>
              </a:rPr>
              <a:t>, </a:t>
            </a:r>
            <a:r>
              <a:rPr lang="tr-TR" sz="2800" dirty="0" err="1">
                <a:ea typeface="Calibri" pitchFamily="34" charset="0"/>
                <a:cs typeface="Calibri" pitchFamily="34" charset="0"/>
              </a:rPr>
              <a:t>nani</a:t>
            </a:r>
            <a:r>
              <a:rPr lang="tr-TR" sz="2800" dirty="0">
                <a:ea typeface="Calibri" pitchFamily="34" charset="0"/>
                <a:cs typeface="Calibri" pitchFamily="34" charset="0"/>
              </a:rPr>
              <a:t>,</a:t>
            </a:r>
            <a:br>
              <a:rPr lang="tr-TR" sz="2800" dirty="0">
                <a:ea typeface="Calibri" pitchFamily="34" charset="0"/>
                <a:cs typeface="Calibri" pitchFamily="34" charset="0"/>
              </a:rPr>
            </a:br>
            <a:r>
              <a:rPr lang="tr-TR" sz="2800" dirty="0" err="1">
                <a:ea typeface="Calibri" pitchFamily="34" charset="0"/>
                <a:cs typeface="Calibri" pitchFamily="34" charset="0"/>
              </a:rPr>
              <a:t>Müsteqbeli</a:t>
            </a:r>
            <a:r>
              <a:rPr lang="tr-TR" sz="2800" dirty="0">
                <a:ea typeface="Calibri" pitchFamily="34" charset="0"/>
                <a:cs typeface="Calibri" pitchFamily="34" charset="0"/>
              </a:rPr>
              <a:t> görmek ne gerek, </a:t>
            </a:r>
            <a:r>
              <a:rPr lang="tr-TR" sz="2800" dirty="0" err="1">
                <a:ea typeface="Calibri" pitchFamily="34" charset="0"/>
                <a:cs typeface="Calibri" pitchFamily="34" charset="0"/>
              </a:rPr>
              <a:t>ömrdü</a:t>
            </a:r>
            <a:r>
              <a:rPr lang="tr-TR" sz="2800" dirty="0">
                <a:ea typeface="Calibri" pitchFamily="34" charset="0"/>
                <a:cs typeface="Calibri" pitchFamily="34" charset="0"/>
              </a:rPr>
              <a:t> fâni;</a:t>
            </a:r>
            <a:br>
              <a:rPr lang="tr-TR" sz="2800" dirty="0">
                <a:ea typeface="Calibri" pitchFamily="34" charset="0"/>
                <a:cs typeface="Calibri" pitchFamily="34" charset="0"/>
              </a:rPr>
            </a:br>
            <a:r>
              <a:rPr lang="tr-TR" sz="2800" dirty="0">
                <a:ea typeface="Calibri" pitchFamily="34" charset="0"/>
                <a:cs typeface="Calibri" pitchFamily="34" charset="0"/>
              </a:rPr>
              <a:t>Millet nece </a:t>
            </a:r>
            <a:r>
              <a:rPr lang="tr-TR" sz="2800" dirty="0" err="1">
                <a:ea typeface="Calibri" pitchFamily="34" charset="0"/>
                <a:cs typeface="Calibri" pitchFamily="34" charset="0"/>
              </a:rPr>
              <a:t>tarac</a:t>
            </a:r>
            <a:r>
              <a:rPr lang="tr-TR" sz="2800" dirty="0">
                <a:ea typeface="Calibri" pitchFamily="34" charset="0"/>
                <a:cs typeface="Calibri" pitchFamily="34" charset="0"/>
              </a:rPr>
              <a:t> olur olsun, ne işim var?</a:t>
            </a:r>
            <a:br>
              <a:rPr lang="tr-TR" sz="2800" dirty="0">
                <a:ea typeface="Calibri" pitchFamily="34" charset="0"/>
                <a:cs typeface="Calibri" pitchFamily="34" charset="0"/>
              </a:rPr>
            </a:br>
            <a:r>
              <a:rPr lang="tr-TR" sz="2800" dirty="0" err="1">
                <a:ea typeface="Calibri" pitchFamily="34" charset="0"/>
                <a:cs typeface="Calibri" pitchFamily="34" charset="0"/>
              </a:rPr>
              <a:t>Düşmenlere</a:t>
            </a:r>
            <a:r>
              <a:rPr lang="tr-TR" sz="2800" dirty="0">
                <a:ea typeface="Calibri" pitchFamily="34" charset="0"/>
                <a:cs typeface="Calibri" pitchFamily="34" charset="0"/>
              </a:rPr>
              <a:t> </a:t>
            </a:r>
            <a:r>
              <a:rPr lang="tr-TR" sz="2800" dirty="0" err="1">
                <a:ea typeface="Calibri" pitchFamily="34" charset="0"/>
                <a:cs typeface="Calibri" pitchFamily="34" charset="0"/>
              </a:rPr>
              <a:t>möhtac</a:t>
            </a:r>
            <a:r>
              <a:rPr lang="tr-TR" sz="2800" dirty="0">
                <a:ea typeface="Calibri" pitchFamily="34" charset="0"/>
                <a:cs typeface="Calibri" pitchFamily="34" charset="0"/>
              </a:rPr>
              <a:t> olur olsun, ne işim var?</a:t>
            </a:r>
            <a:br>
              <a:rPr lang="tr-TR" sz="2800" dirty="0">
                <a:ea typeface="Calibri" pitchFamily="34" charset="0"/>
                <a:cs typeface="Calibri" pitchFamily="34" charset="0"/>
              </a:rPr>
            </a:br>
            <a:endParaRPr lang="tr-TR" sz="2800" dirty="0">
              <a:cs typeface="Arial" pitchFamily="34" charset="0"/>
            </a:endParaRPr>
          </a:p>
          <a:p>
            <a:pPr eaLnBrk="0" fontAlgn="base" hangingPunct="0">
              <a:spcBef>
                <a:spcPct val="0"/>
              </a:spcBef>
              <a:spcAft>
                <a:spcPct val="0"/>
              </a:spcAft>
            </a:pPr>
            <a:r>
              <a:rPr lang="tr-TR" sz="2800" dirty="0" err="1">
                <a:ea typeface="Calibri" pitchFamily="34" charset="0"/>
                <a:cs typeface="Calibri" pitchFamily="34" charset="0"/>
              </a:rPr>
              <a:t>Övlad</a:t>
            </a:r>
            <a:r>
              <a:rPr lang="tr-TR" sz="2800" dirty="0">
                <a:ea typeface="Calibri" pitchFamily="34" charset="0"/>
                <a:cs typeface="Calibri" pitchFamily="34" charset="0"/>
              </a:rPr>
              <a:t>-i </a:t>
            </a:r>
            <a:r>
              <a:rPr lang="tr-TR" sz="2800" dirty="0" err="1">
                <a:ea typeface="Calibri" pitchFamily="34" charset="0"/>
                <a:cs typeface="Calibri" pitchFamily="34" charset="0"/>
              </a:rPr>
              <a:t>veten</a:t>
            </a:r>
            <a:r>
              <a:rPr lang="tr-TR" sz="2800" dirty="0">
                <a:ea typeface="Calibri" pitchFamily="34" charset="0"/>
                <a:cs typeface="Calibri" pitchFamily="34" charset="0"/>
              </a:rPr>
              <a:t> </a:t>
            </a:r>
            <a:r>
              <a:rPr lang="tr-TR" sz="2800" dirty="0" err="1">
                <a:ea typeface="Calibri" pitchFamily="34" charset="0"/>
                <a:cs typeface="Calibri" pitchFamily="34" charset="0"/>
              </a:rPr>
              <a:t>qoy</a:t>
            </a:r>
            <a:r>
              <a:rPr lang="tr-TR" sz="2800" dirty="0">
                <a:ea typeface="Calibri" pitchFamily="34" charset="0"/>
                <a:cs typeface="Calibri" pitchFamily="34" charset="0"/>
              </a:rPr>
              <a:t> hele avare dolansın,</a:t>
            </a:r>
            <a:br>
              <a:rPr lang="tr-TR" sz="2800" dirty="0">
                <a:ea typeface="Calibri" pitchFamily="34" charset="0"/>
                <a:cs typeface="Calibri" pitchFamily="34" charset="0"/>
              </a:rPr>
            </a:br>
            <a:r>
              <a:rPr lang="tr-TR" sz="2800" dirty="0" err="1">
                <a:ea typeface="Calibri" pitchFamily="34" charset="0"/>
                <a:cs typeface="Calibri" pitchFamily="34" charset="0"/>
              </a:rPr>
              <a:t>Cirkab</a:t>
            </a:r>
            <a:r>
              <a:rPr lang="tr-TR" sz="2800" dirty="0">
                <a:ea typeface="Calibri" pitchFamily="34" charset="0"/>
                <a:cs typeface="Calibri" pitchFamily="34" charset="0"/>
              </a:rPr>
              <a:t>-i </a:t>
            </a:r>
            <a:r>
              <a:rPr lang="tr-TR" sz="2800" dirty="0" err="1">
                <a:ea typeface="Calibri" pitchFamily="34" charset="0"/>
                <a:cs typeface="Calibri" pitchFamily="34" charset="0"/>
              </a:rPr>
              <a:t>sefaletde</a:t>
            </a:r>
            <a:r>
              <a:rPr lang="tr-TR" sz="2800" dirty="0">
                <a:ea typeface="Calibri" pitchFamily="34" charset="0"/>
                <a:cs typeface="Calibri" pitchFamily="34" charset="0"/>
              </a:rPr>
              <a:t> eli, başı bulansın,</a:t>
            </a:r>
            <a:br>
              <a:rPr lang="tr-TR" sz="2800" dirty="0">
                <a:ea typeface="Calibri" pitchFamily="34" charset="0"/>
                <a:cs typeface="Calibri" pitchFamily="34" charset="0"/>
              </a:rPr>
            </a:br>
            <a:r>
              <a:rPr lang="tr-TR" sz="2800" dirty="0">
                <a:ea typeface="Calibri" pitchFamily="34" charset="0"/>
                <a:cs typeface="Calibri" pitchFamily="34" charset="0"/>
              </a:rPr>
              <a:t>Dul </a:t>
            </a:r>
            <a:r>
              <a:rPr lang="tr-TR" sz="2800" dirty="0" err="1">
                <a:ea typeface="Calibri" pitchFamily="34" charset="0"/>
                <a:cs typeface="Calibri" pitchFamily="34" charset="0"/>
              </a:rPr>
              <a:t>övret</a:t>
            </a:r>
            <a:r>
              <a:rPr lang="tr-TR" sz="2800" dirty="0">
                <a:ea typeface="Calibri" pitchFamily="34" charset="0"/>
                <a:cs typeface="Calibri" pitchFamily="34" charset="0"/>
              </a:rPr>
              <a:t> ise </a:t>
            </a:r>
            <a:r>
              <a:rPr lang="tr-TR" sz="2800" dirty="0" err="1">
                <a:ea typeface="Calibri" pitchFamily="34" charset="0"/>
                <a:cs typeface="Calibri" pitchFamily="34" charset="0"/>
              </a:rPr>
              <a:t>saile</a:t>
            </a:r>
            <a:r>
              <a:rPr lang="tr-TR" sz="2800" dirty="0">
                <a:ea typeface="Calibri" pitchFamily="34" charset="0"/>
                <a:cs typeface="Calibri" pitchFamily="34" charset="0"/>
              </a:rPr>
              <a:t> olsun, oda yansın,</a:t>
            </a:r>
            <a:br>
              <a:rPr lang="tr-TR" sz="2800" dirty="0">
                <a:ea typeface="Calibri" pitchFamily="34" charset="0"/>
                <a:cs typeface="Calibri" pitchFamily="34" charset="0"/>
              </a:rPr>
            </a:br>
            <a:r>
              <a:rPr lang="tr-TR" sz="2800" dirty="0" err="1">
                <a:ea typeface="Calibri" pitchFamily="34" charset="0"/>
                <a:cs typeface="Calibri" pitchFamily="34" charset="0"/>
              </a:rPr>
              <a:t>Ancaq</a:t>
            </a:r>
            <a:r>
              <a:rPr lang="tr-TR" sz="2800" dirty="0">
                <a:ea typeface="Calibri" pitchFamily="34" charset="0"/>
                <a:cs typeface="Calibri" pitchFamily="34" charset="0"/>
              </a:rPr>
              <a:t> menim </a:t>
            </a:r>
            <a:r>
              <a:rPr lang="tr-TR" sz="2800" dirty="0" err="1">
                <a:ea typeface="Calibri" pitchFamily="34" charset="0"/>
                <a:cs typeface="Calibri" pitchFamily="34" charset="0"/>
              </a:rPr>
              <a:t>avaze</a:t>
            </a:r>
            <a:r>
              <a:rPr lang="tr-TR" sz="2800" dirty="0">
                <a:ea typeface="Calibri" pitchFamily="34" charset="0"/>
                <a:cs typeface="Calibri" pitchFamily="34" charset="0"/>
              </a:rPr>
              <a:t>-</a:t>
            </a:r>
            <a:r>
              <a:rPr lang="tr-TR" sz="2800" dirty="0" err="1">
                <a:ea typeface="Calibri" pitchFamily="34" charset="0"/>
                <a:cs typeface="Calibri" pitchFamily="34" charset="0"/>
              </a:rPr>
              <a:t>yi</a:t>
            </a:r>
            <a:r>
              <a:rPr lang="tr-TR" sz="2800" dirty="0">
                <a:ea typeface="Calibri" pitchFamily="34" charset="0"/>
                <a:cs typeface="Calibri" pitchFamily="34" charset="0"/>
              </a:rPr>
              <a:t> </a:t>
            </a:r>
            <a:r>
              <a:rPr lang="tr-TR" sz="2800" dirty="0" err="1">
                <a:ea typeface="Calibri" pitchFamily="34" charset="0"/>
                <a:cs typeface="Calibri" pitchFamily="34" charset="0"/>
              </a:rPr>
              <a:t>şe’nim</a:t>
            </a:r>
            <a:r>
              <a:rPr lang="tr-TR" sz="2800" dirty="0">
                <a:ea typeface="Calibri" pitchFamily="34" charset="0"/>
                <a:cs typeface="Calibri" pitchFamily="34" charset="0"/>
              </a:rPr>
              <a:t> </a:t>
            </a:r>
            <a:r>
              <a:rPr lang="tr-TR" sz="2800" dirty="0" err="1">
                <a:ea typeface="Calibri" pitchFamily="34" charset="0"/>
                <a:cs typeface="Calibri" pitchFamily="34" charset="0"/>
              </a:rPr>
              <a:t>ucalansın</a:t>
            </a:r>
            <a:r>
              <a:rPr lang="tr-TR" sz="2800" dirty="0">
                <a:ea typeface="Calibri" pitchFamily="34" charset="0"/>
                <a:cs typeface="Calibri" pitchFamily="34" charset="0"/>
              </a:rPr>
              <a:t>;</a:t>
            </a:r>
            <a:br>
              <a:rPr lang="tr-TR" sz="2800" dirty="0">
                <a:ea typeface="Calibri" pitchFamily="34" charset="0"/>
                <a:cs typeface="Calibri" pitchFamily="34" charset="0"/>
              </a:rPr>
            </a:br>
            <a:r>
              <a:rPr lang="tr-TR" sz="2800" dirty="0">
                <a:ea typeface="Calibri" pitchFamily="34" charset="0"/>
                <a:cs typeface="Calibri" pitchFamily="34" charset="0"/>
              </a:rPr>
              <a:t>Millet nece </a:t>
            </a:r>
            <a:r>
              <a:rPr lang="tr-TR" sz="2800" dirty="0" err="1">
                <a:ea typeface="Calibri" pitchFamily="34" charset="0"/>
                <a:cs typeface="Calibri" pitchFamily="34" charset="0"/>
              </a:rPr>
              <a:t>tarac</a:t>
            </a:r>
            <a:r>
              <a:rPr lang="tr-TR" sz="2800" dirty="0">
                <a:ea typeface="Calibri" pitchFamily="34" charset="0"/>
                <a:cs typeface="Calibri" pitchFamily="34" charset="0"/>
              </a:rPr>
              <a:t> olur olsun, ne işim var?</a:t>
            </a:r>
            <a:r>
              <a:rPr lang="tr-TR" sz="2800" dirty="0">
                <a:solidFill>
                  <a:srgbClr val="333333"/>
                </a:solidFill>
                <a:ea typeface="Calibri" pitchFamily="34" charset="0"/>
                <a:cs typeface="Calibri" pitchFamily="34" charset="0"/>
              </a:rPr>
              <a:t/>
            </a:r>
            <a:br>
              <a:rPr lang="tr-TR" sz="2800" dirty="0">
                <a:solidFill>
                  <a:srgbClr val="333333"/>
                </a:solidFill>
                <a:ea typeface="Calibri" pitchFamily="34" charset="0"/>
                <a:cs typeface="Calibri" pitchFamily="34" charset="0"/>
              </a:rPr>
            </a:br>
            <a:r>
              <a:rPr lang="tr-TR" sz="2800" dirty="0">
                <a:solidFill>
                  <a:srgbClr val="333333"/>
                </a:solidFill>
                <a:latin typeface="Calibri" pitchFamily="34" charset="0"/>
                <a:ea typeface="Calibri" pitchFamily="34" charset="0"/>
                <a:cs typeface="Calibri" pitchFamily="34" charset="0"/>
              </a:rPr>
              <a:t/>
            </a:r>
            <a:br>
              <a:rPr lang="tr-TR" sz="2800" dirty="0">
                <a:solidFill>
                  <a:srgbClr val="333333"/>
                </a:solidFill>
                <a:latin typeface="Calibri" pitchFamily="34" charset="0"/>
                <a:ea typeface="Calibri" pitchFamily="34" charset="0"/>
                <a:cs typeface="Calibri" pitchFamily="34" charset="0"/>
              </a:rPr>
            </a:br>
            <a:endParaRPr lang="tr-TR" sz="2800" dirty="0">
              <a:latin typeface="Arial" pitchFamily="34" charset="0"/>
              <a:cs typeface="Arial" pitchFamily="34" charset="0"/>
            </a:endParaRPr>
          </a:p>
        </p:txBody>
      </p:sp>
    </p:spTree>
    <p:extLst>
      <p:ext uri="{BB962C8B-B14F-4D97-AF65-F5344CB8AC3E}">
        <p14:creationId xmlns:p14="http://schemas.microsoft.com/office/powerpoint/2010/main" xmlns="" val="5488201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1"/>
          <p:cNvSpPr>
            <a:spLocks noChangeArrowheads="1"/>
          </p:cNvSpPr>
          <p:nvPr/>
        </p:nvSpPr>
        <p:spPr bwMode="auto">
          <a:xfrm>
            <a:off x="2783632" y="1412776"/>
            <a:ext cx="72008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2800" dirty="0">
                <a:solidFill>
                  <a:srgbClr val="333333"/>
                </a:solidFill>
                <a:latin typeface="Calibri" pitchFamily="34" charset="0"/>
                <a:ea typeface="Calibri" pitchFamily="34" charset="0"/>
                <a:cs typeface="Calibri" pitchFamily="34" charset="0"/>
              </a:rPr>
              <a:t>Her millet eder </a:t>
            </a:r>
            <a:r>
              <a:rPr lang="tr-TR" sz="2800" dirty="0" err="1">
                <a:solidFill>
                  <a:srgbClr val="333333"/>
                </a:solidFill>
                <a:latin typeface="Calibri" pitchFamily="34" charset="0"/>
                <a:ea typeface="Calibri" pitchFamily="34" charset="0"/>
                <a:cs typeface="Calibri" pitchFamily="34" charset="0"/>
              </a:rPr>
              <a:t>sehfe</a:t>
            </a:r>
            <a:r>
              <a:rPr lang="tr-TR" sz="2800" dirty="0">
                <a:solidFill>
                  <a:srgbClr val="333333"/>
                </a:solidFill>
                <a:latin typeface="Calibri" pitchFamily="34" charset="0"/>
                <a:ea typeface="Calibri" pitchFamily="34" charset="0"/>
                <a:cs typeface="Calibri" pitchFamily="34" charset="0"/>
              </a:rPr>
              <a:t>-</a:t>
            </a:r>
            <a:r>
              <a:rPr lang="tr-TR" sz="2800" dirty="0" err="1">
                <a:solidFill>
                  <a:srgbClr val="333333"/>
                </a:solidFill>
                <a:latin typeface="Calibri" pitchFamily="34" charset="0"/>
                <a:ea typeface="Calibri" pitchFamily="34" charset="0"/>
                <a:cs typeface="Calibri" pitchFamily="34" charset="0"/>
              </a:rPr>
              <a:t>yi</a:t>
            </a:r>
            <a:r>
              <a:rPr lang="tr-TR" sz="2800" dirty="0">
                <a:solidFill>
                  <a:srgbClr val="333333"/>
                </a:solidFill>
                <a:latin typeface="Calibri" pitchFamily="34" charset="0"/>
                <a:ea typeface="Calibri" pitchFamily="34" charset="0"/>
                <a:cs typeface="Calibri" pitchFamily="34" charset="0"/>
              </a:rPr>
              <a:t> </a:t>
            </a:r>
            <a:r>
              <a:rPr lang="tr-TR" sz="2800" dirty="0" err="1">
                <a:solidFill>
                  <a:srgbClr val="333333"/>
                </a:solidFill>
                <a:latin typeface="Calibri" pitchFamily="34" charset="0"/>
                <a:ea typeface="Calibri" pitchFamily="34" charset="0"/>
                <a:cs typeface="Calibri" pitchFamily="34" charset="0"/>
              </a:rPr>
              <a:t>dünyade</a:t>
            </a:r>
            <a:r>
              <a:rPr lang="tr-TR" sz="2800" dirty="0">
                <a:solidFill>
                  <a:srgbClr val="333333"/>
                </a:solidFill>
                <a:latin typeface="Calibri" pitchFamily="34" charset="0"/>
                <a:ea typeface="Calibri" pitchFamily="34" charset="0"/>
                <a:cs typeface="Calibri" pitchFamily="34" charset="0"/>
              </a:rPr>
              <a:t> </a:t>
            </a:r>
            <a:r>
              <a:rPr lang="tr-TR" sz="2800" dirty="0" err="1">
                <a:solidFill>
                  <a:srgbClr val="333333"/>
                </a:solidFill>
                <a:latin typeface="Calibri" pitchFamily="34" charset="0"/>
                <a:ea typeface="Calibri" pitchFamily="34" charset="0"/>
                <a:cs typeface="Calibri" pitchFamily="34" charset="0"/>
              </a:rPr>
              <a:t>tereqqi</a:t>
            </a:r>
            <a:r>
              <a:rPr lang="tr-TR" sz="2800" dirty="0">
                <a:solidFill>
                  <a:srgbClr val="333333"/>
                </a:solidFill>
                <a:latin typeface="Calibri" pitchFamily="34" charset="0"/>
                <a:ea typeface="Calibri" pitchFamily="34" charset="0"/>
                <a:cs typeface="Calibri" pitchFamily="34" charset="0"/>
              </a:rPr>
              <a:t>,</a:t>
            </a:r>
            <a:br>
              <a:rPr lang="tr-TR" sz="2800" dirty="0">
                <a:solidFill>
                  <a:srgbClr val="333333"/>
                </a:solidFill>
                <a:latin typeface="Calibri" pitchFamily="34" charset="0"/>
                <a:ea typeface="Calibri" pitchFamily="34" charset="0"/>
                <a:cs typeface="Calibri" pitchFamily="34" charset="0"/>
              </a:rPr>
            </a:br>
            <a:r>
              <a:rPr lang="tr-TR" sz="2800" dirty="0">
                <a:solidFill>
                  <a:srgbClr val="333333"/>
                </a:solidFill>
                <a:latin typeface="Calibri" pitchFamily="34" charset="0"/>
                <a:ea typeface="Calibri" pitchFamily="34" charset="0"/>
                <a:cs typeface="Calibri" pitchFamily="34" charset="0"/>
              </a:rPr>
              <a:t>Eyler </a:t>
            </a:r>
            <a:r>
              <a:rPr lang="tr-TR" sz="2800" dirty="0" err="1">
                <a:solidFill>
                  <a:srgbClr val="333333"/>
                </a:solidFill>
                <a:latin typeface="Calibri" pitchFamily="34" charset="0"/>
                <a:ea typeface="Calibri" pitchFamily="34" charset="0"/>
                <a:cs typeface="Calibri" pitchFamily="34" charset="0"/>
              </a:rPr>
              <a:t>here</a:t>
            </a:r>
            <a:r>
              <a:rPr lang="tr-TR" sz="2800" dirty="0">
                <a:solidFill>
                  <a:srgbClr val="333333"/>
                </a:solidFill>
                <a:latin typeface="Calibri" pitchFamily="34" charset="0"/>
                <a:ea typeface="Calibri" pitchFamily="34" charset="0"/>
                <a:cs typeface="Calibri" pitchFamily="34" charset="0"/>
              </a:rPr>
              <a:t> bir menzil-i </a:t>
            </a:r>
            <a:r>
              <a:rPr lang="tr-TR" sz="2800" dirty="0" err="1">
                <a:solidFill>
                  <a:srgbClr val="333333"/>
                </a:solidFill>
                <a:latin typeface="Calibri" pitchFamily="34" charset="0"/>
                <a:ea typeface="Calibri" pitchFamily="34" charset="0"/>
                <a:cs typeface="Calibri" pitchFamily="34" charset="0"/>
              </a:rPr>
              <a:t>me’vade</a:t>
            </a:r>
            <a:r>
              <a:rPr lang="tr-TR" sz="2800" dirty="0">
                <a:solidFill>
                  <a:srgbClr val="333333"/>
                </a:solidFill>
                <a:latin typeface="Calibri" pitchFamily="34" charset="0"/>
                <a:ea typeface="Calibri" pitchFamily="34" charset="0"/>
                <a:cs typeface="Calibri" pitchFamily="34" charset="0"/>
              </a:rPr>
              <a:t> </a:t>
            </a:r>
            <a:r>
              <a:rPr lang="tr-TR" sz="2800" dirty="0" err="1">
                <a:solidFill>
                  <a:srgbClr val="333333"/>
                </a:solidFill>
                <a:latin typeface="Calibri" pitchFamily="34" charset="0"/>
                <a:ea typeface="Calibri" pitchFamily="34" charset="0"/>
                <a:cs typeface="Calibri" pitchFamily="34" charset="0"/>
              </a:rPr>
              <a:t>tereqqi</a:t>
            </a:r>
            <a:r>
              <a:rPr lang="tr-TR" sz="2800" dirty="0">
                <a:solidFill>
                  <a:srgbClr val="333333"/>
                </a:solidFill>
                <a:latin typeface="Calibri" pitchFamily="34" charset="0"/>
                <a:ea typeface="Calibri" pitchFamily="34" charset="0"/>
                <a:cs typeface="Calibri" pitchFamily="34" charset="0"/>
              </a:rPr>
              <a:t>,</a:t>
            </a:r>
            <a:br>
              <a:rPr lang="tr-TR" sz="2800" dirty="0">
                <a:solidFill>
                  <a:srgbClr val="333333"/>
                </a:solidFill>
                <a:latin typeface="Calibri" pitchFamily="34" charset="0"/>
                <a:ea typeface="Calibri" pitchFamily="34" charset="0"/>
                <a:cs typeface="Calibri" pitchFamily="34" charset="0"/>
              </a:rPr>
            </a:br>
            <a:r>
              <a:rPr lang="tr-TR" sz="2800" dirty="0" err="1">
                <a:solidFill>
                  <a:srgbClr val="333333"/>
                </a:solidFill>
                <a:latin typeface="Calibri" pitchFamily="34" charset="0"/>
                <a:ea typeface="Calibri" pitchFamily="34" charset="0"/>
                <a:cs typeface="Calibri" pitchFamily="34" charset="0"/>
              </a:rPr>
              <a:t>Yorğan</a:t>
            </a:r>
            <a:r>
              <a:rPr lang="tr-TR" sz="2800" dirty="0">
                <a:solidFill>
                  <a:srgbClr val="333333"/>
                </a:solidFill>
                <a:latin typeface="Calibri" pitchFamily="34" charset="0"/>
                <a:ea typeface="Calibri" pitchFamily="34" charset="0"/>
                <a:cs typeface="Calibri" pitchFamily="34" charset="0"/>
              </a:rPr>
              <a:t>-</a:t>
            </a:r>
            <a:r>
              <a:rPr lang="tr-TR" sz="2800" dirty="0" err="1">
                <a:solidFill>
                  <a:srgbClr val="333333"/>
                </a:solidFill>
                <a:latin typeface="Calibri" pitchFamily="34" charset="0"/>
                <a:ea typeface="Calibri" pitchFamily="34" charset="0"/>
                <a:cs typeface="Calibri" pitchFamily="34" charset="0"/>
              </a:rPr>
              <a:t>döşeyimde</a:t>
            </a:r>
            <a:r>
              <a:rPr lang="tr-TR" sz="2800" dirty="0">
                <a:solidFill>
                  <a:srgbClr val="333333"/>
                </a:solidFill>
                <a:latin typeface="Calibri" pitchFamily="34" charset="0"/>
                <a:ea typeface="Calibri" pitchFamily="34" charset="0"/>
                <a:cs typeface="Calibri" pitchFamily="34" charset="0"/>
              </a:rPr>
              <a:t> düşe ger </a:t>
            </a:r>
            <a:r>
              <a:rPr lang="tr-TR" sz="2800" dirty="0" err="1">
                <a:solidFill>
                  <a:srgbClr val="333333"/>
                </a:solidFill>
                <a:latin typeface="Calibri" pitchFamily="34" charset="0"/>
                <a:ea typeface="Calibri" pitchFamily="34" charset="0"/>
                <a:cs typeface="Calibri" pitchFamily="34" charset="0"/>
              </a:rPr>
              <a:t>yade</a:t>
            </a:r>
            <a:r>
              <a:rPr lang="tr-TR" sz="2800" dirty="0">
                <a:solidFill>
                  <a:srgbClr val="333333"/>
                </a:solidFill>
                <a:latin typeface="Calibri" pitchFamily="34" charset="0"/>
                <a:ea typeface="Calibri" pitchFamily="34" charset="0"/>
                <a:cs typeface="Calibri" pitchFamily="34" charset="0"/>
              </a:rPr>
              <a:t> </a:t>
            </a:r>
            <a:r>
              <a:rPr lang="tr-TR" sz="2800" dirty="0" err="1">
                <a:solidFill>
                  <a:srgbClr val="333333"/>
                </a:solidFill>
                <a:latin typeface="Calibri" pitchFamily="34" charset="0"/>
                <a:ea typeface="Calibri" pitchFamily="34" charset="0"/>
                <a:cs typeface="Calibri" pitchFamily="34" charset="0"/>
              </a:rPr>
              <a:t>tereqqi</a:t>
            </a:r>
            <a:r>
              <a:rPr lang="tr-TR" sz="2800" dirty="0">
                <a:solidFill>
                  <a:srgbClr val="333333"/>
                </a:solidFill>
                <a:latin typeface="Calibri" pitchFamily="34" charset="0"/>
                <a:ea typeface="Calibri" pitchFamily="34" charset="0"/>
                <a:cs typeface="Calibri" pitchFamily="34" charset="0"/>
              </a:rPr>
              <a:t>,</a:t>
            </a:r>
            <a:br>
              <a:rPr lang="tr-TR" sz="2800" dirty="0">
                <a:solidFill>
                  <a:srgbClr val="333333"/>
                </a:solidFill>
                <a:latin typeface="Calibri" pitchFamily="34" charset="0"/>
                <a:ea typeface="Calibri" pitchFamily="34" charset="0"/>
                <a:cs typeface="Calibri" pitchFamily="34" charset="0"/>
              </a:rPr>
            </a:br>
            <a:r>
              <a:rPr lang="tr-TR" sz="2800" dirty="0">
                <a:solidFill>
                  <a:srgbClr val="333333"/>
                </a:solidFill>
                <a:latin typeface="Calibri" pitchFamily="34" charset="0"/>
                <a:ea typeface="Calibri" pitchFamily="34" charset="0"/>
                <a:cs typeface="Calibri" pitchFamily="34" charset="0"/>
              </a:rPr>
              <a:t>Biz de </a:t>
            </a:r>
            <a:r>
              <a:rPr lang="tr-TR" sz="2800" dirty="0" err="1">
                <a:solidFill>
                  <a:srgbClr val="333333"/>
                </a:solidFill>
                <a:latin typeface="Calibri" pitchFamily="34" charset="0"/>
                <a:ea typeface="Calibri" pitchFamily="34" charset="0"/>
                <a:cs typeface="Calibri" pitchFamily="34" charset="0"/>
              </a:rPr>
              <a:t>ederik</a:t>
            </a:r>
            <a:r>
              <a:rPr lang="tr-TR" sz="2800" dirty="0">
                <a:solidFill>
                  <a:srgbClr val="333333"/>
                </a:solidFill>
                <a:latin typeface="Calibri" pitchFamily="34" charset="0"/>
                <a:ea typeface="Calibri" pitchFamily="34" charset="0"/>
                <a:cs typeface="Calibri" pitchFamily="34" charset="0"/>
              </a:rPr>
              <a:t> âlem-i </a:t>
            </a:r>
            <a:r>
              <a:rPr lang="tr-TR" sz="2800" dirty="0" err="1">
                <a:solidFill>
                  <a:srgbClr val="333333"/>
                </a:solidFill>
                <a:latin typeface="Calibri" pitchFamily="34" charset="0"/>
                <a:ea typeface="Calibri" pitchFamily="34" charset="0"/>
                <a:cs typeface="Calibri" pitchFamily="34" charset="0"/>
              </a:rPr>
              <a:t>röyade</a:t>
            </a:r>
            <a:r>
              <a:rPr lang="tr-TR" sz="2800" dirty="0">
                <a:solidFill>
                  <a:srgbClr val="333333"/>
                </a:solidFill>
                <a:latin typeface="Calibri" pitchFamily="34" charset="0"/>
                <a:ea typeface="Calibri" pitchFamily="34" charset="0"/>
                <a:cs typeface="Calibri" pitchFamily="34" charset="0"/>
              </a:rPr>
              <a:t> </a:t>
            </a:r>
            <a:r>
              <a:rPr lang="tr-TR" sz="2800" dirty="0" err="1">
                <a:solidFill>
                  <a:srgbClr val="333333"/>
                </a:solidFill>
                <a:latin typeface="Calibri" pitchFamily="34" charset="0"/>
                <a:ea typeface="Calibri" pitchFamily="34" charset="0"/>
                <a:cs typeface="Calibri" pitchFamily="34" charset="0"/>
              </a:rPr>
              <a:t>tereqqi</a:t>
            </a:r>
            <a:r>
              <a:rPr lang="tr-TR" sz="2800" dirty="0">
                <a:solidFill>
                  <a:srgbClr val="333333"/>
                </a:solidFill>
                <a:latin typeface="Calibri" pitchFamily="34" charset="0"/>
                <a:ea typeface="Calibri" pitchFamily="34" charset="0"/>
                <a:cs typeface="Calibri" pitchFamily="34" charset="0"/>
              </a:rPr>
              <a:t>;</a:t>
            </a:r>
            <a:br>
              <a:rPr lang="tr-TR" sz="2800" dirty="0">
                <a:solidFill>
                  <a:srgbClr val="333333"/>
                </a:solidFill>
                <a:latin typeface="Calibri" pitchFamily="34" charset="0"/>
                <a:ea typeface="Calibri" pitchFamily="34" charset="0"/>
                <a:cs typeface="Calibri" pitchFamily="34" charset="0"/>
              </a:rPr>
            </a:br>
            <a:r>
              <a:rPr lang="tr-TR" sz="2800" dirty="0">
                <a:solidFill>
                  <a:srgbClr val="333333"/>
                </a:solidFill>
                <a:latin typeface="Calibri" pitchFamily="34" charset="0"/>
                <a:ea typeface="Calibri" pitchFamily="34" charset="0"/>
                <a:cs typeface="Calibri" pitchFamily="34" charset="0"/>
              </a:rPr>
              <a:t>Millet nece </a:t>
            </a:r>
            <a:r>
              <a:rPr lang="tr-TR" sz="2800" dirty="0" err="1">
                <a:solidFill>
                  <a:srgbClr val="333333"/>
                </a:solidFill>
                <a:latin typeface="Calibri" pitchFamily="34" charset="0"/>
                <a:ea typeface="Calibri" pitchFamily="34" charset="0"/>
                <a:cs typeface="Calibri" pitchFamily="34" charset="0"/>
              </a:rPr>
              <a:t>tarac</a:t>
            </a:r>
            <a:r>
              <a:rPr lang="tr-TR" sz="2800" dirty="0">
                <a:solidFill>
                  <a:srgbClr val="333333"/>
                </a:solidFill>
                <a:latin typeface="Calibri" pitchFamily="34" charset="0"/>
                <a:ea typeface="Calibri" pitchFamily="34" charset="0"/>
                <a:cs typeface="Calibri" pitchFamily="34" charset="0"/>
              </a:rPr>
              <a:t> olur olsun, ne işim var?</a:t>
            </a:r>
            <a:br>
              <a:rPr lang="tr-TR" sz="2800" dirty="0">
                <a:solidFill>
                  <a:srgbClr val="333333"/>
                </a:solidFill>
                <a:latin typeface="Calibri" pitchFamily="34" charset="0"/>
                <a:ea typeface="Calibri" pitchFamily="34" charset="0"/>
                <a:cs typeface="Calibri" pitchFamily="34" charset="0"/>
              </a:rPr>
            </a:br>
            <a:r>
              <a:rPr lang="tr-TR" sz="2800" dirty="0" err="1">
                <a:solidFill>
                  <a:srgbClr val="333333"/>
                </a:solidFill>
                <a:latin typeface="Calibri" pitchFamily="34" charset="0"/>
                <a:ea typeface="Calibri" pitchFamily="34" charset="0"/>
                <a:cs typeface="Calibri" pitchFamily="34" charset="0"/>
              </a:rPr>
              <a:t>Düşmenlere</a:t>
            </a:r>
            <a:r>
              <a:rPr lang="tr-TR" sz="2800" dirty="0">
                <a:solidFill>
                  <a:srgbClr val="333333"/>
                </a:solidFill>
                <a:latin typeface="Calibri" pitchFamily="34" charset="0"/>
                <a:ea typeface="Calibri" pitchFamily="34" charset="0"/>
                <a:cs typeface="Calibri" pitchFamily="34" charset="0"/>
              </a:rPr>
              <a:t> </a:t>
            </a:r>
            <a:r>
              <a:rPr lang="tr-TR" sz="2800" dirty="0" err="1">
                <a:solidFill>
                  <a:srgbClr val="333333"/>
                </a:solidFill>
                <a:latin typeface="Calibri" pitchFamily="34" charset="0"/>
                <a:ea typeface="Calibri" pitchFamily="34" charset="0"/>
                <a:cs typeface="Calibri" pitchFamily="34" charset="0"/>
              </a:rPr>
              <a:t>möhtac</a:t>
            </a:r>
            <a:r>
              <a:rPr lang="tr-TR" sz="2800" dirty="0">
                <a:solidFill>
                  <a:srgbClr val="333333"/>
                </a:solidFill>
                <a:latin typeface="Calibri" pitchFamily="34" charset="0"/>
                <a:ea typeface="Calibri" pitchFamily="34" charset="0"/>
                <a:cs typeface="Calibri" pitchFamily="34" charset="0"/>
              </a:rPr>
              <a:t> olur olsun, ne işim var?</a:t>
            </a:r>
            <a:endParaRPr lang="tr-TR" sz="2800" dirty="0">
              <a:latin typeface="Arial" pitchFamily="34" charset="0"/>
              <a:cs typeface="Arial" pitchFamily="34" charset="0"/>
            </a:endParaRPr>
          </a:p>
        </p:txBody>
      </p:sp>
    </p:spTree>
    <p:extLst>
      <p:ext uri="{BB962C8B-B14F-4D97-AF65-F5344CB8AC3E}">
        <p14:creationId xmlns:p14="http://schemas.microsoft.com/office/powerpoint/2010/main" xmlns="" val="13075752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a:t>Celil </a:t>
            </a:r>
            <a:r>
              <a:rPr lang="tr-TR" sz="2400" b="1" dirty="0" err="1"/>
              <a:t>Mehmetkuluzade</a:t>
            </a:r>
            <a:r>
              <a:rPr lang="tr-TR" sz="2400" b="1" dirty="0"/>
              <a:t> (1866-1932)</a:t>
            </a:r>
          </a:p>
        </p:txBody>
      </p:sp>
      <p:sp>
        <p:nvSpPr>
          <p:cNvPr id="3" name="2 İçerik Yer Tutucusu"/>
          <p:cNvSpPr>
            <a:spLocks noGrp="1"/>
          </p:cNvSpPr>
          <p:nvPr>
            <p:ph sz="half" idx="1"/>
          </p:nvPr>
        </p:nvSpPr>
        <p:spPr>
          <a:xfrm>
            <a:off x="1981200" y="1600201"/>
            <a:ext cx="5266928" cy="4525963"/>
          </a:xfrm>
        </p:spPr>
        <p:txBody>
          <a:bodyPr>
            <a:noAutofit/>
          </a:bodyPr>
          <a:lstStyle/>
          <a:p>
            <a:pPr algn="just">
              <a:buNone/>
            </a:pPr>
            <a:r>
              <a:rPr lang="tr-TR" sz="2800" dirty="0" smtClean="0"/>
              <a:t>	Celil </a:t>
            </a:r>
            <a:r>
              <a:rPr lang="tr-TR" sz="2800" dirty="0" err="1" smtClean="0"/>
              <a:t>Mehmetkuluzade</a:t>
            </a:r>
            <a:r>
              <a:rPr lang="tr-TR" sz="2800" dirty="0" smtClean="0"/>
              <a:t> 22 Şubat 1866’da </a:t>
            </a:r>
            <a:r>
              <a:rPr lang="tr-TR" sz="2800" dirty="0" err="1" smtClean="0"/>
              <a:t>Nahçıvan’da</a:t>
            </a:r>
            <a:r>
              <a:rPr lang="tr-TR" sz="2800" dirty="0" smtClean="0"/>
              <a:t> doğmuştur. 1883-1887 yılları arasında </a:t>
            </a:r>
            <a:r>
              <a:rPr lang="tr-TR" sz="2800" dirty="0" err="1" smtClean="0"/>
              <a:t>Gori</a:t>
            </a:r>
            <a:r>
              <a:rPr lang="tr-TR" sz="2800" dirty="0" smtClean="0"/>
              <a:t> </a:t>
            </a:r>
            <a:r>
              <a:rPr lang="tr-TR" sz="2800" dirty="0" err="1" smtClean="0"/>
              <a:t>Semineryası’nın</a:t>
            </a:r>
            <a:r>
              <a:rPr lang="tr-TR" sz="2800" dirty="0" smtClean="0"/>
              <a:t> Azerbaycan şubesinde öğrenim gören Celil </a:t>
            </a:r>
            <a:r>
              <a:rPr lang="tr-TR" sz="2800" dirty="0" err="1" smtClean="0"/>
              <a:t>Memmedguluzade</a:t>
            </a:r>
            <a:r>
              <a:rPr lang="tr-TR" sz="2800" dirty="0" smtClean="0"/>
              <a:t> burada ilahiyat dersleri yanında coğrafya ve tarih dersleri de almıştır. Bir süre öğretmenlik yaptıktan sonra Şark-i Rus gazetesinde çalışmaya başlamıştır (1903).</a:t>
            </a:r>
            <a:endParaRPr lang="tr-TR" sz="2800" dirty="0"/>
          </a:p>
        </p:txBody>
      </p:sp>
      <p:pic>
        <p:nvPicPr>
          <p:cNvPr id="107522" name="Picture 2" descr="E:\ECTS-Bologna\Bologna Tr-İng-Kasım 2017\Yazarların Resimleri\jalil-mohammadzadeh.jpg"/>
          <p:cNvPicPr>
            <a:picLocks noGrp="1" noChangeAspect="1" noChangeArrowheads="1"/>
          </p:cNvPicPr>
          <p:nvPr>
            <p:ph sz="half" idx="2"/>
          </p:nvPr>
        </p:nvPicPr>
        <p:blipFill>
          <a:blip r:embed="rId2" cstate="print"/>
          <a:srcRect/>
          <a:stretch>
            <a:fillRect/>
          </a:stretch>
        </p:blipFill>
        <p:spPr bwMode="auto">
          <a:xfrm>
            <a:off x="7680176" y="1772817"/>
            <a:ext cx="1905000" cy="2943225"/>
          </a:xfrm>
          <a:prstGeom prst="rect">
            <a:avLst/>
          </a:prstGeom>
          <a:noFill/>
        </p:spPr>
      </p:pic>
    </p:spTree>
    <p:extLst>
      <p:ext uri="{BB962C8B-B14F-4D97-AF65-F5344CB8AC3E}">
        <p14:creationId xmlns:p14="http://schemas.microsoft.com/office/powerpoint/2010/main" xmlns="" val="13713614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4654" y="744032"/>
            <a:ext cx="8911687" cy="1280890"/>
          </a:xfrm>
        </p:spPr>
        <p:txBody>
          <a:bodyPr/>
          <a:lstStyle/>
          <a:p>
            <a:r>
              <a:rPr lang="tr-TR" dirty="0" smtClean="0">
                <a:solidFill>
                  <a:srgbClr val="FF0000"/>
                </a:solidFill>
              </a:rPr>
              <a:t>6. HAFTA</a:t>
            </a:r>
            <a:endParaRPr lang="tr-TR" dirty="0">
              <a:solidFill>
                <a:srgbClr val="FF0000"/>
              </a:solidFill>
            </a:endParaRPr>
          </a:p>
        </p:txBody>
      </p:sp>
      <p:sp>
        <p:nvSpPr>
          <p:cNvPr id="3" name="2 İçerik Yer Tutucusu"/>
          <p:cNvSpPr>
            <a:spLocks noGrp="1"/>
          </p:cNvSpPr>
          <p:nvPr>
            <p:ph idx="1"/>
          </p:nvPr>
        </p:nvSpPr>
        <p:spPr>
          <a:xfrm>
            <a:off x="1914654" y="2193561"/>
            <a:ext cx="8915400" cy="3777622"/>
          </a:xfrm>
        </p:spPr>
        <p:txBody>
          <a:bodyPr>
            <a:normAutofit/>
          </a:bodyPr>
          <a:lstStyle/>
          <a:p>
            <a:pPr algn="ctr">
              <a:buNone/>
            </a:pPr>
            <a:r>
              <a:rPr lang="tr-TR" sz="3600" b="1" dirty="0" smtClean="0"/>
              <a:t>Azerbaycan Edebiyatında </a:t>
            </a:r>
          </a:p>
          <a:p>
            <a:pPr algn="ctr">
              <a:buNone/>
            </a:pPr>
            <a:r>
              <a:rPr lang="tr-TR" sz="3600" b="1" dirty="0"/>
              <a:t>Realizm ve Eleştirel Realizm</a:t>
            </a:r>
          </a:p>
          <a:p>
            <a:pPr>
              <a:buNone/>
            </a:pPr>
            <a:endParaRPr lang="tr-TR" sz="3600" dirty="0"/>
          </a:p>
        </p:txBody>
      </p:sp>
    </p:spTree>
    <p:extLst>
      <p:ext uri="{BB962C8B-B14F-4D97-AF65-F5344CB8AC3E}">
        <p14:creationId xmlns:p14="http://schemas.microsoft.com/office/powerpoint/2010/main" xmlns="" val="6753611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t>Celil </a:t>
            </a:r>
            <a:r>
              <a:rPr lang="tr-TR" sz="2800" dirty="0" err="1"/>
              <a:t>Mehmetkuluzade</a:t>
            </a:r>
            <a:r>
              <a:rPr lang="tr-TR" sz="2800" dirty="0"/>
              <a:t> (1866-1932)</a:t>
            </a:r>
          </a:p>
        </p:txBody>
      </p:sp>
      <p:sp>
        <p:nvSpPr>
          <p:cNvPr id="3" name="2 İçerik Yer Tutucusu"/>
          <p:cNvSpPr>
            <a:spLocks noGrp="1"/>
          </p:cNvSpPr>
          <p:nvPr>
            <p:ph sz="half" idx="1"/>
          </p:nvPr>
        </p:nvSpPr>
        <p:spPr>
          <a:xfrm>
            <a:off x="991055" y="1631744"/>
            <a:ext cx="6474956" cy="4525963"/>
          </a:xfrm>
        </p:spPr>
        <p:txBody>
          <a:bodyPr>
            <a:noAutofit/>
          </a:bodyPr>
          <a:lstStyle/>
          <a:p>
            <a:pPr algn="just">
              <a:buNone/>
            </a:pPr>
            <a:r>
              <a:rPr lang="tr-TR" sz="2800" dirty="0" smtClean="0"/>
              <a:t>	Celil </a:t>
            </a:r>
            <a:r>
              <a:rPr lang="tr-TR" sz="2800" dirty="0" err="1" smtClean="0"/>
              <a:t>Mehmetkuluzade</a:t>
            </a:r>
            <a:r>
              <a:rPr lang="tr-TR" sz="2800" dirty="0" smtClean="0"/>
              <a:t> yakın dönem Azerbaycan edebiyatının en önemli yazarları arasındadır. Realizmin ve eleştirel realizmin önemli bir temsilcisidir. Gazetecilik mesleğinin yanı sıra öykü, felyeton ve piyes yazarıdır. Şark-i Rus gazetesinde tecrübe kazandıktan sonra Molla </a:t>
            </a:r>
            <a:r>
              <a:rPr lang="tr-TR" sz="2800" dirty="0" err="1" smtClean="0"/>
              <a:t>Nasreddin</a:t>
            </a:r>
            <a:r>
              <a:rPr lang="tr-TR" sz="2800" dirty="0" smtClean="0"/>
              <a:t> dergisini çıkarmaya başlamıştır. </a:t>
            </a:r>
          </a:p>
          <a:p>
            <a:pPr>
              <a:buNone/>
            </a:pPr>
            <a:endParaRPr lang="tr-TR" sz="2800" dirty="0"/>
          </a:p>
        </p:txBody>
      </p:sp>
      <p:pic>
        <p:nvPicPr>
          <p:cNvPr id="106500" name="Picture 4" descr="E:\ECTS-Bologna\Bologna Tr-İng-Kasım 2017\Yazarların Resimleri\Mirza Celil-Pul.jpg"/>
          <p:cNvPicPr>
            <a:picLocks noGrp="1" noChangeAspect="1" noChangeArrowheads="1"/>
          </p:cNvPicPr>
          <p:nvPr>
            <p:ph sz="half" idx="2"/>
          </p:nvPr>
        </p:nvPicPr>
        <p:blipFill>
          <a:blip r:embed="rId2" cstate="print"/>
          <a:srcRect/>
          <a:stretch>
            <a:fillRect/>
          </a:stretch>
        </p:blipFill>
        <p:spPr bwMode="auto">
          <a:xfrm>
            <a:off x="7883577" y="1736951"/>
            <a:ext cx="4038600" cy="3657247"/>
          </a:xfrm>
          <a:prstGeom prst="rect">
            <a:avLst/>
          </a:prstGeom>
          <a:noFill/>
        </p:spPr>
      </p:pic>
    </p:spTree>
    <p:extLst>
      <p:ext uri="{BB962C8B-B14F-4D97-AF65-F5344CB8AC3E}">
        <p14:creationId xmlns:p14="http://schemas.microsoft.com/office/powerpoint/2010/main" xmlns="" val="10476931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45895" y="756152"/>
            <a:ext cx="7200800" cy="2677656"/>
          </a:xfrm>
          <a:prstGeom prst="rect">
            <a:avLst/>
          </a:prstGeom>
        </p:spPr>
        <p:txBody>
          <a:bodyPr wrap="square">
            <a:spAutoFit/>
          </a:bodyPr>
          <a:lstStyle/>
          <a:p>
            <a:pPr algn="just"/>
            <a:r>
              <a:rPr lang="tr-TR" sz="2800" dirty="0"/>
              <a:t>Toplumdaki cehalet, yoksulluk, eğitimsizlik, din istismarı, batıl inanç, rüşvet, kadın-erkek eşitsizliği, kız çocuklarının evlendirilmesi gibi sorunları Molla </a:t>
            </a:r>
            <a:r>
              <a:rPr lang="tr-TR" sz="2800" dirty="0" err="1"/>
              <a:t>Nasreddin</a:t>
            </a:r>
            <a:r>
              <a:rPr lang="tr-TR" sz="2800" dirty="0"/>
              <a:t> dergisinde eleştiri merkezine almış; bu konularla ilgili olarak yüzlerce felyeton yazmıştır. </a:t>
            </a:r>
          </a:p>
        </p:txBody>
      </p:sp>
    </p:spTree>
    <p:extLst>
      <p:ext uri="{BB962C8B-B14F-4D97-AF65-F5344CB8AC3E}">
        <p14:creationId xmlns:p14="http://schemas.microsoft.com/office/powerpoint/2010/main" xmlns="" val="40939532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052736"/>
            <a:ext cx="7200800" cy="2677656"/>
          </a:xfrm>
          <a:prstGeom prst="rect">
            <a:avLst/>
          </a:prstGeom>
        </p:spPr>
        <p:txBody>
          <a:bodyPr wrap="square">
            <a:spAutoFit/>
          </a:bodyPr>
          <a:lstStyle/>
          <a:p>
            <a:pPr algn="just"/>
            <a:r>
              <a:rPr lang="tr-TR" sz="2800" dirty="0"/>
              <a:t>Öte yandan, dildeki yabancılaşmaya karşı keskin bir tavır aldığı görülmektedir. Mirza Celil sade ve anlaşılır bir Türk dilinden yana politika geliştirmiştir.  Arapça ve Farsça tamlamalarla dilin anlaşılır olmaktan uzaklaştığını ifade ederek öze dönüşün lüzumunu vurgulamıştır.</a:t>
            </a:r>
          </a:p>
        </p:txBody>
      </p:sp>
    </p:spTree>
    <p:extLst>
      <p:ext uri="{BB962C8B-B14F-4D97-AF65-F5344CB8AC3E}">
        <p14:creationId xmlns:p14="http://schemas.microsoft.com/office/powerpoint/2010/main" xmlns="" val="16904998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87923" y="819055"/>
            <a:ext cx="7128792" cy="2677656"/>
          </a:xfrm>
          <a:prstGeom prst="rect">
            <a:avLst/>
          </a:prstGeom>
        </p:spPr>
        <p:txBody>
          <a:bodyPr wrap="square">
            <a:spAutoFit/>
          </a:bodyPr>
          <a:lstStyle/>
          <a:p>
            <a:pPr algn="just"/>
            <a:r>
              <a:rPr lang="tr-TR" sz="2800" dirty="0"/>
              <a:t>Molla </a:t>
            </a:r>
            <a:r>
              <a:rPr lang="tr-TR" sz="2800" dirty="0" err="1"/>
              <a:t>Nasreddin</a:t>
            </a:r>
            <a:r>
              <a:rPr lang="tr-TR" sz="2800" dirty="0"/>
              <a:t> dergisinin ilk sayısından itibaren dil anlayışını istikrarlı bir şekilde devam ettirmiştir.</a:t>
            </a:r>
          </a:p>
          <a:p>
            <a:pPr algn="just"/>
            <a:r>
              <a:rPr lang="tr-TR" sz="2800" dirty="0"/>
              <a:t>Mirza Celil’in derginin ilk sayısında yer alan aşağıdaki cümleleri dil konusundaki görüşlerini açık bir şekilde ortaya koymaktadır:</a:t>
            </a:r>
          </a:p>
        </p:txBody>
      </p:sp>
    </p:spTree>
    <p:extLst>
      <p:ext uri="{BB962C8B-B14F-4D97-AF65-F5344CB8AC3E}">
        <p14:creationId xmlns:p14="http://schemas.microsoft.com/office/powerpoint/2010/main" xmlns="" val="17501707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980728"/>
            <a:ext cx="4572000" cy="369332"/>
          </a:xfrm>
          <a:prstGeom prst="rect">
            <a:avLst/>
          </a:prstGeom>
        </p:spPr>
        <p:txBody>
          <a:bodyPr>
            <a:spAutoFit/>
          </a:bodyPr>
          <a:lstStyle/>
          <a:p>
            <a:endParaRPr lang="tr-TR" dirty="0"/>
          </a:p>
        </p:txBody>
      </p:sp>
      <p:sp>
        <p:nvSpPr>
          <p:cNvPr id="108546" name="Rectangle 2"/>
          <p:cNvSpPr>
            <a:spLocks noChangeArrowheads="1"/>
          </p:cNvSpPr>
          <p:nvPr/>
        </p:nvSpPr>
        <p:spPr bwMode="auto">
          <a:xfrm>
            <a:off x="1439057" y="302359"/>
            <a:ext cx="10613036"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28600" algn="just" fontAlgn="base">
              <a:spcBef>
                <a:spcPct val="0"/>
              </a:spcBef>
              <a:spcAft>
                <a:spcPct val="0"/>
              </a:spcAft>
            </a:pPr>
            <a:r>
              <a:rPr lang="tr-TR" sz="2800" dirty="0">
                <a:ea typeface="Times New Roman" pitchFamily="18" charset="0"/>
                <a:cs typeface="Arial" pitchFamily="34" charset="0"/>
              </a:rPr>
              <a:t>“Sizi </a:t>
            </a:r>
            <a:r>
              <a:rPr lang="tr-TR" sz="2800" dirty="0" err="1">
                <a:ea typeface="Times New Roman" pitchFamily="18" charset="0"/>
                <a:cs typeface="Arial" pitchFamily="34" charset="0"/>
              </a:rPr>
              <a:t>deyib</a:t>
            </a:r>
            <a:r>
              <a:rPr lang="tr-TR" sz="2800" dirty="0">
                <a:ea typeface="Times New Roman" pitchFamily="18" charset="0"/>
                <a:cs typeface="Arial" pitchFamily="34" charset="0"/>
              </a:rPr>
              <a:t> </a:t>
            </a:r>
            <a:r>
              <a:rPr lang="tr-TR" sz="2800" dirty="0" err="1">
                <a:ea typeface="Times New Roman" pitchFamily="18" charset="0"/>
                <a:cs typeface="Arial" pitchFamily="34" charset="0"/>
              </a:rPr>
              <a:t>gelmişem</a:t>
            </a:r>
            <a:r>
              <a:rPr lang="tr-TR" sz="2800" dirty="0">
                <a:ea typeface="Times New Roman" pitchFamily="18" charset="0"/>
                <a:cs typeface="Arial" pitchFamily="34" charset="0"/>
              </a:rPr>
              <a:t>, ey menim </a:t>
            </a:r>
            <a:r>
              <a:rPr lang="tr-TR" sz="2800" dirty="0" err="1">
                <a:ea typeface="Times New Roman" pitchFamily="18" charset="0"/>
                <a:cs typeface="Arial" pitchFamily="34" charset="0"/>
              </a:rPr>
              <a:t>müselman</a:t>
            </a:r>
            <a:r>
              <a:rPr lang="tr-TR" sz="2800" dirty="0">
                <a:ea typeface="Times New Roman" pitchFamily="18" charset="0"/>
                <a:cs typeface="Arial" pitchFamily="34" charset="0"/>
              </a:rPr>
              <a:t> </a:t>
            </a:r>
            <a:r>
              <a:rPr lang="tr-TR" sz="2800" dirty="0" err="1">
                <a:ea typeface="Times New Roman" pitchFamily="18" charset="0"/>
                <a:cs typeface="Arial" pitchFamily="34" charset="0"/>
              </a:rPr>
              <a:t>qardaşlarım</a:t>
            </a:r>
            <a:r>
              <a:rPr lang="tr-TR" sz="2800" dirty="0">
                <a:ea typeface="Times New Roman" pitchFamily="18" charset="0"/>
                <a:cs typeface="Arial" pitchFamily="34" charset="0"/>
              </a:rPr>
              <a:t>! O kesleri </a:t>
            </a:r>
            <a:r>
              <a:rPr lang="tr-TR" sz="2800" dirty="0" err="1">
                <a:ea typeface="Times New Roman" pitchFamily="18" charset="0"/>
                <a:cs typeface="Arial" pitchFamily="34" charset="0"/>
              </a:rPr>
              <a:t>deyib</a:t>
            </a:r>
            <a:r>
              <a:rPr lang="tr-TR" sz="2800" dirty="0">
                <a:ea typeface="Times New Roman" pitchFamily="18" charset="0"/>
                <a:cs typeface="Arial" pitchFamily="34" charset="0"/>
              </a:rPr>
              <a:t> </a:t>
            </a:r>
            <a:r>
              <a:rPr lang="tr-TR" sz="2800" dirty="0" err="1">
                <a:ea typeface="Times New Roman" pitchFamily="18" charset="0"/>
                <a:cs typeface="Arial" pitchFamily="34" charset="0"/>
              </a:rPr>
              <a:t>gelmişem</a:t>
            </a:r>
            <a:r>
              <a:rPr lang="tr-TR" sz="2800" dirty="0">
                <a:ea typeface="Times New Roman" pitchFamily="18" charset="0"/>
                <a:cs typeface="Arial" pitchFamily="34" charset="0"/>
              </a:rPr>
              <a:t> ki, menim </a:t>
            </a:r>
            <a:r>
              <a:rPr lang="tr-TR" sz="2800" dirty="0" err="1">
                <a:ea typeface="Times New Roman" pitchFamily="18" charset="0"/>
                <a:cs typeface="Arial" pitchFamily="34" charset="0"/>
              </a:rPr>
              <a:t>söhbetimi</a:t>
            </a:r>
            <a:r>
              <a:rPr lang="tr-TR" sz="2800" dirty="0">
                <a:ea typeface="Times New Roman" pitchFamily="18" charset="0"/>
                <a:cs typeface="Arial" pitchFamily="34" charset="0"/>
              </a:rPr>
              <a:t> </a:t>
            </a:r>
            <a:r>
              <a:rPr lang="tr-TR" sz="2800" dirty="0" err="1">
                <a:ea typeface="Times New Roman" pitchFamily="18" charset="0"/>
                <a:cs typeface="Arial" pitchFamily="34" charset="0"/>
              </a:rPr>
              <a:t>hoşlamayıb</a:t>
            </a:r>
            <a:r>
              <a:rPr lang="tr-TR" sz="2800" dirty="0">
                <a:ea typeface="Times New Roman" pitchFamily="18" charset="0"/>
                <a:cs typeface="Arial" pitchFamily="34" charset="0"/>
              </a:rPr>
              <a:t> </a:t>
            </a:r>
            <a:r>
              <a:rPr lang="tr-TR" sz="2800" dirty="0" err="1">
                <a:ea typeface="Times New Roman" pitchFamily="18" charset="0"/>
                <a:cs typeface="Arial" pitchFamily="34" charset="0"/>
              </a:rPr>
              <a:t>be’zi</a:t>
            </a:r>
            <a:r>
              <a:rPr lang="tr-TR" sz="2800" dirty="0">
                <a:ea typeface="Times New Roman" pitchFamily="18" charset="0"/>
                <a:cs typeface="Arial" pitchFamily="34" charset="0"/>
              </a:rPr>
              <a:t> </a:t>
            </a:r>
            <a:r>
              <a:rPr lang="tr-TR" sz="2800" dirty="0" err="1">
                <a:ea typeface="Times New Roman" pitchFamily="18" charset="0"/>
                <a:cs typeface="Arial" pitchFamily="34" charset="0"/>
              </a:rPr>
              <a:t>behaneler</a:t>
            </a:r>
            <a:r>
              <a:rPr lang="tr-TR" sz="2800" dirty="0">
                <a:ea typeface="Times New Roman" pitchFamily="18" charset="0"/>
                <a:cs typeface="Arial" pitchFamily="34" charset="0"/>
              </a:rPr>
              <a:t> ile menden </a:t>
            </a:r>
            <a:r>
              <a:rPr lang="tr-TR" sz="2800" dirty="0" err="1">
                <a:ea typeface="Times New Roman" pitchFamily="18" charset="0"/>
                <a:cs typeface="Arial" pitchFamily="34" charset="0"/>
              </a:rPr>
              <a:t>qaçıb</a:t>
            </a:r>
            <a:r>
              <a:rPr lang="tr-TR" sz="2800" dirty="0">
                <a:ea typeface="Times New Roman" pitchFamily="18" charset="0"/>
                <a:cs typeface="Arial" pitchFamily="34" charset="0"/>
              </a:rPr>
              <a:t> </a:t>
            </a:r>
            <a:r>
              <a:rPr lang="tr-TR" sz="2800" dirty="0" err="1">
                <a:ea typeface="Times New Roman" pitchFamily="18" charset="0"/>
                <a:cs typeface="Arial" pitchFamily="34" charset="0"/>
              </a:rPr>
              <a:t>gedirler</a:t>
            </a:r>
            <a:r>
              <a:rPr lang="tr-TR" sz="2800" dirty="0">
                <a:ea typeface="Times New Roman" pitchFamily="18" charset="0"/>
                <a:cs typeface="Arial" pitchFamily="34" charset="0"/>
              </a:rPr>
              <a:t> meselen, fala </a:t>
            </a:r>
            <a:r>
              <a:rPr lang="tr-TR" sz="2800" dirty="0" err="1">
                <a:ea typeface="Times New Roman" pitchFamily="18" charset="0"/>
                <a:cs typeface="Arial" pitchFamily="34" charset="0"/>
              </a:rPr>
              <a:t>bahdırmağa</a:t>
            </a:r>
            <a:r>
              <a:rPr lang="tr-TR" sz="2800" dirty="0">
                <a:ea typeface="Times New Roman" pitchFamily="18" charset="0"/>
                <a:cs typeface="Arial" pitchFamily="34" charset="0"/>
              </a:rPr>
              <a:t>, it </a:t>
            </a:r>
            <a:r>
              <a:rPr lang="tr-TR" sz="2800" dirty="0" err="1">
                <a:ea typeface="Times New Roman" pitchFamily="18" charset="0"/>
                <a:cs typeface="Arial" pitchFamily="34" charset="0"/>
              </a:rPr>
              <a:t>boğuşdurmağa</a:t>
            </a:r>
            <a:r>
              <a:rPr lang="tr-TR" sz="2800" dirty="0">
                <a:ea typeface="Times New Roman" pitchFamily="18" charset="0"/>
                <a:cs typeface="Arial" pitchFamily="34" charset="0"/>
              </a:rPr>
              <a:t>, derviş </a:t>
            </a:r>
            <a:r>
              <a:rPr lang="tr-TR" sz="2800" dirty="0" err="1">
                <a:ea typeface="Times New Roman" pitchFamily="18" charset="0"/>
                <a:cs typeface="Arial" pitchFamily="34" charset="0"/>
              </a:rPr>
              <a:t>nağılına</a:t>
            </a:r>
            <a:r>
              <a:rPr lang="tr-TR" sz="2800" dirty="0">
                <a:ea typeface="Times New Roman" pitchFamily="18" charset="0"/>
                <a:cs typeface="Arial" pitchFamily="34" charset="0"/>
              </a:rPr>
              <a:t> </a:t>
            </a:r>
            <a:r>
              <a:rPr lang="tr-TR" sz="2800" dirty="0" err="1">
                <a:ea typeface="Times New Roman" pitchFamily="18" charset="0"/>
                <a:cs typeface="Arial" pitchFamily="34" charset="0"/>
              </a:rPr>
              <a:t>qulaq</a:t>
            </a:r>
            <a:r>
              <a:rPr lang="tr-TR" sz="2800" dirty="0">
                <a:ea typeface="Times New Roman" pitchFamily="18" charset="0"/>
                <a:cs typeface="Arial" pitchFamily="34" charset="0"/>
              </a:rPr>
              <a:t> asmağa, hamamda yatmağa ve </a:t>
            </a:r>
            <a:r>
              <a:rPr lang="tr-TR" sz="2800" dirty="0" err="1">
                <a:ea typeface="Times New Roman" pitchFamily="18" charset="0"/>
                <a:cs typeface="Arial" pitchFamily="34" charset="0"/>
              </a:rPr>
              <a:t>qeyri</a:t>
            </a:r>
            <a:r>
              <a:rPr lang="tr-TR" sz="2800" dirty="0">
                <a:ea typeface="Times New Roman" pitchFamily="18" charset="0"/>
                <a:cs typeface="Arial" pitchFamily="34" charset="0"/>
              </a:rPr>
              <a:t> bu </a:t>
            </a:r>
            <a:r>
              <a:rPr lang="tr-TR" sz="2800" dirty="0" err="1">
                <a:ea typeface="Times New Roman" pitchFamily="18" charset="0"/>
                <a:cs typeface="Arial" pitchFamily="34" charset="0"/>
              </a:rPr>
              <a:t>növ</a:t>
            </a:r>
            <a:r>
              <a:rPr lang="tr-TR" sz="2800" dirty="0">
                <a:ea typeface="Times New Roman" pitchFamily="18" charset="0"/>
                <a:cs typeface="Arial" pitchFamily="34" charset="0"/>
              </a:rPr>
              <a:t> </a:t>
            </a:r>
            <a:r>
              <a:rPr lang="tr-TR" sz="2800" dirty="0" err="1">
                <a:ea typeface="Times New Roman" pitchFamily="18" charset="0"/>
                <a:cs typeface="Arial" pitchFamily="34" charset="0"/>
              </a:rPr>
              <a:t>vacib</a:t>
            </a:r>
            <a:r>
              <a:rPr lang="tr-TR" sz="2800" dirty="0">
                <a:ea typeface="Times New Roman" pitchFamily="18" charset="0"/>
                <a:cs typeface="Arial" pitchFamily="34" charset="0"/>
              </a:rPr>
              <a:t> emellere. </a:t>
            </a:r>
            <a:endParaRPr lang="tr-TR" sz="2800" dirty="0">
              <a:cs typeface="Arial" pitchFamily="34" charset="0"/>
            </a:endParaRPr>
          </a:p>
          <a:p>
            <a:pPr indent="228600" algn="just" eaLnBrk="0" fontAlgn="base" hangingPunct="0">
              <a:spcBef>
                <a:spcPct val="0"/>
              </a:spcBef>
              <a:spcAft>
                <a:spcPct val="0"/>
              </a:spcAft>
            </a:pPr>
            <a:r>
              <a:rPr lang="tr-TR" sz="2800" dirty="0" err="1">
                <a:ea typeface="Times New Roman" pitchFamily="18" charset="0"/>
                <a:cs typeface="Arial" pitchFamily="34" charset="0"/>
              </a:rPr>
              <a:t>Çünki</a:t>
            </a:r>
            <a:r>
              <a:rPr lang="tr-TR" sz="2800" dirty="0">
                <a:ea typeface="Times New Roman" pitchFamily="18" charset="0"/>
                <a:cs typeface="Arial" pitchFamily="34" charset="0"/>
              </a:rPr>
              <a:t> </a:t>
            </a:r>
            <a:r>
              <a:rPr lang="tr-TR" sz="2800" dirty="0" err="1">
                <a:ea typeface="Times New Roman" pitchFamily="18" charset="0"/>
                <a:cs typeface="Arial" pitchFamily="34" charset="0"/>
              </a:rPr>
              <a:t>hükemalar</a:t>
            </a:r>
            <a:r>
              <a:rPr lang="tr-TR" sz="2800" dirty="0">
                <a:ea typeface="Times New Roman" pitchFamily="18" charset="0"/>
                <a:cs typeface="Arial" pitchFamily="34" charset="0"/>
              </a:rPr>
              <a:t> </a:t>
            </a:r>
            <a:r>
              <a:rPr lang="tr-TR" sz="2800" dirty="0" err="1">
                <a:ea typeface="Times New Roman" pitchFamily="18" charset="0"/>
                <a:cs typeface="Arial" pitchFamily="34" charset="0"/>
              </a:rPr>
              <a:t>buyurublar</a:t>
            </a:r>
            <a:r>
              <a:rPr lang="tr-TR" sz="2800" dirty="0">
                <a:ea typeface="Times New Roman" pitchFamily="18" charset="0"/>
                <a:cs typeface="Arial" pitchFamily="34" charset="0"/>
              </a:rPr>
              <a:t>: sözünü o keslere de ki, sene </a:t>
            </a:r>
            <a:r>
              <a:rPr lang="tr-TR" sz="2800" dirty="0" err="1">
                <a:ea typeface="Times New Roman" pitchFamily="18" charset="0"/>
                <a:cs typeface="Arial" pitchFamily="34" charset="0"/>
              </a:rPr>
              <a:t>qulaq</a:t>
            </a:r>
            <a:r>
              <a:rPr lang="tr-TR" sz="2800" dirty="0">
                <a:ea typeface="Times New Roman" pitchFamily="18" charset="0"/>
                <a:cs typeface="Arial" pitchFamily="34" charset="0"/>
              </a:rPr>
              <a:t> </a:t>
            </a:r>
            <a:r>
              <a:rPr lang="tr-TR" sz="2800" dirty="0" err="1">
                <a:ea typeface="Times New Roman" pitchFamily="18" charset="0"/>
                <a:cs typeface="Arial" pitchFamily="34" charset="0"/>
              </a:rPr>
              <a:t>vermirler</a:t>
            </a:r>
            <a:r>
              <a:rPr lang="tr-TR" sz="2800" dirty="0">
                <a:ea typeface="Times New Roman" pitchFamily="18" charset="0"/>
                <a:cs typeface="Arial" pitchFamily="34" charset="0"/>
              </a:rPr>
              <a:t>.</a:t>
            </a:r>
            <a:endParaRPr lang="tr-TR" sz="2800" dirty="0">
              <a:cs typeface="Arial" pitchFamily="34" charset="0"/>
            </a:endParaRPr>
          </a:p>
          <a:p>
            <a:pPr indent="228600" algn="just" eaLnBrk="0" fontAlgn="base" hangingPunct="0">
              <a:spcBef>
                <a:spcPct val="0"/>
              </a:spcBef>
              <a:spcAft>
                <a:spcPct val="0"/>
              </a:spcAft>
            </a:pPr>
            <a:r>
              <a:rPr lang="tr-TR" sz="2800" dirty="0">
                <a:ea typeface="Times New Roman" pitchFamily="18" charset="0"/>
                <a:cs typeface="Arial" pitchFamily="34" charset="0"/>
              </a:rPr>
              <a:t>Ey menim </a:t>
            </a:r>
            <a:r>
              <a:rPr lang="tr-TR" sz="2800" dirty="0" err="1">
                <a:ea typeface="Times New Roman" pitchFamily="18" charset="0"/>
                <a:cs typeface="Arial" pitchFamily="34" charset="0"/>
              </a:rPr>
              <a:t>müselman</a:t>
            </a:r>
            <a:r>
              <a:rPr lang="tr-TR" sz="2800" dirty="0">
                <a:ea typeface="Times New Roman" pitchFamily="18" charset="0"/>
                <a:cs typeface="Arial" pitchFamily="34" charset="0"/>
              </a:rPr>
              <a:t> </a:t>
            </a:r>
            <a:r>
              <a:rPr lang="tr-TR" sz="2800" dirty="0" err="1">
                <a:ea typeface="Times New Roman" pitchFamily="18" charset="0"/>
                <a:cs typeface="Arial" pitchFamily="34" charset="0"/>
              </a:rPr>
              <a:t>qardaşlarım</a:t>
            </a:r>
            <a:r>
              <a:rPr lang="tr-TR" sz="2800" dirty="0">
                <a:ea typeface="Times New Roman" pitchFamily="18" charset="0"/>
                <a:cs typeface="Arial" pitchFamily="34" charset="0"/>
              </a:rPr>
              <a:t>! </a:t>
            </a:r>
            <a:r>
              <a:rPr lang="tr-TR" sz="2800" dirty="0" err="1">
                <a:ea typeface="Times New Roman" pitchFamily="18" charset="0"/>
                <a:cs typeface="Arial" pitchFamily="34" charset="0"/>
              </a:rPr>
              <a:t>Zemani</a:t>
            </a:r>
            <a:r>
              <a:rPr lang="tr-TR" sz="2800" dirty="0">
                <a:ea typeface="Times New Roman" pitchFamily="18" charset="0"/>
                <a:cs typeface="Arial" pitchFamily="34" charset="0"/>
              </a:rPr>
              <a:t> ki menden bir gülmeli söz </a:t>
            </a:r>
            <a:r>
              <a:rPr lang="tr-TR" sz="2800" dirty="0" err="1">
                <a:ea typeface="Times New Roman" pitchFamily="18" charset="0"/>
                <a:cs typeface="Arial" pitchFamily="34" charset="0"/>
              </a:rPr>
              <a:t>eşidib</a:t>
            </a:r>
            <a:r>
              <a:rPr lang="tr-TR" sz="2800" dirty="0">
                <a:ea typeface="Times New Roman" pitchFamily="18" charset="0"/>
                <a:cs typeface="Arial" pitchFamily="34" charset="0"/>
              </a:rPr>
              <a:t> ağzınızı göye </a:t>
            </a:r>
            <a:r>
              <a:rPr lang="tr-TR" sz="2800" dirty="0" err="1">
                <a:ea typeface="Times New Roman" pitchFamily="18" charset="0"/>
                <a:cs typeface="Arial" pitchFamily="34" charset="0"/>
              </a:rPr>
              <a:t>açıb</a:t>
            </a:r>
            <a:r>
              <a:rPr lang="tr-TR" sz="2800" dirty="0">
                <a:ea typeface="Times New Roman" pitchFamily="18" charset="0"/>
                <a:cs typeface="Arial" pitchFamily="34" charset="0"/>
              </a:rPr>
              <a:t> ve gözlerinizi </a:t>
            </a:r>
            <a:r>
              <a:rPr lang="tr-TR" sz="2800" dirty="0" err="1">
                <a:ea typeface="Times New Roman" pitchFamily="18" charset="0"/>
                <a:cs typeface="Arial" pitchFamily="34" charset="0"/>
              </a:rPr>
              <a:t>yumub</a:t>
            </a:r>
            <a:r>
              <a:rPr lang="tr-TR" sz="2800" dirty="0">
                <a:ea typeface="Times New Roman" pitchFamily="18" charset="0"/>
                <a:cs typeface="Arial" pitchFamily="34" charset="0"/>
              </a:rPr>
              <a:t> o </a:t>
            </a:r>
            <a:r>
              <a:rPr lang="tr-TR" sz="2800" dirty="0" err="1">
                <a:ea typeface="Times New Roman" pitchFamily="18" charset="0"/>
                <a:cs typeface="Arial" pitchFamily="34" charset="0"/>
              </a:rPr>
              <a:t>qeder</a:t>
            </a:r>
            <a:r>
              <a:rPr lang="tr-TR" sz="2800" dirty="0">
                <a:ea typeface="Times New Roman" pitchFamily="18" charset="0"/>
                <a:cs typeface="Arial" pitchFamily="34" charset="0"/>
              </a:rPr>
              <a:t> ha-ha </a:t>
            </a:r>
            <a:r>
              <a:rPr lang="tr-TR" sz="2800" dirty="0" err="1">
                <a:ea typeface="Times New Roman" pitchFamily="18" charset="0"/>
                <a:cs typeface="Arial" pitchFamily="34" charset="0"/>
              </a:rPr>
              <a:t>edib</a:t>
            </a:r>
            <a:r>
              <a:rPr lang="tr-TR" sz="2800" dirty="0">
                <a:ea typeface="Times New Roman" pitchFamily="18" charset="0"/>
                <a:cs typeface="Arial" pitchFamily="34" charset="0"/>
              </a:rPr>
              <a:t> güldünüz ki, az </a:t>
            </a:r>
            <a:r>
              <a:rPr lang="tr-TR" sz="2800" dirty="0" err="1">
                <a:ea typeface="Times New Roman" pitchFamily="18" charset="0"/>
                <a:cs typeface="Arial" pitchFamily="34" charset="0"/>
              </a:rPr>
              <a:t>qaldı</a:t>
            </a:r>
            <a:r>
              <a:rPr lang="tr-TR" sz="2800" dirty="0">
                <a:ea typeface="Times New Roman" pitchFamily="18" charset="0"/>
                <a:cs typeface="Arial" pitchFamily="34" charset="0"/>
              </a:rPr>
              <a:t> </a:t>
            </a:r>
            <a:r>
              <a:rPr lang="tr-TR" sz="2800" dirty="0" err="1">
                <a:ea typeface="Times New Roman" pitchFamily="18" charset="0"/>
                <a:cs typeface="Arial" pitchFamily="34" charset="0"/>
              </a:rPr>
              <a:t>bağırsaqlarınız</a:t>
            </a:r>
            <a:r>
              <a:rPr lang="tr-TR" sz="2800" dirty="0">
                <a:ea typeface="Times New Roman" pitchFamily="18" charset="0"/>
                <a:cs typeface="Arial" pitchFamily="34" charset="0"/>
              </a:rPr>
              <a:t> yırtılsın ve </a:t>
            </a:r>
            <a:r>
              <a:rPr lang="tr-TR" sz="2800" dirty="0" err="1">
                <a:ea typeface="Times New Roman" pitchFamily="18" charset="0"/>
                <a:cs typeface="Arial" pitchFamily="34" charset="0"/>
              </a:rPr>
              <a:t>desmal</a:t>
            </a:r>
            <a:r>
              <a:rPr lang="tr-TR" sz="2800" dirty="0">
                <a:ea typeface="Times New Roman" pitchFamily="18" charset="0"/>
                <a:cs typeface="Arial" pitchFamily="34" charset="0"/>
              </a:rPr>
              <a:t> </a:t>
            </a:r>
            <a:r>
              <a:rPr lang="tr-TR" sz="2800" dirty="0" err="1">
                <a:ea typeface="Times New Roman" pitchFamily="18" charset="0"/>
                <a:cs typeface="Arial" pitchFamily="34" charset="0"/>
              </a:rPr>
              <a:t>evezine</a:t>
            </a:r>
            <a:r>
              <a:rPr lang="tr-TR" sz="2800" dirty="0">
                <a:ea typeface="Times New Roman" pitchFamily="18" charset="0"/>
                <a:cs typeface="Arial" pitchFamily="34" charset="0"/>
              </a:rPr>
              <a:t> etekleriniz ile üz-gözünüzü </a:t>
            </a:r>
            <a:r>
              <a:rPr lang="tr-TR" sz="2800" dirty="0" err="1">
                <a:ea typeface="Times New Roman" pitchFamily="18" charset="0"/>
                <a:cs typeface="Arial" pitchFamily="34" charset="0"/>
              </a:rPr>
              <a:t>silib</a:t>
            </a:r>
            <a:r>
              <a:rPr lang="tr-TR" sz="2800" dirty="0">
                <a:ea typeface="Times New Roman" pitchFamily="18" charset="0"/>
                <a:cs typeface="Arial" pitchFamily="34" charset="0"/>
              </a:rPr>
              <a:t> “</a:t>
            </a:r>
            <a:r>
              <a:rPr lang="tr-TR" sz="2800" dirty="0" err="1">
                <a:ea typeface="Times New Roman" pitchFamily="18" charset="0"/>
                <a:cs typeface="Arial" pitchFamily="34" charset="0"/>
              </a:rPr>
              <a:t>le’net</a:t>
            </a:r>
            <a:r>
              <a:rPr lang="tr-TR" sz="2800" dirty="0">
                <a:ea typeface="Times New Roman" pitchFamily="18" charset="0"/>
                <a:cs typeface="Arial" pitchFamily="34" charset="0"/>
              </a:rPr>
              <a:t> şeytana” dediniz, o </a:t>
            </a:r>
            <a:r>
              <a:rPr lang="tr-TR" sz="2800" dirty="0" err="1">
                <a:ea typeface="Times New Roman" pitchFamily="18" charset="0"/>
                <a:cs typeface="Arial" pitchFamily="34" charset="0"/>
              </a:rPr>
              <a:t>vaht</a:t>
            </a:r>
            <a:r>
              <a:rPr lang="tr-TR" sz="2800" dirty="0">
                <a:ea typeface="Times New Roman" pitchFamily="18" charset="0"/>
                <a:cs typeface="Arial" pitchFamily="34" charset="0"/>
              </a:rPr>
              <a:t> ele </a:t>
            </a:r>
            <a:r>
              <a:rPr lang="tr-TR" sz="2800" dirty="0" err="1">
                <a:ea typeface="Times New Roman" pitchFamily="18" charset="0"/>
                <a:cs typeface="Arial" pitchFamily="34" charset="0"/>
              </a:rPr>
              <a:t>güman</a:t>
            </a:r>
            <a:r>
              <a:rPr lang="tr-TR" sz="2800" dirty="0">
                <a:ea typeface="Times New Roman" pitchFamily="18" charset="0"/>
                <a:cs typeface="Arial" pitchFamily="34" charset="0"/>
              </a:rPr>
              <a:t> etmeyin ki, Molla </a:t>
            </a:r>
            <a:r>
              <a:rPr lang="tr-TR" sz="2800" dirty="0" err="1">
                <a:ea typeface="Times New Roman" pitchFamily="18" charset="0"/>
                <a:cs typeface="Arial" pitchFamily="34" charset="0"/>
              </a:rPr>
              <a:t>Nesreddine</a:t>
            </a:r>
            <a:r>
              <a:rPr lang="tr-TR" sz="2800" dirty="0">
                <a:ea typeface="Times New Roman" pitchFamily="18" charset="0"/>
                <a:cs typeface="Arial" pitchFamily="34" charset="0"/>
              </a:rPr>
              <a:t> </a:t>
            </a:r>
            <a:r>
              <a:rPr lang="tr-TR" sz="2800" dirty="0" err="1">
                <a:ea typeface="Times New Roman" pitchFamily="18" charset="0"/>
                <a:cs typeface="Arial" pitchFamily="34" charset="0"/>
              </a:rPr>
              <a:t>gülürsünüz</a:t>
            </a:r>
            <a:r>
              <a:rPr lang="tr-TR" sz="2800" dirty="0">
                <a:ea typeface="Times New Roman" pitchFamily="18" charset="0"/>
                <a:cs typeface="Arial" pitchFamily="34" charset="0"/>
              </a:rPr>
              <a:t>.</a:t>
            </a:r>
            <a:endParaRPr lang="tr-TR" sz="2800" dirty="0">
              <a:cs typeface="Arial" pitchFamily="34" charset="0"/>
            </a:endParaRPr>
          </a:p>
          <a:p>
            <a:pPr indent="228600" algn="just" eaLnBrk="0" fontAlgn="base" hangingPunct="0">
              <a:spcBef>
                <a:spcPct val="0"/>
              </a:spcBef>
              <a:spcAft>
                <a:spcPct val="0"/>
              </a:spcAft>
            </a:pPr>
            <a:r>
              <a:rPr lang="tr-TR" sz="2800" dirty="0">
                <a:ea typeface="Times New Roman" pitchFamily="18" charset="0"/>
                <a:cs typeface="Arial" pitchFamily="34" charset="0"/>
              </a:rPr>
              <a:t>Ey menim </a:t>
            </a:r>
            <a:r>
              <a:rPr lang="tr-TR" sz="2800" dirty="0" err="1">
                <a:ea typeface="Times New Roman" pitchFamily="18" charset="0"/>
                <a:cs typeface="Arial" pitchFamily="34" charset="0"/>
              </a:rPr>
              <a:t>müselman</a:t>
            </a:r>
            <a:r>
              <a:rPr lang="tr-TR" sz="2800" dirty="0">
                <a:ea typeface="Times New Roman" pitchFamily="18" charset="0"/>
                <a:cs typeface="Arial" pitchFamily="34" charset="0"/>
              </a:rPr>
              <a:t> </a:t>
            </a:r>
            <a:r>
              <a:rPr lang="tr-TR" sz="2800" dirty="0" err="1">
                <a:ea typeface="Times New Roman" pitchFamily="18" charset="0"/>
                <a:cs typeface="Arial" pitchFamily="34" charset="0"/>
              </a:rPr>
              <a:t>qardaşlarım</a:t>
            </a:r>
            <a:r>
              <a:rPr lang="tr-TR" sz="2800" dirty="0">
                <a:ea typeface="Times New Roman" pitchFamily="18" charset="0"/>
                <a:cs typeface="Arial" pitchFamily="34" charset="0"/>
              </a:rPr>
              <a:t>! </a:t>
            </a:r>
            <a:r>
              <a:rPr lang="tr-TR" sz="2800" dirty="0" err="1">
                <a:ea typeface="Times New Roman" pitchFamily="18" charset="0"/>
                <a:cs typeface="Arial" pitchFamily="34" charset="0"/>
              </a:rPr>
              <a:t>Eger</a:t>
            </a:r>
            <a:r>
              <a:rPr lang="tr-TR" sz="2800" dirty="0">
                <a:ea typeface="Times New Roman" pitchFamily="18" charset="0"/>
                <a:cs typeface="Arial" pitchFamily="34" charset="0"/>
              </a:rPr>
              <a:t> bilmek isteseniz ki, kimin üstüne </a:t>
            </a:r>
            <a:r>
              <a:rPr lang="tr-TR" sz="2800" dirty="0" err="1">
                <a:ea typeface="Times New Roman" pitchFamily="18" charset="0"/>
                <a:cs typeface="Arial" pitchFamily="34" charset="0"/>
              </a:rPr>
              <a:t>gülürsünüz</a:t>
            </a:r>
            <a:r>
              <a:rPr lang="tr-TR" sz="2800" dirty="0">
                <a:ea typeface="Times New Roman" pitchFamily="18" charset="0"/>
                <a:cs typeface="Arial" pitchFamily="34" charset="0"/>
              </a:rPr>
              <a:t>, o </a:t>
            </a:r>
            <a:r>
              <a:rPr lang="tr-TR" sz="2800" dirty="0" err="1">
                <a:ea typeface="Times New Roman" pitchFamily="18" charset="0"/>
                <a:cs typeface="Arial" pitchFamily="34" charset="0"/>
              </a:rPr>
              <a:t>vaht</a:t>
            </a:r>
            <a:r>
              <a:rPr lang="tr-TR" sz="2800" dirty="0">
                <a:ea typeface="Times New Roman" pitchFamily="18" charset="0"/>
                <a:cs typeface="Arial" pitchFamily="34" charset="0"/>
              </a:rPr>
              <a:t> </a:t>
            </a:r>
            <a:r>
              <a:rPr lang="tr-TR" sz="2800" dirty="0" err="1">
                <a:ea typeface="Times New Roman" pitchFamily="18" charset="0"/>
                <a:cs typeface="Arial" pitchFamily="34" charset="0"/>
              </a:rPr>
              <a:t>qoyunuz</a:t>
            </a:r>
            <a:r>
              <a:rPr lang="tr-TR" sz="2800" dirty="0">
                <a:ea typeface="Times New Roman" pitchFamily="18" charset="0"/>
                <a:cs typeface="Arial" pitchFamily="34" charset="0"/>
              </a:rPr>
              <a:t> </a:t>
            </a:r>
            <a:r>
              <a:rPr lang="tr-TR" sz="2800" dirty="0" err="1">
                <a:ea typeface="Times New Roman" pitchFamily="18" charset="0"/>
                <a:cs typeface="Arial" pitchFamily="34" charset="0"/>
              </a:rPr>
              <a:t>qabağınıza</a:t>
            </a:r>
            <a:r>
              <a:rPr lang="tr-TR" sz="2800" dirty="0">
                <a:ea typeface="Times New Roman" pitchFamily="18" charset="0"/>
                <a:cs typeface="Arial" pitchFamily="34" charset="0"/>
              </a:rPr>
              <a:t> aynanı ve </a:t>
            </a:r>
            <a:r>
              <a:rPr lang="tr-TR" sz="2800" dirty="0" err="1">
                <a:ea typeface="Times New Roman" pitchFamily="18" charset="0"/>
                <a:cs typeface="Arial" pitchFamily="34" charset="0"/>
              </a:rPr>
              <a:t>diqqet</a:t>
            </a:r>
            <a:r>
              <a:rPr lang="tr-TR" sz="2800" dirty="0">
                <a:ea typeface="Times New Roman" pitchFamily="18" charset="0"/>
                <a:cs typeface="Arial" pitchFamily="34" charset="0"/>
              </a:rPr>
              <a:t> ile </a:t>
            </a:r>
            <a:r>
              <a:rPr lang="tr-TR" sz="2800" dirty="0" err="1">
                <a:ea typeface="Times New Roman" pitchFamily="18" charset="0"/>
                <a:cs typeface="Arial" pitchFamily="34" charset="0"/>
              </a:rPr>
              <a:t>bahınız</a:t>
            </a:r>
            <a:r>
              <a:rPr lang="tr-TR" sz="2800" dirty="0">
                <a:ea typeface="Times New Roman" pitchFamily="18" charset="0"/>
                <a:cs typeface="Arial" pitchFamily="34" charset="0"/>
              </a:rPr>
              <a:t> </a:t>
            </a:r>
            <a:r>
              <a:rPr lang="tr-TR" sz="2800" dirty="0" err="1">
                <a:ea typeface="Times New Roman" pitchFamily="18" charset="0"/>
                <a:cs typeface="Arial" pitchFamily="34" charset="0"/>
              </a:rPr>
              <a:t>camalınıza</a:t>
            </a:r>
            <a:r>
              <a:rPr lang="tr-TR" sz="2800" dirty="0">
                <a:ea typeface="Times New Roman" pitchFamily="18" charset="0"/>
                <a:cs typeface="Arial" pitchFamily="34" charset="0"/>
              </a:rPr>
              <a:t>.</a:t>
            </a:r>
            <a:endParaRPr lang="tr-TR" sz="2800" dirty="0">
              <a:cs typeface="Arial" pitchFamily="34" charset="0"/>
            </a:endParaRPr>
          </a:p>
        </p:txBody>
      </p:sp>
    </p:spTree>
    <p:extLst>
      <p:ext uri="{BB962C8B-B14F-4D97-AF65-F5344CB8AC3E}">
        <p14:creationId xmlns:p14="http://schemas.microsoft.com/office/powerpoint/2010/main" xmlns="" val="22710692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306890" y="426093"/>
            <a:ext cx="8830802" cy="6124754"/>
          </a:xfrm>
          <a:prstGeom prst="rect">
            <a:avLst/>
          </a:prstGeom>
        </p:spPr>
        <p:txBody>
          <a:bodyPr wrap="square">
            <a:spAutoFit/>
          </a:bodyPr>
          <a:lstStyle/>
          <a:p>
            <a:pPr indent="228600" eaLnBrk="0" fontAlgn="base" hangingPunct="0">
              <a:spcBef>
                <a:spcPct val="0"/>
              </a:spcBef>
              <a:spcAft>
                <a:spcPct val="0"/>
              </a:spcAft>
            </a:pPr>
            <a:endParaRPr lang="tr-TR" sz="2800" dirty="0">
              <a:latin typeface="+mj-lt"/>
              <a:cs typeface="Arial" pitchFamily="34" charset="0"/>
            </a:endParaRPr>
          </a:p>
          <a:p>
            <a:pPr indent="228600" algn="just" eaLnBrk="0" fontAlgn="base" hangingPunct="0">
              <a:spcBef>
                <a:spcPct val="0"/>
              </a:spcBef>
              <a:spcAft>
                <a:spcPct val="0"/>
              </a:spcAft>
            </a:pPr>
            <a:r>
              <a:rPr lang="tr-TR" sz="2800" dirty="0">
                <a:latin typeface="+mj-lt"/>
                <a:ea typeface="Times New Roman" pitchFamily="18" charset="0"/>
                <a:cs typeface="Arial" pitchFamily="34" charset="0"/>
              </a:rPr>
              <a:t>Sözümü tamam </a:t>
            </a:r>
            <a:r>
              <a:rPr lang="tr-TR" sz="2800" dirty="0" err="1">
                <a:latin typeface="+mj-lt"/>
                <a:ea typeface="Times New Roman" pitchFamily="18" charset="0"/>
                <a:cs typeface="Arial" pitchFamily="34" charset="0"/>
              </a:rPr>
              <a:t>etdim</a:t>
            </a:r>
            <a:r>
              <a:rPr lang="tr-TR" sz="2800" dirty="0">
                <a:latin typeface="+mj-lt"/>
                <a:ea typeface="Times New Roman" pitchFamily="18" charset="0"/>
                <a:cs typeface="Arial" pitchFamily="34" charset="0"/>
              </a:rPr>
              <a:t>, </a:t>
            </a:r>
            <a:r>
              <a:rPr lang="tr-TR" sz="2800" dirty="0" err="1">
                <a:latin typeface="+mj-lt"/>
                <a:ea typeface="Times New Roman" pitchFamily="18" charset="0"/>
                <a:cs typeface="Arial" pitchFamily="34" charset="0"/>
              </a:rPr>
              <a:t>ancaq</a:t>
            </a:r>
            <a:r>
              <a:rPr lang="tr-TR" sz="2800" dirty="0">
                <a:latin typeface="+mj-lt"/>
                <a:ea typeface="Times New Roman" pitchFamily="18" charset="0"/>
                <a:cs typeface="Arial" pitchFamily="34" charset="0"/>
              </a:rPr>
              <a:t> birce </a:t>
            </a:r>
            <a:r>
              <a:rPr lang="tr-TR" sz="2800" dirty="0" err="1">
                <a:latin typeface="+mj-lt"/>
                <a:ea typeface="Times New Roman" pitchFamily="18" charset="0"/>
                <a:cs typeface="Arial" pitchFamily="34" charset="0"/>
              </a:rPr>
              <a:t>üzrüm</a:t>
            </a:r>
            <a:r>
              <a:rPr lang="tr-TR" sz="2800" dirty="0">
                <a:latin typeface="+mj-lt"/>
                <a:ea typeface="Times New Roman" pitchFamily="18" charset="0"/>
                <a:cs typeface="Arial" pitchFamily="34" charset="0"/>
              </a:rPr>
              <a:t> var: meni gerek bağışlayasınız, ey menim </a:t>
            </a:r>
            <a:r>
              <a:rPr lang="tr-TR" sz="2800" dirty="0" err="1">
                <a:latin typeface="+mj-lt"/>
                <a:ea typeface="Times New Roman" pitchFamily="18" charset="0"/>
                <a:cs typeface="Arial" pitchFamily="34" charset="0"/>
              </a:rPr>
              <a:t>türk</a:t>
            </a:r>
            <a:r>
              <a:rPr lang="tr-TR" sz="2800" dirty="0">
                <a:latin typeface="+mj-lt"/>
                <a:ea typeface="Times New Roman" pitchFamily="18" charset="0"/>
                <a:cs typeface="Arial" pitchFamily="34" charset="0"/>
              </a:rPr>
              <a:t> </a:t>
            </a:r>
            <a:r>
              <a:rPr lang="tr-TR" sz="2800" dirty="0" err="1">
                <a:latin typeface="+mj-lt"/>
                <a:ea typeface="Times New Roman" pitchFamily="18" charset="0"/>
                <a:cs typeface="Arial" pitchFamily="34" charset="0"/>
              </a:rPr>
              <a:t>qardaşlarım</a:t>
            </a:r>
            <a:r>
              <a:rPr lang="tr-TR" sz="2800" dirty="0">
                <a:latin typeface="+mj-lt"/>
                <a:ea typeface="Times New Roman" pitchFamily="18" charset="0"/>
                <a:cs typeface="Arial" pitchFamily="34" charset="0"/>
              </a:rPr>
              <a:t> ki, men siz ile türkün </a:t>
            </a:r>
            <a:r>
              <a:rPr lang="tr-TR" sz="2800" dirty="0" err="1">
                <a:latin typeface="+mj-lt"/>
                <a:ea typeface="Times New Roman" pitchFamily="18" charset="0"/>
                <a:cs typeface="Arial" pitchFamily="34" charset="0"/>
              </a:rPr>
              <a:t>açıq</a:t>
            </a:r>
            <a:r>
              <a:rPr lang="tr-TR" sz="2800" dirty="0">
                <a:latin typeface="+mj-lt"/>
                <a:ea typeface="Times New Roman" pitchFamily="18" charset="0"/>
                <a:cs typeface="Arial" pitchFamily="34" charset="0"/>
              </a:rPr>
              <a:t> ana dili ile </a:t>
            </a:r>
            <a:r>
              <a:rPr lang="tr-TR" sz="2800" dirty="0" err="1">
                <a:latin typeface="+mj-lt"/>
                <a:ea typeface="Times New Roman" pitchFamily="18" charset="0"/>
                <a:cs typeface="Arial" pitchFamily="34" charset="0"/>
              </a:rPr>
              <a:t>danışaram</a:t>
            </a:r>
            <a:r>
              <a:rPr lang="tr-TR" sz="2800" dirty="0">
                <a:latin typeface="+mj-lt"/>
                <a:ea typeface="Times New Roman" pitchFamily="18" charset="0"/>
                <a:cs typeface="Arial" pitchFamily="34" charset="0"/>
              </a:rPr>
              <a:t>. Men onu </a:t>
            </a:r>
            <a:r>
              <a:rPr lang="tr-TR" sz="2800" dirty="0" err="1">
                <a:latin typeface="+mj-lt"/>
                <a:ea typeface="Times New Roman" pitchFamily="18" charset="0"/>
                <a:cs typeface="Arial" pitchFamily="34" charset="0"/>
              </a:rPr>
              <a:t>bilirem</a:t>
            </a:r>
            <a:r>
              <a:rPr lang="tr-TR" sz="2800" dirty="0">
                <a:latin typeface="+mj-lt"/>
                <a:ea typeface="Times New Roman" pitchFamily="18" charset="0"/>
                <a:cs typeface="Arial" pitchFamily="34" charset="0"/>
              </a:rPr>
              <a:t> ki, </a:t>
            </a:r>
            <a:r>
              <a:rPr lang="tr-TR" sz="2800" dirty="0" err="1">
                <a:latin typeface="+mj-lt"/>
                <a:ea typeface="Times New Roman" pitchFamily="18" charset="0"/>
                <a:cs typeface="Arial" pitchFamily="34" charset="0"/>
              </a:rPr>
              <a:t>türk</a:t>
            </a:r>
            <a:r>
              <a:rPr lang="tr-TR" sz="2800" dirty="0">
                <a:latin typeface="+mj-lt"/>
                <a:ea typeface="Times New Roman" pitchFamily="18" charset="0"/>
                <a:cs typeface="Arial" pitchFamily="34" charset="0"/>
              </a:rPr>
              <a:t> dili </a:t>
            </a:r>
            <a:r>
              <a:rPr lang="tr-TR" sz="2800" dirty="0" err="1">
                <a:latin typeface="+mj-lt"/>
                <a:ea typeface="Times New Roman" pitchFamily="18" charset="0"/>
                <a:cs typeface="Arial" pitchFamily="34" charset="0"/>
              </a:rPr>
              <a:t>danışmaq</a:t>
            </a:r>
            <a:r>
              <a:rPr lang="tr-TR" sz="2800" dirty="0">
                <a:latin typeface="+mj-lt"/>
                <a:ea typeface="Times New Roman" pitchFamily="18" charset="0"/>
                <a:cs typeface="Arial" pitchFamily="34" charset="0"/>
              </a:rPr>
              <a:t> </a:t>
            </a:r>
            <a:r>
              <a:rPr lang="tr-TR" sz="2800" dirty="0" err="1">
                <a:latin typeface="+mj-lt"/>
                <a:ea typeface="Times New Roman" pitchFamily="18" charset="0"/>
                <a:cs typeface="Arial" pitchFamily="34" charset="0"/>
              </a:rPr>
              <a:t>eybdir</a:t>
            </a:r>
            <a:r>
              <a:rPr lang="tr-TR" sz="2800" dirty="0">
                <a:latin typeface="+mj-lt"/>
                <a:ea typeface="Times New Roman" pitchFamily="18" charset="0"/>
                <a:cs typeface="Arial" pitchFamily="34" charset="0"/>
              </a:rPr>
              <a:t> ve </a:t>
            </a:r>
            <a:r>
              <a:rPr lang="tr-TR" sz="2800" dirty="0" err="1">
                <a:latin typeface="+mj-lt"/>
                <a:ea typeface="Times New Roman" pitchFamily="18" charset="0"/>
                <a:cs typeface="Arial" pitchFamily="34" charset="0"/>
              </a:rPr>
              <a:t>şehsin</a:t>
            </a:r>
            <a:r>
              <a:rPr lang="tr-TR" sz="2800" dirty="0">
                <a:latin typeface="+mj-lt"/>
                <a:ea typeface="Times New Roman" pitchFamily="18" charset="0"/>
                <a:cs typeface="Arial" pitchFamily="34" charset="0"/>
              </a:rPr>
              <a:t> </a:t>
            </a:r>
            <a:r>
              <a:rPr lang="tr-TR" sz="2800" dirty="0" err="1">
                <a:latin typeface="+mj-lt"/>
                <a:ea typeface="Times New Roman" pitchFamily="18" charset="0"/>
                <a:cs typeface="Arial" pitchFamily="34" charset="0"/>
              </a:rPr>
              <a:t>elminin</a:t>
            </a:r>
            <a:r>
              <a:rPr lang="tr-TR" sz="2800" dirty="0">
                <a:latin typeface="+mj-lt"/>
                <a:ea typeface="Times New Roman" pitchFamily="18" charset="0"/>
                <a:cs typeface="Arial" pitchFamily="34" charset="0"/>
              </a:rPr>
              <a:t> azlığına delalet </a:t>
            </a:r>
            <a:r>
              <a:rPr lang="tr-TR" sz="2800" dirty="0" err="1">
                <a:latin typeface="+mj-lt"/>
                <a:ea typeface="Times New Roman" pitchFamily="18" charset="0"/>
                <a:cs typeface="Arial" pitchFamily="34" charset="0"/>
              </a:rPr>
              <a:t>edir</a:t>
            </a:r>
            <a:r>
              <a:rPr lang="tr-TR" sz="2800" dirty="0">
                <a:latin typeface="+mj-lt"/>
                <a:ea typeface="Times New Roman" pitchFamily="18" charset="0"/>
                <a:cs typeface="Arial" pitchFamily="34" charset="0"/>
              </a:rPr>
              <a:t>, amma </a:t>
            </a:r>
            <a:r>
              <a:rPr lang="tr-TR" sz="2800" dirty="0" err="1">
                <a:latin typeface="+mj-lt"/>
                <a:ea typeface="Times New Roman" pitchFamily="18" charset="0"/>
                <a:cs typeface="Arial" pitchFamily="34" charset="0"/>
              </a:rPr>
              <a:t>herdenbir</a:t>
            </a:r>
            <a:r>
              <a:rPr lang="tr-TR" sz="2800" dirty="0">
                <a:latin typeface="+mj-lt"/>
                <a:ea typeface="Times New Roman" pitchFamily="18" charset="0"/>
                <a:cs typeface="Arial" pitchFamily="34" charset="0"/>
              </a:rPr>
              <a:t> </a:t>
            </a:r>
            <a:r>
              <a:rPr lang="tr-TR" sz="2800" dirty="0" err="1">
                <a:latin typeface="+mj-lt"/>
                <a:ea typeface="Times New Roman" pitchFamily="18" charset="0"/>
                <a:cs typeface="Arial" pitchFamily="34" charset="0"/>
              </a:rPr>
              <a:t>keçmiş</a:t>
            </a:r>
            <a:r>
              <a:rPr lang="tr-TR" sz="2800" dirty="0">
                <a:latin typeface="+mj-lt"/>
                <a:ea typeface="Times New Roman" pitchFamily="18" charset="0"/>
                <a:cs typeface="Arial" pitchFamily="34" charset="0"/>
              </a:rPr>
              <a:t> günleri yad etmek lazımdır: salınız yadınıza o günleri ki, ananız sizi </a:t>
            </a:r>
            <a:r>
              <a:rPr lang="tr-TR" sz="2800" dirty="0" err="1">
                <a:latin typeface="+mj-lt"/>
                <a:ea typeface="Times New Roman" pitchFamily="18" charset="0"/>
                <a:cs typeface="Arial" pitchFamily="34" charset="0"/>
              </a:rPr>
              <a:t>beşikde</a:t>
            </a:r>
            <a:r>
              <a:rPr lang="tr-TR" sz="2800" dirty="0">
                <a:latin typeface="+mj-lt"/>
                <a:ea typeface="Times New Roman" pitchFamily="18" charset="0"/>
                <a:cs typeface="Arial" pitchFamily="34" charset="0"/>
              </a:rPr>
              <a:t> </a:t>
            </a:r>
            <a:r>
              <a:rPr lang="tr-TR" sz="2800" dirty="0" err="1">
                <a:latin typeface="+mj-lt"/>
                <a:ea typeface="Times New Roman" pitchFamily="18" charset="0"/>
                <a:cs typeface="Arial" pitchFamily="34" charset="0"/>
              </a:rPr>
              <a:t>yırğalaya</a:t>
            </a:r>
            <a:r>
              <a:rPr lang="tr-TR" sz="2800" dirty="0">
                <a:latin typeface="+mj-lt"/>
                <a:ea typeface="Times New Roman" pitchFamily="18" charset="0"/>
                <a:cs typeface="Arial" pitchFamily="34" charset="0"/>
              </a:rPr>
              <a:t>-</a:t>
            </a:r>
            <a:r>
              <a:rPr lang="tr-TR" sz="2800" dirty="0" err="1">
                <a:latin typeface="+mj-lt"/>
                <a:ea typeface="Times New Roman" pitchFamily="18" charset="0"/>
                <a:cs typeface="Arial" pitchFamily="34" charset="0"/>
              </a:rPr>
              <a:t>yırğalaya</a:t>
            </a:r>
            <a:r>
              <a:rPr lang="tr-TR" sz="2800" dirty="0">
                <a:latin typeface="+mj-lt"/>
                <a:ea typeface="Times New Roman" pitchFamily="18" charset="0"/>
                <a:cs typeface="Arial" pitchFamily="34" charset="0"/>
              </a:rPr>
              <a:t> size </a:t>
            </a:r>
            <a:r>
              <a:rPr lang="tr-TR" sz="2800" dirty="0" err="1">
                <a:latin typeface="+mj-lt"/>
                <a:ea typeface="Times New Roman" pitchFamily="18" charset="0"/>
                <a:cs typeface="Arial" pitchFamily="34" charset="0"/>
              </a:rPr>
              <a:t>türk</a:t>
            </a:r>
            <a:r>
              <a:rPr lang="tr-TR" sz="2800" dirty="0">
                <a:latin typeface="+mj-lt"/>
                <a:ea typeface="Times New Roman" pitchFamily="18" charset="0"/>
                <a:cs typeface="Arial" pitchFamily="34" charset="0"/>
              </a:rPr>
              <a:t> dilinde </a:t>
            </a:r>
            <a:r>
              <a:rPr lang="tr-TR" sz="2800" dirty="0" err="1">
                <a:latin typeface="+mj-lt"/>
                <a:ea typeface="Times New Roman" pitchFamily="18" charset="0"/>
                <a:cs typeface="Arial" pitchFamily="34" charset="0"/>
              </a:rPr>
              <a:t>lay</a:t>
            </a:r>
            <a:r>
              <a:rPr lang="tr-TR" sz="2800" dirty="0">
                <a:latin typeface="+mj-lt"/>
                <a:ea typeface="Times New Roman" pitchFamily="18" charset="0"/>
                <a:cs typeface="Arial" pitchFamily="34" charset="0"/>
              </a:rPr>
              <a:t>-</a:t>
            </a:r>
            <a:r>
              <a:rPr lang="tr-TR" sz="2800" dirty="0" err="1">
                <a:latin typeface="+mj-lt"/>
                <a:ea typeface="Times New Roman" pitchFamily="18" charset="0"/>
                <a:cs typeface="Arial" pitchFamily="34" charset="0"/>
              </a:rPr>
              <a:t>lay</a:t>
            </a:r>
            <a:r>
              <a:rPr lang="tr-TR" sz="2800" dirty="0">
                <a:latin typeface="+mj-lt"/>
                <a:ea typeface="Times New Roman" pitchFamily="18" charset="0"/>
                <a:cs typeface="Arial" pitchFamily="34" charset="0"/>
              </a:rPr>
              <a:t> </a:t>
            </a:r>
            <a:r>
              <a:rPr lang="tr-TR" sz="2800" dirty="0" err="1">
                <a:latin typeface="+mj-lt"/>
                <a:ea typeface="Times New Roman" pitchFamily="18" charset="0"/>
                <a:cs typeface="Arial" pitchFamily="34" charset="0"/>
              </a:rPr>
              <a:t>deyirdi</a:t>
            </a:r>
            <a:r>
              <a:rPr lang="tr-TR" sz="2800" dirty="0">
                <a:latin typeface="+mj-lt"/>
                <a:ea typeface="Times New Roman" pitchFamily="18" charset="0"/>
                <a:cs typeface="Arial" pitchFamily="34" charset="0"/>
              </a:rPr>
              <a:t> ve siz </a:t>
            </a:r>
            <a:r>
              <a:rPr lang="tr-TR" sz="2800" dirty="0" err="1">
                <a:latin typeface="+mj-lt"/>
                <a:ea typeface="Times New Roman" pitchFamily="18" charset="0"/>
                <a:cs typeface="Arial" pitchFamily="34" charset="0"/>
              </a:rPr>
              <a:t>qulaq</a:t>
            </a:r>
            <a:r>
              <a:rPr lang="tr-TR" sz="2800" dirty="0">
                <a:latin typeface="+mj-lt"/>
                <a:ea typeface="Times New Roman" pitchFamily="18" charset="0"/>
                <a:cs typeface="Arial" pitchFamily="34" charset="0"/>
              </a:rPr>
              <a:t> ağrısı sebebine sakit </a:t>
            </a:r>
            <a:r>
              <a:rPr lang="tr-TR" sz="2800" dirty="0" err="1">
                <a:latin typeface="+mj-lt"/>
                <a:ea typeface="Times New Roman" pitchFamily="18" charset="0"/>
                <a:cs typeface="Arial" pitchFamily="34" charset="0"/>
              </a:rPr>
              <a:t>olmurdunuz</a:t>
            </a:r>
            <a:r>
              <a:rPr lang="tr-TR" sz="2800" dirty="0">
                <a:latin typeface="+mj-lt"/>
                <a:ea typeface="Times New Roman" pitchFamily="18" charset="0"/>
                <a:cs typeface="Arial" pitchFamily="34" charset="0"/>
              </a:rPr>
              <a:t>. Ahırı biçare ananız size </a:t>
            </a:r>
            <a:r>
              <a:rPr lang="tr-TR" sz="2800" dirty="0" err="1">
                <a:latin typeface="+mj-lt"/>
                <a:ea typeface="Times New Roman" pitchFamily="18" charset="0"/>
                <a:cs typeface="Arial" pitchFamily="34" charset="0"/>
              </a:rPr>
              <a:t>deyirdi</a:t>
            </a:r>
            <a:r>
              <a:rPr lang="tr-TR" sz="2800" dirty="0">
                <a:latin typeface="+mj-lt"/>
                <a:ea typeface="Times New Roman" pitchFamily="18" charset="0"/>
                <a:cs typeface="Arial" pitchFamily="34" charset="0"/>
              </a:rPr>
              <a:t>: “Bala, ağlama, </a:t>
            </a:r>
            <a:r>
              <a:rPr lang="tr-TR" sz="2800" dirty="0" err="1">
                <a:latin typeface="+mj-lt"/>
                <a:ea typeface="Times New Roman" pitchFamily="18" charset="0"/>
                <a:cs typeface="Arial" pitchFamily="34" charset="0"/>
              </a:rPr>
              <a:t>hortdan</a:t>
            </a:r>
            <a:r>
              <a:rPr lang="tr-TR" sz="2800" dirty="0">
                <a:latin typeface="+mj-lt"/>
                <a:ea typeface="Times New Roman" pitchFamily="18" charset="0"/>
                <a:cs typeface="Arial" pitchFamily="34" charset="0"/>
              </a:rPr>
              <a:t> </a:t>
            </a:r>
            <a:r>
              <a:rPr lang="tr-TR" sz="2800" dirty="0" err="1">
                <a:latin typeface="+mj-lt"/>
                <a:ea typeface="Times New Roman" pitchFamily="18" charset="0"/>
                <a:cs typeface="Arial" pitchFamily="34" charset="0"/>
              </a:rPr>
              <a:t>geler</a:t>
            </a:r>
            <a:r>
              <a:rPr lang="tr-TR" sz="2800" dirty="0">
                <a:latin typeface="+mj-lt"/>
                <a:ea typeface="Times New Roman" pitchFamily="18" charset="0"/>
                <a:cs typeface="Arial" pitchFamily="34" charset="0"/>
              </a:rPr>
              <a:t>, seni </a:t>
            </a:r>
            <a:r>
              <a:rPr lang="tr-TR" sz="2800" dirty="0" err="1">
                <a:latin typeface="+mj-lt"/>
                <a:ea typeface="Times New Roman" pitchFamily="18" charset="0"/>
                <a:cs typeface="Arial" pitchFamily="34" charset="0"/>
              </a:rPr>
              <a:t>aparar</a:t>
            </a:r>
            <a:r>
              <a:rPr lang="tr-TR" sz="2800" dirty="0">
                <a:latin typeface="+mj-lt"/>
                <a:ea typeface="Times New Roman" pitchFamily="18" charset="0"/>
                <a:cs typeface="Arial" pitchFamily="34" charset="0"/>
              </a:rPr>
              <a:t>” ve siz </a:t>
            </a:r>
            <a:r>
              <a:rPr lang="tr-TR" sz="2800" dirty="0" err="1">
                <a:latin typeface="+mj-lt"/>
                <a:ea typeface="Times New Roman" pitchFamily="18" charset="0"/>
                <a:cs typeface="Arial" pitchFamily="34" charset="0"/>
              </a:rPr>
              <a:t>dehi</a:t>
            </a:r>
            <a:r>
              <a:rPr lang="tr-TR" sz="2800" dirty="0">
                <a:latin typeface="+mj-lt"/>
                <a:ea typeface="Times New Roman" pitchFamily="18" charset="0"/>
                <a:cs typeface="Arial" pitchFamily="34" charset="0"/>
              </a:rPr>
              <a:t> canınızın </a:t>
            </a:r>
            <a:r>
              <a:rPr lang="tr-TR" sz="2800" dirty="0" err="1">
                <a:latin typeface="+mj-lt"/>
                <a:ea typeface="Times New Roman" pitchFamily="18" charset="0"/>
                <a:cs typeface="Arial" pitchFamily="34" charset="0"/>
              </a:rPr>
              <a:t>qorhusundan</a:t>
            </a:r>
            <a:r>
              <a:rPr lang="tr-TR" sz="2800" dirty="0">
                <a:latin typeface="+mj-lt"/>
                <a:ea typeface="Times New Roman" pitchFamily="18" charset="0"/>
                <a:cs typeface="Arial" pitchFamily="34" charset="0"/>
              </a:rPr>
              <a:t> sesinizi </a:t>
            </a:r>
            <a:r>
              <a:rPr lang="tr-TR" sz="2800" dirty="0" err="1">
                <a:latin typeface="+mj-lt"/>
                <a:ea typeface="Times New Roman" pitchFamily="18" charset="0"/>
                <a:cs typeface="Arial" pitchFamily="34" charset="0"/>
              </a:rPr>
              <a:t>kesib</a:t>
            </a:r>
            <a:r>
              <a:rPr lang="tr-TR" sz="2800" dirty="0">
                <a:latin typeface="+mj-lt"/>
                <a:ea typeface="Times New Roman" pitchFamily="18" charset="0"/>
                <a:cs typeface="Arial" pitchFamily="34" charset="0"/>
              </a:rPr>
              <a:t> </a:t>
            </a:r>
            <a:r>
              <a:rPr lang="tr-TR" sz="2800" dirty="0" err="1">
                <a:latin typeface="+mj-lt"/>
                <a:ea typeface="Times New Roman" pitchFamily="18" charset="0"/>
                <a:cs typeface="Arial" pitchFamily="34" charset="0"/>
              </a:rPr>
              <a:t>ağlamaqdan</a:t>
            </a:r>
            <a:r>
              <a:rPr lang="tr-TR" sz="2800" dirty="0">
                <a:latin typeface="+mj-lt"/>
                <a:ea typeface="Times New Roman" pitchFamily="18" charset="0"/>
                <a:cs typeface="Arial" pitchFamily="34" charset="0"/>
              </a:rPr>
              <a:t> sakit olurdunuz.</a:t>
            </a:r>
            <a:endParaRPr lang="tr-TR" sz="2800" dirty="0">
              <a:latin typeface="+mj-lt"/>
              <a:cs typeface="Arial" pitchFamily="34" charset="0"/>
            </a:endParaRPr>
          </a:p>
          <a:p>
            <a:pPr indent="228600" algn="just" eaLnBrk="0" fontAlgn="base" hangingPunct="0">
              <a:spcBef>
                <a:spcPct val="0"/>
              </a:spcBef>
              <a:spcAft>
                <a:spcPct val="0"/>
              </a:spcAft>
            </a:pPr>
            <a:r>
              <a:rPr lang="tr-TR" sz="2800" dirty="0" err="1">
                <a:latin typeface="+mj-lt"/>
                <a:ea typeface="Times New Roman" pitchFamily="18" charset="0"/>
                <a:cs typeface="Arial" pitchFamily="34" charset="0"/>
              </a:rPr>
              <a:t>Herdenbir</a:t>
            </a:r>
            <a:r>
              <a:rPr lang="tr-TR" sz="2800" dirty="0">
                <a:latin typeface="+mj-lt"/>
                <a:ea typeface="Times New Roman" pitchFamily="18" charset="0"/>
                <a:cs typeface="Arial" pitchFamily="34" charset="0"/>
              </a:rPr>
              <a:t> ana dilini </a:t>
            </a:r>
            <a:r>
              <a:rPr lang="tr-TR" sz="2800" dirty="0" err="1">
                <a:latin typeface="+mj-lt"/>
                <a:ea typeface="Times New Roman" pitchFamily="18" charset="0"/>
                <a:cs typeface="Arial" pitchFamily="34" charset="0"/>
              </a:rPr>
              <a:t>danışmaq</a:t>
            </a:r>
            <a:r>
              <a:rPr lang="tr-TR" sz="2800" dirty="0">
                <a:latin typeface="+mj-lt"/>
                <a:ea typeface="Times New Roman" pitchFamily="18" charset="0"/>
                <a:cs typeface="Arial" pitchFamily="34" charset="0"/>
              </a:rPr>
              <a:t> ile </a:t>
            </a:r>
            <a:r>
              <a:rPr lang="tr-TR" sz="2800" dirty="0" err="1">
                <a:latin typeface="+mj-lt"/>
                <a:ea typeface="Times New Roman" pitchFamily="18" charset="0"/>
                <a:cs typeface="Arial" pitchFamily="34" charset="0"/>
              </a:rPr>
              <a:t>keçmişde</a:t>
            </a:r>
            <a:r>
              <a:rPr lang="tr-TR" sz="2800" dirty="0">
                <a:latin typeface="+mj-lt"/>
                <a:ea typeface="Times New Roman" pitchFamily="18" charset="0"/>
                <a:cs typeface="Arial" pitchFamily="34" charset="0"/>
              </a:rPr>
              <a:t> </a:t>
            </a:r>
            <a:r>
              <a:rPr lang="tr-TR" sz="2800" dirty="0" err="1">
                <a:latin typeface="+mj-lt"/>
                <a:ea typeface="Times New Roman" pitchFamily="18" charset="0"/>
                <a:cs typeface="Arial" pitchFamily="34" charset="0"/>
              </a:rPr>
              <a:t>gözel</a:t>
            </a:r>
            <a:r>
              <a:rPr lang="tr-TR" sz="2800" dirty="0">
                <a:latin typeface="+mj-lt"/>
                <a:ea typeface="Times New Roman" pitchFamily="18" charset="0"/>
                <a:cs typeface="Arial" pitchFamily="34" charset="0"/>
              </a:rPr>
              <a:t> günleri yad etmeyin ne </a:t>
            </a:r>
            <a:r>
              <a:rPr lang="tr-TR" sz="2800" dirty="0" err="1">
                <a:latin typeface="+mj-lt"/>
                <a:ea typeface="Times New Roman" pitchFamily="18" charset="0"/>
                <a:cs typeface="Arial" pitchFamily="34" charset="0"/>
              </a:rPr>
              <a:t>eybi</a:t>
            </a:r>
            <a:r>
              <a:rPr lang="tr-TR" sz="2800" dirty="0">
                <a:latin typeface="+mj-lt"/>
                <a:ea typeface="Times New Roman" pitchFamily="18" charset="0"/>
                <a:cs typeface="Arial" pitchFamily="34" charset="0"/>
              </a:rPr>
              <a:t> var?</a:t>
            </a:r>
          </a:p>
          <a:p>
            <a:pPr indent="228600" algn="r" eaLnBrk="0" fontAlgn="base" hangingPunct="0">
              <a:spcBef>
                <a:spcPct val="0"/>
              </a:spcBef>
              <a:spcAft>
                <a:spcPct val="0"/>
              </a:spcAft>
            </a:pPr>
            <a:r>
              <a:rPr lang="tr-TR" sz="2800" dirty="0">
                <a:latin typeface="+mj-lt"/>
                <a:ea typeface="Times New Roman" pitchFamily="18" charset="0"/>
                <a:cs typeface="Arial" pitchFamily="34" charset="0"/>
              </a:rPr>
              <a:t>Molla </a:t>
            </a:r>
            <a:r>
              <a:rPr lang="tr-TR" sz="2800" dirty="0" err="1">
                <a:latin typeface="+mj-lt"/>
                <a:ea typeface="Times New Roman" pitchFamily="18" charset="0"/>
                <a:cs typeface="Arial" pitchFamily="34" charset="0"/>
              </a:rPr>
              <a:t>Nesreddin</a:t>
            </a:r>
            <a:r>
              <a:rPr lang="tr-TR" sz="2800" dirty="0">
                <a:latin typeface="+mj-lt"/>
                <a:cs typeface="Arial" pitchFamily="34" charset="0"/>
              </a:rPr>
              <a:t> </a:t>
            </a:r>
          </a:p>
        </p:txBody>
      </p:sp>
    </p:spTree>
    <p:extLst>
      <p:ext uri="{BB962C8B-B14F-4D97-AF65-F5344CB8AC3E}">
        <p14:creationId xmlns:p14="http://schemas.microsoft.com/office/powerpoint/2010/main" xmlns="" val="41271439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052736"/>
            <a:ext cx="8147416" cy="3539430"/>
          </a:xfrm>
          <a:prstGeom prst="rect">
            <a:avLst/>
          </a:prstGeom>
        </p:spPr>
        <p:txBody>
          <a:bodyPr wrap="square">
            <a:spAutoFit/>
          </a:bodyPr>
          <a:lstStyle/>
          <a:p>
            <a:pPr algn="just"/>
            <a:r>
              <a:rPr lang="tr-TR" sz="2800" dirty="0"/>
              <a:t>Azerbaycan edebiyatında ve fikir hayatında derin izler bırakan Mirza Celil </a:t>
            </a:r>
            <a:r>
              <a:rPr lang="tr-TR" sz="2800" dirty="0" err="1"/>
              <a:t>Mehmetkuluzade</a:t>
            </a:r>
            <a:r>
              <a:rPr lang="tr-TR" sz="2800" dirty="0"/>
              <a:t> toplumdaki sorunları hicveden yüzlerce felyeton yazmıştır. Öte yandan </a:t>
            </a:r>
            <a:r>
              <a:rPr lang="tr-TR" sz="2800" dirty="0" err="1"/>
              <a:t>Poçt</a:t>
            </a:r>
            <a:r>
              <a:rPr lang="tr-TR" sz="2800" dirty="0"/>
              <a:t> Kutusu (1905), Usta </a:t>
            </a:r>
            <a:r>
              <a:rPr lang="tr-TR" sz="2800" dirty="0" err="1"/>
              <a:t>Zeynal</a:t>
            </a:r>
            <a:r>
              <a:rPr lang="tr-TR" sz="2800" dirty="0"/>
              <a:t> (1906), </a:t>
            </a:r>
            <a:r>
              <a:rPr lang="tr-TR" sz="2800" dirty="0" err="1"/>
              <a:t>Gurbaneli</a:t>
            </a:r>
            <a:r>
              <a:rPr lang="tr-TR" sz="2800" dirty="0"/>
              <a:t> Bey (1906), İran’da Hürriyet (1906) gibi hikâyeler ve </a:t>
            </a:r>
            <a:r>
              <a:rPr lang="tr-TR" sz="2800" dirty="0" err="1"/>
              <a:t>Kamança</a:t>
            </a:r>
            <a:r>
              <a:rPr lang="tr-TR" sz="2800" dirty="0"/>
              <a:t> (1918), Anamın Kitabı (1919), </a:t>
            </a:r>
            <a:r>
              <a:rPr lang="tr-TR" sz="2800" dirty="0" err="1"/>
              <a:t>Danabaş</a:t>
            </a:r>
            <a:r>
              <a:rPr lang="tr-TR" sz="2800" dirty="0"/>
              <a:t> Kendinin </a:t>
            </a:r>
            <a:r>
              <a:rPr lang="tr-TR" sz="2800" dirty="0" err="1"/>
              <a:t>Ehvalatı</a:t>
            </a:r>
            <a:r>
              <a:rPr lang="tr-TR" sz="2800" dirty="0"/>
              <a:t> (1922), Ölüler (1925) ve Deli </a:t>
            </a:r>
            <a:r>
              <a:rPr lang="tr-TR" sz="2800" dirty="0" err="1"/>
              <a:t>Yığınçağı</a:t>
            </a:r>
            <a:r>
              <a:rPr lang="tr-TR" sz="2800" dirty="0"/>
              <a:t> (1927) gibi tiyatro eserleri kaleme almıştır.</a:t>
            </a:r>
          </a:p>
        </p:txBody>
      </p:sp>
    </p:spTree>
    <p:extLst>
      <p:ext uri="{BB962C8B-B14F-4D97-AF65-F5344CB8AC3E}">
        <p14:creationId xmlns:p14="http://schemas.microsoft.com/office/powerpoint/2010/main" xmlns="" val="9122765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628800"/>
            <a:ext cx="7200800" cy="1077218"/>
          </a:xfrm>
          <a:prstGeom prst="rect">
            <a:avLst/>
          </a:prstGeom>
        </p:spPr>
        <p:txBody>
          <a:bodyPr wrap="square">
            <a:spAutoFit/>
          </a:bodyPr>
          <a:lstStyle/>
          <a:p>
            <a:pPr algn="ctr"/>
            <a:r>
              <a:rPr lang="tr-TR" sz="3200" dirty="0"/>
              <a:t>Soru-Cevap</a:t>
            </a:r>
          </a:p>
          <a:p>
            <a:pPr algn="ctr"/>
            <a:r>
              <a:rPr lang="tr-TR" sz="3200" dirty="0"/>
              <a:t>Katkı ve eleştiriler</a:t>
            </a:r>
          </a:p>
        </p:txBody>
      </p:sp>
    </p:spTree>
    <p:extLst>
      <p:ext uri="{BB962C8B-B14F-4D97-AF65-F5344CB8AC3E}">
        <p14:creationId xmlns:p14="http://schemas.microsoft.com/office/powerpoint/2010/main" xmlns="" val="18504373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19536" y="1502688"/>
            <a:ext cx="8981677" cy="5355312"/>
          </a:xfrm>
          <a:prstGeom prst="rect">
            <a:avLst/>
          </a:prstGeom>
          <a:noFill/>
        </p:spPr>
        <p:txBody>
          <a:bodyPr wrap="square" rtlCol="0">
            <a:spAutoFit/>
          </a:bodyPr>
          <a:lstStyle/>
          <a:p>
            <a:r>
              <a:rPr lang="tr-TR" dirty="0"/>
              <a:t>Adıgüzel, Hüseyin</a:t>
            </a:r>
            <a:r>
              <a:rPr lang="tr-TR" i="1" dirty="0"/>
              <a:t>, Neriman </a:t>
            </a:r>
            <a:r>
              <a:rPr lang="tr-TR" i="1" dirty="0" err="1"/>
              <a:t>Nerimanov</a:t>
            </a:r>
            <a:r>
              <a:rPr lang="tr-TR" i="1" dirty="0"/>
              <a:t>, Hayatı ve Mücadelesi</a:t>
            </a:r>
            <a:r>
              <a:rPr lang="tr-TR" dirty="0"/>
              <a:t>, İleri Yay., İstanbul, 2004.</a:t>
            </a:r>
          </a:p>
          <a:p>
            <a:r>
              <a:rPr lang="tr-TR" dirty="0" err="1"/>
              <a:t>Ahmedov</a:t>
            </a:r>
            <a:r>
              <a:rPr lang="tr-TR" dirty="0"/>
              <a:t>, </a:t>
            </a:r>
            <a:r>
              <a:rPr lang="tr-TR" dirty="0" err="1"/>
              <a:t>Teymur</a:t>
            </a:r>
            <a:r>
              <a:rPr lang="tr-TR" dirty="0"/>
              <a:t>, </a:t>
            </a:r>
            <a:r>
              <a:rPr lang="tr-TR" i="1" dirty="0"/>
              <a:t>N. </a:t>
            </a:r>
            <a:r>
              <a:rPr lang="tr-TR" i="1" dirty="0" err="1"/>
              <a:t>Nerimanov</a:t>
            </a:r>
            <a:r>
              <a:rPr lang="tr-TR" i="1" dirty="0"/>
              <a:t>: Seçilmiş Eserleri</a:t>
            </a:r>
            <a:r>
              <a:rPr lang="tr-TR" dirty="0"/>
              <a:t>, Lider </a:t>
            </a:r>
            <a:r>
              <a:rPr lang="tr-TR" dirty="0" err="1"/>
              <a:t>Neşriyyat</a:t>
            </a:r>
            <a:r>
              <a:rPr lang="tr-TR" dirty="0"/>
              <a:t>, Bakı, 2004.</a:t>
            </a:r>
          </a:p>
          <a:p>
            <a:r>
              <a:rPr lang="tr-TR" dirty="0" err="1"/>
              <a:t>Ahundov</a:t>
            </a:r>
            <a:r>
              <a:rPr lang="tr-TR" dirty="0"/>
              <a:t>, </a:t>
            </a:r>
            <a:r>
              <a:rPr lang="tr-TR" dirty="0" err="1"/>
              <a:t>Nazim</a:t>
            </a:r>
            <a:r>
              <a:rPr lang="tr-TR" dirty="0"/>
              <a:t>, </a:t>
            </a:r>
            <a:r>
              <a:rPr lang="tr-TR" i="1" dirty="0"/>
              <a:t>Molla </a:t>
            </a:r>
            <a:r>
              <a:rPr lang="tr-TR" i="1" dirty="0" err="1"/>
              <a:t>Nesreddin</a:t>
            </a:r>
            <a:r>
              <a:rPr lang="tr-TR" i="1" dirty="0"/>
              <a:t> </a:t>
            </a:r>
            <a:r>
              <a:rPr lang="tr-TR" i="1" dirty="0" err="1"/>
              <a:t>Jurnalının</a:t>
            </a:r>
            <a:r>
              <a:rPr lang="tr-TR" i="1" dirty="0"/>
              <a:t> Neşri Tarihi</a:t>
            </a:r>
            <a:r>
              <a:rPr lang="tr-TR" dirty="0"/>
              <a:t>, Azerbaycan </a:t>
            </a:r>
            <a:r>
              <a:rPr lang="tr-TR" dirty="0" err="1"/>
              <a:t>Dövlet</a:t>
            </a:r>
            <a:r>
              <a:rPr lang="tr-TR" dirty="0"/>
              <a:t> </a:t>
            </a:r>
            <a:r>
              <a:rPr lang="tr-TR" dirty="0" err="1"/>
              <a:t>Neşriyyatı</a:t>
            </a:r>
            <a:r>
              <a:rPr lang="tr-TR" dirty="0"/>
              <a:t>, Bakı, 1959.</a:t>
            </a:r>
          </a:p>
          <a:p>
            <a:r>
              <a:rPr lang="tr-TR" dirty="0" err="1"/>
              <a:t>Ceferov</a:t>
            </a:r>
            <a:r>
              <a:rPr lang="tr-TR" dirty="0"/>
              <a:t>, </a:t>
            </a:r>
            <a:r>
              <a:rPr lang="tr-TR" dirty="0" err="1"/>
              <a:t>Cefer</a:t>
            </a:r>
            <a:r>
              <a:rPr lang="tr-TR" dirty="0"/>
              <a:t>, </a:t>
            </a:r>
            <a:r>
              <a:rPr lang="tr-TR" i="1" dirty="0"/>
              <a:t> </a:t>
            </a:r>
            <a:r>
              <a:rPr lang="tr-TR" i="1" dirty="0" err="1"/>
              <a:t>Dramaturkiya</a:t>
            </a:r>
            <a:r>
              <a:rPr lang="tr-TR" i="1" dirty="0"/>
              <a:t> ve </a:t>
            </a:r>
            <a:r>
              <a:rPr lang="tr-TR" i="1" dirty="0" err="1"/>
              <a:t>Teatr</a:t>
            </a:r>
            <a:r>
              <a:rPr lang="tr-TR" dirty="0"/>
              <a:t>, Azerbaycan </a:t>
            </a:r>
            <a:r>
              <a:rPr lang="tr-TR" dirty="0" err="1"/>
              <a:t>Dövlet</a:t>
            </a:r>
            <a:r>
              <a:rPr lang="tr-TR" dirty="0"/>
              <a:t> </a:t>
            </a:r>
            <a:r>
              <a:rPr lang="tr-TR" dirty="0" err="1"/>
              <a:t>Neşriyyatı</a:t>
            </a:r>
            <a:r>
              <a:rPr lang="tr-TR" dirty="0"/>
              <a:t>, Bakı, 1968.</a:t>
            </a:r>
          </a:p>
          <a:p>
            <a:r>
              <a:rPr lang="tr-TR" dirty="0" err="1"/>
              <a:t>Habibbeyli</a:t>
            </a:r>
            <a:r>
              <a:rPr lang="tr-TR" dirty="0"/>
              <a:t>, İsa, </a:t>
            </a:r>
            <a:r>
              <a:rPr lang="tr-TR" i="1" dirty="0"/>
              <a:t>Seçkin Azerbaycan Yazarı Celil </a:t>
            </a:r>
            <a:r>
              <a:rPr lang="tr-TR" i="1" dirty="0" err="1"/>
              <a:t>Mehmetkuluzade</a:t>
            </a:r>
            <a:r>
              <a:rPr lang="tr-TR" dirty="0"/>
              <a:t>, Atatürk Üniversitesi Fen-Edebiyat Fakültesi Yayını, Erzurum, 1994.</a:t>
            </a:r>
          </a:p>
          <a:p>
            <a:r>
              <a:rPr lang="tr-TR" dirty="0"/>
              <a:t>Hacıbeyli, Üzeyir, </a:t>
            </a:r>
            <a:r>
              <a:rPr lang="tr-TR" i="1" dirty="0"/>
              <a:t>Seçilmiş Eserleri</a:t>
            </a:r>
            <a:r>
              <a:rPr lang="tr-TR" dirty="0"/>
              <a:t>, </a:t>
            </a:r>
            <a:r>
              <a:rPr lang="tr-TR" dirty="0" err="1"/>
              <a:t>Yazıçı</a:t>
            </a:r>
            <a:r>
              <a:rPr lang="tr-TR" dirty="0"/>
              <a:t>, Bakı, 1985.</a:t>
            </a:r>
          </a:p>
          <a:p>
            <a:r>
              <a:rPr lang="tr-TR" dirty="0" err="1"/>
              <a:t>İbrahimov</a:t>
            </a:r>
            <a:r>
              <a:rPr lang="tr-TR" dirty="0"/>
              <a:t>, </a:t>
            </a:r>
            <a:r>
              <a:rPr lang="tr-TR" dirty="0" err="1"/>
              <a:t>Mirze</a:t>
            </a:r>
            <a:r>
              <a:rPr lang="tr-TR" dirty="0"/>
              <a:t>,  </a:t>
            </a:r>
            <a:r>
              <a:rPr lang="tr-TR" i="1" dirty="0" err="1"/>
              <a:t>Halgilik</a:t>
            </a:r>
            <a:r>
              <a:rPr lang="tr-TR" i="1" dirty="0"/>
              <a:t> ve Realizm Cephesinden</a:t>
            </a:r>
            <a:r>
              <a:rPr lang="tr-TR" dirty="0"/>
              <a:t>, </a:t>
            </a:r>
            <a:r>
              <a:rPr lang="tr-TR" dirty="0" err="1"/>
              <a:t>Azerneşr</a:t>
            </a:r>
            <a:r>
              <a:rPr lang="tr-TR" dirty="0"/>
              <a:t>, Bakı, 1961.</a:t>
            </a:r>
          </a:p>
          <a:p>
            <a:r>
              <a:rPr lang="tr-TR" dirty="0" err="1"/>
              <a:t>Mehmetkuluzade</a:t>
            </a:r>
            <a:r>
              <a:rPr lang="tr-TR" dirty="0"/>
              <a:t>, Hamide, </a:t>
            </a:r>
            <a:r>
              <a:rPr lang="tr-TR" i="1" dirty="0"/>
              <a:t>Azerbaycan’da Yenilikçi Bir Öncü: Celil </a:t>
            </a:r>
            <a:r>
              <a:rPr lang="tr-TR" i="1" dirty="0" err="1"/>
              <a:t>Mehmetkuluzade</a:t>
            </a:r>
            <a:r>
              <a:rPr lang="tr-TR" i="1" dirty="0"/>
              <a:t>: Hatıralar</a:t>
            </a:r>
            <a:r>
              <a:rPr lang="tr-TR" dirty="0"/>
              <a:t>, (Hazırlayan: Fatma Özkan), T.C. Kültür Bakanlığı Yayınları, Ankara, 2002.</a:t>
            </a:r>
          </a:p>
          <a:p>
            <a:r>
              <a:rPr lang="tr-TR" dirty="0" err="1"/>
              <a:t>Mirze</a:t>
            </a:r>
            <a:r>
              <a:rPr lang="tr-TR" dirty="0"/>
              <a:t>, İ. (1966), </a:t>
            </a:r>
            <a:r>
              <a:rPr lang="tr-TR" i="1" dirty="0"/>
              <a:t>Celil </a:t>
            </a:r>
            <a:r>
              <a:rPr lang="tr-TR" i="1" dirty="0" err="1"/>
              <a:t>Memmedguluzade</a:t>
            </a:r>
            <a:r>
              <a:rPr lang="tr-TR" i="1" dirty="0"/>
              <a:t>, Eserleri</a:t>
            </a:r>
            <a:r>
              <a:rPr lang="tr-TR" dirty="0"/>
              <a:t>, ASSR </a:t>
            </a:r>
            <a:r>
              <a:rPr lang="tr-TR" dirty="0" err="1"/>
              <a:t>Elmler</a:t>
            </a:r>
            <a:r>
              <a:rPr lang="tr-TR" dirty="0"/>
              <a:t> </a:t>
            </a:r>
            <a:r>
              <a:rPr lang="tr-TR" dirty="0" err="1"/>
              <a:t>Akademiyası</a:t>
            </a:r>
            <a:r>
              <a:rPr lang="tr-TR" dirty="0"/>
              <a:t> </a:t>
            </a:r>
            <a:r>
              <a:rPr lang="tr-TR" dirty="0" err="1"/>
              <a:t>Neşriyyatı</a:t>
            </a:r>
            <a:r>
              <a:rPr lang="tr-TR" dirty="0"/>
              <a:t>, Bakı.</a:t>
            </a:r>
          </a:p>
          <a:p>
            <a:r>
              <a:rPr lang="tr-TR" dirty="0" err="1"/>
              <a:t>Rüstemov</a:t>
            </a:r>
            <a:r>
              <a:rPr lang="tr-TR" dirty="0"/>
              <a:t>, </a:t>
            </a:r>
            <a:r>
              <a:rPr lang="tr-TR" dirty="0" err="1"/>
              <a:t>Tofig</a:t>
            </a:r>
            <a:r>
              <a:rPr lang="tr-TR" dirty="0"/>
              <a:t>,  </a:t>
            </a:r>
            <a:r>
              <a:rPr lang="tr-TR" i="1" dirty="0"/>
              <a:t>Matbuat ve </a:t>
            </a:r>
            <a:r>
              <a:rPr lang="tr-TR" i="1" dirty="0" err="1"/>
              <a:t>Edebiyyat</a:t>
            </a:r>
            <a:r>
              <a:rPr lang="tr-TR" dirty="0"/>
              <a:t>, Azerbaycan </a:t>
            </a:r>
            <a:r>
              <a:rPr lang="tr-TR" dirty="0" err="1"/>
              <a:t>Dövlet</a:t>
            </a:r>
            <a:r>
              <a:rPr lang="tr-TR" dirty="0"/>
              <a:t> </a:t>
            </a:r>
            <a:r>
              <a:rPr lang="tr-TR" dirty="0" err="1"/>
              <a:t>Üniversiteti</a:t>
            </a:r>
            <a:r>
              <a:rPr lang="tr-TR" dirty="0"/>
              <a:t>, Bakı, 1986.</a:t>
            </a:r>
          </a:p>
          <a:p>
            <a:r>
              <a:rPr lang="tr-TR" dirty="0" err="1"/>
              <a:t>Türkekul</a:t>
            </a:r>
            <a:r>
              <a:rPr lang="tr-TR" dirty="0"/>
              <a:t>, Mustafa Hakkı, “Azerbaycan Bestekârı Üzeyir Hacıbeyli ve Eserleri”, </a:t>
            </a:r>
            <a:r>
              <a:rPr lang="tr-TR" i="1" dirty="0"/>
              <a:t>Dergi Sovyetler Birliğini Öğrenme Enstitüsü</a:t>
            </a:r>
            <a:r>
              <a:rPr lang="tr-TR" dirty="0"/>
              <a:t>, Münih, No.3, Temmuz-Eylül 1955.</a:t>
            </a:r>
          </a:p>
          <a:p>
            <a:r>
              <a:rPr lang="tr-TR" dirty="0"/>
              <a:t>Yurtsever, </a:t>
            </a:r>
            <a:r>
              <a:rPr lang="tr-TR" dirty="0" err="1"/>
              <a:t>Abdulvahap</a:t>
            </a:r>
            <a:r>
              <a:rPr lang="tr-TR" dirty="0"/>
              <a:t>, </a:t>
            </a:r>
            <a:r>
              <a:rPr lang="tr-TR" i="1" dirty="0"/>
              <a:t>Azerbaycan Dram Edebiyatı</a:t>
            </a:r>
            <a:r>
              <a:rPr lang="tr-TR" dirty="0"/>
              <a:t>, Azerbaycan Kültür Derneği Yay., </a:t>
            </a:r>
            <a:r>
              <a:rPr lang="tr-TR" dirty="0" err="1"/>
              <a:t>Bayur</a:t>
            </a:r>
            <a:r>
              <a:rPr lang="tr-TR" dirty="0"/>
              <a:t> Matbaası, Ankara, 1950.</a:t>
            </a:r>
          </a:p>
          <a:p>
            <a:r>
              <a:rPr lang="tr-TR" dirty="0"/>
              <a:t> </a:t>
            </a:r>
          </a:p>
          <a:p>
            <a:endParaRPr lang="tr-TR" dirty="0"/>
          </a:p>
        </p:txBody>
      </p:sp>
      <p:sp>
        <p:nvSpPr>
          <p:cNvPr id="3" name="1 Başlık"/>
          <p:cNvSpPr txBox="1">
            <a:spLocks/>
          </p:cNvSpPr>
          <p:nvPr/>
        </p:nvSpPr>
        <p:spPr>
          <a:xfrm>
            <a:off x="1919536" y="836712"/>
            <a:ext cx="8229600" cy="3384376"/>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smtClean="0"/>
              <a:t>KAYNAKLAR</a:t>
            </a:r>
            <a:endParaRPr lang="tr-TR" sz="2700" b="1" dirty="0">
              <a:solidFill>
                <a:srgbClr val="0070C0"/>
              </a:solidFill>
            </a:endParaRPr>
          </a:p>
        </p:txBody>
      </p:sp>
    </p:spTree>
    <p:extLst>
      <p:ext uri="{BB962C8B-B14F-4D97-AF65-F5344CB8AC3E}">
        <p14:creationId xmlns:p14="http://schemas.microsoft.com/office/powerpoint/2010/main" xmlns="" val="2734476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124745"/>
            <a:ext cx="7272808" cy="3108543"/>
          </a:xfrm>
          <a:prstGeom prst="rect">
            <a:avLst/>
          </a:prstGeom>
        </p:spPr>
        <p:txBody>
          <a:bodyPr wrap="square">
            <a:spAutoFit/>
          </a:bodyPr>
          <a:lstStyle/>
          <a:p>
            <a:pPr algn="just"/>
            <a:r>
              <a:rPr lang="tr-TR" sz="2800" dirty="0"/>
              <a:t>Realizm XIX. yüzyılın ikinci yarısında Romantizme tepki olarak Fransa’da ortaya çıkan bir edebiyat akımıdır. Edebî eserlerde gerçeklik esas alınmıştır. Sanat toplum içindir anlayışının hâkim olduğu bu edebî akımda gözlem önemli yer tutar. Gerçek veya gerçeğe çok yakın olaylar   şiir, hikâye veya romanlara konu edilmiştir.</a:t>
            </a:r>
          </a:p>
        </p:txBody>
      </p:sp>
    </p:spTree>
    <p:extLst>
      <p:ext uri="{BB962C8B-B14F-4D97-AF65-F5344CB8AC3E}">
        <p14:creationId xmlns:p14="http://schemas.microsoft.com/office/powerpoint/2010/main" xmlns="" val="1568120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639616" y="764704"/>
            <a:ext cx="8558036" cy="3970318"/>
          </a:xfrm>
          <a:prstGeom prst="rect">
            <a:avLst/>
          </a:prstGeom>
        </p:spPr>
        <p:txBody>
          <a:bodyPr wrap="square">
            <a:spAutoFit/>
          </a:bodyPr>
          <a:lstStyle/>
          <a:p>
            <a:pPr algn="just"/>
            <a:r>
              <a:rPr lang="tr-TR" sz="2800" dirty="0"/>
              <a:t>Önemli temsilcileri arasında Fransa’da </a:t>
            </a:r>
            <a:r>
              <a:rPr lang="tr-TR" sz="2800" dirty="0" err="1"/>
              <a:t>Flaubert</a:t>
            </a:r>
            <a:r>
              <a:rPr lang="tr-TR" sz="2800" dirty="0"/>
              <a:t>, </a:t>
            </a:r>
            <a:r>
              <a:rPr lang="tr-TR" sz="2800" dirty="0" err="1"/>
              <a:t>Balzac</a:t>
            </a:r>
            <a:r>
              <a:rPr lang="tr-TR" sz="2800" dirty="0"/>
              <a:t>, </a:t>
            </a:r>
            <a:r>
              <a:rPr lang="tr-TR" sz="2800" dirty="0" err="1"/>
              <a:t>Sthendal</a:t>
            </a:r>
            <a:r>
              <a:rPr lang="tr-TR" sz="2800" dirty="0"/>
              <a:t>;  Türkiye’de </a:t>
            </a:r>
            <a:r>
              <a:rPr lang="tr-TR" sz="2800" dirty="0" err="1"/>
              <a:t>Recaizade</a:t>
            </a:r>
            <a:r>
              <a:rPr lang="tr-TR" sz="2800" dirty="0"/>
              <a:t> Mahmut Ekrem, Halit Ziya Uşaklıgil, Ömer Seyfettin, Yakup Kadri Karaosmanoğlu, Reşat Nuri Güntekin, Halide Edip Adıvar, Orhan Kemal, Yaşar Kemal; Rusya’da Gogol, </a:t>
            </a:r>
            <a:r>
              <a:rPr lang="tr-TR" sz="2800" dirty="0" err="1"/>
              <a:t>Turgenyev</a:t>
            </a:r>
            <a:r>
              <a:rPr lang="tr-TR" sz="2800" dirty="0"/>
              <a:t>, Dostoyevski, Tolstoy, Çehov, </a:t>
            </a:r>
            <a:r>
              <a:rPr lang="tr-TR" sz="2800" dirty="0" err="1"/>
              <a:t>Şolohov</a:t>
            </a:r>
            <a:r>
              <a:rPr lang="tr-TR" sz="2800" dirty="0"/>
              <a:t>;  Azerbaycan’da Neriman Nerimanov, Celil </a:t>
            </a:r>
            <a:r>
              <a:rPr lang="tr-TR" sz="2800" dirty="0" err="1"/>
              <a:t>Mehmetkuluzade</a:t>
            </a:r>
            <a:r>
              <a:rPr lang="tr-TR" sz="2800" dirty="0"/>
              <a:t>, Mirza </a:t>
            </a:r>
            <a:r>
              <a:rPr lang="tr-TR" sz="2800" dirty="0" err="1"/>
              <a:t>Elekber</a:t>
            </a:r>
            <a:r>
              <a:rPr lang="tr-TR" sz="2800" dirty="0"/>
              <a:t> </a:t>
            </a:r>
            <a:r>
              <a:rPr lang="tr-TR" sz="2800" dirty="0" err="1"/>
              <a:t>Sabir</a:t>
            </a:r>
            <a:r>
              <a:rPr lang="tr-TR" sz="2800" dirty="0"/>
              <a:t>, </a:t>
            </a:r>
            <a:r>
              <a:rPr lang="tr-TR" sz="2800" dirty="0" err="1"/>
              <a:t>Abdurrahim</a:t>
            </a:r>
            <a:r>
              <a:rPr lang="tr-TR" sz="2800" dirty="0"/>
              <a:t> </a:t>
            </a:r>
            <a:r>
              <a:rPr lang="tr-TR" sz="2800" dirty="0" err="1"/>
              <a:t>Hakverdiyev</a:t>
            </a:r>
            <a:r>
              <a:rPr lang="tr-TR" sz="2800" dirty="0"/>
              <a:t> gibi yazar ve şairleri sıralamak mümkündür.</a:t>
            </a:r>
          </a:p>
        </p:txBody>
      </p:sp>
    </p:spTree>
    <p:extLst>
      <p:ext uri="{BB962C8B-B14F-4D97-AF65-F5344CB8AC3E}">
        <p14:creationId xmlns:p14="http://schemas.microsoft.com/office/powerpoint/2010/main" xmlns="" val="29163657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a:t>Neriman Nerimanov (1870-1925)</a:t>
            </a:r>
          </a:p>
        </p:txBody>
      </p:sp>
      <p:sp>
        <p:nvSpPr>
          <p:cNvPr id="3" name="2 İçerik Yer Tutucusu"/>
          <p:cNvSpPr>
            <a:spLocks noGrp="1"/>
          </p:cNvSpPr>
          <p:nvPr>
            <p:ph sz="half" idx="1"/>
          </p:nvPr>
        </p:nvSpPr>
        <p:spPr>
          <a:xfrm>
            <a:off x="1000254" y="1472001"/>
            <a:ext cx="9088126" cy="3777622"/>
          </a:xfrm>
        </p:spPr>
        <p:txBody>
          <a:bodyPr>
            <a:noAutofit/>
          </a:bodyPr>
          <a:lstStyle/>
          <a:p>
            <a:pPr algn="just">
              <a:buNone/>
            </a:pPr>
            <a:r>
              <a:rPr lang="tr-TR" sz="2800" dirty="0" smtClean="0"/>
              <a:t>	Azerbaycan edebiyatında realist akımın önemli isimlerinden biri olan Neriman Nerimanov eserlerinde toplumsal sorunlara dikkati çekmiştir. Toplumun gelişmesine mani olan cehaleti, eğitimsizliği, kadın hukuksuzluğunu, din ve inanç istismarını eleştiri merkezine almış; Müslümanlar arasındaki din ve mezhep kaynaklı tefrikayı eleştirerek, ayrışmalara çözüm bulma amacının yanı sıra toplumda bir arada yaşamakta olan farklı milletlere mensup cemiyetler arasında dinsel ve kültürel farklılıklardan kaynaklanan sorunları da sayfalarına taşımıştır.</a:t>
            </a:r>
          </a:p>
          <a:p>
            <a:pPr>
              <a:buNone/>
            </a:pPr>
            <a:endParaRPr lang="tr-TR" sz="2800" dirty="0"/>
          </a:p>
        </p:txBody>
      </p:sp>
      <p:pic>
        <p:nvPicPr>
          <p:cNvPr id="105474" name="Picture 2" descr="E:\ECTS-Bologna\Bologna Tr-İng-Kasım 2017\Yazarların Resimleri\neriman-nerimanov.jpg"/>
          <p:cNvPicPr>
            <a:picLocks noGrp="1" noChangeAspect="1" noChangeArrowheads="1"/>
          </p:cNvPicPr>
          <p:nvPr>
            <p:ph sz="half" idx="2"/>
          </p:nvPr>
        </p:nvPicPr>
        <p:blipFill>
          <a:blip r:embed="rId2" cstate="print"/>
          <a:srcRect/>
          <a:stretch>
            <a:fillRect/>
          </a:stretch>
        </p:blipFill>
        <p:spPr bwMode="auto">
          <a:xfrm>
            <a:off x="10181287" y="1754883"/>
            <a:ext cx="1981200" cy="2971800"/>
          </a:xfrm>
          <a:prstGeom prst="rect">
            <a:avLst/>
          </a:prstGeom>
          <a:noFill/>
        </p:spPr>
      </p:pic>
    </p:spTree>
    <p:extLst>
      <p:ext uri="{BB962C8B-B14F-4D97-AF65-F5344CB8AC3E}">
        <p14:creationId xmlns:p14="http://schemas.microsoft.com/office/powerpoint/2010/main" xmlns="" val="1978910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7" y="889845"/>
            <a:ext cx="8510123" cy="2246769"/>
          </a:xfrm>
          <a:prstGeom prst="rect">
            <a:avLst/>
          </a:prstGeom>
        </p:spPr>
        <p:txBody>
          <a:bodyPr wrap="square">
            <a:spAutoFit/>
          </a:bodyPr>
          <a:lstStyle/>
          <a:p>
            <a:pPr algn="just"/>
            <a:r>
              <a:rPr lang="tr-TR" sz="2800" spc="-150" dirty="0"/>
              <a:t>Hekim olarak görev yapmakla birlikte toplumdaki aksamalara ve huzursuzluklara kayıtsız kalmamış, edebiyatta Mirza Fethali Ahundzade’nin açtığı çığırı takip ederek eleştirel realizmin önemli temsilcilerinden biri haline gelmiştir. Pek çok gazete yazısı, felyeton ve makalenin yanı sıra başka edebî türlerde de eser vermiştir. </a:t>
            </a:r>
          </a:p>
        </p:txBody>
      </p:sp>
    </p:spTree>
    <p:extLst>
      <p:ext uri="{BB962C8B-B14F-4D97-AF65-F5344CB8AC3E}">
        <p14:creationId xmlns:p14="http://schemas.microsoft.com/office/powerpoint/2010/main" xmlns="" val="3031542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207844" y="947806"/>
            <a:ext cx="8974818" cy="3539430"/>
          </a:xfrm>
          <a:prstGeom prst="rect">
            <a:avLst/>
          </a:prstGeom>
        </p:spPr>
        <p:txBody>
          <a:bodyPr wrap="square">
            <a:spAutoFit/>
          </a:bodyPr>
          <a:lstStyle/>
          <a:p>
            <a:pPr algn="just"/>
            <a:r>
              <a:rPr lang="tr-TR" sz="2800" dirty="0"/>
              <a:t>İlk dram eseri </a:t>
            </a:r>
            <a:r>
              <a:rPr lang="tr-TR" sz="2800" i="1" dirty="0"/>
              <a:t>Nadanlık</a:t>
            </a:r>
            <a:r>
              <a:rPr lang="tr-TR" sz="2800" dirty="0"/>
              <a:t> (1894) komedisidir. Maarifçi anlayışa uygun kurgulanan eserde kırsal kesimlerdeki eğitimde ve zihniyetlerde eski ile yeninin çatışması sergilenmektedir. Ardından 1895’te yine komedi türünde </a:t>
            </a:r>
            <a:r>
              <a:rPr lang="tr-TR" sz="2800" i="1" dirty="0"/>
              <a:t>Şamdan Bey</a:t>
            </a:r>
            <a:r>
              <a:rPr lang="tr-TR" sz="2800" dirty="0"/>
              <a:t> piyesini yazmıştır. Toplumsal sorunları bir aşk öyküsüyle birlikte ele aldığı </a:t>
            </a:r>
            <a:r>
              <a:rPr lang="tr-TR" sz="2800" i="1" dirty="0"/>
              <a:t>Bahadır ve Sona</a:t>
            </a:r>
            <a:r>
              <a:rPr lang="tr-TR" sz="2800" dirty="0"/>
              <a:t> (1899-1900) adlı povesti bazı münekkitler tarafından Azerbaycan’daki ilk batılı tarzda roman denemesi olarak kabul edilmektedir. </a:t>
            </a:r>
          </a:p>
        </p:txBody>
      </p:sp>
    </p:spTree>
    <p:extLst>
      <p:ext uri="{BB962C8B-B14F-4D97-AF65-F5344CB8AC3E}">
        <p14:creationId xmlns:p14="http://schemas.microsoft.com/office/powerpoint/2010/main" xmlns="" val="9256837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124744"/>
            <a:ext cx="7835566" cy="2246769"/>
          </a:xfrm>
          <a:prstGeom prst="rect">
            <a:avLst/>
          </a:prstGeom>
        </p:spPr>
        <p:txBody>
          <a:bodyPr wrap="square">
            <a:spAutoFit/>
          </a:bodyPr>
          <a:lstStyle/>
          <a:p>
            <a:pPr algn="just"/>
            <a:r>
              <a:rPr lang="tr-TR" sz="2800" dirty="0"/>
              <a:t>1898’de kaleme aldığı </a:t>
            </a:r>
            <a:r>
              <a:rPr lang="tr-TR" sz="2800" i="1" dirty="0"/>
              <a:t>Nadir Şah</a:t>
            </a:r>
            <a:r>
              <a:rPr lang="tr-TR" sz="2800" dirty="0"/>
              <a:t> dramı ilk tarihî dram olma özelliği taşımaktadır. Eser, saraydaki münafıkların sebep olduğu fitne ve entrika yüzünden hanedanın maruz kaldığı aile faciası ve İran’ın kargaşaya sürüklenmesi üzerine kurgulanmıştır. </a:t>
            </a:r>
          </a:p>
        </p:txBody>
      </p:sp>
    </p:spTree>
    <p:extLst>
      <p:ext uri="{BB962C8B-B14F-4D97-AF65-F5344CB8AC3E}">
        <p14:creationId xmlns:p14="http://schemas.microsoft.com/office/powerpoint/2010/main" xmlns="" val="2043381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102912" y="1235837"/>
            <a:ext cx="8300261" cy="2246769"/>
          </a:xfrm>
          <a:prstGeom prst="rect">
            <a:avLst/>
          </a:prstGeom>
        </p:spPr>
        <p:txBody>
          <a:bodyPr wrap="square">
            <a:spAutoFit/>
          </a:bodyPr>
          <a:lstStyle/>
          <a:p>
            <a:pPr algn="just"/>
            <a:r>
              <a:rPr lang="tr-TR" sz="2800" dirty="0"/>
              <a:t>Öte yandan hırs ve ihtirasın olumsuz sonuçlara yol açacağının da altını çizmiştir.  </a:t>
            </a:r>
            <a:r>
              <a:rPr lang="tr-TR" sz="2800" i="1" dirty="0"/>
              <a:t>Pir</a:t>
            </a:r>
            <a:r>
              <a:rPr lang="tr-TR" sz="2800" dirty="0"/>
              <a:t> povesti dinî fanatizm ve cehalet üzerine kuruludur. </a:t>
            </a:r>
            <a:r>
              <a:rPr lang="tr-TR" sz="2800" i="1" dirty="0"/>
              <a:t>Bir Kendin Sergüzeşti</a:t>
            </a:r>
            <a:r>
              <a:rPr lang="tr-TR" sz="2800" dirty="0"/>
              <a:t>, </a:t>
            </a:r>
            <a:r>
              <a:rPr lang="tr-TR" sz="2800" i="1" dirty="0"/>
              <a:t>İdil Kenarında</a:t>
            </a:r>
            <a:r>
              <a:rPr lang="tr-TR" sz="2800" dirty="0"/>
              <a:t>, </a:t>
            </a:r>
            <a:r>
              <a:rPr lang="tr-TR" sz="2800" i="1" dirty="0"/>
              <a:t>Şeytan </a:t>
            </a:r>
            <a:r>
              <a:rPr lang="tr-TR" sz="2800" i="1" dirty="0" err="1"/>
              <a:t>Bazarda</a:t>
            </a:r>
            <a:r>
              <a:rPr lang="tr-TR" sz="2800" dirty="0"/>
              <a:t> hikâyeleri de edebî faaliyetler kapsamında ürettiği küçük hacimli eserleridir </a:t>
            </a:r>
          </a:p>
        </p:txBody>
      </p:sp>
    </p:spTree>
    <p:extLst>
      <p:ext uri="{BB962C8B-B14F-4D97-AF65-F5344CB8AC3E}">
        <p14:creationId xmlns:p14="http://schemas.microsoft.com/office/powerpoint/2010/main" xmlns="" val="2433345153"/>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TotalTime>
  <Words>1157</Words>
  <Application>Microsoft Office PowerPoint</Application>
  <PresentationFormat>Özel</PresentationFormat>
  <Paragraphs>64</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Duman</vt:lpstr>
      <vt:lpstr>TL3030  ÇAĞDAŞ AZERBAYCAN EDEBİYATI                                           Prof. Dr. Erdoğan Uygur</vt:lpstr>
      <vt:lpstr>6. HAFTA</vt:lpstr>
      <vt:lpstr>Slayt 3</vt:lpstr>
      <vt:lpstr>Slayt 4</vt:lpstr>
      <vt:lpstr>Neriman Nerimanov (1870-1925)</vt:lpstr>
      <vt:lpstr>Slayt 6</vt:lpstr>
      <vt:lpstr>Slayt 7</vt:lpstr>
      <vt:lpstr>Slayt 8</vt:lpstr>
      <vt:lpstr>Slayt 9</vt:lpstr>
      <vt:lpstr>Slayt 10</vt:lpstr>
      <vt:lpstr>Mirza Elekber Sabir (1862-1911)</vt:lpstr>
      <vt:lpstr>Slayt 12</vt:lpstr>
      <vt:lpstr>Slayt 13</vt:lpstr>
      <vt:lpstr>Hophopname</vt:lpstr>
      <vt:lpstr>Slayt 15</vt:lpstr>
      <vt:lpstr>NE İŞİM VAR</vt:lpstr>
      <vt:lpstr>Slayt 17</vt:lpstr>
      <vt:lpstr>Slayt 18</vt:lpstr>
      <vt:lpstr>Celil Mehmetkuluzade (1866-1932)</vt:lpstr>
      <vt:lpstr>Celil Mehmetkuluzade (1866-1932)</vt:lpstr>
      <vt:lpstr>Slayt 21</vt:lpstr>
      <vt:lpstr>Slayt 22</vt:lpstr>
      <vt:lpstr>Slayt 23</vt:lpstr>
      <vt:lpstr>Slayt 24</vt:lpstr>
      <vt:lpstr>Slayt 25</vt:lpstr>
      <vt:lpstr>Slayt 26</vt:lpstr>
      <vt:lpstr>Slayt 27</vt:lpstr>
      <vt:lpstr>Slayt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HAFTA</dc:title>
  <dc:creator>kısmi zamanlı</dc:creator>
  <cp:lastModifiedBy>Ordinateur</cp:lastModifiedBy>
  <cp:revision>5</cp:revision>
  <dcterms:created xsi:type="dcterms:W3CDTF">2018-03-05T10:56:13Z</dcterms:created>
  <dcterms:modified xsi:type="dcterms:W3CDTF">2018-03-05T20:27:23Z</dcterms:modified>
</cp:coreProperties>
</file>