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56" r:id="rId3"/>
    <p:sldId id="257" r:id="rId4"/>
    <p:sldId id="260" r:id="rId5"/>
    <p:sldId id="258"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FC7F70AC-DB67-4B38-80D6-8363771E801B}" type="datetimeFigureOut">
              <a:rPr lang="tr-TR" smtClean="0"/>
              <a:t>15.04.2019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9AF696C-8414-4D4F-AF8A-B4F9313021F2}"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827978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Date Placeholder 2"/>
          <p:cNvSpPr>
            <a:spLocks noGrp="1"/>
          </p:cNvSpPr>
          <p:nvPr>
            <p:ph type="dt" sz="half" idx="10"/>
          </p:nvPr>
        </p:nvSpPr>
        <p:spPr/>
        <p:txBody>
          <a:bodyPr/>
          <a:lstStyle/>
          <a:p>
            <a:fld id="{FC7F70AC-DB67-4B38-80D6-8363771E801B}" type="datetimeFigureOut">
              <a:rPr lang="tr-TR" smtClean="0"/>
              <a:t>15.04.2019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9AF696C-8414-4D4F-AF8A-B4F9313021F2}" type="slidenum">
              <a:rPr lang="tr-TR" smtClean="0"/>
              <a:t>‹#›</a:t>
            </a:fld>
            <a:endParaRPr lang="tr-TR"/>
          </a:p>
        </p:txBody>
      </p:sp>
    </p:spTree>
    <p:extLst>
      <p:ext uri="{BB962C8B-B14F-4D97-AF65-F5344CB8AC3E}">
        <p14:creationId xmlns:p14="http://schemas.microsoft.com/office/powerpoint/2010/main" val="3062206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C7F70AC-DB67-4B38-80D6-8363771E801B}" type="datetimeFigureOut">
              <a:rPr lang="tr-TR" smtClean="0"/>
              <a:t>15.04.2019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9AF696C-8414-4D4F-AF8A-B4F9313021F2}" type="slidenum">
              <a:rPr lang="tr-TR" smtClean="0"/>
              <a:t>‹#›</a:t>
            </a:fld>
            <a:endParaRPr lang="tr-TR"/>
          </a:p>
        </p:txBody>
      </p:sp>
    </p:spTree>
    <p:extLst>
      <p:ext uri="{BB962C8B-B14F-4D97-AF65-F5344CB8AC3E}">
        <p14:creationId xmlns:p14="http://schemas.microsoft.com/office/powerpoint/2010/main" val="23535353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C7F70AC-DB67-4B38-80D6-8363771E801B}" type="datetimeFigureOut">
              <a:rPr lang="tr-TR" smtClean="0"/>
              <a:t>15.04.2019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9AF696C-8414-4D4F-AF8A-B4F9313021F2}"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0850132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C7F70AC-DB67-4B38-80D6-8363771E801B}" type="datetimeFigureOut">
              <a:rPr lang="tr-TR" smtClean="0"/>
              <a:t>15.04.2019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9AF696C-8414-4D4F-AF8A-B4F9313021F2}" type="slidenum">
              <a:rPr lang="tr-TR" smtClean="0"/>
              <a:t>‹#›</a:t>
            </a:fld>
            <a:endParaRPr lang="tr-TR"/>
          </a:p>
        </p:txBody>
      </p:sp>
    </p:spTree>
    <p:extLst>
      <p:ext uri="{BB962C8B-B14F-4D97-AF65-F5344CB8AC3E}">
        <p14:creationId xmlns:p14="http://schemas.microsoft.com/office/powerpoint/2010/main" val="13514918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C7F70AC-DB67-4B38-80D6-8363771E801B}" type="datetimeFigureOut">
              <a:rPr lang="tr-TR" smtClean="0"/>
              <a:t>15.04.2019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9AF696C-8414-4D4F-AF8A-B4F9313021F2}"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2154076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C7F70AC-DB67-4B38-80D6-8363771E801B}" type="datetimeFigureOut">
              <a:rPr lang="tr-TR" smtClean="0"/>
              <a:t>15.04.2019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9AF696C-8414-4D4F-AF8A-B4F9313021F2}" type="slidenum">
              <a:rPr lang="tr-TR" smtClean="0"/>
              <a:t>‹#›</a:t>
            </a:fld>
            <a:endParaRPr lang="tr-TR"/>
          </a:p>
        </p:txBody>
      </p:sp>
    </p:spTree>
    <p:extLst>
      <p:ext uri="{BB962C8B-B14F-4D97-AF65-F5344CB8AC3E}">
        <p14:creationId xmlns:p14="http://schemas.microsoft.com/office/powerpoint/2010/main" val="16204834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C7F70AC-DB67-4B38-80D6-8363771E801B}" type="datetimeFigureOut">
              <a:rPr lang="tr-TR" smtClean="0"/>
              <a:t>15.04.2019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9AF696C-8414-4D4F-AF8A-B4F9313021F2}" type="slidenum">
              <a:rPr lang="tr-TR" smtClean="0"/>
              <a:t>‹#›</a:t>
            </a:fld>
            <a:endParaRPr lang="tr-TR"/>
          </a:p>
        </p:txBody>
      </p:sp>
    </p:spTree>
    <p:extLst>
      <p:ext uri="{BB962C8B-B14F-4D97-AF65-F5344CB8AC3E}">
        <p14:creationId xmlns:p14="http://schemas.microsoft.com/office/powerpoint/2010/main" val="26085805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C7F70AC-DB67-4B38-80D6-8363771E801B}" type="datetimeFigureOut">
              <a:rPr lang="tr-TR" smtClean="0"/>
              <a:t>15.04.2019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9AF696C-8414-4D4F-AF8A-B4F9313021F2}" type="slidenum">
              <a:rPr lang="tr-TR" smtClean="0"/>
              <a:t>‹#›</a:t>
            </a:fld>
            <a:endParaRPr lang="tr-TR"/>
          </a:p>
        </p:txBody>
      </p:sp>
    </p:spTree>
    <p:extLst>
      <p:ext uri="{BB962C8B-B14F-4D97-AF65-F5344CB8AC3E}">
        <p14:creationId xmlns:p14="http://schemas.microsoft.com/office/powerpoint/2010/main" val="3951593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C7F70AC-DB67-4B38-80D6-8363771E801B}" type="datetimeFigureOut">
              <a:rPr lang="tr-TR" smtClean="0"/>
              <a:t>15.04.2019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9AF696C-8414-4D4F-AF8A-B4F9313021F2}" type="slidenum">
              <a:rPr lang="tr-TR" smtClean="0"/>
              <a:t>‹#›</a:t>
            </a:fld>
            <a:endParaRPr lang="tr-TR"/>
          </a:p>
        </p:txBody>
      </p:sp>
    </p:spTree>
    <p:extLst>
      <p:ext uri="{BB962C8B-B14F-4D97-AF65-F5344CB8AC3E}">
        <p14:creationId xmlns:p14="http://schemas.microsoft.com/office/powerpoint/2010/main" val="654228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C7F70AC-DB67-4B38-80D6-8363771E801B}" type="datetimeFigureOut">
              <a:rPr lang="tr-TR" smtClean="0"/>
              <a:t>15.04.2019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9AF696C-8414-4D4F-AF8A-B4F9313021F2}" type="slidenum">
              <a:rPr lang="tr-TR" smtClean="0"/>
              <a:t>‹#›</a:t>
            </a:fld>
            <a:endParaRPr lang="tr-TR"/>
          </a:p>
        </p:txBody>
      </p:sp>
    </p:spTree>
    <p:extLst>
      <p:ext uri="{BB962C8B-B14F-4D97-AF65-F5344CB8AC3E}">
        <p14:creationId xmlns:p14="http://schemas.microsoft.com/office/powerpoint/2010/main" val="10425986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C7F70AC-DB67-4B38-80D6-8363771E801B}" type="datetimeFigureOut">
              <a:rPr lang="tr-TR" smtClean="0"/>
              <a:t>15.04.2019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9AF696C-8414-4D4F-AF8A-B4F9313021F2}" type="slidenum">
              <a:rPr lang="tr-TR" smtClean="0"/>
              <a:t>‹#›</a:t>
            </a:fld>
            <a:endParaRPr lang="tr-TR"/>
          </a:p>
        </p:txBody>
      </p:sp>
    </p:spTree>
    <p:extLst>
      <p:ext uri="{BB962C8B-B14F-4D97-AF65-F5344CB8AC3E}">
        <p14:creationId xmlns:p14="http://schemas.microsoft.com/office/powerpoint/2010/main" val="2265716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C7F70AC-DB67-4B38-80D6-8363771E801B}" type="datetimeFigureOut">
              <a:rPr lang="tr-TR" smtClean="0"/>
              <a:t>15.04.2019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9AF696C-8414-4D4F-AF8A-B4F9313021F2}" type="slidenum">
              <a:rPr lang="tr-TR" smtClean="0"/>
              <a:t>‹#›</a:t>
            </a:fld>
            <a:endParaRPr lang="tr-TR"/>
          </a:p>
        </p:txBody>
      </p:sp>
    </p:spTree>
    <p:extLst>
      <p:ext uri="{BB962C8B-B14F-4D97-AF65-F5344CB8AC3E}">
        <p14:creationId xmlns:p14="http://schemas.microsoft.com/office/powerpoint/2010/main" val="433904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C7F70AC-DB67-4B38-80D6-8363771E801B}" type="datetimeFigureOut">
              <a:rPr lang="tr-TR" smtClean="0"/>
              <a:t>15.04.2019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9AF696C-8414-4D4F-AF8A-B4F9313021F2}" type="slidenum">
              <a:rPr lang="tr-TR" smtClean="0"/>
              <a:t>‹#›</a:t>
            </a:fld>
            <a:endParaRPr lang="tr-TR"/>
          </a:p>
        </p:txBody>
      </p:sp>
    </p:spTree>
    <p:extLst>
      <p:ext uri="{BB962C8B-B14F-4D97-AF65-F5344CB8AC3E}">
        <p14:creationId xmlns:p14="http://schemas.microsoft.com/office/powerpoint/2010/main" val="2901682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7F70AC-DB67-4B38-80D6-8363771E801B}" type="datetimeFigureOut">
              <a:rPr lang="tr-TR" smtClean="0"/>
              <a:t>15.04.2019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9AF696C-8414-4D4F-AF8A-B4F9313021F2}" type="slidenum">
              <a:rPr lang="tr-TR" smtClean="0"/>
              <a:t>‹#›</a:t>
            </a:fld>
            <a:endParaRPr lang="tr-TR"/>
          </a:p>
        </p:txBody>
      </p:sp>
    </p:spTree>
    <p:extLst>
      <p:ext uri="{BB962C8B-B14F-4D97-AF65-F5344CB8AC3E}">
        <p14:creationId xmlns:p14="http://schemas.microsoft.com/office/powerpoint/2010/main" val="544354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C7F70AC-DB67-4B38-80D6-8363771E801B}" type="datetimeFigureOut">
              <a:rPr lang="tr-TR" smtClean="0"/>
              <a:t>15.04.2019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9AF696C-8414-4D4F-AF8A-B4F9313021F2}" type="slidenum">
              <a:rPr lang="tr-TR" smtClean="0"/>
              <a:t>‹#›</a:t>
            </a:fld>
            <a:endParaRPr lang="tr-TR"/>
          </a:p>
        </p:txBody>
      </p:sp>
    </p:spTree>
    <p:extLst>
      <p:ext uri="{BB962C8B-B14F-4D97-AF65-F5344CB8AC3E}">
        <p14:creationId xmlns:p14="http://schemas.microsoft.com/office/powerpoint/2010/main" val="1177543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C7F70AC-DB67-4B38-80D6-8363771E801B}" type="datetimeFigureOut">
              <a:rPr lang="tr-TR" smtClean="0"/>
              <a:t>15.04.2019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9AF696C-8414-4D4F-AF8A-B4F9313021F2}" type="slidenum">
              <a:rPr lang="tr-TR" smtClean="0"/>
              <a:t>‹#›</a:t>
            </a:fld>
            <a:endParaRPr lang="tr-TR"/>
          </a:p>
        </p:txBody>
      </p:sp>
    </p:spTree>
    <p:extLst>
      <p:ext uri="{BB962C8B-B14F-4D97-AF65-F5344CB8AC3E}">
        <p14:creationId xmlns:p14="http://schemas.microsoft.com/office/powerpoint/2010/main" val="23015748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FC7F70AC-DB67-4B38-80D6-8363771E801B}" type="datetimeFigureOut">
              <a:rPr lang="tr-TR" smtClean="0"/>
              <a:t>15.04.2019</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E9AF696C-8414-4D4F-AF8A-B4F9313021F2}" type="slidenum">
              <a:rPr lang="tr-TR" smtClean="0"/>
              <a:t>‹#›</a:t>
            </a:fld>
            <a:endParaRPr lang="tr-TR"/>
          </a:p>
        </p:txBody>
      </p:sp>
    </p:spTree>
    <p:extLst>
      <p:ext uri="{BB962C8B-B14F-4D97-AF65-F5344CB8AC3E}">
        <p14:creationId xmlns:p14="http://schemas.microsoft.com/office/powerpoint/2010/main" val="426266266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Aile içi Barış</a:t>
            </a:r>
            <a:endParaRPr lang="tr-TR" dirty="0"/>
          </a:p>
        </p:txBody>
      </p:sp>
      <p:sp>
        <p:nvSpPr>
          <p:cNvPr id="3" name="İçerik Yer Tutucusu 2"/>
          <p:cNvSpPr>
            <a:spLocks noGrp="1"/>
          </p:cNvSpPr>
          <p:nvPr>
            <p:ph idx="1"/>
          </p:nvPr>
        </p:nvSpPr>
        <p:spPr/>
        <p:txBody>
          <a:bodyPr>
            <a:normAutofit/>
          </a:bodyPr>
          <a:lstStyle/>
          <a:p>
            <a:r>
              <a:rPr lang="tr-TR" dirty="0" smtClean="0"/>
              <a:t>Aile içerisinde barış ve huzur ortamının inşa edilebilmesi ve korunabilmesi, aile bireyleri arasındaki sevgi ve saygı merkezli sağlıklı iletişime bağlıdır. İslam açısından, aile bireyleri arasındaki bu ilişkinin nasıl olması gerektiği konusunda, Kur’an’da ,birçok tavsiyeler bulmak mümkündür. Bu tavsiyeler, evliliğin önemi, eşler arası ilişkilerde dikkat edilmesi gereken hususlar, ebeveynin çocuklarına karşı görev ve sorumlulukları, çocuğun büyüklerine karşı olan görevleri, boşanma ve evlilik dışı ilişkiler başlıkları ile sınıflandırılabilmektedir.</a:t>
            </a:r>
            <a:endParaRPr lang="tr-TR" dirty="0"/>
          </a:p>
        </p:txBody>
      </p:sp>
    </p:spTree>
    <p:extLst>
      <p:ext uri="{BB962C8B-B14F-4D97-AF65-F5344CB8AC3E}">
        <p14:creationId xmlns:p14="http://schemas.microsoft.com/office/powerpoint/2010/main" val="21787682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651165"/>
            <a:ext cx="9144000" cy="1745672"/>
          </a:xfrm>
        </p:spPr>
        <p:txBody>
          <a:bodyPr>
            <a:normAutofit/>
          </a:bodyPr>
          <a:lstStyle/>
          <a:p>
            <a:r>
              <a:rPr lang="tr-TR" b="1" dirty="0"/>
              <a:t>Eşlerin Birbirlerine Karşı Görevleri</a:t>
            </a:r>
            <a:endParaRPr lang="tr-TR" dirty="0"/>
          </a:p>
        </p:txBody>
      </p:sp>
      <p:sp>
        <p:nvSpPr>
          <p:cNvPr id="3" name="Alt Başlık 2"/>
          <p:cNvSpPr>
            <a:spLocks noGrp="1"/>
          </p:cNvSpPr>
          <p:nvPr>
            <p:ph type="subTitle" idx="1"/>
          </p:nvPr>
        </p:nvSpPr>
        <p:spPr>
          <a:xfrm>
            <a:off x="1524000" y="2396837"/>
            <a:ext cx="9144000" cy="3505199"/>
          </a:xfrm>
        </p:spPr>
        <p:txBody>
          <a:bodyPr>
            <a:normAutofit fontScale="85000" lnSpcReduction="20000"/>
          </a:bodyPr>
          <a:lstStyle/>
          <a:p>
            <a:r>
              <a:rPr lang="tr-TR" dirty="0"/>
              <a:t>Ailede sevgi, saygı ve huzur ortamını temelde inşa edenler, eşlerdir. Eşlerin inşa</a:t>
            </a:r>
          </a:p>
          <a:p>
            <a:r>
              <a:rPr lang="tr-TR" dirty="0"/>
              <a:t>ettiği bu huzurlu ortam, </a:t>
            </a:r>
            <a:r>
              <a:rPr lang="tr-TR" dirty="0" err="1"/>
              <a:t>cocukların</a:t>
            </a:r>
            <a:r>
              <a:rPr lang="tr-TR" dirty="0"/>
              <a:t> da, sevgi ve huzur </a:t>
            </a:r>
            <a:r>
              <a:rPr lang="tr-TR" dirty="0" err="1"/>
              <a:t>icerisinde</a:t>
            </a:r>
            <a:r>
              <a:rPr lang="tr-TR" dirty="0"/>
              <a:t> psikolojik olarak da</a:t>
            </a:r>
          </a:p>
          <a:p>
            <a:r>
              <a:rPr lang="tr-TR" dirty="0"/>
              <a:t>sağlıklı birer birey olarak yetişmelerinde, </a:t>
            </a:r>
            <a:r>
              <a:rPr lang="tr-TR" dirty="0" err="1"/>
              <a:t>buyuk</a:t>
            </a:r>
            <a:r>
              <a:rPr lang="tr-TR" dirty="0"/>
              <a:t> bir </a:t>
            </a:r>
            <a:r>
              <a:rPr lang="tr-TR" dirty="0" err="1"/>
              <a:t>oneme</a:t>
            </a:r>
            <a:r>
              <a:rPr lang="tr-TR" dirty="0"/>
              <a:t> sahiptir. Kur’an’da ve Hz.</a:t>
            </a:r>
          </a:p>
          <a:p>
            <a:r>
              <a:rPr lang="tr-TR" dirty="0"/>
              <a:t>Muhammed’in tavsiyelerinde, eşler arasındaki ilişkinin, sevgi ve karşılıklı anlayış </a:t>
            </a:r>
            <a:r>
              <a:rPr lang="tr-TR" dirty="0" err="1"/>
              <a:t>uzerine</a:t>
            </a:r>
            <a:endParaRPr lang="tr-TR" dirty="0"/>
          </a:p>
          <a:p>
            <a:r>
              <a:rPr lang="tr-TR" dirty="0"/>
              <a:t>bina edilmesi gerektiği, eşlerin birbirleri </a:t>
            </a:r>
            <a:r>
              <a:rPr lang="tr-TR" dirty="0" err="1"/>
              <a:t>uzerinde</a:t>
            </a:r>
            <a:r>
              <a:rPr lang="tr-TR" dirty="0"/>
              <a:t> haklarının olduğu vurgulanmaktadır</a:t>
            </a:r>
            <a:endParaRPr lang="tr-TR" dirty="0" smtClean="0"/>
          </a:p>
          <a:p>
            <a:r>
              <a:rPr lang="tr-TR" dirty="0" smtClean="0"/>
              <a:t>Hz. Muhammed, Müslüman kadın ve erkekleri, birbirlerine iyi davranmaya teşvik etmiş ve en hayırlı olanlarının, birbirlerine karşı iyi davrananlar olduğunu bildirmiştir</a:t>
            </a:r>
          </a:p>
          <a:p>
            <a:endParaRPr lang="tr-TR" dirty="0" smtClean="0"/>
          </a:p>
          <a:p>
            <a:endParaRPr lang="tr-TR" dirty="0"/>
          </a:p>
        </p:txBody>
      </p:sp>
    </p:spTree>
    <p:extLst>
      <p:ext uri="{BB962C8B-B14F-4D97-AF65-F5344CB8AC3E}">
        <p14:creationId xmlns:p14="http://schemas.microsoft.com/office/powerpoint/2010/main" val="2307619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Anne-Babanın Çocuklarına Karşı Görevleri</a:t>
            </a:r>
            <a:endParaRPr lang="tr-TR" dirty="0"/>
          </a:p>
        </p:txBody>
      </p:sp>
      <p:sp>
        <p:nvSpPr>
          <p:cNvPr id="3" name="İçerik Yer Tutucusu 2"/>
          <p:cNvSpPr>
            <a:spLocks noGrp="1"/>
          </p:cNvSpPr>
          <p:nvPr>
            <p:ph idx="1"/>
          </p:nvPr>
        </p:nvSpPr>
        <p:spPr/>
        <p:txBody>
          <a:bodyPr/>
          <a:lstStyle/>
          <a:p>
            <a:r>
              <a:rPr lang="tr-TR" dirty="0" smtClean="0"/>
              <a:t>Ailenin, çocuğun gelişimi üzerinde, biyolojik, ekonomik, koruyucu, yetiştirici, eğitici ve </a:t>
            </a:r>
            <a:r>
              <a:rPr lang="tr-TR" dirty="0" err="1" smtClean="0"/>
              <a:t>sosyalleştirici</a:t>
            </a:r>
            <a:r>
              <a:rPr lang="tr-TR" dirty="0" smtClean="0"/>
              <a:t> etkileri bulunmaktadır. Ailenin bu etkilerinden dolayı, Kur’an, ebeveynleri, çocukları ile ilgili sorumlu tutmaktadır</a:t>
            </a:r>
          </a:p>
          <a:p>
            <a:r>
              <a:rPr lang="tr-TR" dirty="0" smtClean="0"/>
              <a:t>Kur’an’da, anne babalar, çocuklarının olması veya olmaması, beslenme ve bakımları, hayatın süsü olmaları, birer sınav sebebi olmaları gibi noktalarda uyarılmaktadırlar.</a:t>
            </a:r>
          </a:p>
          <a:p>
            <a:r>
              <a:rPr lang="tr-TR" dirty="0" err="1" smtClean="0"/>
              <a:t>Tahrim</a:t>
            </a:r>
            <a:r>
              <a:rPr lang="tr-TR" dirty="0" smtClean="0"/>
              <a:t> 66/6 : “Ey inananlar! Kendinizi ve ailenizi, yakıtı insanlar ve taşlar olan ateşten koruyun.”</a:t>
            </a:r>
          </a:p>
          <a:p>
            <a:endParaRPr lang="tr-TR" dirty="0" smtClean="0"/>
          </a:p>
          <a:p>
            <a:endParaRPr lang="tr-TR" dirty="0"/>
          </a:p>
        </p:txBody>
      </p:sp>
    </p:spTree>
    <p:extLst>
      <p:ext uri="{BB962C8B-B14F-4D97-AF65-F5344CB8AC3E}">
        <p14:creationId xmlns:p14="http://schemas.microsoft.com/office/powerpoint/2010/main" val="546947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Çocuğun Anne-Babaya Karşı Görevleri</a:t>
            </a:r>
            <a:endParaRPr lang="tr-TR" dirty="0"/>
          </a:p>
        </p:txBody>
      </p:sp>
      <p:sp>
        <p:nvSpPr>
          <p:cNvPr id="3" name="İçerik Yer Tutucusu 2"/>
          <p:cNvSpPr>
            <a:spLocks noGrp="1"/>
          </p:cNvSpPr>
          <p:nvPr>
            <p:ph idx="1"/>
          </p:nvPr>
        </p:nvSpPr>
        <p:spPr/>
        <p:txBody>
          <a:bodyPr/>
          <a:lstStyle/>
          <a:p>
            <a:r>
              <a:rPr lang="tr-TR" dirty="0"/>
              <a:t>Kur’an’da, en </a:t>
            </a:r>
            <a:r>
              <a:rPr lang="tr-TR" dirty="0" smtClean="0"/>
              <a:t>çok </a:t>
            </a:r>
            <a:r>
              <a:rPr lang="tr-TR" dirty="0"/>
              <a:t>dikkat </a:t>
            </a:r>
            <a:r>
              <a:rPr lang="tr-TR" dirty="0" smtClean="0"/>
              <a:t>çekilen </a:t>
            </a:r>
            <a:r>
              <a:rPr lang="tr-TR" dirty="0"/>
              <a:t>hususlardan biri, anne-baba </a:t>
            </a:r>
            <a:r>
              <a:rPr lang="tr-TR" dirty="0" smtClean="0"/>
              <a:t>hakkıdır</a:t>
            </a:r>
          </a:p>
          <a:p>
            <a:r>
              <a:rPr lang="tr-TR" dirty="0"/>
              <a:t>Lokman 31/14: “Biz İnsanoğluna, ana-babasına iyi davranmasını emrettik. Annesi onu nice zorluk </a:t>
            </a:r>
            <a:r>
              <a:rPr lang="tr-TR" dirty="0" smtClean="0"/>
              <a:t>ve sıkıntılara </a:t>
            </a:r>
            <a:r>
              <a:rPr lang="tr-TR" dirty="0"/>
              <a:t>katlanarak karnında taşımıştır. Onun </a:t>
            </a:r>
            <a:r>
              <a:rPr lang="tr-TR" dirty="0" smtClean="0"/>
              <a:t>sütten </a:t>
            </a:r>
            <a:r>
              <a:rPr lang="tr-TR" dirty="0"/>
              <a:t>kesilmesi ise iki yıl </a:t>
            </a:r>
            <a:r>
              <a:rPr lang="tr-TR" dirty="0" smtClean="0"/>
              <a:t>sürmüştür. </a:t>
            </a:r>
            <a:r>
              <a:rPr lang="tr-TR" dirty="0"/>
              <a:t>O halde ey </a:t>
            </a:r>
            <a:r>
              <a:rPr lang="tr-TR" dirty="0" smtClean="0"/>
              <a:t>insanoğlu! Bana </a:t>
            </a:r>
            <a:r>
              <a:rPr lang="tr-TR" dirty="0"/>
              <a:t>ve ana-babana </a:t>
            </a:r>
            <a:r>
              <a:rPr lang="tr-TR" dirty="0" smtClean="0"/>
              <a:t>şükret. </a:t>
            </a:r>
            <a:r>
              <a:rPr lang="tr-TR" dirty="0"/>
              <a:t>Bil ki, sonunda hesap vermek </a:t>
            </a:r>
            <a:r>
              <a:rPr lang="tr-TR" dirty="0" smtClean="0"/>
              <a:t>üzere </a:t>
            </a:r>
            <a:r>
              <a:rPr lang="tr-TR" dirty="0"/>
              <a:t>huzuruma geleceksiniz”</a:t>
            </a:r>
          </a:p>
        </p:txBody>
      </p:sp>
    </p:spTree>
    <p:extLst>
      <p:ext uri="{BB962C8B-B14F-4D97-AF65-F5344CB8AC3E}">
        <p14:creationId xmlns:p14="http://schemas.microsoft.com/office/powerpoint/2010/main" val="557378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Boşanma</a:t>
            </a:r>
            <a:endParaRPr lang="tr-TR" dirty="0"/>
          </a:p>
        </p:txBody>
      </p:sp>
      <p:sp>
        <p:nvSpPr>
          <p:cNvPr id="3" name="İçerik Yer Tutucusu 2"/>
          <p:cNvSpPr>
            <a:spLocks noGrp="1"/>
          </p:cNvSpPr>
          <p:nvPr>
            <p:ph idx="1"/>
          </p:nvPr>
        </p:nvSpPr>
        <p:spPr/>
        <p:txBody>
          <a:bodyPr/>
          <a:lstStyle/>
          <a:p>
            <a:r>
              <a:rPr lang="tr-TR" dirty="0"/>
              <a:t>Evlilik akdi ile oluşturulan yuvanın, karşılaşacağı en </a:t>
            </a:r>
            <a:r>
              <a:rPr lang="tr-TR" dirty="0" smtClean="0"/>
              <a:t>önemli </a:t>
            </a:r>
            <a:r>
              <a:rPr lang="tr-TR" dirty="0"/>
              <a:t>problemlerden </a:t>
            </a:r>
            <a:r>
              <a:rPr lang="tr-TR" dirty="0" smtClean="0"/>
              <a:t>biri, aile içi çatışmadır. </a:t>
            </a:r>
            <a:r>
              <a:rPr lang="tr-TR" dirty="0"/>
              <a:t>Eşler arasında meydana gelen anlaşmazlıkların </a:t>
            </a:r>
            <a:r>
              <a:rPr lang="tr-TR" dirty="0" smtClean="0"/>
              <a:t>çözümünde, Kur’an, hoşgörü, </a:t>
            </a:r>
            <a:r>
              <a:rPr lang="tr-TR" dirty="0"/>
              <a:t>affetme ve sabrı tavsiye etmektedir. Ortaya </a:t>
            </a:r>
            <a:r>
              <a:rPr lang="tr-TR" dirty="0" smtClean="0"/>
              <a:t>çıkan </a:t>
            </a:r>
            <a:r>
              <a:rPr lang="tr-TR" dirty="0"/>
              <a:t>sorunların aşılması </a:t>
            </a:r>
            <a:r>
              <a:rPr lang="tr-TR" dirty="0" smtClean="0"/>
              <a:t>için, kademeli </a:t>
            </a:r>
            <a:r>
              <a:rPr lang="tr-TR" dirty="0"/>
              <a:t>bir bicimde, farklı tedbirler </a:t>
            </a:r>
            <a:r>
              <a:rPr lang="tr-TR" dirty="0" smtClean="0"/>
              <a:t>önermektedir.</a:t>
            </a:r>
          </a:p>
          <a:p>
            <a:r>
              <a:rPr lang="tr-TR" smtClean="0"/>
              <a:t>Tüm </a:t>
            </a:r>
            <a:r>
              <a:rPr lang="tr-TR" dirty="0" smtClean="0"/>
              <a:t>cabalara </a:t>
            </a:r>
            <a:r>
              <a:rPr lang="tr-TR" dirty="0"/>
              <a:t>rağmen, eşler arasında bir uzlaşma sağlanamaz ise boşanmaya </a:t>
            </a:r>
            <a:r>
              <a:rPr lang="tr-TR" dirty="0" smtClean="0"/>
              <a:t>izin verilmektedir</a:t>
            </a:r>
            <a:r>
              <a:rPr lang="tr-TR" dirty="0"/>
              <a:t>.</a:t>
            </a:r>
          </a:p>
        </p:txBody>
      </p:sp>
    </p:spTree>
    <p:extLst>
      <p:ext uri="{BB962C8B-B14F-4D97-AF65-F5344CB8AC3E}">
        <p14:creationId xmlns:p14="http://schemas.microsoft.com/office/powerpoint/2010/main" val="2553093779"/>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6</TotalTime>
  <Words>387</Words>
  <Application>Microsoft Office PowerPoint</Application>
  <PresentationFormat>Geniş ekran</PresentationFormat>
  <Paragraphs>19</Paragraphs>
  <Slides>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5</vt:i4>
      </vt:variant>
    </vt:vector>
  </HeadingPairs>
  <TitlesOfParts>
    <vt:vector size="8" baseType="lpstr">
      <vt:lpstr>Century Gothic</vt:lpstr>
      <vt:lpstr>Wingdings 3</vt:lpstr>
      <vt:lpstr>Dilim</vt:lpstr>
      <vt:lpstr>Aile içi Barış</vt:lpstr>
      <vt:lpstr>Eşlerin Birbirlerine Karşı Görevleri</vt:lpstr>
      <vt:lpstr>Anne-Babanın Çocuklarına Karşı Görevleri</vt:lpstr>
      <vt:lpstr>Çocuğun Anne-Babaya Karşı Görevleri</vt:lpstr>
      <vt:lpstr>Boşanma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Aile içi Barış</dc:title>
  <dc:creator>şahin</dc:creator>
  <cp:lastModifiedBy>şahin</cp:lastModifiedBy>
  <cp:revision>2</cp:revision>
  <dcterms:created xsi:type="dcterms:W3CDTF">2019-04-14T16:37:46Z</dcterms:created>
  <dcterms:modified xsi:type="dcterms:W3CDTF">2019-04-15T08:40:46Z</dcterms:modified>
</cp:coreProperties>
</file>