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1" r:id="rId3"/>
    <p:sldId id="289" r:id="rId4"/>
    <p:sldId id="322" r:id="rId5"/>
    <p:sldId id="320" r:id="rId6"/>
    <p:sldId id="272" r:id="rId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AE655-523A-4D12-A372-0E354CFE16ED}" type="datetimeFigureOut">
              <a:rPr lang="tr-TR" smtClean="0"/>
              <a:pPr/>
              <a:t>11.10.2021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192B00-99E8-4FCE-952C-C6A837A64EF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a:noFill/>
          <a:ln/>
        </p:spPr>
        <p:txBody>
          <a:bodyPr/>
          <a:lstStyle/>
          <a:p>
            <a:pPr eaLnBrk="1" hangingPunct="1">
              <a:spcBef>
                <a:spcPct val="0"/>
              </a:spcBef>
            </a:pPr>
            <a:r>
              <a:rPr lang="en-US" b="1" smtClean="0">
                <a:latin typeface="Times New Roman" pitchFamily="18" charset="0"/>
              </a:rPr>
              <a:t>We are Nature.  </a:t>
            </a:r>
          </a:p>
          <a:p>
            <a:pPr eaLnBrk="1" hangingPunct="1">
              <a:spcBef>
                <a:spcPct val="0"/>
              </a:spcBef>
            </a:pPr>
            <a:endParaRPr lang="en-US" b="1" smtClean="0">
              <a:latin typeface="Times New Roman" pitchFamily="18" charset="0"/>
            </a:endParaRPr>
          </a:p>
          <a:p>
            <a:pPr eaLnBrk="1" hangingPunct="1">
              <a:spcBef>
                <a:spcPct val="0"/>
              </a:spcBef>
            </a:pPr>
            <a:r>
              <a:rPr lang="en-US" b="1" smtClean="0">
                <a:latin typeface="Times New Roman" pitchFamily="18" charset="0"/>
              </a:rPr>
              <a:t>We can protect the environment more effectively when we look to our natural world for solutions to our environmental impacts.</a:t>
            </a:r>
          </a:p>
          <a:p>
            <a:pPr eaLnBrk="1" hangingPunct="1">
              <a:spcBef>
                <a:spcPct val="0"/>
              </a:spcBef>
            </a:pPr>
            <a:endParaRPr lang="en-US" b="1" smtClean="0">
              <a:latin typeface="Times New Roman" pitchFamily="18" charset="0"/>
            </a:endParaRPr>
          </a:p>
          <a:p>
            <a:pPr eaLnBrk="1" hangingPunct="1">
              <a:spcBef>
                <a:spcPct val="0"/>
              </a:spcBef>
            </a:pPr>
            <a:r>
              <a:rPr lang="en-US" b="1" smtClean="0">
                <a:latin typeface="Times New Roman" pitchFamily="18" charset="0"/>
              </a:rPr>
              <a:t>The science of Biomimicry can help us do that.</a:t>
            </a:r>
          </a:p>
          <a:p>
            <a:pPr eaLnBrk="1" hangingPunct="1">
              <a:spcBef>
                <a:spcPct val="0"/>
              </a:spcBef>
            </a:pPr>
            <a:r>
              <a:rPr lang="en-US" smtClean="0"/>
              <a:t>.</a:t>
            </a:r>
          </a:p>
          <a:p>
            <a:pPr eaLnBrk="1" hangingPunct="1">
              <a:spcBef>
                <a:spcPct val="0"/>
              </a:spcBef>
            </a:pPr>
            <a:r>
              <a:rPr lang="en-US" smtClean="0"/>
              <a:t>1: human </a:t>
            </a:r>
          </a:p>
          <a:p>
            <a:pPr eaLnBrk="1" hangingPunct="1">
              <a:spcBef>
                <a:spcPct val="0"/>
              </a:spcBef>
            </a:pPr>
            <a:r>
              <a:rPr lang="en-US" smtClean="0"/>
              <a:t>2: wolf</a:t>
            </a:r>
          </a:p>
          <a:p>
            <a:pPr eaLnBrk="1" hangingPunct="1">
              <a:spcBef>
                <a:spcPct val="0"/>
              </a:spcBef>
            </a:pPr>
            <a:r>
              <a:rPr lang="en-US" smtClean="0"/>
              <a:t>3: fly</a:t>
            </a:r>
          </a:p>
          <a:p>
            <a:pPr eaLnBrk="1" hangingPunct="1">
              <a:spcBef>
                <a:spcPct val="0"/>
              </a:spcBef>
            </a:pPr>
            <a:r>
              <a:rPr lang="en-US" smtClean="0"/>
              <a:t>4: bush baby</a:t>
            </a:r>
          </a:p>
          <a:p>
            <a:pPr eaLnBrk="1" hangingPunct="1">
              <a:spcBef>
                <a:spcPct val="0"/>
              </a:spcBef>
            </a:pPr>
            <a:r>
              <a:rPr lang="en-US" smtClean="0"/>
              <a:t>5: map tree frog</a:t>
            </a:r>
          </a:p>
          <a:p>
            <a:pPr eaLnBrk="1" hangingPunct="1">
              <a:spcBef>
                <a:spcPct val="0"/>
              </a:spcBef>
            </a:pPr>
            <a:r>
              <a:rPr lang="en-US" smtClean="0"/>
              <a:t>6: rock hyrax</a:t>
            </a:r>
          </a:p>
          <a:p>
            <a:pPr eaLnBrk="1" hangingPunct="1">
              <a:spcBef>
                <a:spcPct val="0"/>
              </a:spcBef>
            </a:pPr>
            <a:endParaRPr lang="en-US" smtClean="0"/>
          </a:p>
        </p:txBody>
      </p:sp>
      <p:sp>
        <p:nvSpPr>
          <p:cNvPr id="35844" name="Slide Number Placeholder 3"/>
          <p:cNvSpPr>
            <a:spLocks noGrp="1"/>
          </p:cNvSpPr>
          <p:nvPr>
            <p:ph type="sldNum" sz="quarter" idx="5"/>
          </p:nvPr>
        </p:nvSpPr>
        <p:spPr>
          <a:noFill/>
        </p:spPr>
        <p:txBody>
          <a:bodyPr/>
          <a:lstStyle/>
          <a:p>
            <a:fld id="{33F7EE6C-CF40-4F50-8985-0117908D4FB1}" type="slidenum">
              <a:rPr lang="en-US" smtClean="0">
                <a:solidFill>
                  <a:srgbClr val="000000"/>
                </a:solidFill>
              </a:rPr>
              <a:pPr/>
              <a:t>3</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GB" b="1" dirty="0" smtClean="0"/>
              <a:t>Climbing like geckos</a:t>
            </a:r>
          </a:p>
          <a:p>
            <a:r>
              <a:rPr lang="en-GB" dirty="0" smtClean="0"/>
              <a:t>Geckos can climb even the most slippery surface with ease and hang from glass using a single toe. The secret behind this extraordinary climbing skill lies with millions of tiny keratin hairs – called setae – on the surface of each foot. An intermolecular phenomenon known as van </a:t>
            </a:r>
            <a:r>
              <a:rPr lang="en-GB" dirty="0" err="1" smtClean="0"/>
              <a:t>der</a:t>
            </a:r>
            <a:r>
              <a:rPr lang="en-GB" dirty="0" smtClean="0"/>
              <a:t> Waals force is exerted by each of these hairs. Although the force is individually miniscule, the millions of hairs collectively produce a powerful adhesive effect.</a:t>
            </a:r>
          </a:p>
          <a:p>
            <a:r>
              <a:rPr lang="en-US" dirty="0" smtClean="0"/>
              <a:t>A new material covered with </a:t>
            </a:r>
            <a:r>
              <a:rPr lang="en-US" dirty="0" err="1" smtClean="0"/>
              <a:t>nanoscopic</a:t>
            </a:r>
            <a:r>
              <a:rPr lang="en-US" dirty="0" smtClean="0"/>
              <a:t> hairs that mimic those found on geckos' feet could allow people to walk up to sheer surfaces and across ceilings. The tape could be detached from the surface by simply peeling it slowly away from one side.</a:t>
            </a:r>
            <a:endParaRPr lang="en-GB" dirty="0" smtClean="0"/>
          </a:p>
          <a:p>
            <a:r>
              <a:rPr lang="en-GB" dirty="0" smtClean="0"/>
              <a:t>For Information, visit: http://www.newscientist.com/article/dn3785-gecko-tape-will-stick-you-to-ceiling.html.</a:t>
            </a:r>
          </a:p>
          <a:p>
            <a:endParaRPr lang="tr-TR" dirty="0"/>
          </a:p>
        </p:txBody>
      </p:sp>
      <p:sp>
        <p:nvSpPr>
          <p:cNvPr id="4" name="3 Slayt Numarası Yer Tutucusu"/>
          <p:cNvSpPr>
            <a:spLocks noGrp="1"/>
          </p:cNvSpPr>
          <p:nvPr>
            <p:ph type="sldNum" sz="quarter" idx="10"/>
          </p:nvPr>
        </p:nvSpPr>
        <p:spPr/>
        <p:txBody>
          <a:bodyPr/>
          <a:lstStyle/>
          <a:p>
            <a:fld id="{90192B00-99E8-4FCE-952C-C6A837A64EFD}" type="slidenum">
              <a:rPr lang="tr-TR" smtClean="0"/>
              <a:pPr/>
              <a:t>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3DD9402-4883-4DD4-8E5C-768A1D5DFCEB}"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F3A0481-357E-4EDE-9193-6F14ACA47417}"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60F2781-7E63-4283-A8B1-E26D33305531}"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6FF7089-525C-4053-A71D-BDE30AF9E312}"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AA9519D-AD4E-40EF-8D5B-053E2D0CB1A0}"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222BA0B-16B8-49F1-9E77-ED0B160E2513}"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A84A0FB-8861-4BCD-97C4-9F73BBC358F0}" type="datetime1">
              <a:rPr lang="tr-TR" smtClean="0"/>
              <a:pPr/>
              <a:t>11.10.2021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BE727CC-7C7D-434A-92F3-04C54E92C42B}" type="datetime1">
              <a:rPr lang="tr-TR" smtClean="0"/>
              <a:pPr/>
              <a:t>11.10.2021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A4BC429-03D0-46C4-B5E8-A10B959290F6}" type="datetime1">
              <a:rPr lang="tr-TR" smtClean="0"/>
              <a:pPr/>
              <a:t>11.10.2021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1959186-F071-4BF2-B126-DBB09EF3F4A9}"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363BB17-EFB2-4CB7-A86D-FDB8509CA869}"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80BC6-6E16-4FFD-95FB-203B8DFE78B4}" type="datetime1">
              <a:rPr lang="tr-TR" smtClean="0"/>
              <a:pPr/>
              <a:t>11.10.2021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P-pyc9qXaAhXFKsAKHYKwCXwQjRx6BAgAEAU&amp;url=https://geckskin.umass.edu/&amp;psig=AOvVaw3Y4BYhSY0ORneTIZIkaTWm&amp;ust=1523113483165329"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dirty="0" smtClean="0"/>
              <a:t/>
            </a:r>
            <a:br>
              <a:rPr lang="tr-TR" dirty="0" smtClean="0"/>
            </a:br>
            <a:r>
              <a:rPr lang="tr-TR" sz="3600" b="1" dirty="0" err="1" smtClean="0"/>
              <a:t>Inspiration</a:t>
            </a:r>
            <a:r>
              <a:rPr lang="tr-TR" sz="3600" b="1" dirty="0" smtClean="0"/>
              <a:t> </a:t>
            </a:r>
            <a:r>
              <a:rPr lang="tr-TR" sz="3600" b="1" dirty="0" err="1" smtClean="0"/>
              <a:t>from</a:t>
            </a:r>
            <a:r>
              <a:rPr lang="tr-TR" sz="3600" b="1" dirty="0" smtClean="0"/>
              <a:t> </a:t>
            </a:r>
            <a:r>
              <a:rPr lang="tr-TR" sz="3600" b="1" dirty="0" err="1" smtClean="0"/>
              <a:t>other</a:t>
            </a:r>
            <a:r>
              <a:rPr lang="tr-TR" sz="3600" b="1" dirty="0" smtClean="0"/>
              <a:t> </a:t>
            </a:r>
            <a:r>
              <a:rPr lang="tr-TR" sz="3600" b="1" dirty="0" err="1" smtClean="0"/>
              <a:t>Animals</a:t>
            </a:r>
            <a:endParaRPr lang="tr-TR" sz="3600" b="1" dirty="0"/>
          </a:p>
        </p:txBody>
      </p:sp>
      <p:sp>
        <p:nvSpPr>
          <p:cNvPr id="3" name="2 Alt Başlık"/>
          <p:cNvSpPr>
            <a:spLocks noGrp="1"/>
          </p:cNvSpPr>
          <p:nvPr>
            <p:ph type="subTitle" idx="1"/>
          </p:nvPr>
        </p:nvSpPr>
        <p:spPr/>
        <p:txBody>
          <a:bodyPr>
            <a:normAutofit/>
          </a:bodyPr>
          <a:lstStyle/>
          <a:p>
            <a:pPr>
              <a:spcBef>
                <a:spcPts val="0"/>
              </a:spcBef>
            </a:pPr>
            <a:r>
              <a:rPr lang="tr-TR" sz="2000" b="1" dirty="0" smtClean="0">
                <a:solidFill>
                  <a:schemeClr val="tx1"/>
                </a:solidFill>
              </a:rPr>
              <a:t>Dr. Arzu GÜRSOY ERGEN</a:t>
            </a:r>
          </a:p>
          <a:p>
            <a:pPr>
              <a:spcBef>
                <a:spcPts val="0"/>
              </a:spcBef>
            </a:pPr>
            <a:r>
              <a:rPr lang="tr-TR" sz="2000" b="1" dirty="0" err="1" smtClean="0">
                <a:solidFill>
                  <a:schemeClr val="tx1"/>
                </a:solidFill>
              </a:rPr>
              <a:t>Science</a:t>
            </a:r>
            <a:r>
              <a:rPr lang="tr-TR" sz="2000" b="1" dirty="0" smtClean="0">
                <a:solidFill>
                  <a:schemeClr val="tx1"/>
                </a:solidFill>
              </a:rPr>
              <a:t> </a:t>
            </a:r>
            <a:r>
              <a:rPr lang="tr-TR" sz="2000" b="1" dirty="0" err="1" smtClean="0">
                <a:solidFill>
                  <a:schemeClr val="tx1"/>
                </a:solidFill>
              </a:rPr>
              <a:t>Faculty</a:t>
            </a:r>
            <a:endParaRPr lang="tr-TR" sz="2000" b="1" dirty="0" smtClean="0">
              <a:solidFill>
                <a:schemeClr val="tx1"/>
              </a:solidFill>
            </a:endParaRPr>
          </a:p>
          <a:p>
            <a:pPr>
              <a:spcBef>
                <a:spcPts val="0"/>
              </a:spcBef>
            </a:pPr>
            <a:r>
              <a:rPr lang="tr-TR" sz="2000" b="1" dirty="0" err="1" smtClean="0">
                <a:solidFill>
                  <a:schemeClr val="tx1"/>
                </a:solidFill>
              </a:rPr>
              <a:t>Biology</a:t>
            </a:r>
            <a:r>
              <a:rPr lang="tr-TR" sz="2000" b="1" dirty="0" smtClean="0">
                <a:solidFill>
                  <a:schemeClr val="tx1"/>
                </a:solidFill>
              </a:rPr>
              <a:t> </a:t>
            </a:r>
            <a:r>
              <a:rPr lang="tr-TR" sz="2000" b="1" dirty="0" err="1" smtClean="0">
                <a:solidFill>
                  <a:schemeClr val="tx1"/>
                </a:solidFill>
              </a:rPr>
              <a:t>Department</a:t>
            </a:r>
            <a:endParaRPr lang="tr-TR" sz="2000" b="1" dirty="0">
              <a:solidFill>
                <a:schemeClr val="tx1"/>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a:t>
            </a:fld>
            <a:endParaRPr lang="tr-TR"/>
          </a:p>
        </p:txBody>
      </p:sp>
      <p:pic>
        <p:nvPicPr>
          <p:cNvPr id="1026" name="Picture 2" descr="C:\Users\ARZU\Desktop\6-octopus-robot.jpg"/>
          <p:cNvPicPr>
            <a:picLocks noChangeAspect="1" noChangeArrowheads="1"/>
          </p:cNvPicPr>
          <p:nvPr/>
        </p:nvPicPr>
        <p:blipFill>
          <a:blip r:embed="rId2" cstate="print"/>
          <a:srcRect/>
          <a:stretch>
            <a:fillRect/>
          </a:stretch>
        </p:blipFill>
        <p:spPr bwMode="auto">
          <a:xfrm rot="1185372">
            <a:off x="550938" y="585745"/>
            <a:ext cx="1709441" cy="1217165"/>
          </a:xfrm>
          <a:prstGeom prst="rect">
            <a:avLst/>
          </a:prstGeom>
          <a:noFill/>
        </p:spPr>
      </p:pic>
      <p:pic>
        <p:nvPicPr>
          <p:cNvPr id="1027" name="Picture 3" descr="C:\Users\ARZU\Desktop\5315.jpg"/>
          <p:cNvPicPr>
            <a:picLocks noChangeAspect="1" noChangeArrowheads="1"/>
          </p:cNvPicPr>
          <p:nvPr/>
        </p:nvPicPr>
        <p:blipFill>
          <a:blip r:embed="rId3" cstate="print"/>
          <a:srcRect/>
          <a:stretch>
            <a:fillRect/>
          </a:stretch>
        </p:blipFill>
        <p:spPr bwMode="auto">
          <a:xfrm>
            <a:off x="3419872" y="1196752"/>
            <a:ext cx="1751928" cy="1051157"/>
          </a:xfrm>
          <a:prstGeom prst="rect">
            <a:avLst/>
          </a:prstGeom>
          <a:noFill/>
        </p:spPr>
      </p:pic>
      <p:pic>
        <p:nvPicPr>
          <p:cNvPr id="7"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53524">
            <a:off x="251521" y="3645024"/>
            <a:ext cx="1886463"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descr="https://img.cinemablend.com/filter:scale/cb/8/4/6/9/2/6/84692670e3e0c1a40051b87913194c2cacb4dce7340612a1c7f590144e7d2fc7.jpg?mw=6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5301208"/>
            <a:ext cx="2303936" cy="1151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RZU\Desktop\8-bionic-handling-assistant.jpg"/>
          <p:cNvPicPr>
            <a:picLocks noChangeAspect="1" noChangeArrowheads="1"/>
          </p:cNvPicPr>
          <p:nvPr/>
        </p:nvPicPr>
        <p:blipFill>
          <a:blip r:embed="rId6" cstate="print"/>
          <a:srcRect/>
          <a:stretch>
            <a:fillRect/>
          </a:stretch>
        </p:blipFill>
        <p:spPr bwMode="auto">
          <a:xfrm>
            <a:off x="6012160" y="1124744"/>
            <a:ext cx="2047734" cy="1189111"/>
          </a:xfrm>
          <a:prstGeom prst="rect">
            <a:avLst/>
          </a:prstGeom>
          <a:noFill/>
        </p:spPr>
      </p:pic>
      <p:pic>
        <p:nvPicPr>
          <p:cNvPr id="10" name="Picture 3" descr="http://www.technologystudent.com/prddes1/biomim1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4749" t="20219" r="3610" b="8808"/>
          <a:stretch/>
        </p:blipFill>
        <p:spPr bwMode="auto">
          <a:xfrm rot="1438121">
            <a:off x="2143964" y="5370277"/>
            <a:ext cx="1278323"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txBox="1">
            <a:spLocks noChangeArrowheads="1"/>
          </p:cNvSpPr>
          <p:nvPr/>
        </p:nvSpPr>
        <p:spPr bwMode="auto">
          <a:xfrm>
            <a:off x="611560" y="764704"/>
            <a:ext cx="8077200" cy="4564062"/>
          </a:xfrm>
          <a:prstGeom prst="rect">
            <a:avLst/>
          </a:prstGeom>
          <a:noFill/>
          <a:ln w="9525">
            <a:noFill/>
            <a:miter lim="800000"/>
            <a:headEnd/>
            <a:tailEnd/>
          </a:ln>
        </p:spPr>
        <p:txBody>
          <a:bodyPr/>
          <a:lstStyle/>
          <a:p>
            <a:pPr marL="457200" indent="-457200" defTabSz="457200" eaLnBrk="0" hangingPunct="0">
              <a:spcBef>
                <a:spcPct val="20000"/>
              </a:spcBef>
              <a:buFont typeface="Helvetica Neue" charset="0"/>
              <a:buAutoNum type="arabicPeriod"/>
            </a:pPr>
            <a:r>
              <a:rPr lang="en-GB" dirty="0" smtClean="0">
                <a:solidFill>
                  <a:srgbClr val="000000"/>
                </a:solidFill>
              </a:rPr>
              <a:t>Gecko &amp; its amazing climbing properties</a:t>
            </a:r>
          </a:p>
          <a:p>
            <a:pPr marL="457200" indent="-457200" defTabSz="457200" eaLnBrk="0" hangingPunct="0">
              <a:spcBef>
                <a:spcPct val="20000"/>
              </a:spcBef>
              <a:buFont typeface="Helvetica Neue" charset="0"/>
              <a:buAutoNum type="arabicPeriod"/>
            </a:pPr>
            <a:r>
              <a:rPr lang="en-US" dirty="0" smtClean="0"/>
              <a:t>A Robotic Arm Like an Elephant Trunk</a:t>
            </a:r>
            <a:endParaRPr lang="tr-TR" dirty="0" smtClean="0"/>
          </a:p>
          <a:p>
            <a:pPr marL="457200" indent="-457200" defTabSz="457200" eaLnBrk="0" hangingPunct="0">
              <a:spcBef>
                <a:spcPct val="20000"/>
              </a:spcBef>
              <a:buFont typeface="Helvetica Neue" charset="0"/>
              <a:buAutoNum type="arabicPeriod"/>
            </a:pPr>
            <a:r>
              <a:rPr lang="en-GB" dirty="0" smtClean="0">
                <a:solidFill>
                  <a:srgbClr val="000000"/>
                </a:solidFill>
              </a:rPr>
              <a:t>Bats, echo waves &amp; a walking cane for the blind</a:t>
            </a:r>
            <a:endParaRPr lang="tr-TR" dirty="0" smtClean="0">
              <a:solidFill>
                <a:srgbClr val="000000"/>
              </a:solidFill>
            </a:endParaRPr>
          </a:p>
          <a:p>
            <a:pPr marL="457200" indent="-457200" defTabSz="457200" eaLnBrk="0" hangingPunct="0">
              <a:spcBef>
                <a:spcPct val="20000"/>
              </a:spcBef>
              <a:buFont typeface="Helvetica Neue" charset="0"/>
              <a:buAutoNum type="arabicPeriod"/>
            </a:pPr>
            <a:r>
              <a:rPr lang="en-GB" dirty="0" smtClean="0">
                <a:solidFill>
                  <a:srgbClr val="000000"/>
                </a:solidFill>
              </a:rPr>
              <a:t>Sharks &amp; swimsuits</a:t>
            </a:r>
            <a:endParaRPr lang="tr-TR" dirty="0" smtClean="0">
              <a:solidFill>
                <a:srgbClr val="000000"/>
              </a:solidFill>
            </a:endParaRPr>
          </a:p>
          <a:p>
            <a:pPr marL="457200" indent="-457200" defTabSz="457200" eaLnBrk="0" hangingPunct="0">
              <a:spcBef>
                <a:spcPct val="20000"/>
              </a:spcBef>
              <a:buFont typeface="Helvetica Neue" charset="0"/>
              <a:buAutoNum type="arabicPeriod"/>
            </a:pPr>
            <a:r>
              <a:rPr lang="tr-TR" dirty="0" smtClean="0">
                <a:cs typeface="Arial"/>
              </a:rPr>
              <a:t>M</a:t>
            </a:r>
            <a:r>
              <a:rPr lang="en-US" dirty="0" err="1" smtClean="0">
                <a:cs typeface="Arial"/>
              </a:rPr>
              <a:t>ater</a:t>
            </a:r>
            <a:r>
              <a:rPr lang="tr-TR" dirty="0" smtClean="0">
                <a:cs typeface="Arial"/>
              </a:rPr>
              <a:t>i</a:t>
            </a:r>
            <a:r>
              <a:rPr lang="en-US" dirty="0" smtClean="0">
                <a:cs typeface="Arial"/>
              </a:rPr>
              <a:t>al based on </a:t>
            </a:r>
            <a:r>
              <a:rPr lang="en-US" dirty="0" err="1" smtClean="0">
                <a:cs typeface="Arial"/>
              </a:rPr>
              <a:t>sharksk</a:t>
            </a:r>
            <a:r>
              <a:rPr lang="tr-TR" dirty="0" smtClean="0">
                <a:cs typeface="Arial"/>
              </a:rPr>
              <a:t>i</a:t>
            </a:r>
            <a:r>
              <a:rPr lang="en-US" dirty="0" smtClean="0">
                <a:cs typeface="Arial"/>
              </a:rPr>
              <a:t>n stops </a:t>
            </a:r>
            <a:r>
              <a:rPr lang="en-US" dirty="0" err="1" smtClean="0">
                <a:cs typeface="Arial"/>
              </a:rPr>
              <a:t>bacter</a:t>
            </a:r>
            <a:r>
              <a:rPr lang="tr-TR" dirty="0" smtClean="0">
                <a:cs typeface="Arial"/>
              </a:rPr>
              <a:t>i</a:t>
            </a:r>
            <a:r>
              <a:rPr lang="en-US" dirty="0" smtClean="0">
                <a:cs typeface="Arial"/>
              </a:rPr>
              <a:t>al breakouts</a:t>
            </a:r>
          </a:p>
          <a:p>
            <a:pPr marL="457200" indent="-457200" defTabSz="457200" eaLnBrk="0" hangingPunct="0">
              <a:spcBef>
                <a:spcPct val="20000"/>
              </a:spcBef>
              <a:buFont typeface="Helvetica Neue" charset="0"/>
              <a:buAutoNum type="arabicPeriod"/>
            </a:pPr>
            <a:r>
              <a:rPr lang="en-GB" dirty="0" smtClean="0"/>
              <a:t>Mercedes-Benz, the boxfish &amp; the car </a:t>
            </a:r>
            <a:endParaRPr lang="tr-TR" dirty="0" smtClean="0"/>
          </a:p>
          <a:p>
            <a:pPr marL="457200" indent="-457200" defTabSz="457200" eaLnBrk="0" hangingPunct="0">
              <a:spcBef>
                <a:spcPct val="20000"/>
              </a:spcBef>
              <a:buFont typeface="Helvetica Neue" charset="0"/>
              <a:buAutoNum type="arabicPeriod"/>
            </a:pPr>
            <a:r>
              <a:rPr lang="en-GB" dirty="0" smtClean="0">
                <a:solidFill>
                  <a:srgbClr val="000000"/>
                </a:solidFill>
              </a:rPr>
              <a:t> </a:t>
            </a:r>
            <a:r>
              <a:rPr lang="en-US" dirty="0" smtClean="0"/>
              <a:t>Dolphin inspired Tsunami warning system</a:t>
            </a:r>
            <a:endParaRPr lang="tr-TR" dirty="0" smtClean="0"/>
          </a:p>
          <a:p>
            <a:pPr marL="457200" indent="-457200" defTabSz="457200" eaLnBrk="0" hangingPunct="0">
              <a:spcBef>
                <a:spcPct val="20000"/>
              </a:spcBef>
              <a:buFont typeface="Helvetica Neue" charset="0"/>
              <a:buAutoNum type="arabicPeriod"/>
            </a:pPr>
            <a:r>
              <a:rPr lang="tr-TR" dirty="0" smtClean="0"/>
              <a:t>Radar/Sonar </a:t>
            </a:r>
            <a:r>
              <a:rPr lang="tr-TR" dirty="0" err="1" smtClean="0"/>
              <a:t>System</a:t>
            </a:r>
            <a:r>
              <a:rPr lang="tr-TR" dirty="0" smtClean="0"/>
              <a:t>-</a:t>
            </a:r>
            <a:r>
              <a:rPr lang="tr-TR" dirty="0" err="1" smtClean="0"/>
              <a:t>Dolphins</a:t>
            </a:r>
            <a:r>
              <a:rPr lang="tr-TR" dirty="0" smtClean="0"/>
              <a:t>-</a:t>
            </a:r>
            <a:r>
              <a:rPr lang="tr-TR" dirty="0" err="1" smtClean="0"/>
              <a:t>Bats</a:t>
            </a:r>
            <a:endParaRPr lang="tr-TR" dirty="0" smtClean="0"/>
          </a:p>
          <a:p>
            <a:pPr marL="457200" indent="-457200" defTabSz="457200" eaLnBrk="0" hangingPunct="0">
              <a:spcBef>
                <a:spcPct val="20000"/>
              </a:spcBef>
              <a:buFont typeface="Helvetica Neue" charset="0"/>
              <a:buAutoNum type="arabicPeriod"/>
            </a:pPr>
            <a:r>
              <a:rPr lang="en-GB" dirty="0" smtClean="0">
                <a:solidFill>
                  <a:srgbClr val="000000"/>
                </a:solidFill>
              </a:rPr>
              <a:t>Wale fin &amp; green energy solution</a:t>
            </a:r>
            <a:endParaRPr lang="tr-TR" dirty="0" smtClean="0">
              <a:solidFill>
                <a:srgbClr val="000000"/>
              </a:solidFill>
            </a:endParaRPr>
          </a:p>
          <a:p>
            <a:pPr marL="457200" indent="-457200" defTabSz="457200" eaLnBrk="0" hangingPunct="0">
              <a:spcBef>
                <a:spcPct val="20000"/>
              </a:spcBef>
              <a:buFont typeface="Helvetica Neue" charset="0"/>
              <a:buAutoNum type="arabicPeriod"/>
            </a:pPr>
            <a:r>
              <a:rPr lang="tr-TR" dirty="0" err="1" smtClean="0"/>
              <a:t>The</a:t>
            </a:r>
            <a:r>
              <a:rPr lang="tr-TR" dirty="0" smtClean="0"/>
              <a:t> </a:t>
            </a:r>
            <a:r>
              <a:rPr lang="tr-TR" dirty="0" err="1" smtClean="0"/>
              <a:t>Road</a:t>
            </a:r>
            <a:r>
              <a:rPr lang="tr-TR" dirty="0" smtClean="0"/>
              <a:t> </a:t>
            </a:r>
            <a:r>
              <a:rPr lang="tr-TR" dirty="0" err="1" smtClean="0"/>
              <a:t>Shark</a:t>
            </a:r>
            <a:r>
              <a:rPr lang="tr-TR" dirty="0" smtClean="0"/>
              <a:t> = </a:t>
            </a:r>
            <a:r>
              <a:rPr lang="tr-TR" dirty="0" err="1" smtClean="0"/>
              <a:t>Corvett</a:t>
            </a:r>
            <a:endParaRPr lang="tr-TR" dirty="0" smtClean="0"/>
          </a:p>
          <a:p>
            <a:pPr marL="457200" indent="-457200" defTabSz="457200" eaLnBrk="0" hangingPunct="0">
              <a:spcBef>
                <a:spcPct val="20000"/>
              </a:spcBef>
              <a:buFont typeface="Helvetica Neue" charset="0"/>
              <a:buAutoNum type="arabicPeriod"/>
            </a:pPr>
            <a:r>
              <a:rPr lang="tr-TR" dirty="0" smtClean="0"/>
              <a:t>S</a:t>
            </a:r>
            <a:r>
              <a:rPr lang="en-US" dirty="0" err="1" smtClean="0"/>
              <a:t>nowshoe</a:t>
            </a:r>
            <a:r>
              <a:rPr lang="en-US" dirty="0" smtClean="0"/>
              <a:t> </a:t>
            </a:r>
            <a:r>
              <a:rPr lang="tr-TR" dirty="0" smtClean="0"/>
              <a:t>= Hare</a:t>
            </a:r>
            <a:endParaRPr lang="en-GB" dirty="0" smtClean="0">
              <a:solidFill>
                <a:srgbClr val="000000"/>
              </a:solidFill>
            </a:endParaRPr>
          </a:p>
          <a:p>
            <a:pPr marL="457200" indent="-457200" defTabSz="457200" eaLnBrk="0" hangingPunct="0">
              <a:spcBef>
                <a:spcPct val="20000"/>
              </a:spcBef>
              <a:buFont typeface="Helvetica Neue" charset="0"/>
              <a:buAutoNum type="arabicPeriod"/>
            </a:pPr>
            <a:r>
              <a:rPr lang="tr-TR" dirty="0" err="1" smtClean="0"/>
              <a:t>Mussels</a:t>
            </a:r>
            <a:r>
              <a:rPr lang="tr-TR" dirty="0" smtClean="0"/>
              <a:t>: </a:t>
            </a:r>
            <a:r>
              <a:rPr lang="tr-TR" dirty="0" err="1" smtClean="0"/>
              <a:t>Adhesives</a:t>
            </a:r>
            <a:endParaRPr lang="tr-TR" dirty="0" smtClean="0"/>
          </a:p>
          <a:p>
            <a:pPr marL="457200" indent="-457200" defTabSz="457200" eaLnBrk="0" hangingPunct="0">
              <a:spcBef>
                <a:spcPct val="20000"/>
              </a:spcBef>
              <a:buFont typeface="Helvetica Neue" charset="0"/>
              <a:buAutoNum type="arabicPeriod"/>
            </a:pPr>
            <a:r>
              <a:rPr lang="tr-TR" dirty="0" err="1" smtClean="0"/>
              <a:t>Squishy</a:t>
            </a:r>
            <a:r>
              <a:rPr lang="tr-TR" dirty="0" smtClean="0"/>
              <a:t> </a:t>
            </a:r>
            <a:r>
              <a:rPr lang="tr-TR" dirty="0" err="1" smtClean="0"/>
              <a:t>Robots</a:t>
            </a:r>
            <a:r>
              <a:rPr lang="tr-TR" dirty="0" smtClean="0"/>
              <a:t> </a:t>
            </a:r>
            <a:r>
              <a:rPr lang="tr-TR" dirty="0" err="1" smtClean="0"/>
              <a:t>Octopus</a:t>
            </a:r>
            <a:endParaRPr lang="tr-TR" dirty="0" smtClean="0"/>
          </a:p>
          <a:p>
            <a:pPr marL="457200" indent="-457200" defTabSz="457200" eaLnBrk="0" hangingPunct="0">
              <a:spcBef>
                <a:spcPct val="20000"/>
              </a:spcBef>
              <a:buFont typeface="Helvetica Neue" charset="0"/>
              <a:buAutoNum type="arabicPeriod"/>
            </a:pPr>
            <a:r>
              <a:rPr lang="en-GB" altLang="en-US" dirty="0" smtClean="0"/>
              <a:t>Spiders webs</a:t>
            </a:r>
            <a:endParaRPr lang="tr-TR" dirty="0" smtClean="0"/>
          </a:p>
          <a:p>
            <a:pPr marL="457200" indent="-457200" defTabSz="457200" eaLnBrk="0" hangingPunct="0">
              <a:spcBef>
                <a:spcPct val="20000"/>
              </a:spcBef>
              <a:buFont typeface="Helvetica Neue" charset="0"/>
              <a:buAutoNum type="arabicPeriod"/>
            </a:pPr>
            <a:r>
              <a:rPr lang="tr-TR" dirty="0" err="1" smtClean="0"/>
              <a:t>Cat</a:t>
            </a:r>
            <a:r>
              <a:rPr lang="tr-TR" dirty="0" smtClean="0"/>
              <a:t> </a:t>
            </a:r>
            <a:r>
              <a:rPr lang="tr-TR" dirty="0" err="1" smtClean="0"/>
              <a:t>eye</a:t>
            </a:r>
            <a:r>
              <a:rPr lang="tr-TR" dirty="0" smtClean="0"/>
              <a:t> = Car </a:t>
            </a:r>
            <a:r>
              <a:rPr lang="tr-TR" dirty="0" err="1" smtClean="0"/>
              <a:t>lights</a:t>
            </a:r>
            <a:r>
              <a:rPr lang="tr-TR" dirty="0" smtClean="0"/>
              <a:t> = </a:t>
            </a:r>
            <a:r>
              <a:rPr lang="tr-TR" dirty="0" err="1" smtClean="0"/>
              <a:t>Reflector</a:t>
            </a:r>
            <a:endParaRPr lang="tr-TR" dirty="0" smtClean="0"/>
          </a:p>
        </p:txBody>
      </p:sp>
      <p:sp>
        <p:nvSpPr>
          <p:cNvPr id="3" name="2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pic>
        <p:nvPicPr>
          <p:cNvPr id="2050" name="Picture 2" descr="C:\Users\ARZU\Desktop\Biyomimikri\dersler- biomimicry\9. hafta - diğer hayvanlar\fotoğraflar\geyik.jpg"/>
          <p:cNvPicPr>
            <a:picLocks noChangeAspect="1" noChangeArrowheads="1"/>
          </p:cNvPicPr>
          <p:nvPr/>
        </p:nvPicPr>
        <p:blipFill>
          <a:blip r:embed="rId2" cstate="print"/>
          <a:srcRect/>
          <a:stretch>
            <a:fillRect/>
          </a:stretch>
        </p:blipFill>
        <p:spPr bwMode="auto">
          <a:xfrm>
            <a:off x="6804248" y="404664"/>
            <a:ext cx="1752716" cy="1260000"/>
          </a:xfrm>
          <a:prstGeom prst="rect">
            <a:avLst/>
          </a:prstGeom>
          <a:noFill/>
        </p:spPr>
      </p:pic>
      <p:pic>
        <p:nvPicPr>
          <p:cNvPr id="2051" name="Picture 3" descr="C:\Users\ARZU\Desktop\Biyomimikri\dersler- biomimicry\9. hafta - diğer hayvanlar\fotoğraflar\gekko.jpg"/>
          <p:cNvPicPr>
            <a:picLocks noChangeAspect="1" noChangeArrowheads="1"/>
          </p:cNvPicPr>
          <p:nvPr/>
        </p:nvPicPr>
        <p:blipFill>
          <a:blip r:embed="rId3" cstate="print"/>
          <a:srcRect/>
          <a:stretch>
            <a:fillRect/>
          </a:stretch>
        </p:blipFill>
        <p:spPr bwMode="auto">
          <a:xfrm>
            <a:off x="6372200" y="1916832"/>
            <a:ext cx="1901108" cy="1260000"/>
          </a:xfrm>
          <a:prstGeom prst="rect">
            <a:avLst/>
          </a:prstGeom>
          <a:noFill/>
        </p:spPr>
      </p:pic>
      <p:pic>
        <p:nvPicPr>
          <p:cNvPr id="2052" name="Picture 4" descr="C:\Users\ARZU\Desktop\Biyomimikri\dersler- biomimicry\9. hafta - diğer hayvanlar\fotoğraflar\yarasa.jpg"/>
          <p:cNvPicPr>
            <a:picLocks noChangeAspect="1" noChangeArrowheads="1"/>
          </p:cNvPicPr>
          <p:nvPr/>
        </p:nvPicPr>
        <p:blipFill>
          <a:blip r:embed="rId4" cstate="print"/>
          <a:srcRect/>
          <a:stretch>
            <a:fillRect/>
          </a:stretch>
        </p:blipFill>
        <p:spPr bwMode="auto">
          <a:xfrm>
            <a:off x="5004048" y="5085184"/>
            <a:ext cx="2307529" cy="1260000"/>
          </a:xfrm>
          <a:prstGeom prst="rect">
            <a:avLst/>
          </a:prstGeom>
          <a:noFill/>
        </p:spPr>
      </p:pic>
      <p:pic>
        <p:nvPicPr>
          <p:cNvPr id="2053" name="Picture 5" descr="C:\Users\ARZU\Desktop\Biyomimikri\dersler- biomimicry\9. hafta - diğer hayvanlar\fotoğraflar\biyotaklit-örnekleri-moka-shark.jpg"/>
          <p:cNvPicPr>
            <a:picLocks noChangeAspect="1" noChangeArrowheads="1"/>
          </p:cNvPicPr>
          <p:nvPr/>
        </p:nvPicPr>
        <p:blipFill>
          <a:blip r:embed="rId5" cstate="print"/>
          <a:srcRect/>
          <a:stretch>
            <a:fillRect/>
          </a:stretch>
        </p:blipFill>
        <p:spPr bwMode="auto">
          <a:xfrm>
            <a:off x="5940152" y="3573016"/>
            <a:ext cx="2520000" cy="1260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we_are_nature_final.jpg"/>
          <p:cNvPicPr>
            <a:picLocks noChangeAspect="1"/>
          </p:cNvPicPr>
          <p:nvPr/>
        </p:nvPicPr>
        <p:blipFill>
          <a:blip r:embed="rId3" cstate="print"/>
          <a:srcRect/>
          <a:stretch>
            <a:fillRect/>
          </a:stretch>
        </p:blipFill>
        <p:spPr bwMode="auto">
          <a:xfrm>
            <a:off x="1444" y="0"/>
            <a:ext cx="9141114" cy="6858000"/>
          </a:xfrm>
          <a:prstGeom prst="rect">
            <a:avLst/>
          </a:prstGeom>
          <a:noFill/>
          <a:ln w="9525">
            <a:noFill/>
            <a:miter lim="800000"/>
            <a:headEnd/>
            <a:tailEnd/>
          </a:ln>
        </p:spPr>
      </p:pic>
      <p:sp>
        <p:nvSpPr>
          <p:cNvPr id="2051" name="TextBox 3"/>
          <p:cNvSpPr txBox="1">
            <a:spLocks noChangeArrowheads="1"/>
          </p:cNvSpPr>
          <p:nvPr/>
        </p:nvSpPr>
        <p:spPr bwMode="auto">
          <a:xfrm>
            <a:off x="1444" y="4830540"/>
            <a:ext cx="9141114" cy="584775"/>
          </a:xfrm>
          <a:prstGeom prst="rect">
            <a:avLst/>
          </a:prstGeom>
          <a:noFill/>
          <a:ln w="9525">
            <a:noFill/>
            <a:miter lim="800000"/>
            <a:headEnd/>
            <a:tailEnd/>
          </a:ln>
        </p:spPr>
        <p:txBody>
          <a:bodyPr>
            <a:spAutoFit/>
          </a:bodyPr>
          <a:lstStyle/>
          <a:p>
            <a:pPr algn="ctr"/>
            <a:r>
              <a:rPr lang="en-US" sz="3200" b="1" dirty="0">
                <a:latin typeface="Century Gothic" pitchFamily="34" charset="0"/>
              </a:rPr>
              <a:t>we are </a:t>
            </a:r>
            <a:r>
              <a:rPr lang="en-US" sz="3200" b="1" dirty="0" smtClean="0">
                <a:latin typeface="Century Gothic" pitchFamily="34" charset="0"/>
              </a:rPr>
              <a:t>nature</a:t>
            </a:r>
            <a:r>
              <a:rPr lang="tr-TR" sz="3200" b="1" smtClean="0">
                <a:latin typeface="Century Gothic" pitchFamily="34" charset="0"/>
              </a:rPr>
              <a:t>!!!</a:t>
            </a:r>
            <a:endParaRPr lang="en-US" sz="3200" b="1" dirty="0">
              <a:latin typeface="Century Gothic" pitchFamily="34" charset="0"/>
            </a:endParaRPr>
          </a:p>
        </p:txBody>
      </p:sp>
      <p:pic>
        <p:nvPicPr>
          <p:cNvPr id="2052" name="Picture 4" descr="frog_2.png"/>
          <p:cNvPicPr>
            <a:picLocks noChangeAspect="1"/>
          </p:cNvPicPr>
          <p:nvPr/>
        </p:nvPicPr>
        <p:blipFill>
          <a:blip r:embed="rId4" cstate="print"/>
          <a:srcRect/>
          <a:stretch>
            <a:fillRect/>
          </a:stretch>
        </p:blipFill>
        <p:spPr bwMode="auto">
          <a:xfrm rot="20938851" flipH="1">
            <a:off x="8384886" y="4100444"/>
            <a:ext cx="802409" cy="1011979"/>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img.cinemablend.com/filter:scale/cb/8/4/6/9/2/6/84692670e3e0c1a40051b87913194c2cacb4dce7340612a1c7f590144e7d2fc7.jpg?mw=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7958" y="4941168"/>
            <a:ext cx="3672554" cy="18362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ecko ski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351" y="1268760"/>
            <a:ext cx="7820025" cy="2495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5536" y="476672"/>
            <a:ext cx="7697212" cy="461655"/>
          </a:xfrm>
          <a:prstGeom prst="rect">
            <a:avLst/>
          </a:prstGeom>
        </p:spPr>
        <p:txBody>
          <a:bodyPr wrap="square" lIns="91429" tIns="45715" rIns="91429" bIns="45715">
            <a:spAutoFit/>
          </a:bodyPr>
          <a:lstStyle/>
          <a:p>
            <a:pPr fontAlgn="base">
              <a:spcBef>
                <a:spcPct val="0"/>
              </a:spcBef>
              <a:spcAft>
                <a:spcPct val="0"/>
              </a:spcAft>
              <a:defRPr/>
            </a:pPr>
            <a:r>
              <a:rPr lang="tr-TR" sz="2400" b="1" dirty="0" smtClean="0">
                <a:solidFill>
                  <a:srgbClr val="000000"/>
                </a:solidFill>
                <a:latin typeface="Century Gothic" panose="020B0502020202020204" pitchFamily="34" charset="0"/>
              </a:rPr>
              <a:t>1) </a:t>
            </a:r>
            <a:r>
              <a:rPr lang="en-GB" sz="2400" b="1" dirty="0" smtClean="0">
                <a:solidFill>
                  <a:srgbClr val="000000"/>
                </a:solidFill>
                <a:latin typeface="Century Gothic" panose="020B0502020202020204" pitchFamily="34" charset="0"/>
              </a:rPr>
              <a:t>Gecko &amp; its amazing climbing properties</a:t>
            </a:r>
            <a:endParaRPr lang="en-GB" sz="2400" b="1" dirty="0">
              <a:solidFill>
                <a:srgbClr val="000000"/>
              </a:solidFill>
              <a:latin typeface="Century Gothic" panose="020B0502020202020204" pitchFamily="34" charset="0"/>
            </a:endParaRPr>
          </a:p>
        </p:txBody>
      </p:sp>
      <p:sp>
        <p:nvSpPr>
          <p:cNvPr id="2" name="Rounded Rectangle 1"/>
          <p:cNvSpPr/>
          <p:nvPr/>
        </p:nvSpPr>
        <p:spPr>
          <a:xfrm>
            <a:off x="107504" y="3933056"/>
            <a:ext cx="3816424" cy="2736304"/>
          </a:xfrm>
          <a:prstGeom prst="roundRect">
            <a:avLst>
              <a:gd name="adj" fmla="val 8626"/>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entury Gothic" panose="020B0502020202020204" pitchFamily="34" charset="0"/>
              </a:rPr>
              <a:t>A gecko has skin which enables it to define gravity &amp; climb up steep walls. This is due to the grips on their paws through their tiny hairs. Scientists have used this to develop products such as climbing shoes for grip. </a:t>
            </a:r>
            <a:endParaRPr lang="en-GB" sz="2000" dirty="0">
              <a:solidFill>
                <a:schemeClr val="tx1"/>
              </a:solidFill>
              <a:latin typeface="Century Gothic" panose="020B0502020202020204" pitchFamily="34" charset="0"/>
            </a:endParaRPr>
          </a:p>
        </p:txBody>
      </p:sp>
      <p:pic>
        <p:nvPicPr>
          <p:cNvPr id="10" name="Picture 3" descr="http://www.technologystudent.com/prddes1/biomim1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749" t="20219" r="3610" b="8808"/>
          <a:stretch/>
        </p:blipFill>
        <p:spPr bwMode="auto">
          <a:xfrm>
            <a:off x="3995936" y="3933056"/>
            <a:ext cx="1982055" cy="167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6049999" y="3861048"/>
            <a:ext cx="3058505" cy="100989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Century Gothic" panose="020B0502020202020204" pitchFamily="34" charset="0"/>
              </a:rPr>
              <a:t>Even Tom Cruise used this technology to climb the </a:t>
            </a:r>
            <a:r>
              <a:rPr lang="en-GB" sz="1600" dirty="0" err="1">
                <a:solidFill>
                  <a:schemeClr val="tx1"/>
                </a:solidFill>
                <a:latin typeface="Century Gothic" panose="020B0502020202020204" pitchFamily="34" charset="0"/>
              </a:rPr>
              <a:t>B</a:t>
            </a:r>
            <a:r>
              <a:rPr lang="en-GB" sz="1600" dirty="0" err="1" smtClean="0">
                <a:solidFill>
                  <a:schemeClr val="tx1"/>
                </a:solidFill>
                <a:latin typeface="Century Gothic" panose="020B0502020202020204" pitchFamily="34" charset="0"/>
              </a:rPr>
              <a:t>urj</a:t>
            </a:r>
            <a:r>
              <a:rPr lang="en-GB" sz="1600" dirty="0" smtClean="0">
                <a:solidFill>
                  <a:schemeClr val="tx1"/>
                </a:solidFill>
                <a:latin typeface="Century Gothic" panose="020B0502020202020204" pitchFamily="34" charset="0"/>
              </a:rPr>
              <a:t> </a:t>
            </a:r>
            <a:r>
              <a:rPr lang="en-GB" sz="1600" dirty="0" err="1" smtClean="0">
                <a:solidFill>
                  <a:schemeClr val="tx1"/>
                </a:solidFill>
                <a:latin typeface="Century Gothic" panose="020B0502020202020204" pitchFamily="34" charset="0"/>
              </a:rPr>
              <a:t>Khalifa</a:t>
            </a:r>
            <a:r>
              <a:rPr lang="en-GB" sz="1600" dirty="0" smtClean="0">
                <a:solidFill>
                  <a:schemeClr val="tx1"/>
                </a:solidFill>
                <a:latin typeface="Century Gothic" panose="020B0502020202020204" pitchFamily="34" charset="0"/>
              </a:rPr>
              <a:t>, Dubai in Mission Impossible. </a:t>
            </a:r>
            <a:endParaRPr lang="en-GB" sz="1600" dirty="0">
              <a:solidFill>
                <a:schemeClr val="tx1"/>
              </a:solidFill>
              <a:latin typeface="Century Gothic" panose="020B0502020202020204" pitchFamily="34" charset="0"/>
            </a:endParaRPr>
          </a:p>
        </p:txBody>
      </p:sp>
      <p:pic>
        <p:nvPicPr>
          <p:cNvPr id="12" name="Picture 10" descr="http://www.newscientist.com/data/images/ns/cms/dn3785/dn3785-1_370.jpg"/>
          <p:cNvPicPr>
            <a:picLocks noChangeAspect="1" noChangeArrowheads="1"/>
          </p:cNvPicPr>
          <p:nvPr/>
        </p:nvPicPr>
        <p:blipFill>
          <a:blip r:embed="rId6" cstate="print"/>
          <a:srcRect/>
          <a:stretch>
            <a:fillRect/>
          </a:stretch>
        </p:blipFill>
        <p:spPr bwMode="auto">
          <a:xfrm>
            <a:off x="5364088" y="1268760"/>
            <a:ext cx="3692678" cy="2505684"/>
          </a:xfrm>
          <a:prstGeom prst="rect">
            <a:avLst/>
          </a:prstGeom>
          <a:noFill/>
          <a:ln w="9525">
            <a:noFill/>
            <a:miter lim="800000"/>
            <a:headEnd/>
            <a:tailEnd/>
          </a:ln>
        </p:spPr>
      </p:pic>
      <p:sp>
        <p:nvSpPr>
          <p:cNvPr id="9" name="8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spTree>
    <p:extLst>
      <p:ext uri="{BB962C8B-B14F-4D97-AF65-F5344CB8AC3E}">
        <p14:creationId xmlns:p14="http://schemas.microsoft.com/office/powerpoint/2010/main" val="2880521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63688" y="274638"/>
            <a:ext cx="5544616" cy="634082"/>
          </a:xfrm>
        </p:spPr>
        <p:txBody>
          <a:bodyPr>
            <a:normAutofit/>
          </a:bodyPr>
          <a:lstStyle/>
          <a:p>
            <a:r>
              <a:rPr lang="tr-TR" sz="2800" b="1" dirty="0" smtClean="0"/>
              <a:t>A </a:t>
            </a:r>
            <a:r>
              <a:rPr lang="tr-TR" sz="2800" b="1" dirty="0" err="1" smtClean="0"/>
              <a:t>gecko's</a:t>
            </a:r>
            <a:r>
              <a:rPr lang="tr-TR" sz="2800" b="1" dirty="0" smtClean="0"/>
              <a:t> grip</a:t>
            </a:r>
            <a:endParaRPr lang="tr-TR" sz="2800" dirty="0"/>
          </a:p>
        </p:txBody>
      </p:sp>
      <p:sp>
        <p:nvSpPr>
          <p:cNvPr id="5" name="4 Metin kutusu"/>
          <p:cNvSpPr txBox="1"/>
          <p:nvPr/>
        </p:nvSpPr>
        <p:spPr>
          <a:xfrm>
            <a:off x="539552" y="3164681"/>
            <a:ext cx="8352928" cy="3293209"/>
          </a:xfrm>
          <a:prstGeom prst="rect">
            <a:avLst/>
          </a:prstGeom>
          <a:noFill/>
        </p:spPr>
        <p:txBody>
          <a:bodyPr wrap="square" rtlCol="0">
            <a:spAutoFit/>
          </a:bodyPr>
          <a:lstStyle/>
          <a:p>
            <a:pPr>
              <a:buFont typeface="Wingdings" pitchFamily="2" charset="2"/>
              <a:buChar char="Ø"/>
            </a:pPr>
            <a:r>
              <a:rPr lang="en-GB" sz="1600" dirty="0" smtClean="0"/>
              <a:t>Geckos can climb</a:t>
            </a:r>
            <a:r>
              <a:rPr lang="tr-TR" sz="1600" dirty="0" smtClean="0"/>
              <a:t>, </a:t>
            </a:r>
            <a:r>
              <a:rPr lang="tr-TR" sz="1600" dirty="0" err="1" smtClean="0"/>
              <a:t>walk</a:t>
            </a:r>
            <a:r>
              <a:rPr lang="tr-TR" sz="1600" dirty="0" smtClean="0"/>
              <a:t> </a:t>
            </a:r>
            <a:r>
              <a:rPr lang="tr-TR" sz="1600" dirty="0" err="1" smtClean="0"/>
              <a:t>along</a:t>
            </a:r>
            <a:r>
              <a:rPr lang="tr-TR" sz="1600" dirty="0" smtClean="0"/>
              <a:t> </a:t>
            </a:r>
            <a:r>
              <a:rPr lang="tr-TR" sz="1600" dirty="0" err="1" smtClean="0"/>
              <a:t>walls</a:t>
            </a:r>
            <a:r>
              <a:rPr lang="tr-TR" sz="1600" dirty="0" smtClean="0"/>
              <a:t> </a:t>
            </a:r>
            <a:r>
              <a:rPr lang="tr-TR" sz="1600" dirty="0" err="1" smtClean="0"/>
              <a:t>and</a:t>
            </a:r>
            <a:r>
              <a:rPr lang="tr-TR" sz="1600" dirty="0" smtClean="0"/>
              <a:t> </a:t>
            </a:r>
            <a:r>
              <a:rPr lang="tr-TR" sz="1600" dirty="0" err="1" smtClean="0"/>
              <a:t>ceilings</a:t>
            </a:r>
            <a:r>
              <a:rPr lang="en-GB" sz="1600" dirty="0" smtClean="0"/>
              <a:t> even the most slippery surface with ease and hang from glass using a single toe. </a:t>
            </a:r>
            <a:endParaRPr lang="tr-TR" sz="1600" dirty="0" smtClean="0"/>
          </a:p>
          <a:p>
            <a:pPr>
              <a:buFont typeface="Wingdings" pitchFamily="2" charset="2"/>
              <a:buChar char="Ø"/>
            </a:pPr>
            <a:r>
              <a:rPr lang="en-GB" sz="1600" dirty="0" smtClean="0"/>
              <a:t>The secret behind this extraordinary climbing skill lies with millions of tiny keratin hairs – called setae – on the surface of each foot. </a:t>
            </a:r>
            <a:endParaRPr lang="tr-TR" sz="1600" dirty="0" smtClean="0"/>
          </a:p>
          <a:p>
            <a:pPr>
              <a:buFont typeface="Wingdings" pitchFamily="2" charset="2"/>
              <a:buChar char="Ø"/>
            </a:pPr>
            <a:r>
              <a:rPr lang="en-GB" sz="1600" dirty="0" smtClean="0"/>
              <a:t>An intermolecular phenomenon known as van </a:t>
            </a:r>
            <a:r>
              <a:rPr lang="en-GB" sz="1600" dirty="0" err="1" smtClean="0"/>
              <a:t>der</a:t>
            </a:r>
            <a:r>
              <a:rPr lang="en-GB" sz="1600" dirty="0" smtClean="0"/>
              <a:t> Waals force is exerted by each of these hairs.</a:t>
            </a:r>
            <a:endParaRPr lang="tr-TR" sz="1600" dirty="0" smtClean="0"/>
          </a:p>
          <a:p>
            <a:pPr>
              <a:buFont typeface="Wingdings" pitchFamily="2" charset="2"/>
              <a:buChar char="Ø"/>
            </a:pPr>
            <a:r>
              <a:rPr lang="en-GB" sz="1600" dirty="0" smtClean="0"/>
              <a:t>Although the force is individually miniscule, the millions of hairs collectively produce a powerful adhesive effect.</a:t>
            </a:r>
            <a:endParaRPr lang="tr-TR" sz="1600" dirty="0" smtClean="0"/>
          </a:p>
          <a:p>
            <a:pPr>
              <a:buFont typeface="Wingdings" pitchFamily="2" charset="2"/>
              <a:buChar char="Ø"/>
            </a:pPr>
            <a:r>
              <a:rPr lang="en-US" sz="1600" dirty="0" smtClean="0"/>
              <a:t>A new material covered with </a:t>
            </a:r>
            <a:r>
              <a:rPr lang="en-US" sz="1600" dirty="0" err="1" smtClean="0"/>
              <a:t>nanoscopic</a:t>
            </a:r>
            <a:r>
              <a:rPr lang="en-US" sz="1600" dirty="0" smtClean="0"/>
              <a:t> hairs that mimic those found on geckos' feet could allow people to walk up to sheer surfaces and across ceilings.</a:t>
            </a:r>
            <a:endParaRPr lang="tr-TR" sz="1600" dirty="0" smtClean="0"/>
          </a:p>
          <a:p>
            <a:pPr>
              <a:buFont typeface="Wingdings" pitchFamily="2" charset="2"/>
              <a:buChar char="Ø"/>
            </a:pPr>
            <a:r>
              <a:rPr lang="en-US" sz="1600" dirty="0" smtClean="0"/>
              <a:t>The tape could be detached from the surface by simply peeling it slowly away from one side. </a:t>
            </a:r>
            <a:endParaRPr lang="tr-TR" sz="1600" dirty="0" smtClean="0"/>
          </a:p>
          <a:p>
            <a:pPr>
              <a:buFont typeface="Wingdings" pitchFamily="2" charset="2"/>
              <a:buChar char="Ø"/>
            </a:pPr>
            <a:r>
              <a:rPr lang="tr-TR" sz="1600" dirty="0" err="1" smtClean="0"/>
              <a:t>Made</a:t>
            </a:r>
            <a:r>
              <a:rPr lang="tr-TR" sz="1600" dirty="0" smtClean="0"/>
              <a:t> of </a:t>
            </a:r>
            <a:r>
              <a:rPr lang="tr-TR" sz="1600" dirty="0" err="1" smtClean="0"/>
              <a:t>millions</a:t>
            </a:r>
            <a:r>
              <a:rPr lang="tr-TR" sz="1600" dirty="0" smtClean="0"/>
              <a:t> of </a:t>
            </a:r>
            <a:r>
              <a:rPr lang="tr-TR" sz="1600" dirty="0" err="1" smtClean="0"/>
              <a:t>plastic</a:t>
            </a:r>
            <a:r>
              <a:rPr lang="tr-TR" sz="1600" dirty="0" smtClean="0"/>
              <a:t> </a:t>
            </a:r>
            <a:r>
              <a:rPr lang="tr-TR" sz="1600" dirty="0" err="1" smtClean="0"/>
              <a:t>fibers</a:t>
            </a:r>
            <a:r>
              <a:rPr lang="tr-TR" sz="1600" dirty="0" smtClean="0"/>
              <a:t>, </a:t>
            </a:r>
            <a:r>
              <a:rPr lang="tr-TR" sz="1600" dirty="0" err="1" smtClean="0"/>
              <a:t>the</a:t>
            </a:r>
            <a:r>
              <a:rPr lang="tr-TR" sz="1600" dirty="0" smtClean="0"/>
              <a:t> </a:t>
            </a:r>
            <a:r>
              <a:rPr lang="tr-TR" sz="1600" dirty="0" err="1" smtClean="0"/>
              <a:t>adhesive</a:t>
            </a:r>
            <a:r>
              <a:rPr lang="tr-TR" sz="1600" dirty="0" smtClean="0"/>
              <a:t> can </a:t>
            </a:r>
            <a:r>
              <a:rPr lang="tr-TR" sz="1600" dirty="0" err="1" smtClean="0"/>
              <a:t>support</a:t>
            </a:r>
            <a:r>
              <a:rPr lang="tr-TR" sz="1600" dirty="0" smtClean="0"/>
              <a:t> </a:t>
            </a:r>
            <a:r>
              <a:rPr lang="tr-TR" sz="1600" dirty="0" err="1" smtClean="0"/>
              <a:t>almost</a:t>
            </a:r>
            <a:r>
              <a:rPr lang="tr-TR" sz="1600" dirty="0" smtClean="0"/>
              <a:t> a pound of </a:t>
            </a:r>
            <a:r>
              <a:rPr lang="tr-TR" sz="1600" dirty="0" err="1" smtClean="0"/>
              <a:t>weight</a:t>
            </a:r>
            <a:r>
              <a:rPr lang="tr-TR" sz="1600" dirty="0" smtClean="0"/>
              <a:t>, </a:t>
            </a:r>
            <a:r>
              <a:rPr lang="tr-TR" sz="1600" dirty="0" err="1" smtClean="0"/>
              <a:t>and</a:t>
            </a:r>
            <a:r>
              <a:rPr lang="tr-TR" sz="1600" dirty="0" smtClean="0"/>
              <a:t> </a:t>
            </a:r>
            <a:r>
              <a:rPr lang="tr-TR" sz="1600" dirty="0" err="1" smtClean="0"/>
              <a:t>the</a:t>
            </a:r>
            <a:r>
              <a:rPr lang="tr-TR" sz="1600" dirty="0" smtClean="0"/>
              <a:t> </a:t>
            </a:r>
            <a:r>
              <a:rPr lang="tr-TR" sz="1600" dirty="0" err="1" smtClean="0"/>
              <a:t>material</a:t>
            </a:r>
            <a:r>
              <a:rPr lang="tr-TR" sz="1600" dirty="0" smtClean="0"/>
              <a:t> </a:t>
            </a:r>
            <a:r>
              <a:rPr lang="tr-TR" sz="1600" dirty="0" err="1" smtClean="0"/>
              <a:t>gets</a:t>
            </a:r>
            <a:r>
              <a:rPr lang="tr-TR" sz="1600" dirty="0" smtClean="0"/>
              <a:t> </a:t>
            </a:r>
            <a:r>
              <a:rPr lang="tr-TR" sz="1600" dirty="0" err="1" smtClean="0"/>
              <a:t>even</a:t>
            </a:r>
            <a:r>
              <a:rPr lang="tr-TR" sz="1600" dirty="0" smtClean="0"/>
              <a:t> </a:t>
            </a:r>
            <a:r>
              <a:rPr lang="tr-TR" sz="1600" dirty="0" err="1" smtClean="0"/>
              <a:t>stronger</a:t>
            </a:r>
            <a:r>
              <a:rPr lang="tr-TR" sz="1600" dirty="0" smtClean="0"/>
              <a:t> </a:t>
            </a:r>
            <a:r>
              <a:rPr lang="tr-TR" sz="1600" dirty="0" err="1" smtClean="0"/>
              <a:t>with</a:t>
            </a:r>
            <a:r>
              <a:rPr lang="tr-TR" sz="1600" dirty="0" smtClean="0"/>
              <a:t> </a:t>
            </a:r>
            <a:r>
              <a:rPr lang="tr-TR" sz="1600" dirty="0" err="1" smtClean="0"/>
              <a:t>use</a:t>
            </a:r>
            <a:r>
              <a:rPr lang="tr-TR" sz="1600" dirty="0" smtClean="0"/>
              <a:t>.</a:t>
            </a:r>
          </a:p>
          <a:p>
            <a:pPr>
              <a:buFont typeface="Wingdings" pitchFamily="2" charset="2"/>
              <a:buChar char="Ø"/>
            </a:pPr>
            <a:r>
              <a:rPr lang="tr-TR" sz="1600" dirty="0" err="1" smtClean="0"/>
              <a:t>Possible</a:t>
            </a:r>
            <a:r>
              <a:rPr lang="tr-TR" sz="1600" dirty="0" smtClean="0"/>
              <a:t> </a:t>
            </a:r>
            <a:r>
              <a:rPr lang="tr-TR" sz="1600" dirty="0" err="1" smtClean="0"/>
              <a:t>applications</a:t>
            </a:r>
            <a:r>
              <a:rPr lang="tr-TR" sz="1600" dirty="0" smtClean="0"/>
              <a:t> </a:t>
            </a:r>
            <a:r>
              <a:rPr lang="tr-TR" sz="1600" dirty="0" err="1" smtClean="0"/>
              <a:t>include</a:t>
            </a:r>
            <a:r>
              <a:rPr lang="tr-TR" sz="1600" dirty="0" smtClean="0"/>
              <a:t> </a:t>
            </a:r>
            <a:r>
              <a:rPr lang="tr-TR" sz="1600" dirty="0" err="1" smtClean="0"/>
              <a:t>climbing</a:t>
            </a:r>
            <a:r>
              <a:rPr lang="tr-TR" sz="1600" dirty="0" smtClean="0"/>
              <a:t> </a:t>
            </a:r>
            <a:r>
              <a:rPr lang="tr-TR" sz="1600" dirty="0" err="1" smtClean="0"/>
              <a:t>equipment</a:t>
            </a:r>
            <a:r>
              <a:rPr lang="tr-TR" sz="1600" dirty="0" smtClean="0"/>
              <a:t> </a:t>
            </a:r>
            <a:r>
              <a:rPr lang="tr-TR" sz="1600" dirty="0" err="1" smtClean="0"/>
              <a:t>and</a:t>
            </a:r>
            <a:r>
              <a:rPr lang="tr-TR" sz="1600" dirty="0" smtClean="0"/>
              <a:t> </a:t>
            </a:r>
            <a:r>
              <a:rPr lang="tr-TR" sz="1600" dirty="0" err="1" smtClean="0"/>
              <a:t>medical</a:t>
            </a:r>
            <a:r>
              <a:rPr lang="tr-TR" sz="1600" dirty="0" smtClean="0"/>
              <a:t> </a:t>
            </a:r>
            <a:r>
              <a:rPr lang="tr-TR" sz="1600" dirty="0" err="1" smtClean="0"/>
              <a:t>devices</a:t>
            </a:r>
            <a:r>
              <a:rPr lang="tr-TR" sz="1600" dirty="0" smtClean="0"/>
              <a:t>.</a:t>
            </a:r>
            <a:endParaRPr lang="tr-TR" sz="1600" dirty="0"/>
          </a:p>
        </p:txBody>
      </p:sp>
      <p:pic>
        <p:nvPicPr>
          <p:cNvPr id="6" name="Picture 19" descr="http://www.robaid.com/wp-content/gallery/various/gecko.jpg"/>
          <p:cNvPicPr>
            <a:picLocks noChangeAspect="1" noChangeArrowheads="1"/>
          </p:cNvPicPr>
          <p:nvPr/>
        </p:nvPicPr>
        <p:blipFill>
          <a:blip r:embed="rId3" cstate="print"/>
          <a:srcRect/>
          <a:stretch>
            <a:fillRect/>
          </a:stretch>
        </p:blipFill>
        <p:spPr bwMode="auto">
          <a:xfrm>
            <a:off x="323528" y="908720"/>
            <a:ext cx="2639353" cy="1980000"/>
          </a:xfrm>
          <a:prstGeom prst="rect">
            <a:avLst/>
          </a:prstGeom>
          <a:noFill/>
          <a:ln w="9525">
            <a:noFill/>
            <a:miter lim="800000"/>
            <a:headEnd/>
            <a:tailEnd/>
          </a:ln>
        </p:spPr>
      </p:pic>
      <p:pic>
        <p:nvPicPr>
          <p:cNvPr id="7" name="Picture 17" descr="http://www.designboom.com/contemporary/biomimicry/01.jpg"/>
          <p:cNvPicPr>
            <a:picLocks noChangeAspect="1" noChangeArrowheads="1"/>
          </p:cNvPicPr>
          <p:nvPr/>
        </p:nvPicPr>
        <p:blipFill>
          <a:blip r:embed="rId4" cstate="print"/>
          <a:srcRect/>
          <a:stretch>
            <a:fillRect/>
          </a:stretch>
        </p:blipFill>
        <p:spPr bwMode="auto">
          <a:xfrm>
            <a:off x="5580112" y="908720"/>
            <a:ext cx="2973522" cy="1980000"/>
          </a:xfrm>
          <a:prstGeom prst="rect">
            <a:avLst/>
          </a:prstGeom>
          <a:noFill/>
          <a:ln w="9525">
            <a:noFill/>
            <a:miter lim="800000"/>
            <a:headEnd/>
            <a:tailEnd/>
          </a:ln>
        </p:spPr>
      </p:pic>
      <p:sp>
        <p:nvSpPr>
          <p:cNvPr id="8" name="7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pic>
        <p:nvPicPr>
          <p:cNvPr id="9" name="Picture 3" descr="http://www.technologystudent.com/prddes1/biomim1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749" t="20219" r="3610" b="8808"/>
          <a:stretch/>
        </p:blipFill>
        <p:spPr bwMode="auto">
          <a:xfrm>
            <a:off x="7668344" y="188640"/>
            <a:ext cx="1278323"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İçerik Yer Tutucusu"/>
          <p:cNvSpPr>
            <a:spLocks noGrp="1"/>
          </p:cNvSpPr>
          <p:nvPr>
            <p:ph idx="1"/>
          </p:nvPr>
        </p:nvSpPr>
        <p:spPr/>
        <p:txBody>
          <a:bodyPr/>
          <a:lstStyle/>
          <a:p>
            <a:endParaRPr lang="tr-TR" dirty="0"/>
          </a:p>
        </p:txBody>
      </p:sp>
      <p:pic>
        <p:nvPicPr>
          <p:cNvPr id="11" name="Picture 2" descr="C:\Users\ARZU\Desktop\gecko-kertenkele-m.png"/>
          <p:cNvPicPr>
            <a:picLocks noChangeAspect="1" noChangeArrowheads="1"/>
          </p:cNvPicPr>
          <p:nvPr/>
        </p:nvPicPr>
        <p:blipFill>
          <a:blip r:embed="rId6" cstate="print"/>
          <a:srcRect/>
          <a:stretch>
            <a:fillRect/>
          </a:stretch>
        </p:blipFill>
        <p:spPr bwMode="auto">
          <a:xfrm>
            <a:off x="3275856" y="908720"/>
            <a:ext cx="2149883" cy="1981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8172450" y="1052513"/>
            <a:ext cx="1223963" cy="2520950"/>
          </a:xfrm>
          <a:prstGeom prst="roundRect">
            <a:avLst>
              <a:gd name="adj" fmla="val 1265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Rounded Rectangle 30"/>
          <p:cNvSpPr/>
          <p:nvPr/>
        </p:nvSpPr>
        <p:spPr>
          <a:xfrm>
            <a:off x="2771775" y="6308725"/>
            <a:ext cx="6516688" cy="360363"/>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Rounded Rectangle 29"/>
          <p:cNvSpPr/>
          <p:nvPr/>
        </p:nvSpPr>
        <p:spPr>
          <a:xfrm>
            <a:off x="-180975" y="4437063"/>
            <a:ext cx="4537075" cy="647700"/>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itle 3"/>
          <p:cNvSpPr>
            <a:spLocks noGrp="1"/>
          </p:cNvSpPr>
          <p:nvPr>
            <p:ph type="title"/>
          </p:nvPr>
        </p:nvSpPr>
        <p:spPr>
          <a:xfrm>
            <a:off x="457200" y="274638"/>
            <a:ext cx="730424" cy="6178698"/>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vert="vert270" rtlCol="0">
            <a:normAutofit fontScale="90000"/>
          </a:bodyPr>
          <a:lstStyle/>
          <a:p>
            <a:pPr fontAlgn="auto">
              <a:spcAft>
                <a:spcPts val="0"/>
              </a:spcAft>
              <a:defRPr/>
            </a:pPr>
            <a:r>
              <a:rPr lang="en-GB" dirty="0" err="1" smtClean="0"/>
              <a:t>Biomimicry</a:t>
            </a:r>
            <a:endParaRPr lang="en-GB" dirty="0"/>
          </a:p>
        </p:txBody>
      </p:sp>
      <p:sp>
        <p:nvSpPr>
          <p:cNvPr id="5" name="Content Placeholder 4"/>
          <p:cNvSpPr>
            <a:spLocks noGrp="1"/>
          </p:cNvSpPr>
          <p:nvPr>
            <p:ph sz="half" idx="1"/>
          </p:nvPr>
        </p:nvSpPr>
        <p:spPr>
          <a:xfrm>
            <a:off x="1476375" y="260350"/>
            <a:ext cx="7199313" cy="647700"/>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r>
              <a:rPr lang="en-GB" sz="2400" dirty="0" smtClean="0"/>
              <a:t>Designer:</a:t>
            </a:r>
            <a:endParaRPr lang="en-GB" sz="2400" dirty="0"/>
          </a:p>
        </p:txBody>
      </p:sp>
      <p:sp>
        <p:nvSpPr>
          <p:cNvPr id="6" name="Content Placeholder 5"/>
          <p:cNvSpPr>
            <a:spLocks noGrp="1"/>
          </p:cNvSpPr>
          <p:nvPr>
            <p:ph sz="half" idx="2"/>
          </p:nvPr>
        </p:nvSpPr>
        <p:spPr>
          <a:xfrm>
            <a:off x="1476375" y="1196975"/>
            <a:ext cx="3816350" cy="3384550"/>
          </a:xfrm>
          <a:prstGeom prst="roundRect">
            <a:avLst>
              <a:gd name="adj" fmla="val 10979"/>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endParaRPr lang="en-GB" sz="2400" dirty="0"/>
          </a:p>
        </p:txBody>
      </p:sp>
      <p:sp>
        <p:nvSpPr>
          <p:cNvPr id="7" name="Content Placeholder 5"/>
          <p:cNvSpPr txBox="1">
            <a:spLocks/>
          </p:cNvSpPr>
          <p:nvPr/>
        </p:nvSpPr>
        <p:spPr>
          <a:xfrm>
            <a:off x="5580063" y="1196975"/>
            <a:ext cx="3095625" cy="1439863"/>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lnSpcReduction="10000"/>
          </a:bodyPr>
          <a:lstStyle/>
          <a:p>
            <a:pPr marL="342900" indent="-342900" fontAlgn="auto">
              <a:spcBef>
                <a:spcPct val="20000"/>
              </a:spcBef>
              <a:spcAft>
                <a:spcPts val="0"/>
              </a:spcAft>
              <a:buFont typeface="Arial" pitchFamily="34" charset="0"/>
              <a:buChar char="•"/>
              <a:defRPr/>
            </a:pPr>
            <a:r>
              <a:rPr lang="en-GB" sz="2800" dirty="0"/>
              <a:t>What is the product made from?</a:t>
            </a:r>
          </a:p>
        </p:txBody>
      </p:sp>
      <p:sp>
        <p:nvSpPr>
          <p:cNvPr id="8" name="Content Placeholder 5"/>
          <p:cNvSpPr txBox="1">
            <a:spLocks/>
          </p:cNvSpPr>
          <p:nvPr/>
        </p:nvSpPr>
        <p:spPr>
          <a:xfrm>
            <a:off x="5580063" y="2997200"/>
            <a:ext cx="3095625"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a:lnSpc>
                <a:spcPct val="90000"/>
              </a:lnSpc>
              <a:spcBef>
                <a:spcPct val="20000"/>
              </a:spcBef>
              <a:buFont typeface="Arial" pitchFamily="34" charset="0"/>
              <a:buChar char="•"/>
            </a:pPr>
            <a:r>
              <a:rPr lang="en-GB" sz="2400">
                <a:solidFill>
                  <a:srgbClr val="000000"/>
                </a:solidFill>
                <a:ea typeface="ＭＳ Ｐゴシック" pitchFamily="34" charset="-128"/>
              </a:rPr>
              <a:t>How has the product been </a:t>
            </a:r>
            <a:r>
              <a:rPr lang="en-GB" altLang="en-US" sz="2400">
                <a:solidFill>
                  <a:srgbClr val="000000"/>
                </a:solidFill>
                <a:ea typeface="ＭＳ Ｐゴシック" pitchFamily="34" charset="-128"/>
              </a:rPr>
              <a:t>‘</a:t>
            </a:r>
            <a:r>
              <a:rPr lang="en-GB" sz="2400">
                <a:solidFill>
                  <a:srgbClr val="000000"/>
                </a:solidFill>
                <a:ea typeface="ＭＳ Ｐゴシック" pitchFamily="34" charset="-128"/>
              </a:rPr>
              <a:t>inspired by nature</a:t>
            </a:r>
            <a:r>
              <a:rPr lang="en-GB" altLang="en-US" sz="2400">
                <a:solidFill>
                  <a:srgbClr val="000000"/>
                </a:solidFill>
                <a:ea typeface="ＭＳ Ｐゴシック" pitchFamily="34" charset="-128"/>
              </a:rPr>
              <a:t>’</a:t>
            </a:r>
            <a:r>
              <a:rPr lang="en-GB" sz="2400">
                <a:solidFill>
                  <a:srgbClr val="000000"/>
                </a:solidFill>
                <a:ea typeface="ＭＳ Ｐゴシック" pitchFamily="34" charset="-128"/>
              </a:rPr>
              <a:t>?</a:t>
            </a:r>
          </a:p>
        </p:txBody>
      </p:sp>
      <p:sp>
        <p:nvSpPr>
          <p:cNvPr id="9" name="Content Placeholder 5"/>
          <p:cNvSpPr txBox="1">
            <a:spLocks/>
          </p:cNvSpPr>
          <p:nvPr/>
        </p:nvSpPr>
        <p:spPr>
          <a:xfrm>
            <a:off x="7019925" y="4868863"/>
            <a:ext cx="16557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defRPr/>
            </a:pPr>
            <a:r>
              <a:rPr lang="en-GB" sz="2400" dirty="0"/>
              <a:t>Image/s</a:t>
            </a:r>
          </a:p>
        </p:txBody>
      </p:sp>
      <p:sp>
        <p:nvSpPr>
          <p:cNvPr id="10" name="Content Placeholder 5"/>
          <p:cNvSpPr txBox="1">
            <a:spLocks/>
          </p:cNvSpPr>
          <p:nvPr/>
        </p:nvSpPr>
        <p:spPr>
          <a:xfrm>
            <a:off x="3492500" y="4868863"/>
            <a:ext cx="31670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marL="342900" indent="-342900" fontAlgn="auto">
              <a:spcBef>
                <a:spcPct val="20000"/>
              </a:spcBef>
              <a:spcAft>
                <a:spcPts val="0"/>
              </a:spcAft>
              <a:buFont typeface="Arial" pitchFamily="34" charset="0"/>
              <a:buChar char="•"/>
              <a:defRPr/>
            </a:pPr>
            <a:r>
              <a:rPr lang="en-GB" sz="2400" dirty="0"/>
              <a:t>How is the product designed for the whole cycle (product in </a:t>
            </a:r>
            <a:r>
              <a:rPr lang="en-GB" sz="2400"/>
              <a:t>a system)?</a:t>
            </a:r>
            <a:endParaRPr lang="en-GB" sz="2400" dirty="0"/>
          </a:p>
        </p:txBody>
      </p:sp>
      <p:sp>
        <p:nvSpPr>
          <p:cNvPr id="11" name="Content Placeholder 5"/>
          <p:cNvSpPr txBox="1">
            <a:spLocks/>
          </p:cNvSpPr>
          <p:nvPr/>
        </p:nvSpPr>
        <p:spPr>
          <a:xfrm>
            <a:off x="1476375" y="4868863"/>
            <a:ext cx="1727200"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buFont typeface="Wingdings" pitchFamily="2" charset="2"/>
              <a:buChar char="ü"/>
              <a:defRPr/>
            </a:pPr>
            <a:r>
              <a:rPr lang="en-GB" sz="2400" dirty="0">
                <a:solidFill>
                  <a:schemeClr val="accent3">
                    <a:lumMod val="60000"/>
                    <a:lumOff val="40000"/>
                  </a:schemeClr>
                </a:solidFill>
              </a:rPr>
              <a:t>Level 1</a:t>
            </a:r>
          </a:p>
          <a:p>
            <a:pPr marL="342900" indent="-342900" fontAlgn="auto">
              <a:spcBef>
                <a:spcPct val="20000"/>
              </a:spcBef>
              <a:spcAft>
                <a:spcPts val="0"/>
              </a:spcAft>
              <a:buFont typeface="Wingdings" pitchFamily="2" charset="2"/>
              <a:buChar char="ü"/>
              <a:defRPr/>
            </a:pPr>
            <a:r>
              <a:rPr lang="en-GB" sz="2400" dirty="0">
                <a:solidFill>
                  <a:schemeClr val="accent3">
                    <a:lumMod val="75000"/>
                  </a:schemeClr>
                </a:solidFill>
              </a:rPr>
              <a:t>Level 2</a:t>
            </a:r>
          </a:p>
          <a:p>
            <a:pPr marL="342900" indent="-342900" fontAlgn="auto">
              <a:spcBef>
                <a:spcPct val="20000"/>
              </a:spcBef>
              <a:spcAft>
                <a:spcPts val="0"/>
              </a:spcAft>
              <a:buFont typeface="Wingdings" pitchFamily="2" charset="2"/>
              <a:buChar char="ü"/>
              <a:defRPr/>
            </a:pPr>
            <a:r>
              <a:rPr lang="en-GB" sz="2400" dirty="0">
                <a:solidFill>
                  <a:schemeClr val="accent3">
                    <a:lumMod val="50000"/>
                  </a:schemeClr>
                </a:solidFill>
              </a:rPr>
              <a:t>Level 3</a:t>
            </a:r>
          </a:p>
        </p:txBody>
      </p:sp>
      <p:cxnSp>
        <p:nvCxnSpPr>
          <p:cNvPr id="15" name="Straight Connector 14"/>
          <p:cNvCxnSpPr/>
          <p:nvPr/>
        </p:nvCxnSpPr>
        <p:spPr>
          <a:xfrm flipV="1">
            <a:off x="2051050" y="908050"/>
            <a:ext cx="0" cy="288925"/>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7" name="Straight Connector 16"/>
          <p:cNvCxnSpPr>
            <a:endCxn id="7" idx="1"/>
          </p:cNvCxnSpPr>
          <p:nvPr/>
        </p:nvCxnSpPr>
        <p:spPr>
          <a:xfrm>
            <a:off x="5292725" y="1916113"/>
            <a:ext cx="287338" cy="0"/>
          </a:xfrm>
          <a:prstGeom prst="line">
            <a:avLst/>
          </a:prstGeom>
          <a:ln w="38100">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a:xfrm>
            <a:off x="8243888" y="2636838"/>
            <a:ext cx="0" cy="360362"/>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a:xfrm>
            <a:off x="8243888" y="4581525"/>
            <a:ext cx="0" cy="287338"/>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3" name="Straight Connector 22"/>
          <p:cNvCxnSpPr>
            <a:stCxn id="11" idx="3"/>
            <a:endCxn id="10" idx="1"/>
          </p:cNvCxnSpPr>
          <p:nvPr/>
        </p:nvCxnSpPr>
        <p:spPr>
          <a:xfrm>
            <a:off x="3203575" y="5661025"/>
            <a:ext cx="288925"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5" name="Straight Connector 24"/>
          <p:cNvCxnSpPr>
            <a:stCxn id="10" idx="3"/>
            <a:endCxn id="9" idx="1"/>
          </p:cNvCxnSpPr>
          <p:nvPr/>
        </p:nvCxnSpPr>
        <p:spPr>
          <a:xfrm>
            <a:off x="6659563" y="5661025"/>
            <a:ext cx="360362"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20" name="19 Slayt Numarası Yer Tutucusu"/>
          <p:cNvSpPr>
            <a:spLocks noGrp="1"/>
          </p:cNvSpPr>
          <p:nvPr>
            <p:ph type="sldNum" sz="quarter" idx="12"/>
          </p:nvPr>
        </p:nvSpPr>
        <p:spPr/>
        <p:txBody>
          <a:bodyPr/>
          <a:lstStyle/>
          <a:p>
            <a:fld id="{B1DEFA8C-F947-479F-BE07-76B6B3F80BF1}" type="slidenum">
              <a:rPr lang="tr-TR" smtClean="0"/>
              <a:pPr/>
              <a:t>6</a:t>
            </a:fld>
            <a:endParaRPr lang="tr-T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TotalTime>
  <Words>587</Words>
  <Application>Microsoft Office PowerPoint</Application>
  <PresentationFormat>Ekran Gösterisi (4:3)</PresentationFormat>
  <Paragraphs>65</Paragraphs>
  <Slides>6</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6</vt:i4>
      </vt:variant>
    </vt:vector>
  </HeadingPairs>
  <TitlesOfParts>
    <vt:vector size="14" baseType="lpstr">
      <vt:lpstr>ＭＳ Ｐゴシック</vt:lpstr>
      <vt:lpstr>Arial</vt:lpstr>
      <vt:lpstr>Calibri</vt:lpstr>
      <vt:lpstr>Century Gothic</vt:lpstr>
      <vt:lpstr>Helvetica Neue</vt:lpstr>
      <vt:lpstr>Times New Roman</vt:lpstr>
      <vt:lpstr>Wingdings</vt:lpstr>
      <vt:lpstr>Ofis Teması</vt:lpstr>
      <vt:lpstr> Inspiration from other Animals</vt:lpstr>
      <vt:lpstr>PowerPoint Sunusu</vt:lpstr>
      <vt:lpstr>PowerPoint Sunusu</vt:lpstr>
      <vt:lpstr>PowerPoint Sunusu</vt:lpstr>
      <vt:lpstr>A gecko's grip</vt:lpstr>
      <vt:lpstr>Biomimicry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ARZU</dc:creator>
  <cp:lastModifiedBy>ARZU</cp:lastModifiedBy>
  <cp:revision>140</cp:revision>
  <dcterms:created xsi:type="dcterms:W3CDTF">2020-12-09T10:00:32Z</dcterms:created>
  <dcterms:modified xsi:type="dcterms:W3CDTF">2021-10-11T13:46:21Z</dcterms:modified>
</cp:coreProperties>
</file>