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79D75-CD60-4B04-B83D-22387634754C}" type="datetimeFigureOut">
              <a:rPr lang="tr-TR" smtClean="0"/>
              <a:t>8.01.2018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0C9A0-10BC-4FC4-AABC-3ED8DD20C9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032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0C9A0-10BC-4FC4-AABC-3ED8DD20C93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089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5CE52-007C-4F30-B0B3-90C002B95D2D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201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4EC2-F150-439F-8CFD-ADB41203F0A3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03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CFBFF-384E-4DBB-A2A3-38511958ED04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86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B0CC9-F482-4ADB-BF98-D9DE913A076C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21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E0CE-8B0B-41CE-A386-2EBD2F82EE16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99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ECD60-9DF5-4CD0-AEBA-500DEC5DBE53}" type="datetime1">
              <a:rPr lang="tr-TR" smtClean="0"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80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A3A96-4DD9-406F-8393-B8D8B05A80AA}" type="datetime1">
              <a:rPr lang="tr-TR" smtClean="0"/>
              <a:t>8.01.2018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22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F7F0-55BC-4A8F-B349-F3406306FDDB}" type="datetime1">
              <a:rPr lang="tr-TR" smtClean="0"/>
              <a:t>8.01.2018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679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78C62-2082-47E3-8AF2-4BB17AA9FED0}" type="datetime1">
              <a:rPr lang="tr-TR" smtClean="0"/>
              <a:t>8.01.2018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2337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23D1-AADD-44C6-BF50-1CB4E0DA282D}" type="datetime1">
              <a:rPr lang="tr-TR" smtClean="0"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89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34441-7F99-4DDA-8FF0-FB4717F0460E}" type="datetime1">
              <a:rPr lang="tr-TR" smtClean="0"/>
              <a:t>8.01.2018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9120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67ABD-85BC-4C0D-9136-6EBDCD8BAFAC}" type="datetime1">
              <a:rPr lang="tr-TR" smtClean="0"/>
              <a:t>8.01.2018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CE2CE-10EF-422B-8428-DC9A139AAA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tiff"/><Relationship Id="rId9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33132" y="2828506"/>
            <a:ext cx="6858000" cy="17907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C00000"/>
                </a:solidFill>
              </a:rPr>
              <a:t/>
            </a:r>
            <a:br>
              <a:rPr lang="tr-TR" sz="3600" b="1" dirty="0" smtClean="0">
                <a:solidFill>
                  <a:srgbClr val="C00000"/>
                </a:solidFill>
              </a:rPr>
            </a:br>
            <a:r>
              <a:rPr lang="tr-TR" sz="3600" b="1" dirty="0">
                <a:solidFill>
                  <a:srgbClr val="C00000"/>
                </a:solidFill>
              </a:rPr>
              <a:t/>
            </a:r>
            <a:br>
              <a:rPr lang="tr-TR" sz="3600" b="1" dirty="0">
                <a:solidFill>
                  <a:srgbClr val="C00000"/>
                </a:solidFill>
              </a:rPr>
            </a:br>
            <a:r>
              <a:rPr lang="tr-TR" sz="5400" b="1" dirty="0" err="1">
                <a:solidFill>
                  <a:srgbClr val="C00000"/>
                </a:solidFill>
              </a:rPr>
              <a:t>Feed</a:t>
            </a:r>
            <a:r>
              <a:rPr lang="tr-TR" sz="5400" b="1" dirty="0">
                <a:solidFill>
                  <a:srgbClr val="C00000"/>
                </a:solidFill>
              </a:rPr>
              <a:t> </a:t>
            </a:r>
            <a:r>
              <a:rPr lang="tr-TR" sz="5400" b="1" dirty="0" err="1">
                <a:solidFill>
                  <a:srgbClr val="C00000"/>
                </a:solidFill>
              </a:rPr>
              <a:t>Additives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r>
              <a:rPr lang="tr-TR" sz="3600" b="1" u="sng" dirty="0" smtClean="0"/>
              <a:t>Dr. Özge SIZMAZ</a:t>
            </a:r>
            <a:r>
              <a:rPr lang="tr-TR" sz="3600" u="sng" baseline="30000" dirty="0" smtClean="0"/>
              <a:t/>
            </a:r>
            <a:br>
              <a:rPr lang="tr-TR" sz="3600" u="sng" baseline="30000" dirty="0" smtClean="0"/>
            </a:br>
            <a:r>
              <a:rPr lang="tr-TR" sz="1800" dirty="0" err="1" smtClean="0"/>
              <a:t>University</a:t>
            </a:r>
            <a:r>
              <a:rPr lang="tr-TR" sz="1800" dirty="0" smtClean="0"/>
              <a:t> of Ankara </a:t>
            </a:r>
            <a:r>
              <a:rPr lang="tr-TR" sz="1800" dirty="0" err="1" smtClean="0"/>
              <a:t>Faculty</a:t>
            </a:r>
            <a:r>
              <a:rPr lang="tr-TR" sz="1800" dirty="0" smtClean="0"/>
              <a:t> of </a:t>
            </a:r>
            <a:r>
              <a:rPr lang="tr-TR" sz="1800" dirty="0" err="1" smtClean="0"/>
              <a:t>Veterinary</a:t>
            </a:r>
            <a:r>
              <a:rPr lang="tr-TR" sz="1800" dirty="0" smtClean="0"/>
              <a:t> </a:t>
            </a:r>
            <a:r>
              <a:rPr lang="tr-TR" sz="1800" dirty="0" err="1" smtClean="0"/>
              <a:t>Medicine</a:t>
            </a:r>
            <a:r>
              <a:rPr lang="tr-TR" sz="1800" dirty="0" smtClean="0"/>
              <a:t> </a:t>
            </a:r>
            <a:r>
              <a:rPr lang="tr-TR" sz="1800" dirty="0" err="1" smtClean="0"/>
              <a:t>Department</a:t>
            </a:r>
            <a:r>
              <a:rPr lang="tr-TR" sz="1800" dirty="0" smtClean="0"/>
              <a:t> of </a:t>
            </a:r>
            <a:r>
              <a:rPr lang="tr-TR" sz="1800" dirty="0" err="1" smtClean="0"/>
              <a:t>Animal</a:t>
            </a:r>
            <a:r>
              <a:rPr lang="tr-TR" sz="1800" dirty="0" smtClean="0"/>
              <a:t> </a:t>
            </a:r>
            <a:r>
              <a:rPr lang="tr-TR" sz="1800" dirty="0" err="1" smtClean="0"/>
              <a:t>Nutrition</a:t>
            </a:r>
            <a:r>
              <a:rPr lang="tr-TR" sz="1800" dirty="0" smtClean="0"/>
              <a:t> </a:t>
            </a:r>
            <a:r>
              <a:rPr lang="tr-TR" sz="1800" dirty="0" err="1" smtClean="0"/>
              <a:t>and</a:t>
            </a:r>
            <a:r>
              <a:rPr lang="tr-TR" sz="1800" dirty="0" smtClean="0"/>
              <a:t> </a:t>
            </a:r>
            <a:r>
              <a:rPr lang="tr-TR" sz="1800" dirty="0" err="1" smtClean="0"/>
              <a:t>Nutritional</a:t>
            </a:r>
            <a:r>
              <a:rPr lang="tr-TR" sz="1800" dirty="0" smtClean="0"/>
              <a:t> </a:t>
            </a:r>
            <a:r>
              <a:rPr lang="tr-TR" sz="1800" dirty="0" err="1" smtClean="0"/>
              <a:t>Diseases</a:t>
            </a:r>
            <a:r>
              <a:rPr lang="tr-TR" sz="1800" dirty="0" smtClean="0"/>
              <a:t>, Ankara, </a:t>
            </a:r>
            <a:r>
              <a:rPr lang="tr-TR" sz="1800" dirty="0" err="1" smtClean="0"/>
              <a:t>Turkey</a:t>
            </a:r>
            <a:r>
              <a:rPr lang="tr-TR" sz="1800" b="1" dirty="0" smtClean="0"/>
              <a:t/>
            </a:r>
            <a:br>
              <a:rPr lang="tr-TR" sz="1800" b="1" dirty="0" smtClean="0"/>
            </a:br>
            <a:endParaRPr lang="tr-TR" sz="1800" dirty="0"/>
          </a:p>
        </p:txBody>
      </p:sp>
      <p:pic>
        <p:nvPicPr>
          <p:cNvPr id="4" name="Picture 5" descr="AÜT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1408BA"/>
              </a:clrFrom>
              <a:clrTo>
                <a:srgbClr val="1408B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096" y="6047629"/>
            <a:ext cx="689735" cy="688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4991" y="6025543"/>
            <a:ext cx="793404" cy="710923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28" y="-1"/>
            <a:ext cx="2080639" cy="107638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567" y="-2"/>
            <a:ext cx="1417989" cy="1076385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713" y="0"/>
            <a:ext cx="1151591" cy="1076385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1132" y="-6"/>
            <a:ext cx="1248619" cy="107638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3337" cy="10763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780" y="0"/>
            <a:ext cx="1176910" cy="1076385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434" y="-3"/>
            <a:ext cx="1182698" cy="1076385"/>
          </a:xfrm>
          <a:prstGeom prst="rect">
            <a:avLst/>
          </a:prstGeom>
        </p:spPr>
      </p:pic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71667" y="6371341"/>
            <a:ext cx="5338823" cy="365125"/>
          </a:xfrm>
        </p:spPr>
        <p:txBody>
          <a:bodyPr/>
          <a:lstStyle/>
          <a:p>
            <a:r>
              <a:rPr lang="tr-TR" dirty="0" smtClean="0"/>
              <a:t>Ankara Üniversitesi Veteriner Fakültesi Hayvan Besleme ve Beslenme Hastalıkları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706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10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Fatty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acid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glycerit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polyglucol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ether</a:t>
            </a:r>
            <a:endParaRPr lang="tr-TR" altLang="tr-TR" b="1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T</a:t>
            </a:r>
            <a:r>
              <a:rPr lang="en-US" altLang="tr-TR" dirty="0" smtClean="0"/>
              <a:t>he </a:t>
            </a:r>
            <a:r>
              <a:rPr lang="en-US" altLang="tr-TR" dirty="0"/>
              <a:t>free OH group of mono or </a:t>
            </a:r>
            <a:r>
              <a:rPr lang="en-US" altLang="tr-TR" dirty="0" err="1"/>
              <a:t>diglyceride</a:t>
            </a:r>
            <a:r>
              <a:rPr lang="en-US" altLang="tr-TR" dirty="0"/>
              <a:t> is etherified with </a:t>
            </a:r>
            <a:r>
              <a:rPr lang="en-US" altLang="tr-TR" dirty="0" err="1"/>
              <a:t>polyoxyethylene</a:t>
            </a:r>
            <a:r>
              <a:rPr lang="en-US" altLang="tr-TR" dirty="0"/>
              <a:t> at different chain lengths. 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T</a:t>
            </a:r>
            <a:r>
              <a:rPr lang="en-US" altLang="tr-TR" dirty="0" smtClean="0"/>
              <a:t>his </a:t>
            </a:r>
            <a:r>
              <a:rPr lang="en-US" altLang="tr-TR" dirty="0"/>
              <a:t>compound is whitish yellow, yellowish-white, sublime, fragrant and slightly soap flavor</a:t>
            </a:r>
            <a:r>
              <a:rPr lang="en-US" altLang="tr-TR" dirty="0" smtClean="0"/>
              <a:t>.</a:t>
            </a:r>
            <a:endParaRPr lang="tr-TR" altLang="tr-TR" dirty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Add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oil</a:t>
            </a:r>
            <a:r>
              <a:rPr lang="tr-TR" altLang="tr-TR" dirty="0" smtClean="0"/>
              <a:t> 2,5%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When</a:t>
            </a:r>
            <a:r>
              <a:rPr lang="tr-TR" altLang="tr-TR" dirty="0" smtClean="0"/>
              <a:t> it is </a:t>
            </a:r>
            <a:r>
              <a:rPr lang="tr-TR" altLang="tr-TR" dirty="0" err="1" smtClean="0"/>
              <a:t>used</a:t>
            </a:r>
            <a:r>
              <a:rPr lang="tr-TR" altLang="tr-TR" dirty="0" smtClean="0"/>
              <a:t> as an </a:t>
            </a:r>
            <a:r>
              <a:rPr lang="tr-TR" altLang="tr-TR" dirty="0" err="1" smtClean="0"/>
              <a:t>emulgator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absorb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from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intestine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without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altering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i</a:t>
            </a:r>
            <a:r>
              <a:rPr lang="en-US" altLang="tr-TR" dirty="0" smtClean="0"/>
              <a:t>s </a:t>
            </a:r>
            <a:r>
              <a:rPr lang="en-US" altLang="tr-TR" dirty="0"/>
              <a:t>thrown through the kidney</a:t>
            </a:r>
            <a:endParaRPr lang="tr-TR" altLang="tr-TR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70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11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Stablizers</a:t>
            </a:r>
            <a:endParaRPr lang="tr-TR" altLang="tr-TR" b="1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İs </a:t>
            </a:r>
            <a:r>
              <a:rPr lang="tr-TR" altLang="tr-TR" dirty="0" err="1" smtClean="0"/>
              <a:t>used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prevention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physicochemical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structure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feed</a:t>
            </a:r>
            <a:endParaRPr lang="tr-TR" altLang="tr-TR" dirty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Alginic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Na</a:t>
            </a:r>
            <a:r>
              <a:rPr lang="tr-TR" altLang="tr-TR" dirty="0" smtClean="0"/>
              <a:t>, K, </a:t>
            </a:r>
            <a:r>
              <a:rPr lang="tr-TR" altLang="tr-TR" dirty="0" err="1" smtClean="0"/>
              <a:t>amonnium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calcicum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alginate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propilen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glycol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agar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glycerol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smtClean="0"/>
              <a:t>sorbitol</a:t>
            </a:r>
            <a:endParaRPr lang="tr-TR" altLang="tr-TR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14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2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en-US" altLang="tr-TR" dirty="0"/>
              <a:t>The unmixed and insoluble liquid </a:t>
            </a:r>
            <a:r>
              <a:rPr lang="en-US" altLang="tr-TR" dirty="0" smtClean="0"/>
              <a:t>for </a:t>
            </a:r>
            <a:r>
              <a:rPr lang="en-US" altLang="tr-TR" dirty="0"/>
              <a:t>breaking the tension between the upper surface and the boundaries of the two phases and for forming a stable and homogeneous state as a single phase in the form of small droplets of these two liquid </a:t>
            </a:r>
            <a:r>
              <a:rPr lang="en-US" altLang="tr-TR" dirty="0" smtClean="0"/>
              <a:t>phases</a:t>
            </a:r>
            <a:r>
              <a:rPr lang="tr-TR" altLang="tr-TR" dirty="0" smtClean="0"/>
              <a:t> </a:t>
            </a:r>
            <a:r>
              <a:rPr lang="en-US" altLang="tr-TR" dirty="0"/>
              <a:t>is called the </a:t>
            </a:r>
            <a:r>
              <a:rPr lang="en-US" altLang="tr-TR" dirty="0" smtClean="0"/>
              <a:t>emulsion</a:t>
            </a:r>
            <a:r>
              <a:rPr lang="tr-TR" altLang="tr-TR" dirty="0" smtClean="0"/>
              <a:t>.</a:t>
            </a:r>
            <a:r>
              <a:rPr lang="en-US" altLang="tr-TR" dirty="0" smtClean="0"/>
              <a:t> </a:t>
            </a: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99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3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2 </a:t>
            </a:r>
            <a:r>
              <a:rPr lang="tr-TR" altLang="tr-TR" dirty="0" err="1" smtClean="0"/>
              <a:t>samples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emulsion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:</a:t>
            </a:r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Butter</a:t>
            </a:r>
            <a:endParaRPr lang="tr-TR" altLang="tr-TR" dirty="0" smtClean="0"/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tr-TR" altLang="tr-TR" dirty="0" err="1" smtClean="0"/>
              <a:t>Milk</a:t>
            </a:r>
            <a:endParaRPr lang="tr-TR" altLang="tr-TR" dirty="0" smtClean="0"/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3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4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milk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87,5% </a:t>
            </a:r>
            <a:r>
              <a:rPr lang="tr-TR" altLang="tr-TR" dirty="0" err="1" smtClean="0"/>
              <a:t>water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dispersion</a:t>
            </a:r>
            <a:r>
              <a:rPr lang="tr-TR" altLang="tr-TR" dirty="0" smtClean="0"/>
              <a:t>)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3,5% </a:t>
            </a:r>
            <a:r>
              <a:rPr lang="tr-TR" altLang="tr-TR" dirty="0" err="1" smtClean="0"/>
              <a:t>oil</a:t>
            </a:r>
            <a:r>
              <a:rPr lang="tr-TR" altLang="tr-TR" dirty="0" smtClean="0"/>
              <a:t>/</a:t>
            </a:r>
            <a:r>
              <a:rPr lang="tr-TR" altLang="tr-TR" dirty="0" err="1" smtClean="0"/>
              <a:t>fat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dispers</a:t>
            </a:r>
            <a:r>
              <a:rPr lang="tr-TR" altLang="tr-TR" dirty="0" smtClean="0"/>
              <a:t>)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endParaRPr lang="tr-TR" altLang="tr-TR" dirty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Milk</a:t>
            </a:r>
            <a:r>
              <a:rPr lang="tr-TR" altLang="tr-TR" dirty="0" smtClean="0"/>
              <a:t> = </a:t>
            </a:r>
            <a:r>
              <a:rPr lang="tr-TR" altLang="tr-TR" dirty="0" err="1" smtClean="0"/>
              <a:t>oil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emulsion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water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Because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water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amount</a:t>
            </a:r>
            <a:r>
              <a:rPr lang="tr-TR" altLang="tr-TR" dirty="0" smtClean="0"/>
              <a:t> is </a:t>
            </a:r>
            <a:r>
              <a:rPr lang="tr-TR" altLang="tr-TR" dirty="0" err="1" smtClean="0"/>
              <a:t>high</a:t>
            </a:r>
            <a:endParaRPr lang="tr-TR" altLang="tr-TR" dirty="0" smtClean="0"/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73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5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butter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Adverse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stuation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Fat</a:t>
            </a:r>
            <a:r>
              <a:rPr lang="tr-TR" altLang="tr-TR" dirty="0" smtClean="0"/>
              <a:t> is </a:t>
            </a:r>
            <a:r>
              <a:rPr lang="tr-TR" altLang="tr-TR" dirty="0" err="1" smtClean="0"/>
              <a:t>dispersion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it can be </a:t>
            </a:r>
            <a:r>
              <a:rPr lang="tr-TR" altLang="tr-TR" dirty="0" err="1" smtClean="0"/>
              <a:t>diluated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adding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different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fats</a:t>
            </a:r>
            <a:r>
              <a:rPr lang="tr-TR" altLang="tr-TR" dirty="0" smtClean="0"/>
              <a:t>/</a:t>
            </a:r>
            <a:r>
              <a:rPr lang="tr-TR" altLang="tr-TR" dirty="0" err="1" smtClean="0"/>
              <a:t>oils</a:t>
            </a:r>
            <a:r>
              <a:rPr lang="tr-TR" altLang="tr-TR" dirty="0" smtClean="0"/>
              <a:t>.</a:t>
            </a:r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17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6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animal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nutrition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emulsions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formed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</a:t>
            </a:r>
            <a:r>
              <a:rPr lang="tr-TR" altLang="tr-TR" dirty="0" smtClean="0"/>
              <a:t> </a:t>
            </a:r>
          </a:p>
          <a:p>
            <a:pPr algn="just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dirty="0" err="1" smtClean="0"/>
              <a:t>diluetion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full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fat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milk</a:t>
            </a:r>
            <a:r>
              <a:rPr lang="tr-TR" altLang="tr-TR" dirty="0" smtClean="0"/>
              <a:t> </a:t>
            </a:r>
          </a:p>
          <a:p>
            <a:pPr algn="just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dirty="0" err="1" smtClean="0"/>
              <a:t>preperation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formula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calves</a:t>
            </a:r>
            <a:r>
              <a:rPr lang="tr-TR" altLang="tr-TR" dirty="0" smtClean="0"/>
              <a:t> </a:t>
            </a:r>
          </a:p>
          <a:p>
            <a:pPr algn="just"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tr-TR" altLang="tr-TR" dirty="0" err="1" smtClean="0"/>
              <a:t>mixation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vitamins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that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soluble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oil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with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water</a:t>
            </a:r>
            <a:endParaRPr lang="tr-TR" altLang="tr-TR" dirty="0" smtClean="0"/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2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7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Lesitin</a:t>
            </a:r>
            <a:endParaRPr lang="tr-TR" altLang="tr-TR" b="1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Contain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linoleic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arachidonic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linolenic</a:t>
            </a:r>
            <a:r>
              <a:rPr lang="tr-TR" altLang="tr-TR" dirty="0" smtClean="0"/>
              <a:t> as </a:t>
            </a:r>
            <a:r>
              <a:rPr lang="tr-TR" altLang="tr-TR" dirty="0" err="1" smtClean="0"/>
              <a:t>well</a:t>
            </a:r>
            <a:r>
              <a:rPr lang="tr-TR" altLang="tr-TR" dirty="0" smtClean="0"/>
              <a:t> as </a:t>
            </a:r>
            <a:r>
              <a:rPr lang="tr-TR" altLang="tr-TR" dirty="0" err="1" smtClean="0"/>
              <a:t>stearic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glycerin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colin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phosphoric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fatty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seeds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yeast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egg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yolk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Especially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from</a:t>
            </a:r>
            <a:r>
              <a:rPr lang="tr-TR" altLang="tr-TR" dirty="0" smtClean="0"/>
              <a:t> soy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rape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seed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Easily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soluble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oil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ether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De </a:t>
            </a:r>
            <a:r>
              <a:rPr lang="tr-TR" altLang="tr-TR" dirty="0" err="1" smtClean="0"/>
              <a:t>novo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from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colin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neutral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oil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phosphoric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acid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intestine</a:t>
            </a:r>
            <a:r>
              <a:rPr lang="tr-TR" altLang="tr-TR" dirty="0" smtClean="0"/>
              <a:t> Wall.</a:t>
            </a:r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75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8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Glycerine</a:t>
            </a:r>
            <a:endParaRPr lang="tr-TR" altLang="tr-TR" b="1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Neutral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oils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include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triglycerid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One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two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molecules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remove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from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triglycerid</a:t>
            </a:r>
            <a:r>
              <a:rPr lang="tr-TR" altLang="tr-TR" dirty="0" smtClean="0"/>
              <a:t> = mono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diglycerides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which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like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emulgator</a:t>
            </a:r>
            <a:r>
              <a:rPr lang="tr-TR" altLang="tr-TR" dirty="0" smtClean="0"/>
              <a:t> form.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They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cereal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oils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other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oils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fats</a:t>
            </a:r>
            <a:r>
              <a:rPr lang="tr-TR" altLang="tr-TR" dirty="0" smtClean="0"/>
              <a:t>)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Add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formula</a:t>
            </a:r>
            <a:r>
              <a:rPr lang="tr-TR" altLang="tr-TR" dirty="0" smtClean="0"/>
              <a:t> 0,5-1,5%</a:t>
            </a:r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All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are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digested</a:t>
            </a:r>
            <a:r>
              <a:rPr lang="tr-TR" altLang="tr-TR" dirty="0" smtClean="0"/>
              <a:t> in </a:t>
            </a:r>
            <a:r>
              <a:rPr lang="tr-TR" altLang="tr-TR" dirty="0" err="1" smtClean="0"/>
              <a:t>digestive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system</a:t>
            </a:r>
            <a:endParaRPr lang="tr-TR" altLang="tr-TR" dirty="0" smtClean="0"/>
          </a:p>
          <a:p>
            <a:pPr algn="just">
              <a:spcBef>
                <a:spcPts val="1200"/>
              </a:spcBef>
              <a:spcAft>
                <a:spcPts val="300"/>
              </a:spcAft>
            </a:pPr>
            <a:endParaRPr lang="tr-TR" alt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4656222" y="1848492"/>
            <a:ext cx="3633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38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877" y="104302"/>
            <a:ext cx="844952" cy="803917"/>
          </a:xfrm>
          <a:prstGeom prst="rect">
            <a:avLst/>
          </a:prstGeom>
        </p:spPr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>
          <a:xfrm>
            <a:off x="1" y="5379530"/>
            <a:ext cx="8574602" cy="49955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fld id="{2FDCE2CE-10EF-422B-8428-DC9A139AAAF8}" type="slidenum">
              <a:rPr lang="tr-TR" sz="1200" b="1"/>
              <a:t>9</a:t>
            </a:fld>
            <a:endParaRPr lang="tr-TR" sz="1200" b="1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00" y="5388740"/>
            <a:ext cx="846308" cy="49034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910" y="537953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714" y="5388740"/>
            <a:ext cx="651076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88" y="5388740"/>
            <a:ext cx="518691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481" y="5388740"/>
            <a:ext cx="727804" cy="4903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776288" y="1044576"/>
            <a:ext cx="7597691" cy="4129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b="1" dirty="0" err="1" smtClean="0"/>
              <a:t>Fatty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acid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esters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with</a:t>
            </a:r>
            <a:r>
              <a:rPr lang="tr-TR" altLang="tr-TR" b="1" dirty="0" smtClean="0"/>
              <a:t> </a:t>
            </a:r>
            <a:r>
              <a:rPr lang="tr-TR" altLang="tr-TR" b="1" dirty="0" err="1" smtClean="0"/>
              <a:t>sugar</a:t>
            </a:r>
            <a:endParaRPr lang="tr-TR" altLang="tr-TR" b="1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smtClean="0"/>
              <a:t>T</a:t>
            </a:r>
            <a:r>
              <a:rPr lang="en-US" altLang="tr-TR" dirty="0" smtClean="0"/>
              <a:t>he </a:t>
            </a:r>
            <a:r>
              <a:rPr lang="en-US" altLang="tr-TR" dirty="0"/>
              <a:t>free carboxyl group </a:t>
            </a:r>
            <a:r>
              <a:rPr lang="tr-TR" altLang="tr-TR" dirty="0" smtClean="0"/>
              <a:t>of </a:t>
            </a:r>
            <a:r>
              <a:rPr lang="en-US" altLang="tr-TR" dirty="0" smtClean="0"/>
              <a:t>a </a:t>
            </a:r>
            <a:r>
              <a:rPr lang="en-US" altLang="tr-TR" dirty="0"/>
              <a:t>long-chain fatty acid esterifies with </a:t>
            </a:r>
            <a:r>
              <a:rPr lang="en-US" altLang="tr-TR" dirty="0" smtClean="0"/>
              <a:t>sugar molecule</a:t>
            </a:r>
            <a:r>
              <a:rPr lang="tr-TR" altLang="tr-TR" dirty="0" smtClean="0"/>
              <a:t>,</a:t>
            </a:r>
            <a:r>
              <a:rPr lang="en-US" altLang="tr-TR" dirty="0" smtClean="0"/>
              <a:t> </a:t>
            </a:r>
            <a:r>
              <a:rPr lang="en-US" altLang="tr-TR" dirty="0"/>
              <a:t>form sugar fatty acids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 marL="0" indent="0" algn="just">
              <a:spcBef>
                <a:spcPts val="1200"/>
              </a:spcBef>
              <a:spcAft>
                <a:spcPts val="300"/>
              </a:spcAft>
              <a:buNone/>
            </a:pPr>
            <a:r>
              <a:rPr lang="tr-TR" altLang="tr-TR" dirty="0" err="1" smtClean="0"/>
              <a:t>Add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to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formula</a:t>
            </a:r>
            <a:r>
              <a:rPr lang="tr-TR" altLang="tr-TR" dirty="0" smtClean="0"/>
              <a:t> 0,5-1,5%</a:t>
            </a:r>
            <a:endParaRPr lang="tr-TR" altLang="tr-TR" dirty="0"/>
          </a:p>
        </p:txBody>
      </p:sp>
      <p:sp>
        <p:nvSpPr>
          <p:cNvPr id="15" name="TextBox 5"/>
          <p:cNvSpPr txBox="1"/>
          <p:nvPr/>
        </p:nvSpPr>
        <p:spPr>
          <a:xfrm>
            <a:off x="-961317" y="82859"/>
            <a:ext cx="89154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600" b="1" dirty="0" err="1" smtClean="0">
                <a:solidFill>
                  <a:srgbClr val="C00000"/>
                </a:solidFill>
              </a:rPr>
              <a:t>Emulgators-Stabilizers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60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2211</TotalTime>
  <Words>377</Words>
  <Application>Microsoft Office PowerPoint</Application>
  <PresentationFormat>Ekran Gösterisi (4:3)</PresentationFormat>
  <Paragraphs>64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Teması</vt:lpstr>
      <vt:lpstr>  Feed Additives  Dr. Özge SIZMAZ University of Ankara Faculty of Veterinary Medicine Department of Animal Nutrition and Nutritional Diseases, Ankara, Turkey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Özge</dc:creator>
  <cp:lastModifiedBy>Özge</cp:lastModifiedBy>
  <cp:revision>173</cp:revision>
  <dcterms:created xsi:type="dcterms:W3CDTF">2015-04-15T06:32:36Z</dcterms:created>
  <dcterms:modified xsi:type="dcterms:W3CDTF">2018-01-08T07:42:08Z</dcterms:modified>
</cp:coreProperties>
</file>