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howGuides="1">
      <p:cViewPr varScale="1">
        <p:scale>
          <a:sx n="70" d="100"/>
          <a:sy n="70" d="100"/>
        </p:scale>
        <p:origin x="714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B64B55-60A1-4DFF-A7E5-99B954067559}" type="datetimeFigureOut">
              <a:rPr lang="tr-TR" smtClean="0"/>
              <a:t>5.2.2018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F683EE-492C-479E-A73F-4EDABDD0AB7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126442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B64B55-60A1-4DFF-A7E5-99B954067559}" type="datetimeFigureOut">
              <a:rPr lang="tr-TR" smtClean="0"/>
              <a:t>5.2.2018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F683EE-492C-479E-A73F-4EDABDD0AB7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830014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B64B55-60A1-4DFF-A7E5-99B954067559}" type="datetimeFigureOut">
              <a:rPr lang="tr-TR" smtClean="0"/>
              <a:t>5.2.2018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F683EE-492C-479E-A73F-4EDABDD0AB7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3347159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4DD44-36F0-412B-A4F9-A76B5186EDD0}" type="datetimeFigureOut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5.2.2018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E368B-A54C-435E-810F-648F9133CE78}" type="slidenum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‹#›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1524256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4DD44-36F0-412B-A4F9-A76B5186EDD0}" type="datetimeFigureOut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5.2.2018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E368B-A54C-435E-810F-648F9133CE78}" type="slidenum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‹#›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96732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4DD44-36F0-412B-A4F9-A76B5186EDD0}" type="datetimeFigureOut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5.2.2018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E368B-A54C-435E-810F-648F9133CE78}" type="slidenum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‹#›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265488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4DD44-36F0-412B-A4F9-A76B5186EDD0}" type="datetimeFigureOut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5.2.2018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E368B-A54C-435E-810F-648F9133CE78}" type="slidenum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‹#›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2919001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4DD44-36F0-412B-A4F9-A76B5186EDD0}" type="datetimeFigureOut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5.2.2018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E368B-A54C-435E-810F-648F9133CE78}" type="slidenum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‹#›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527763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4DD44-36F0-412B-A4F9-A76B5186EDD0}" type="datetimeFigureOut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5.2.2018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E368B-A54C-435E-810F-648F9133CE78}" type="slidenum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‹#›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3481238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4DD44-36F0-412B-A4F9-A76B5186EDD0}" type="datetimeFigureOut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5.2.2018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E368B-A54C-435E-810F-648F9133CE78}" type="slidenum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‹#›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5385037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4DD44-36F0-412B-A4F9-A76B5186EDD0}" type="datetimeFigureOut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5.2.2018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E368B-A54C-435E-810F-648F9133CE78}" type="slidenum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‹#›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459059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B64B55-60A1-4DFF-A7E5-99B954067559}" type="datetimeFigureOut">
              <a:rPr lang="tr-TR" smtClean="0"/>
              <a:t>5.2.2018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F683EE-492C-479E-A73F-4EDABDD0AB7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9519346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4DD44-36F0-412B-A4F9-A76B5186EDD0}" type="datetimeFigureOut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5.2.2018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E368B-A54C-435E-810F-648F9133CE78}" type="slidenum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‹#›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055036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4DD44-36F0-412B-A4F9-A76B5186EDD0}" type="datetimeFigureOut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5.2.2018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E368B-A54C-435E-810F-648F9133CE78}" type="slidenum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‹#›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657411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4DD44-36F0-412B-A4F9-A76B5186EDD0}" type="datetimeFigureOut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5.2.2018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E368B-A54C-435E-810F-648F9133CE78}" type="slidenum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‹#›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018676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4DD44-36F0-412B-A4F9-A76B5186EDD0}" type="datetimeFigureOut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5.2.2018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E368B-A54C-435E-810F-648F9133CE78}" type="slidenum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‹#›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z="8000" dirty="0">
                <a:solidFill>
                  <a:prstClr val="white"/>
                </a:solidFill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algn="r"/>
            <a:r>
              <a:rPr lang="en-US" sz="8000" dirty="0">
                <a:solidFill>
                  <a:prstClr val="white"/>
                </a:solidFill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5351481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4DD44-36F0-412B-A4F9-A76B5186EDD0}" type="datetimeFigureOut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5.2.2018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E368B-A54C-435E-810F-648F9133CE78}" type="slidenum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‹#›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536410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4DD44-36F0-412B-A4F9-A76B5186EDD0}" type="datetimeFigureOut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5.2.2018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E368B-A54C-435E-810F-648F9133CE78}" type="slidenum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‹#›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z="8000" dirty="0">
                <a:solidFill>
                  <a:prstClr val="white"/>
                </a:solidFill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algn="r"/>
            <a:r>
              <a:rPr lang="en-US" sz="8000" dirty="0">
                <a:solidFill>
                  <a:prstClr val="white"/>
                </a:solidFill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04138545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4DD44-36F0-412B-A4F9-A76B5186EDD0}" type="datetimeFigureOut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5.2.2018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E368B-A54C-435E-810F-648F9133CE78}" type="slidenum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‹#›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84868114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4DD44-36F0-412B-A4F9-A76B5186EDD0}" type="datetimeFigureOut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5.2.2018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E368B-A54C-435E-810F-648F9133CE78}" type="slidenum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‹#›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1866914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4DD44-36F0-412B-A4F9-A76B5186EDD0}" type="datetimeFigureOut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5.2.2018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E368B-A54C-435E-810F-648F9133CE78}" type="slidenum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‹#›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597399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B64B55-60A1-4DFF-A7E5-99B954067559}" type="datetimeFigureOut">
              <a:rPr lang="tr-TR" smtClean="0"/>
              <a:t>5.2.2018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F683EE-492C-479E-A73F-4EDABDD0AB7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218145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B64B55-60A1-4DFF-A7E5-99B954067559}" type="datetimeFigureOut">
              <a:rPr lang="tr-TR" smtClean="0"/>
              <a:t>5.2.2018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F683EE-492C-479E-A73F-4EDABDD0AB7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394579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B64B55-60A1-4DFF-A7E5-99B954067559}" type="datetimeFigureOut">
              <a:rPr lang="tr-TR" smtClean="0"/>
              <a:t>5.2.2018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F683EE-492C-479E-A73F-4EDABDD0AB7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756779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B64B55-60A1-4DFF-A7E5-99B954067559}" type="datetimeFigureOut">
              <a:rPr lang="tr-TR" smtClean="0"/>
              <a:t>5.2.2018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F683EE-492C-479E-A73F-4EDABDD0AB7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600389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B64B55-60A1-4DFF-A7E5-99B954067559}" type="datetimeFigureOut">
              <a:rPr lang="tr-TR" smtClean="0"/>
              <a:t>5.2.2018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F683EE-492C-479E-A73F-4EDABDD0AB7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686842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B64B55-60A1-4DFF-A7E5-99B954067559}" type="datetimeFigureOut">
              <a:rPr lang="tr-TR" smtClean="0"/>
              <a:t>5.2.2018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F683EE-492C-479E-A73F-4EDABDD0AB7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620715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B64B55-60A1-4DFF-A7E5-99B954067559}" type="datetimeFigureOut">
              <a:rPr lang="tr-TR" smtClean="0"/>
              <a:t>5.2.2018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F683EE-492C-479E-A73F-4EDABDD0AB7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948336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18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17" Type="http://schemas.openxmlformats.org/officeDocument/2006/relationships/slideLayout" Target="../slideLayouts/slideLayout28.xml"/><Relationship Id="rId2" Type="http://schemas.openxmlformats.org/officeDocument/2006/relationships/slideLayout" Target="../slideLayouts/slideLayout13.xml"/><Relationship Id="rId16" Type="http://schemas.openxmlformats.org/officeDocument/2006/relationships/slideLayout" Target="../slideLayouts/slideLayout27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B64B55-60A1-4DFF-A7E5-99B954067559}" type="datetimeFigureOut">
              <a:rPr lang="tr-TR" smtClean="0"/>
              <a:t>5.2.2018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F683EE-492C-479E-A73F-4EDABDD0AB7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419119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F2E4DD44-36F0-412B-A4F9-A76B5186EDD0}" type="datetimeFigureOut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5.2.2018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9E4E368B-A54C-435E-810F-648F9133CE78}" type="slidenum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‹#›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316953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27049" y="2127018"/>
            <a:ext cx="10515600" cy="1325563"/>
          </a:xfrm>
        </p:spPr>
        <p:txBody>
          <a:bodyPr/>
          <a:lstStyle/>
          <a:p>
            <a:pPr algn="ctr"/>
            <a:r>
              <a:rPr lang="tr-TR" dirty="0" smtClean="0"/>
              <a:t>Banka ve Mali Kuruluşlar:</a:t>
            </a:r>
            <a:br>
              <a:rPr lang="tr-TR" dirty="0" smtClean="0"/>
            </a:br>
            <a:r>
              <a:rPr lang="tr-TR" dirty="0" smtClean="0"/>
              <a:t>finansal piyasalar</a:t>
            </a:r>
            <a:r>
              <a:rPr lang="tr-TR" dirty="0" smtClean="0"/>
              <a:t>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3286044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nvan 4"/>
          <p:cNvSpPr>
            <a:spLocks noGrp="1"/>
          </p:cNvSpPr>
          <p:nvPr>
            <p:ph type="title"/>
          </p:nvPr>
        </p:nvSpPr>
        <p:spPr>
          <a:xfrm>
            <a:off x="1085655" y="411975"/>
            <a:ext cx="8534401" cy="524727"/>
          </a:xfrm>
        </p:spPr>
        <p:txBody>
          <a:bodyPr>
            <a:normAutofit fontScale="90000"/>
          </a:bodyPr>
          <a:lstStyle/>
          <a:p>
            <a:r>
              <a:rPr lang="tr-TR" cap="none" dirty="0" smtClean="0">
                <a:solidFill>
                  <a:prstClr val="white"/>
                </a:solidFill>
              </a:rPr>
              <a:t>Finansal piyasalar</a:t>
            </a:r>
            <a:endParaRPr lang="tr-TR" cap="none" dirty="0"/>
          </a:p>
        </p:txBody>
      </p:sp>
      <p:sp>
        <p:nvSpPr>
          <p:cNvPr id="6" name="Metin Yer Tutucusu 5"/>
          <p:cNvSpPr>
            <a:spLocks noGrp="1"/>
          </p:cNvSpPr>
          <p:nvPr>
            <p:ph type="body" idx="1"/>
          </p:nvPr>
        </p:nvSpPr>
        <p:spPr>
          <a:xfrm>
            <a:off x="769434" y="936702"/>
            <a:ext cx="10560205" cy="5363737"/>
          </a:xfrm>
        </p:spPr>
        <p:txBody>
          <a:bodyPr>
            <a:normAutofit fontScale="25000" lnSpcReduction="20000"/>
          </a:bodyPr>
          <a:lstStyle/>
          <a:p>
            <a:r>
              <a:rPr lang="tr-TR" sz="11200" u="sng" dirty="0" smtClean="0"/>
              <a:t>Organize piyasalar: </a:t>
            </a:r>
          </a:p>
          <a:p>
            <a:r>
              <a:rPr lang="tr-TR" sz="11200" dirty="0" smtClean="0"/>
              <a:t>İMKB bünyesindeki bütün piyasalar</a:t>
            </a:r>
          </a:p>
          <a:p>
            <a:r>
              <a:rPr lang="tr-TR" sz="11200" dirty="0" smtClean="0"/>
              <a:t>TCMB bünyesindeki piyasalar</a:t>
            </a:r>
          </a:p>
          <a:p>
            <a:r>
              <a:rPr lang="tr-TR" sz="11200" dirty="0" smtClean="0"/>
              <a:t>Vadeli İşlem opsiyon Borsası</a:t>
            </a:r>
          </a:p>
          <a:p>
            <a:r>
              <a:rPr lang="tr-TR" sz="11200" dirty="0" err="1" smtClean="0"/>
              <a:t>Takasbank</a:t>
            </a:r>
            <a:r>
              <a:rPr lang="tr-TR" sz="11200" dirty="0" smtClean="0"/>
              <a:t> Para Piyasası</a:t>
            </a:r>
          </a:p>
          <a:p>
            <a:r>
              <a:rPr lang="tr-TR" sz="11200" dirty="0" smtClean="0"/>
              <a:t>İstanbul Altın Borsası</a:t>
            </a:r>
          </a:p>
          <a:p>
            <a:endParaRPr lang="tr-TR" sz="11200" dirty="0" smtClean="0"/>
          </a:p>
          <a:p>
            <a:r>
              <a:rPr lang="tr-TR" sz="11200" u="sng" dirty="0" smtClean="0"/>
              <a:t>Tezgah üstü piyasalar:</a:t>
            </a:r>
          </a:p>
          <a:p>
            <a:r>
              <a:rPr lang="tr-TR" sz="11200" dirty="0" smtClean="0"/>
              <a:t>Bankalar arası TL/döviz/repo/tahvil piyasası</a:t>
            </a:r>
          </a:p>
          <a:p>
            <a:r>
              <a:rPr lang="tr-TR" sz="11200" dirty="0" smtClean="0"/>
              <a:t>Serbest efektif/altın piyasası</a:t>
            </a:r>
          </a:p>
          <a:p>
            <a:endParaRPr lang="tr-TR" sz="7000" dirty="0" smtClean="0"/>
          </a:p>
          <a:p>
            <a:endParaRPr lang="tr-TR" sz="7300" dirty="0" smtClean="0"/>
          </a:p>
          <a:p>
            <a:endParaRPr lang="tr-TR" sz="7300" dirty="0" smtClean="0"/>
          </a:p>
          <a:p>
            <a:endParaRPr lang="tr-TR" sz="2800" dirty="0" smtClean="0"/>
          </a:p>
          <a:p>
            <a:endParaRPr lang="tr-TR" sz="2800" dirty="0" smtClean="0"/>
          </a:p>
          <a:p>
            <a:endParaRPr lang="tr-TR" sz="2800" dirty="0" smtClean="0"/>
          </a:p>
          <a:p>
            <a:r>
              <a:rPr lang="tr-TR" sz="2800" dirty="0" smtClean="0"/>
              <a:t> 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9217954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nvan 4"/>
          <p:cNvSpPr>
            <a:spLocks noGrp="1"/>
          </p:cNvSpPr>
          <p:nvPr>
            <p:ph type="title"/>
          </p:nvPr>
        </p:nvSpPr>
        <p:spPr>
          <a:xfrm>
            <a:off x="1085655" y="411975"/>
            <a:ext cx="8534401" cy="524727"/>
          </a:xfrm>
        </p:spPr>
        <p:txBody>
          <a:bodyPr>
            <a:normAutofit fontScale="90000"/>
          </a:bodyPr>
          <a:lstStyle/>
          <a:p>
            <a:r>
              <a:rPr lang="tr-TR" cap="none" dirty="0" smtClean="0">
                <a:solidFill>
                  <a:prstClr val="white"/>
                </a:solidFill>
              </a:rPr>
              <a:t>Finansal piyasalar</a:t>
            </a:r>
            <a:endParaRPr lang="tr-TR" cap="none" dirty="0"/>
          </a:p>
        </p:txBody>
      </p:sp>
      <p:sp>
        <p:nvSpPr>
          <p:cNvPr id="6" name="Metin Yer Tutucusu 5"/>
          <p:cNvSpPr>
            <a:spLocks noGrp="1"/>
          </p:cNvSpPr>
          <p:nvPr>
            <p:ph type="body" idx="1"/>
          </p:nvPr>
        </p:nvSpPr>
        <p:spPr>
          <a:xfrm>
            <a:off x="769434" y="936702"/>
            <a:ext cx="10560205" cy="5363737"/>
          </a:xfrm>
        </p:spPr>
        <p:txBody>
          <a:bodyPr>
            <a:normAutofit fontScale="25000" lnSpcReduction="20000"/>
          </a:bodyPr>
          <a:lstStyle/>
          <a:p>
            <a:r>
              <a:rPr lang="tr-TR" sz="11200" u="sng" dirty="0"/>
              <a:t>P</a:t>
            </a:r>
            <a:r>
              <a:rPr lang="tr-TR" sz="11200" u="sng" dirty="0" smtClean="0"/>
              <a:t>ara </a:t>
            </a:r>
            <a:r>
              <a:rPr lang="tr-TR" sz="11200" u="sng" dirty="0" smtClean="0"/>
              <a:t>P</a:t>
            </a:r>
            <a:r>
              <a:rPr lang="tr-TR" sz="11200" u="sng" dirty="0" smtClean="0"/>
              <a:t>iyasaları:</a:t>
            </a:r>
          </a:p>
          <a:p>
            <a:r>
              <a:rPr lang="tr-TR" sz="11200" dirty="0" smtClean="0"/>
              <a:t>Vadesi 1 yıla kadar olan varlıkların işlem gördüğü piyasalar</a:t>
            </a:r>
          </a:p>
          <a:p>
            <a:endParaRPr lang="tr-TR" sz="11200" dirty="0"/>
          </a:p>
          <a:p>
            <a:pPr lvl="0">
              <a:buClr>
                <a:prstClr val="white"/>
              </a:buClr>
            </a:pPr>
            <a:r>
              <a:rPr lang="tr-TR" sz="11200" dirty="0">
                <a:solidFill>
                  <a:srgbClr val="146194">
                    <a:lumMod val="75000"/>
                  </a:srgbClr>
                </a:solidFill>
              </a:rPr>
              <a:t>Para piyasası; daha geniş ticaret hacmi; daha likit; daha az fiyat dalgalanması; daha güvenli; işlem gören araçların ödenmeme riski ve paraya dönüştürülme maliyeti düşüktür.</a:t>
            </a:r>
          </a:p>
          <a:p>
            <a:endParaRPr lang="tr-TR" sz="11200" dirty="0" smtClean="0"/>
          </a:p>
          <a:p>
            <a:r>
              <a:rPr lang="tr-TR" sz="11200" u="sng" dirty="0" smtClean="0"/>
              <a:t>Sermaye Piyasaları:</a:t>
            </a:r>
          </a:p>
          <a:p>
            <a:r>
              <a:rPr lang="tr-TR" sz="11200" dirty="0" smtClean="0"/>
              <a:t>Vadesi 1 yıldan uzun; uzun vadeli borç araçları ve varlıkların el değiştirdiği piyasalar</a:t>
            </a:r>
          </a:p>
          <a:p>
            <a:endParaRPr lang="tr-TR" sz="11200" dirty="0"/>
          </a:p>
          <a:p>
            <a:endParaRPr lang="tr-TR" sz="7300" dirty="0" smtClean="0"/>
          </a:p>
          <a:p>
            <a:endParaRPr lang="tr-TR" sz="7300" dirty="0"/>
          </a:p>
          <a:p>
            <a:endParaRPr lang="tr-TR" sz="7300" dirty="0" smtClean="0"/>
          </a:p>
          <a:p>
            <a:endParaRPr lang="tr-TR" sz="7300" dirty="0" smtClean="0"/>
          </a:p>
          <a:p>
            <a:endParaRPr lang="tr-TR" sz="2800" dirty="0" smtClean="0"/>
          </a:p>
          <a:p>
            <a:endParaRPr lang="tr-TR" sz="2800" dirty="0" smtClean="0"/>
          </a:p>
          <a:p>
            <a:endParaRPr lang="tr-TR" sz="2800" dirty="0" smtClean="0"/>
          </a:p>
          <a:p>
            <a:r>
              <a:rPr lang="tr-TR" sz="2800" dirty="0" smtClean="0"/>
              <a:t> 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47952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nvan 4"/>
          <p:cNvSpPr>
            <a:spLocks noGrp="1"/>
          </p:cNvSpPr>
          <p:nvPr>
            <p:ph type="title"/>
          </p:nvPr>
        </p:nvSpPr>
        <p:spPr>
          <a:xfrm>
            <a:off x="1085655" y="411975"/>
            <a:ext cx="8534401" cy="524727"/>
          </a:xfrm>
        </p:spPr>
        <p:txBody>
          <a:bodyPr>
            <a:normAutofit fontScale="90000"/>
          </a:bodyPr>
          <a:lstStyle/>
          <a:p>
            <a:r>
              <a:rPr lang="tr-TR" cap="none" dirty="0" smtClean="0">
                <a:solidFill>
                  <a:prstClr val="white"/>
                </a:solidFill>
              </a:rPr>
              <a:t>Finansal piyasalar</a:t>
            </a:r>
            <a:endParaRPr lang="tr-TR" cap="none" dirty="0"/>
          </a:p>
        </p:txBody>
      </p:sp>
      <p:sp>
        <p:nvSpPr>
          <p:cNvPr id="6" name="Metin Yer Tutucusu 5"/>
          <p:cNvSpPr>
            <a:spLocks noGrp="1"/>
          </p:cNvSpPr>
          <p:nvPr>
            <p:ph type="body" idx="1"/>
          </p:nvPr>
        </p:nvSpPr>
        <p:spPr>
          <a:xfrm>
            <a:off x="769434" y="936702"/>
            <a:ext cx="10560205" cy="5363737"/>
          </a:xfrm>
        </p:spPr>
        <p:txBody>
          <a:bodyPr>
            <a:normAutofit fontScale="47500" lnSpcReduction="20000"/>
          </a:bodyPr>
          <a:lstStyle/>
          <a:p>
            <a:r>
              <a:rPr lang="tr-TR" sz="7300" dirty="0"/>
              <a:t>P</a:t>
            </a:r>
            <a:r>
              <a:rPr lang="tr-TR" sz="7300" dirty="0" smtClean="0"/>
              <a:t>ara Piyasası Araçları:</a:t>
            </a:r>
          </a:p>
          <a:p>
            <a:r>
              <a:rPr lang="tr-TR" sz="7300" dirty="0" smtClean="0"/>
              <a:t>Hazine bonoları</a:t>
            </a:r>
          </a:p>
          <a:p>
            <a:r>
              <a:rPr lang="tr-TR" sz="7300" dirty="0" smtClean="0"/>
              <a:t>Finansman bonosu</a:t>
            </a:r>
          </a:p>
          <a:p>
            <a:r>
              <a:rPr lang="tr-TR" sz="7300" dirty="0" smtClean="0"/>
              <a:t>Geri satın alma anlaşması/Repo</a:t>
            </a:r>
          </a:p>
          <a:p>
            <a:r>
              <a:rPr lang="tr-TR" sz="7300" dirty="0" smtClean="0"/>
              <a:t>Bankalar arası krediler</a:t>
            </a:r>
          </a:p>
          <a:p>
            <a:r>
              <a:rPr lang="tr-TR" sz="7300" dirty="0" smtClean="0"/>
              <a:t>Ciro edilebilir banka mevduat sertifikası</a:t>
            </a:r>
          </a:p>
          <a:p>
            <a:r>
              <a:rPr lang="tr-TR" sz="7300" dirty="0" smtClean="0"/>
              <a:t>Banka teminatı</a:t>
            </a:r>
            <a:endParaRPr lang="tr-TR" sz="7300" dirty="0" smtClean="0"/>
          </a:p>
          <a:p>
            <a:endParaRPr lang="tr-TR" sz="2800" dirty="0" smtClean="0"/>
          </a:p>
          <a:p>
            <a:endParaRPr lang="tr-TR" sz="2800" dirty="0" smtClean="0"/>
          </a:p>
          <a:p>
            <a:endParaRPr lang="tr-TR" sz="2800" dirty="0" smtClean="0"/>
          </a:p>
          <a:p>
            <a:r>
              <a:rPr lang="tr-TR" sz="2800" dirty="0" smtClean="0"/>
              <a:t> 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5214876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nvan 4"/>
          <p:cNvSpPr>
            <a:spLocks noGrp="1"/>
          </p:cNvSpPr>
          <p:nvPr>
            <p:ph type="title"/>
          </p:nvPr>
        </p:nvSpPr>
        <p:spPr>
          <a:xfrm>
            <a:off x="1085655" y="411975"/>
            <a:ext cx="8534401" cy="524727"/>
          </a:xfrm>
        </p:spPr>
        <p:txBody>
          <a:bodyPr>
            <a:normAutofit fontScale="90000"/>
          </a:bodyPr>
          <a:lstStyle/>
          <a:p>
            <a:r>
              <a:rPr lang="tr-TR" cap="none" dirty="0" smtClean="0">
                <a:solidFill>
                  <a:prstClr val="white"/>
                </a:solidFill>
              </a:rPr>
              <a:t>Finansal piyasalar</a:t>
            </a:r>
            <a:endParaRPr lang="tr-TR" cap="none" dirty="0"/>
          </a:p>
        </p:txBody>
      </p:sp>
      <p:sp>
        <p:nvSpPr>
          <p:cNvPr id="6" name="Metin Yer Tutucusu 5"/>
          <p:cNvSpPr>
            <a:spLocks noGrp="1"/>
          </p:cNvSpPr>
          <p:nvPr>
            <p:ph type="body" idx="1"/>
          </p:nvPr>
        </p:nvSpPr>
        <p:spPr>
          <a:xfrm>
            <a:off x="769434" y="936702"/>
            <a:ext cx="10560205" cy="5363737"/>
          </a:xfrm>
        </p:spPr>
        <p:txBody>
          <a:bodyPr>
            <a:normAutofit fontScale="47500" lnSpcReduction="20000"/>
          </a:bodyPr>
          <a:lstStyle/>
          <a:p>
            <a:r>
              <a:rPr lang="tr-TR" sz="7300" dirty="0" smtClean="0"/>
              <a:t>Sermaye Piyasası Araçları:</a:t>
            </a:r>
          </a:p>
          <a:p>
            <a:r>
              <a:rPr lang="tr-TR" sz="7300" dirty="0" smtClean="0"/>
              <a:t>Hisse senetleri(vadesi yoktur; uzun vadeli)</a:t>
            </a:r>
          </a:p>
          <a:p>
            <a:r>
              <a:rPr lang="tr-TR" sz="7300" dirty="0" smtClean="0"/>
              <a:t>Şirket tahvilleri</a:t>
            </a:r>
          </a:p>
          <a:p>
            <a:r>
              <a:rPr lang="tr-TR" sz="7300" dirty="0" smtClean="0"/>
              <a:t>Hazine tahvilleri</a:t>
            </a:r>
          </a:p>
          <a:p>
            <a:r>
              <a:rPr lang="tr-TR" sz="7300" dirty="0" smtClean="0"/>
              <a:t>Kamu kuruluşları menkul kıymetleri</a:t>
            </a:r>
          </a:p>
          <a:p>
            <a:r>
              <a:rPr lang="tr-TR" sz="7300" dirty="0" smtClean="0"/>
              <a:t>Belediye tahvilleri</a:t>
            </a:r>
          </a:p>
          <a:p>
            <a:r>
              <a:rPr lang="tr-TR" sz="7300" dirty="0" smtClean="0"/>
              <a:t>Tüketici kredileri ve ticari krediler</a:t>
            </a:r>
          </a:p>
          <a:p>
            <a:r>
              <a:rPr lang="tr-TR" sz="7300" dirty="0" smtClean="0"/>
              <a:t>İpotek kredileri</a:t>
            </a:r>
            <a:endParaRPr lang="tr-TR" sz="7300" dirty="0" smtClean="0"/>
          </a:p>
          <a:p>
            <a:r>
              <a:rPr lang="tr-TR" sz="2800" dirty="0" smtClean="0"/>
              <a:t>  </a:t>
            </a:r>
            <a:endParaRPr lang="tr-TR" sz="2800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49146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nvan 4"/>
          <p:cNvSpPr>
            <a:spLocks noGrp="1"/>
          </p:cNvSpPr>
          <p:nvPr>
            <p:ph type="title"/>
          </p:nvPr>
        </p:nvSpPr>
        <p:spPr>
          <a:xfrm>
            <a:off x="1085655" y="411975"/>
            <a:ext cx="8534401" cy="524727"/>
          </a:xfrm>
        </p:spPr>
        <p:txBody>
          <a:bodyPr>
            <a:normAutofit fontScale="90000"/>
          </a:bodyPr>
          <a:lstStyle/>
          <a:p>
            <a:r>
              <a:rPr lang="tr-TR" cap="none" dirty="0" smtClean="0"/>
              <a:t>Finansal Piyasalar</a:t>
            </a:r>
            <a:endParaRPr lang="tr-TR" cap="none" dirty="0"/>
          </a:p>
        </p:txBody>
      </p:sp>
      <p:sp>
        <p:nvSpPr>
          <p:cNvPr id="6" name="Metin Yer Tutucusu 5"/>
          <p:cNvSpPr>
            <a:spLocks noGrp="1"/>
          </p:cNvSpPr>
          <p:nvPr>
            <p:ph type="body" idx="1"/>
          </p:nvPr>
        </p:nvSpPr>
        <p:spPr>
          <a:xfrm>
            <a:off x="769434" y="936702"/>
            <a:ext cx="10560205" cy="5363737"/>
          </a:xfrm>
        </p:spPr>
        <p:txBody>
          <a:bodyPr/>
          <a:lstStyle/>
          <a:p>
            <a:endParaRPr lang="tr-TR" sz="2800" dirty="0" smtClean="0"/>
          </a:p>
          <a:p>
            <a:r>
              <a:rPr lang="tr-TR" sz="2800" dirty="0" smtClean="0"/>
              <a:t>Öğrenme Amaçları</a:t>
            </a:r>
            <a:r>
              <a:rPr lang="tr-TR" sz="2800" dirty="0" smtClean="0"/>
              <a:t>: </a:t>
            </a:r>
            <a:r>
              <a:rPr lang="tr-TR" sz="2800" dirty="0"/>
              <a:t>B</a:t>
            </a:r>
            <a:r>
              <a:rPr lang="tr-TR" sz="2800" dirty="0" smtClean="0"/>
              <a:t>u derste, finansal piyasalar, el değiştiren varlığın niteliğine göre, piyasaya sürülme zamanına göre, vadesine göre ve piyasanın örgütlenme biçimine göre ayrıma tabi tutularak değerlendirilecektir. Türkiye’den örnekler çerçevesinde finansal piyasaların </a:t>
            </a:r>
            <a:r>
              <a:rPr lang="tr-TR" sz="2800" smtClean="0"/>
              <a:t>anlaşılması sağlanacaktır. </a:t>
            </a:r>
            <a:endParaRPr lang="tr-TR" sz="2800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73678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nvan 4"/>
          <p:cNvSpPr>
            <a:spLocks noGrp="1"/>
          </p:cNvSpPr>
          <p:nvPr>
            <p:ph type="title"/>
          </p:nvPr>
        </p:nvSpPr>
        <p:spPr>
          <a:xfrm>
            <a:off x="1085655" y="411975"/>
            <a:ext cx="8534401" cy="524727"/>
          </a:xfrm>
        </p:spPr>
        <p:txBody>
          <a:bodyPr>
            <a:normAutofit fontScale="90000"/>
          </a:bodyPr>
          <a:lstStyle/>
          <a:p>
            <a:r>
              <a:rPr lang="tr-TR" cap="none" dirty="0" smtClean="0">
                <a:solidFill>
                  <a:prstClr val="white"/>
                </a:solidFill>
              </a:rPr>
              <a:t>Finansal piyasalar</a:t>
            </a:r>
            <a:endParaRPr lang="tr-TR" cap="none" dirty="0"/>
          </a:p>
        </p:txBody>
      </p:sp>
      <p:sp>
        <p:nvSpPr>
          <p:cNvPr id="6" name="Metin Yer Tutucusu 5"/>
          <p:cNvSpPr>
            <a:spLocks noGrp="1"/>
          </p:cNvSpPr>
          <p:nvPr>
            <p:ph type="body" idx="1"/>
          </p:nvPr>
        </p:nvSpPr>
        <p:spPr>
          <a:xfrm>
            <a:off x="769434" y="936702"/>
            <a:ext cx="10560205" cy="5363737"/>
          </a:xfrm>
        </p:spPr>
        <p:txBody>
          <a:bodyPr>
            <a:normAutofit fontScale="25000" lnSpcReduction="20000"/>
          </a:bodyPr>
          <a:lstStyle/>
          <a:p>
            <a:r>
              <a:rPr lang="tr-TR" sz="12800" dirty="0" smtClean="0"/>
              <a:t>İçerik</a:t>
            </a:r>
            <a:r>
              <a:rPr lang="tr-TR" sz="12800" dirty="0" smtClean="0"/>
              <a:t>: </a:t>
            </a:r>
          </a:p>
          <a:p>
            <a:r>
              <a:rPr lang="tr-TR" sz="12800" dirty="0" smtClean="0"/>
              <a:t>Finansal Piyasalar</a:t>
            </a:r>
          </a:p>
          <a:p>
            <a:r>
              <a:rPr lang="tr-TR" sz="12800" dirty="0" smtClean="0"/>
              <a:t>Birincil ve İkincil Piyasalar</a:t>
            </a:r>
          </a:p>
          <a:p>
            <a:r>
              <a:rPr lang="tr-TR" sz="12800" dirty="0" smtClean="0"/>
              <a:t>Organize ve Tezgah üstü Piyasalar</a:t>
            </a:r>
          </a:p>
          <a:p>
            <a:r>
              <a:rPr lang="tr-TR" sz="12800" dirty="0" smtClean="0"/>
              <a:t>Para ve Sermaye Piyasaları </a:t>
            </a:r>
          </a:p>
          <a:p>
            <a:r>
              <a:rPr lang="tr-TR" sz="12800" dirty="0" smtClean="0"/>
              <a:t>Para ve Sermaye Piyasası Araçları </a:t>
            </a:r>
          </a:p>
          <a:p>
            <a:endParaRPr lang="tr-TR" sz="12800" dirty="0" smtClean="0"/>
          </a:p>
          <a:p>
            <a:r>
              <a:rPr lang="tr-TR" sz="12800" dirty="0" smtClean="0"/>
              <a:t> </a:t>
            </a:r>
            <a:endParaRPr lang="tr-TR" sz="12800" dirty="0" smtClean="0"/>
          </a:p>
          <a:p>
            <a:r>
              <a:rPr lang="tr-TR" sz="12800" dirty="0" smtClean="0"/>
              <a:t> </a:t>
            </a:r>
            <a:endParaRPr lang="tr-TR" sz="12800" dirty="0" smtClean="0"/>
          </a:p>
          <a:p>
            <a:endParaRPr lang="tr-TR" sz="2800" dirty="0" smtClean="0"/>
          </a:p>
          <a:p>
            <a:endParaRPr lang="tr-TR" sz="2800" dirty="0" smtClean="0"/>
          </a:p>
          <a:p>
            <a:endParaRPr lang="tr-TR" sz="2800" dirty="0" smtClean="0"/>
          </a:p>
          <a:p>
            <a:r>
              <a:rPr lang="tr-TR" sz="2800" dirty="0" smtClean="0"/>
              <a:t> 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834051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nvan 4"/>
          <p:cNvSpPr>
            <a:spLocks noGrp="1"/>
          </p:cNvSpPr>
          <p:nvPr>
            <p:ph type="title"/>
          </p:nvPr>
        </p:nvSpPr>
        <p:spPr>
          <a:xfrm>
            <a:off x="1085655" y="411975"/>
            <a:ext cx="8534401" cy="524727"/>
          </a:xfrm>
        </p:spPr>
        <p:txBody>
          <a:bodyPr>
            <a:normAutofit fontScale="90000"/>
          </a:bodyPr>
          <a:lstStyle/>
          <a:p>
            <a:r>
              <a:rPr lang="tr-TR" cap="none" dirty="0" smtClean="0">
                <a:solidFill>
                  <a:prstClr val="white"/>
                </a:solidFill>
              </a:rPr>
              <a:t>Finansal piyasalar</a:t>
            </a:r>
            <a:endParaRPr lang="tr-TR" cap="none" dirty="0"/>
          </a:p>
        </p:txBody>
      </p:sp>
      <p:sp>
        <p:nvSpPr>
          <p:cNvPr id="6" name="Metin Yer Tutucusu 5"/>
          <p:cNvSpPr>
            <a:spLocks noGrp="1"/>
          </p:cNvSpPr>
          <p:nvPr>
            <p:ph type="body" idx="1"/>
          </p:nvPr>
        </p:nvSpPr>
        <p:spPr>
          <a:xfrm>
            <a:off x="769434" y="936702"/>
            <a:ext cx="10560205" cy="5363737"/>
          </a:xfrm>
        </p:spPr>
        <p:txBody>
          <a:bodyPr>
            <a:normAutofit fontScale="25000" lnSpcReduction="20000"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tr-TR" sz="12800" dirty="0" smtClean="0"/>
              <a:t>Doğrudan finansman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tr-TR" sz="12800" dirty="0" smtClean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tr-TR" sz="12800" dirty="0" smtClean="0"/>
              <a:t>Genellikle borçlanma ya da ortaklık hakkı veren araçlar ile finansal piyasalarda gerçekleştirilmektedir.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tr-TR" sz="12800" dirty="0" smtClean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tr-TR" sz="12800" dirty="0" smtClean="0"/>
              <a:t>Alacak: IOU; borç senedi</a:t>
            </a:r>
          </a:p>
          <a:p>
            <a:r>
              <a:rPr lang="tr-TR" sz="12800" dirty="0"/>
              <a:t>	</a:t>
            </a:r>
            <a:r>
              <a:rPr lang="tr-TR" sz="12800" dirty="0" smtClean="0"/>
              <a:t>Ortaklık hakkı </a:t>
            </a:r>
          </a:p>
          <a:p>
            <a:endParaRPr lang="tr-TR" sz="12800" dirty="0" smtClean="0"/>
          </a:p>
          <a:p>
            <a:endParaRPr lang="tr-TR" sz="12800" dirty="0" smtClean="0"/>
          </a:p>
          <a:p>
            <a:r>
              <a:rPr lang="tr-TR" sz="12800" dirty="0" smtClean="0"/>
              <a:t> </a:t>
            </a:r>
            <a:endParaRPr lang="tr-TR" sz="12800" dirty="0" smtClean="0"/>
          </a:p>
          <a:p>
            <a:endParaRPr lang="tr-TR" sz="2800" dirty="0" smtClean="0"/>
          </a:p>
          <a:p>
            <a:endParaRPr lang="tr-TR" sz="2800" dirty="0" smtClean="0"/>
          </a:p>
          <a:p>
            <a:endParaRPr lang="tr-TR" sz="2800" dirty="0" smtClean="0"/>
          </a:p>
          <a:p>
            <a:r>
              <a:rPr lang="tr-TR" sz="2800" dirty="0" smtClean="0"/>
              <a:t> 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303441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nvan 4"/>
          <p:cNvSpPr>
            <a:spLocks noGrp="1"/>
          </p:cNvSpPr>
          <p:nvPr>
            <p:ph type="title"/>
          </p:nvPr>
        </p:nvSpPr>
        <p:spPr>
          <a:xfrm>
            <a:off x="1085655" y="411975"/>
            <a:ext cx="8534401" cy="524727"/>
          </a:xfrm>
        </p:spPr>
        <p:txBody>
          <a:bodyPr>
            <a:normAutofit fontScale="90000"/>
          </a:bodyPr>
          <a:lstStyle/>
          <a:p>
            <a:r>
              <a:rPr lang="tr-TR" cap="none" dirty="0" smtClean="0">
                <a:solidFill>
                  <a:prstClr val="white"/>
                </a:solidFill>
              </a:rPr>
              <a:t>Finansal piyasalar</a:t>
            </a:r>
            <a:endParaRPr lang="tr-TR" cap="none" dirty="0"/>
          </a:p>
        </p:txBody>
      </p:sp>
      <p:sp>
        <p:nvSpPr>
          <p:cNvPr id="6" name="Metin Yer Tutucusu 5"/>
          <p:cNvSpPr>
            <a:spLocks noGrp="1"/>
          </p:cNvSpPr>
          <p:nvPr>
            <p:ph type="body" idx="1"/>
          </p:nvPr>
        </p:nvSpPr>
        <p:spPr>
          <a:xfrm>
            <a:off x="769434" y="936702"/>
            <a:ext cx="10560205" cy="5363737"/>
          </a:xfrm>
        </p:spPr>
        <p:txBody>
          <a:bodyPr>
            <a:normAutofit fontScale="25000" lnSpcReduction="20000"/>
          </a:bodyPr>
          <a:lstStyle/>
          <a:p>
            <a:endParaRPr lang="tr-TR" sz="7300" dirty="0" smtClean="0"/>
          </a:p>
          <a:p>
            <a:r>
              <a:rPr lang="tr-TR" sz="11200" dirty="0" smtClean="0"/>
              <a:t>B</a:t>
            </a:r>
            <a:r>
              <a:rPr lang="tr-TR" sz="11200" dirty="0" smtClean="0"/>
              <a:t>orçlanma aracı: çıkaran kuruluş açısından YÜKÜMLÜLÜK</a:t>
            </a:r>
          </a:p>
          <a:p>
            <a:endParaRPr lang="tr-TR" sz="11200" dirty="0" smtClean="0"/>
          </a:p>
          <a:p>
            <a:r>
              <a:rPr lang="tr-TR" sz="11200" dirty="0" smtClean="0"/>
              <a:t>Borç verip bu menkul kıymeti alan kişi açısından ALACAK HAKKI</a:t>
            </a:r>
          </a:p>
          <a:p>
            <a:endParaRPr lang="tr-TR" sz="11200" dirty="0" smtClean="0"/>
          </a:p>
          <a:p>
            <a:r>
              <a:rPr lang="tr-TR" sz="11200" dirty="0" smtClean="0"/>
              <a:t>Borçlanma aracını satan kişinin/kuruluşun gelecekteki geliri üzerinde hak iddiası anlamına geliyor. </a:t>
            </a:r>
          </a:p>
          <a:p>
            <a:endParaRPr lang="tr-TR" sz="11200" dirty="0" smtClean="0"/>
          </a:p>
          <a:p>
            <a:r>
              <a:rPr lang="tr-TR" sz="11200" dirty="0" smtClean="0"/>
              <a:t>Tasarruf sahibinden borçlanma; periyodik ödemeler</a:t>
            </a:r>
          </a:p>
          <a:p>
            <a:endParaRPr lang="tr-TR" sz="7300" dirty="0" smtClean="0"/>
          </a:p>
          <a:p>
            <a:endParaRPr lang="tr-TR" sz="7300" dirty="0" smtClean="0"/>
          </a:p>
          <a:p>
            <a:endParaRPr lang="tr-TR" sz="2800" dirty="0" smtClean="0"/>
          </a:p>
          <a:p>
            <a:endParaRPr lang="tr-TR" sz="2800" dirty="0" smtClean="0"/>
          </a:p>
          <a:p>
            <a:endParaRPr lang="tr-TR" sz="2800" dirty="0" smtClean="0"/>
          </a:p>
          <a:p>
            <a:r>
              <a:rPr lang="tr-TR" sz="2800" dirty="0" smtClean="0"/>
              <a:t> 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6346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nvan 4"/>
          <p:cNvSpPr>
            <a:spLocks noGrp="1"/>
          </p:cNvSpPr>
          <p:nvPr>
            <p:ph type="title"/>
          </p:nvPr>
        </p:nvSpPr>
        <p:spPr>
          <a:xfrm>
            <a:off x="1085655" y="411975"/>
            <a:ext cx="8534401" cy="524727"/>
          </a:xfrm>
        </p:spPr>
        <p:txBody>
          <a:bodyPr>
            <a:normAutofit fontScale="90000"/>
          </a:bodyPr>
          <a:lstStyle/>
          <a:p>
            <a:r>
              <a:rPr lang="tr-TR" cap="none" dirty="0" smtClean="0">
                <a:solidFill>
                  <a:prstClr val="white"/>
                </a:solidFill>
              </a:rPr>
              <a:t>Finansal piyasalar</a:t>
            </a:r>
            <a:endParaRPr lang="tr-TR" cap="none" dirty="0"/>
          </a:p>
        </p:txBody>
      </p:sp>
      <p:sp>
        <p:nvSpPr>
          <p:cNvPr id="6" name="Metin Yer Tutucusu 5"/>
          <p:cNvSpPr>
            <a:spLocks noGrp="1"/>
          </p:cNvSpPr>
          <p:nvPr>
            <p:ph type="body" idx="1"/>
          </p:nvPr>
        </p:nvSpPr>
        <p:spPr>
          <a:xfrm>
            <a:off x="769434" y="936702"/>
            <a:ext cx="10560205" cy="5363737"/>
          </a:xfrm>
        </p:spPr>
        <p:txBody>
          <a:bodyPr>
            <a:normAutofit fontScale="40000" lnSpcReduction="20000"/>
          </a:bodyPr>
          <a:lstStyle/>
          <a:p>
            <a:r>
              <a:rPr lang="tr-TR" sz="7000" dirty="0" smtClean="0"/>
              <a:t>Ortaklık hakkı veren araçlar: </a:t>
            </a:r>
          </a:p>
          <a:p>
            <a:endParaRPr lang="tr-TR" sz="7000" dirty="0" smtClean="0"/>
          </a:p>
          <a:p>
            <a:r>
              <a:rPr lang="tr-TR" sz="7000" dirty="0" smtClean="0"/>
              <a:t>Net gelirin paylaşımına dayanmaktadır.</a:t>
            </a:r>
          </a:p>
          <a:p>
            <a:endParaRPr lang="tr-TR" sz="7000" dirty="0" smtClean="0"/>
          </a:p>
          <a:p>
            <a:r>
              <a:rPr lang="tr-TR" sz="7000" dirty="0" smtClean="0"/>
              <a:t>Bir şirketin hisse senedi satın alınarak ortak olunur.</a:t>
            </a:r>
          </a:p>
          <a:p>
            <a:endParaRPr lang="tr-TR" sz="7000" dirty="0" smtClean="0"/>
          </a:p>
          <a:p>
            <a:r>
              <a:rPr lang="tr-TR" sz="7000" dirty="0" smtClean="0"/>
              <a:t>KAR/ZARARA ortaklık anlamına gelmektedir.  </a:t>
            </a:r>
            <a:endParaRPr lang="tr-TR" sz="7000" dirty="0" smtClean="0"/>
          </a:p>
          <a:p>
            <a:endParaRPr lang="tr-TR" sz="7000" dirty="0" smtClean="0"/>
          </a:p>
          <a:p>
            <a:endParaRPr lang="tr-TR" sz="7000" dirty="0" smtClean="0"/>
          </a:p>
          <a:p>
            <a:endParaRPr lang="tr-TR" sz="2800" dirty="0" smtClean="0"/>
          </a:p>
          <a:p>
            <a:r>
              <a:rPr lang="tr-TR" sz="2800" dirty="0" smtClean="0"/>
              <a:t> 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4320709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nvan 4"/>
          <p:cNvSpPr>
            <a:spLocks noGrp="1"/>
          </p:cNvSpPr>
          <p:nvPr>
            <p:ph type="title"/>
          </p:nvPr>
        </p:nvSpPr>
        <p:spPr>
          <a:xfrm>
            <a:off x="1085655" y="411975"/>
            <a:ext cx="8534401" cy="524727"/>
          </a:xfrm>
        </p:spPr>
        <p:txBody>
          <a:bodyPr>
            <a:normAutofit fontScale="90000"/>
          </a:bodyPr>
          <a:lstStyle/>
          <a:p>
            <a:r>
              <a:rPr lang="tr-TR" cap="none" dirty="0" smtClean="0">
                <a:solidFill>
                  <a:prstClr val="white"/>
                </a:solidFill>
              </a:rPr>
              <a:t>Finansal piyasalar</a:t>
            </a:r>
            <a:endParaRPr lang="tr-TR" cap="none" dirty="0"/>
          </a:p>
        </p:txBody>
      </p:sp>
      <p:sp>
        <p:nvSpPr>
          <p:cNvPr id="6" name="Metin Yer Tutucusu 5"/>
          <p:cNvSpPr>
            <a:spLocks noGrp="1"/>
          </p:cNvSpPr>
          <p:nvPr>
            <p:ph type="body" idx="1"/>
          </p:nvPr>
        </p:nvSpPr>
        <p:spPr>
          <a:xfrm>
            <a:off x="769434" y="936702"/>
            <a:ext cx="10560205" cy="5363737"/>
          </a:xfrm>
        </p:spPr>
        <p:txBody>
          <a:bodyPr>
            <a:normAutofit fontScale="25000" lnSpcReduction="20000"/>
          </a:bodyPr>
          <a:lstStyle/>
          <a:p>
            <a:r>
              <a:rPr lang="tr-TR" sz="11200" dirty="0" smtClean="0"/>
              <a:t>Finansal piyasalar birkaç açıdan sınıflandırılabilir: </a:t>
            </a:r>
          </a:p>
          <a:p>
            <a:endParaRPr lang="tr-TR" sz="11200" dirty="0" smtClean="0"/>
          </a:p>
          <a:p>
            <a:r>
              <a:rPr lang="tr-TR" sz="11200" dirty="0" smtClean="0"/>
              <a:t>1. B</a:t>
            </a:r>
            <a:r>
              <a:rPr lang="tr-TR" sz="11200" dirty="0" smtClean="0"/>
              <a:t>orç ve varlık piyasası; ortaklık/alacak hakkı; finansal varlığın niteliğine göre</a:t>
            </a:r>
          </a:p>
          <a:p>
            <a:endParaRPr lang="tr-TR" sz="11200" dirty="0" smtClean="0"/>
          </a:p>
          <a:p>
            <a:r>
              <a:rPr lang="tr-TR" sz="11200" dirty="0" smtClean="0"/>
              <a:t>2. Birincil ve ikincil piyasa; finansal varlığın ne zaman piyasaya sürüldüğüne göre</a:t>
            </a:r>
          </a:p>
          <a:p>
            <a:endParaRPr lang="tr-TR" sz="11200" dirty="0" smtClean="0"/>
          </a:p>
          <a:p>
            <a:r>
              <a:rPr lang="tr-TR" sz="11200" dirty="0" smtClean="0"/>
              <a:t>3. Organize ve tezgah üstü piyasa; örgütlenme biçimine göre</a:t>
            </a:r>
          </a:p>
          <a:p>
            <a:endParaRPr lang="tr-TR" sz="11200" dirty="0" smtClean="0"/>
          </a:p>
          <a:p>
            <a:r>
              <a:rPr lang="tr-TR" sz="11200" dirty="0" smtClean="0"/>
              <a:t>4. Para ve sermaye piyasası; finansal varlığın vadesine göre</a:t>
            </a:r>
            <a:endParaRPr lang="tr-TR" sz="11200" dirty="0" smtClean="0"/>
          </a:p>
          <a:p>
            <a:endParaRPr lang="tr-TR" sz="7300" dirty="0" smtClean="0"/>
          </a:p>
          <a:p>
            <a:r>
              <a:rPr lang="tr-TR" sz="7300" dirty="0" smtClean="0"/>
              <a:t> </a:t>
            </a:r>
            <a:endParaRPr lang="tr-TR" sz="7300" dirty="0" smtClean="0"/>
          </a:p>
          <a:p>
            <a:endParaRPr lang="tr-TR" sz="2800" dirty="0" smtClean="0"/>
          </a:p>
          <a:p>
            <a:endParaRPr lang="tr-TR" sz="2800" dirty="0" smtClean="0"/>
          </a:p>
          <a:p>
            <a:endParaRPr lang="tr-TR" sz="2800" dirty="0" smtClean="0"/>
          </a:p>
          <a:p>
            <a:r>
              <a:rPr lang="tr-TR" sz="2800" dirty="0" smtClean="0"/>
              <a:t> 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297377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nvan 4"/>
          <p:cNvSpPr>
            <a:spLocks noGrp="1"/>
          </p:cNvSpPr>
          <p:nvPr>
            <p:ph type="title"/>
          </p:nvPr>
        </p:nvSpPr>
        <p:spPr>
          <a:xfrm>
            <a:off x="1085655" y="411975"/>
            <a:ext cx="8534401" cy="524727"/>
          </a:xfrm>
        </p:spPr>
        <p:txBody>
          <a:bodyPr>
            <a:normAutofit fontScale="90000"/>
          </a:bodyPr>
          <a:lstStyle/>
          <a:p>
            <a:r>
              <a:rPr lang="tr-TR" cap="none" dirty="0" smtClean="0">
                <a:solidFill>
                  <a:prstClr val="white"/>
                </a:solidFill>
              </a:rPr>
              <a:t>Finansal piyasalar</a:t>
            </a:r>
            <a:endParaRPr lang="tr-TR" cap="none" dirty="0"/>
          </a:p>
        </p:txBody>
      </p:sp>
      <p:sp>
        <p:nvSpPr>
          <p:cNvPr id="6" name="Metin Yer Tutucusu 5"/>
          <p:cNvSpPr>
            <a:spLocks noGrp="1"/>
          </p:cNvSpPr>
          <p:nvPr>
            <p:ph type="body" idx="1"/>
          </p:nvPr>
        </p:nvSpPr>
        <p:spPr>
          <a:xfrm>
            <a:off x="769434" y="936702"/>
            <a:ext cx="10560205" cy="5363737"/>
          </a:xfrm>
        </p:spPr>
        <p:txBody>
          <a:bodyPr>
            <a:normAutofit fontScale="25000" lnSpcReduction="20000"/>
          </a:bodyPr>
          <a:lstStyle/>
          <a:p>
            <a:r>
              <a:rPr lang="tr-TR" sz="11200" dirty="0" smtClean="0"/>
              <a:t>Birincil piyasa:</a:t>
            </a:r>
          </a:p>
          <a:p>
            <a:r>
              <a:rPr lang="tr-TR" sz="11200" dirty="0" smtClean="0"/>
              <a:t>Tahvil/hiss</a:t>
            </a:r>
            <a:r>
              <a:rPr lang="tr-TR" sz="11200" dirty="0" smtClean="0"/>
              <a:t>e senedi; şirket ya da devlet; ilk alıcıya satış</a:t>
            </a:r>
          </a:p>
          <a:p>
            <a:r>
              <a:rPr lang="tr-TR" sz="11200" dirty="0" smtClean="0"/>
              <a:t>Halkın katılımı çok sınırlı; kapalı kapılar ardında</a:t>
            </a:r>
          </a:p>
          <a:p>
            <a:r>
              <a:rPr lang="tr-TR" sz="11200" dirty="0" smtClean="0"/>
              <a:t>Yatırım bankası tarafından gerçekleştirilir.</a:t>
            </a:r>
          </a:p>
          <a:p>
            <a:endParaRPr lang="tr-TR" sz="11200" dirty="0"/>
          </a:p>
          <a:p>
            <a:r>
              <a:rPr lang="tr-TR" sz="11200" dirty="0" smtClean="0"/>
              <a:t>İkincil piyasa: </a:t>
            </a:r>
          </a:p>
          <a:p>
            <a:r>
              <a:rPr lang="tr-TR" sz="11200" dirty="0" smtClean="0"/>
              <a:t>Daha önce arz edilmiş varlıkların yeniden satışı</a:t>
            </a:r>
          </a:p>
          <a:p>
            <a:r>
              <a:rPr lang="tr-TR" sz="11200" dirty="0" smtClean="0"/>
              <a:t>Varlıklar el değiştirir</a:t>
            </a:r>
          </a:p>
          <a:p>
            <a:r>
              <a:rPr lang="tr-TR" sz="11200" dirty="0" smtClean="0"/>
              <a:t>Örnek: BORSA</a:t>
            </a:r>
          </a:p>
          <a:p>
            <a:endParaRPr lang="tr-TR" sz="9600" dirty="0"/>
          </a:p>
          <a:p>
            <a:r>
              <a:rPr lang="tr-TR" sz="11200" dirty="0" smtClean="0"/>
              <a:t>İkincil piyasa, finansal aracın satışını kolaylaştırır; birincil piyasada fiyatın belirlenmesini kolaylaştırır</a:t>
            </a:r>
          </a:p>
          <a:p>
            <a:endParaRPr lang="tr-TR" sz="8600" dirty="0" smtClean="0"/>
          </a:p>
          <a:p>
            <a:endParaRPr lang="tr-TR" sz="8600" dirty="0" smtClean="0"/>
          </a:p>
          <a:p>
            <a:endParaRPr lang="tr-TR" sz="7300" dirty="0" smtClean="0"/>
          </a:p>
          <a:p>
            <a:endParaRPr lang="tr-TR" sz="7300" dirty="0" smtClean="0"/>
          </a:p>
          <a:p>
            <a:endParaRPr lang="tr-TR" sz="7300" dirty="0" smtClean="0"/>
          </a:p>
          <a:p>
            <a:endParaRPr lang="tr-TR" sz="2800" dirty="0" smtClean="0"/>
          </a:p>
          <a:p>
            <a:endParaRPr lang="tr-TR" sz="2800" dirty="0" smtClean="0"/>
          </a:p>
          <a:p>
            <a:endParaRPr lang="tr-TR" sz="2800" dirty="0" smtClean="0"/>
          </a:p>
          <a:p>
            <a:r>
              <a:rPr lang="tr-TR" sz="2800" dirty="0" smtClean="0"/>
              <a:t> 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15631340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nvan 4"/>
          <p:cNvSpPr>
            <a:spLocks noGrp="1"/>
          </p:cNvSpPr>
          <p:nvPr>
            <p:ph type="title"/>
          </p:nvPr>
        </p:nvSpPr>
        <p:spPr>
          <a:xfrm>
            <a:off x="1085655" y="411975"/>
            <a:ext cx="8534401" cy="524727"/>
          </a:xfrm>
        </p:spPr>
        <p:txBody>
          <a:bodyPr>
            <a:normAutofit fontScale="90000"/>
          </a:bodyPr>
          <a:lstStyle/>
          <a:p>
            <a:r>
              <a:rPr lang="tr-TR" cap="none" dirty="0" smtClean="0">
                <a:solidFill>
                  <a:prstClr val="white"/>
                </a:solidFill>
              </a:rPr>
              <a:t>Finansal piyasalar</a:t>
            </a:r>
            <a:endParaRPr lang="tr-TR" cap="none" dirty="0"/>
          </a:p>
        </p:txBody>
      </p:sp>
      <p:sp>
        <p:nvSpPr>
          <p:cNvPr id="6" name="Metin Yer Tutucusu 5"/>
          <p:cNvSpPr>
            <a:spLocks noGrp="1"/>
          </p:cNvSpPr>
          <p:nvPr>
            <p:ph type="body" idx="1"/>
          </p:nvPr>
        </p:nvSpPr>
        <p:spPr>
          <a:xfrm>
            <a:off x="769434" y="936702"/>
            <a:ext cx="10560205" cy="5363737"/>
          </a:xfrm>
        </p:spPr>
        <p:txBody>
          <a:bodyPr>
            <a:normAutofit fontScale="25000" lnSpcReduction="20000"/>
          </a:bodyPr>
          <a:lstStyle/>
          <a:p>
            <a:endParaRPr lang="tr-TR" sz="7300" dirty="0" smtClean="0"/>
          </a:p>
          <a:p>
            <a:r>
              <a:rPr lang="tr-TR" sz="11200" dirty="0" smtClean="0"/>
              <a:t>Örgütlenme biçimine göre piyasalar; ikincil piyasa için geçerli</a:t>
            </a:r>
          </a:p>
          <a:p>
            <a:r>
              <a:rPr lang="tr-TR" sz="11200" u="sng" dirty="0" smtClean="0"/>
              <a:t>Organize piyasalar:</a:t>
            </a:r>
          </a:p>
          <a:p>
            <a:r>
              <a:rPr lang="tr-TR" sz="11200" dirty="0" smtClean="0"/>
              <a:t>Fiziksel bir mekan</a:t>
            </a:r>
          </a:p>
          <a:p>
            <a:r>
              <a:rPr lang="tr-TR" sz="11200" dirty="0" smtClean="0"/>
              <a:t>Yalnızca kayıtlı/</a:t>
            </a:r>
            <a:r>
              <a:rPr lang="tr-TR" sz="11200" dirty="0" err="1" smtClean="0"/>
              <a:t>kote</a:t>
            </a:r>
            <a:r>
              <a:rPr lang="tr-TR" sz="11200" dirty="0" smtClean="0"/>
              <a:t> edilmiş varlıklar el değiştirir</a:t>
            </a:r>
          </a:p>
          <a:p>
            <a:r>
              <a:rPr lang="tr-TR" sz="11200" dirty="0" smtClean="0"/>
              <a:t>Kayıtlı aracılar işlem yapar. Örnek: BORSA</a:t>
            </a:r>
          </a:p>
          <a:p>
            <a:pPr lvl="0">
              <a:buClr>
                <a:prstClr val="white"/>
              </a:buClr>
            </a:pPr>
            <a:r>
              <a:rPr lang="tr-TR" sz="11200" u="sng" dirty="0">
                <a:solidFill>
                  <a:srgbClr val="146194">
                    <a:lumMod val="75000"/>
                  </a:srgbClr>
                </a:solidFill>
              </a:rPr>
              <a:t>Tezgah üstü piyasalar:</a:t>
            </a:r>
          </a:p>
          <a:p>
            <a:pPr lvl="0">
              <a:buClr>
                <a:prstClr val="white"/>
              </a:buClr>
            </a:pPr>
            <a:r>
              <a:rPr lang="tr-TR" sz="11200" dirty="0" smtClean="0">
                <a:solidFill>
                  <a:srgbClr val="146194">
                    <a:lumMod val="75000"/>
                  </a:srgbClr>
                </a:solidFill>
              </a:rPr>
              <a:t>Fiziksel mekana bağlı değil; iletişim teknolojisi</a:t>
            </a:r>
          </a:p>
          <a:p>
            <a:pPr lvl="0">
              <a:buClr>
                <a:prstClr val="white"/>
              </a:buClr>
            </a:pPr>
            <a:r>
              <a:rPr lang="tr-TR" sz="11200" dirty="0" smtClean="0">
                <a:solidFill>
                  <a:srgbClr val="146194">
                    <a:lumMod val="75000"/>
                  </a:srgbClr>
                </a:solidFill>
              </a:rPr>
              <a:t>Yatırımcı doğrudan başvurup menkul kıymet alıp satabilir</a:t>
            </a:r>
          </a:p>
          <a:p>
            <a:pPr lvl="0">
              <a:buClr>
                <a:prstClr val="white"/>
              </a:buClr>
            </a:pPr>
            <a:r>
              <a:rPr lang="tr-TR" sz="11200" dirty="0" smtClean="0">
                <a:solidFill>
                  <a:srgbClr val="146194">
                    <a:lumMod val="75000"/>
                  </a:srgbClr>
                </a:solidFill>
              </a:rPr>
              <a:t> </a:t>
            </a:r>
            <a:endParaRPr lang="tr-TR" sz="11200" dirty="0">
              <a:solidFill>
                <a:srgbClr val="146194">
                  <a:lumMod val="75000"/>
                </a:srgbClr>
              </a:solidFill>
            </a:endParaRPr>
          </a:p>
          <a:p>
            <a:endParaRPr lang="tr-TR" sz="11200" dirty="0" smtClean="0"/>
          </a:p>
          <a:p>
            <a:endParaRPr lang="tr-TR" sz="11200" dirty="0" smtClean="0"/>
          </a:p>
          <a:p>
            <a:endParaRPr lang="tr-TR" sz="11200" dirty="0" smtClean="0"/>
          </a:p>
          <a:p>
            <a:endParaRPr lang="tr-TR" sz="11200" dirty="0" smtClean="0"/>
          </a:p>
          <a:p>
            <a:endParaRPr lang="tr-TR" sz="2800" dirty="0" smtClean="0"/>
          </a:p>
          <a:p>
            <a:r>
              <a:rPr lang="tr-TR" sz="2800" dirty="0" smtClean="0"/>
              <a:t> 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4991101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Dilim">
  <a:themeElements>
    <a:clrScheme name="Dilim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Dilim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lim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221</TotalTime>
  <Words>484</Words>
  <Application>Microsoft Office PowerPoint</Application>
  <PresentationFormat>Widescreen</PresentationFormat>
  <Paragraphs>170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13</vt:i4>
      </vt:variant>
    </vt:vector>
  </HeadingPairs>
  <TitlesOfParts>
    <vt:vector size="20" baseType="lpstr">
      <vt:lpstr>Arial</vt:lpstr>
      <vt:lpstr>Calibri</vt:lpstr>
      <vt:lpstr>Calibri Light</vt:lpstr>
      <vt:lpstr>Century Gothic</vt:lpstr>
      <vt:lpstr>Wingdings 3</vt:lpstr>
      <vt:lpstr>Office Theme</vt:lpstr>
      <vt:lpstr>Dilim</vt:lpstr>
      <vt:lpstr>Banka ve Mali Kuruluşlar: finansal piyasalar </vt:lpstr>
      <vt:lpstr>Finansal Piyasalar</vt:lpstr>
      <vt:lpstr>Finansal piyasalar</vt:lpstr>
      <vt:lpstr>Finansal piyasalar</vt:lpstr>
      <vt:lpstr>Finansal piyasalar</vt:lpstr>
      <vt:lpstr>Finansal piyasalar</vt:lpstr>
      <vt:lpstr>Finansal piyasalar</vt:lpstr>
      <vt:lpstr>Finansal piyasalar</vt:lpstr>
      <vt:lpstr>Finansal piyasalar</vt:lpstr>
      <vt:lpstr>Finansal piyasalar</vt:lpstr>
      <vt:lpstr>Finansal piyasalar</vt:lpstr>
      <vt:lpstr>Finansal piyasalar</vt:lpstr>
      <vt:lpstr>Finansal piyasalar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Banka ve Mali Kuruluşlar: finansal piyasalar </dc:title>
  <dc:creator>özlem genç</dc:creator>
  <cp:lastModifiedBy>özlem genç</cp:lastModifiedBy>
  <cp:revision>13</cp:revision>
  <dcterms:created xsi:type="dcterms:W3CDTF">2018-02-05T20:13:26Z</dcterms:created>
  <dcterms:modified xsi:type="dcterms:W3CDTF">2018-02-05T23:55:18Z</dcterms:modified>
</cp:coreProperties>
</file>