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6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00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47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242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7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54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9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7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1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50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193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50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74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86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514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64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385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68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66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3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1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67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03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68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07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8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4B55-60A1-4DFF-A7E5-99B954067559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83EE-492C-479E-A73F-4EDABDD0A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91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69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finansal piyasalar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86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u="sng" dirty="0" smtClean="0"/>
              <a:t>Organize piyasalar: </a:t>
            </a:r>
          </a:p>
          <a:p>
            <a:r>
              <a:rPr lang="tr-TR" sz="11200" dirty="0" smtClean="0"/>
              <a:t>İMKB bünyesindeki bütün piyasalar</a:t>
            </a:r>
          </a:p>
          <a:p>
            <a:r>
              <a:rPr lang="tr-TR" sz="11200" dirty="0" smtClean="0"/>
              <a:t>TCMB bünyesindeki piyasalar</a:t>
            </a:r>
          </a:p>
          <a:p>
            <a:r>
              <a:rPr lang="tr-TR" sz="11200" dirty="0" smtClean="0"/>
              <a:t>Vadeli İşlem opsiyon Borsası</a:t>
            </a:r>
          </a:p>
          <a:p>
            <a:r>
              <a:rPr lang="tr-TR" sz="11200" dirty="0" err="1" smtClean="0"/>
              <a:t>Takasbank</a:t>
            </a:r>
            <a:r>
              <a:rPr lang="tr-TR" sz="11200" dirty="0" smtClean="0"/>
              <a:t> Para Piyasası</a:t>
            </a:r>
          </a:p>
          <a:p>
            <a:r>
              <a:rPr lang="tr-TR" sz="11200" dirty="0" smtClean="0"/>
              <a:t>İstanbul Altın Borsası</a:t>
            </a:r>
          </a:p>
          <a:p>
            <a:endParaRPr lang="tr-TR" sz="11200" dirty="0" smtClean="0"/>
          </a:p>
          <a:p>
            <a:r>
              <a:rPr lang="tr-TR" sz="11200" u="sng" dirty="0" smtClean="0"/>
              <a:t>Tezgah üstü piyasalar:</a:t>
            </a:r>
          </a:p>
          <a:p>
            <a:r>
              <a:rPr lang="tr-TR" sz="11200" dirty="0" smtClean="0"/>
              <a:t>Bankalar arası TL/döviz/repo/tahvil piyasası</a:t>
            </a:r>
          </a:p>
          <a:p>
            <a:r>
              <a:rPr lang="tr-TR" sz="11200" dirty="0" smtClean="0"/>
              <a:t>Serbest efektif/altın piyasası</a:t>
            </a:r>
          </a:p>
          <a:p>
            <a:endParaRPr lang="tr-TR" sz="7000" dirty="0" smtClean="0"/>
          </a:p>
          <a:p>
            <a:endParaRPr lang="tr-TR" sz="7300" dirty="0" smtClean="0"/>
          </a:p>
          <a:p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17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u="sng" dirty="0"/>
              <a:t>P</a:t>
            </a:r>
            <a:r>
              <a:rPr lang="tr-TR" sz="11200" u="sng" dirty="0" smtClean="0"/>
              <a:t>ara </a:t>
            </a:r>
            <a:r>
              <a:rPr lang="tr-TR" sz="11200" u="sng" dirty="0" smtClean="0"/>
              <a:t>P</a:t>
            </a:r>
            <a:r>
              <a:rPr lang="tr-TR" sz="11200" u="sng" dirty="0" smtClean="0"/>
              <a:t>iyasaları:</a:t>
            </a:r>
          </a:p>
          <a:p>
            <a:r>
              <a:rPr lang="tr-TR" sz="11200" dirty="0" smtClean="0"/>
              <a:t>Vadesi 1 yıla kadar olan varlıkların işlem gördüğü piyasalar</a:t>
            </a:r>
          </a:p>
          <a:p>
            <a:endParaRPr lang="tr-TR" sz="11200" dirty="0"/>
          </a:p>
          <a:p>
            <a:pPr lvl="0">
              <a:buClr>
                <a:prstClr val="white"/>
              </a:buClr>
            </a:pPr>
            <a:r>
              <a:rPr lang="tr-TR" sz="11200" dirty="0">
                <a:solidFill>
                  <a:srgbClr val="146194">
                    <a:lumMod val="75000"/>
                  </a:srgbClr>
                </a:solidFill>
              </a:rPr>
              <a:t>Para piyasası; daha geniş ticaret hacmi; daha likit; daha az fiyat dalgalanması; daha güvenli; işlem gören araçların ödenmeme riski ve paraya dönüştürülme maliyeti düşüktür.</a:t>
            </a:r>
          </a:p>
          <a:p>
            <a:endParaRPr lang="tr-TR" sz="11200" dirty="0" smtClean="0"/>
          </a:p>
          <a:p>
            <a:r>
              <a:rPr lang="tr-TR" sz="11200" u="sng" dirty="0" smtClean="0"/>
              <a:t>Sermaye Piyasaları:</a:t>
            </a:r>
          </a:p>
          <a:p>
            <a:r>
              <a:rPr lang="tr-TR" sz="11200" dirty="0" smtClean="0"/>
              <a:t>Vadesi 1 yıldan uzun; uzun vadeli borç araçları ve varlıkların el değiştirdiği piyasalar</a:t>
            </a:r>
          </a:p>
          <a:p>
            <a:endParaRPr lang="tr-TR" sz="11200" dirty="0"/>
          </a:p>
          <a:p>
            <a:endParaRPr lang="tr-TR" sz="7300" dirty="0" smtClean="0"/>
          </a:p>
          <a:p>
            <a:endParaRPr lang="tr-TR" sz="7300" dirty="0"/>
          </a:p>
          <a:p>
            <a:endParaRPr lang="tr-TR" sz="7300" dirty="0" smtClean="0"/>
          </a:p>
          <a:p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7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47500" lnSpcReduction="20000"/>
          </a:bodyPr>
          <a:lstStyle/>
          <a:p>
            <a:r>
              <a:rPr lang="tr-TR" sz="7300" dirty="0"/>
              <a:t>P</a:t>
            </a:r>
            <a:r>
              <a:rPr lang="tr-TR" sz="7300" dirty="0" smtClean="0"/>
              <a:t>ara Piyasası Araçları:</a:t>
            </a:r>
          </a:p>
          <a:p>
            <a:r>
              <a:rPr lang="tr-TR" sz="7300" dirty="0" smtClean="0"/>
              <a:t>Hazine bonoları</a:t>
            </a:r>
          </a:p>
          <a:p>
            <a:r>
              <a:rPr lang="tr-TR" sz="7300" dirty="0" smtClean="0"/>
              <a:t>Finansman bonosu</a:t>
            </a:r>
          </a:p>
          <a:p>
            <a:r>
              <a:rPr lang="tr-TR" sz="7300" dirty="0" smtClean="0"/>
              <a:t>Geri satın alma anlaşması/Repo</a:t>
            </a:r>
          </a:p>
          <a:p>
            <a:r>
              <a:rPr lang="tr-TR" sz="7300" dirty="0" smtClean="0"/>
              <a:t>Bankalar arası krediler</a:t>
            </a:r>
          </a:p>
          <a:p>
            <a:r>
              <a:rPr lang="tr-TR" sz="7300" dirty="0" smtClean="0"/>
              <a:t>Ciro edilebilir banka mevduat sertifikası</a:t>
            </a:r>
          </a:p>
          <a:p>
            <a:r>
              <a:rPr lang="tr-TR" sz="7300" dirty="0" smtClean="0"/>
              <a:t>Banka teminatı</a:t>
            </a:r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14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47500" lnSpcReduction="20000"/>
          </a:bodyPr>
          <a:lstStyle/>
          <a:p>
            <a:r>
              <a:rPr lang="tr-TR" sz="7300" dirty="0" smtClean="0"/>
              <a:t>Sermaye Piyasası Araçları:</a:t>
            </a:r>
          </a:p>
          <a:p>
            <a:r>
              <a:rPr lang="tr-TR" sz="7300" dirty="0" smtClean="0"/>
              <a:t>Hisse senetleri(vadesi yoktur; uzun vadeli)</a:t>
            </a:r>
          </a:p>
          <a:p>
            <a:r>
              <a:rPr lang="tr-TR" sz="7300" dirty="0" smtClean="0"/>
              <a:t>Şirket tahvilleri</a:t>
            </a:r>
          </a:p>
          <a:p>
            <a:r>
              <a:rPr lang="tr-TR" sz="7300" dirty="0" smtClean="0"/>
              <a:t>Hazine tahvilleri</a:t>
            </a:r>
          </a:p>
          <a:p>
            <a:r>
              <a:rPr lang="tr-TR" sz="7300" dirty="0" smtClean="0"/>
              <a:t>Kamu kuruluşları menkul kıymetleri</a:t>
            </a:r>
          </a:p>
          <a:p>
            <a:r>
              <a:rPr lang="tr-TR" sz="7300" dirty="0" smtClean="0"/>
              <a:t>Belediye tahvilleri</a:t>
            </a:r>
          </a:p>
          <a:p>
            <a:r>
              <a:rPr lang="tr-TR" sz="7300" dirty="0" smtClean="0"/>
              <a:t>Tüketici kredileri ve ticari krediler</a:t>
            </a:r>
          </a:p>
          <a:p>
            <a:r>
              <a:rPr lang="tr-TR" sz="7300" dirty="0" smtClean="0"/>
              <a:t>İpotek kredileri</a:t>
            </a:r>
            <a:endParaRPr lang="tr-TR" sz="7300" dirty="0" smtClean="0"/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1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Amaçları</a:t>
            </a:r>
            <a:r>
              <a:rPr lang="tr-TR" sz="2800" dirty="0" smtClean="0"/>
              <a:t>: </a:t>
            </a:r>
            <a:r>
              <a:rPr lang="tr-TR" sz="2800" dirty="0"/>
              <a:t>B</a:t>
            </a:r>
            <a:r>
              <a:rPr lang="tr-TR" sz="2800" dirty="0" smtClean="0"/>
              <a:t>u derste, finansal piyasalar, el değiştiren varlığın niteliğine göre, piyasaya sürülme zamanına göre, vadesine göre ve piyasanın örgütlenme biçimine göre ayrıma tabi tutularak değerlendirilecektir. Türkiye’den örnekler çerçevesinde finansal piyasaların </a:t>
            </a:r>
            <a:r>
              <a:rPr lang="tr-TR" sz="2800" smtClean="0"/>
              <a:t>anlaşılması sağlanacaktır.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İçerik</a:t>
            </a:r>
            <a:r>
              <a:rPr lang="tr-TR" sz="12800" dirty="0" smtClean="0"/>
              <a:t>: </a:t>
            </a:r>
          </a:p>
          <a:p>
            <a:r>
              <a:rPr lang="tr-TR" sz="12800" dirty="0" smtClean="0"/>
              <a:t>Finansal Piyasalar</a:t>
            </a:r>
          </a:p>
          <a:p>
            <a:r>
              <a:rPr lang="tr-TR" sz="12800" dirty="0" smtClean="0"/>
              <a:t>Birincil ve İkincil Piyasalar</a:t>
            </a:r>
          </a:p>
          <a:p>
            <a:r>
              <a:rPr lang="tr-TR" sz="12800" dirty="0" smtClean="0"/>
              <a:t>Organize ve Tezgah üstü Piyasalar</a:t>
            </a:r>
          </a:p>
          <a:p>
            <a:r>
              <a:rPr lang="tr-TR" sz="12800" dirty="0" smtClean="0"/>
              <a:t>Para ve Sermaye Piyasaları </a:t>
            </a:r>
          </a:p>
          <a:p>
            <a:r>
              <a:rPr lang="tr-TR" sz="12800" dirty="0" smtClean="0"/>
              <a:t>Para ve Sermaye Piyasası Araçları </a:t>
            </a:r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  <a:endParaRPr lang="tr-TR" sz="12800" dirty="0" smtClean="0"/>
          </a:p>
          <a:p>
            <a:r>
              <a:rPr lang="tr-TR" sz="12800" dirty="0" smtClean="0"/>
              <a:t> </a:t>
            </a:r>
            <a:endParaRPr lang="tr-TR" sz="1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40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12800" dirty="0" smtClean="0"/>
              <a:t>Doğrudan finansman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12800" dirty="0" smtClean="0"/>
              <a:t>Genellikle borçlanma ya da ortaklık hakkı veren araçlar ile finansal piyasalarda gerçekleştirilmektedir.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1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12800" dirty="0" smtClean="0"/>
              <a:t>Alacak: IOU; borç senedi</a:t>
            </a:r>
          </a:p>
          <a:p>
            <a:r>
              <a:rPr lang="tr-TR" sz="12800" dirty="0"/>
              <a:t>	</a:t>
            </a:r>
            <a:r>
              <a:rPr lang="tr-TR" sz="12800" dirty="0" smtClean="0"/>
              <a:t>Ortaklık hakkı </a:t>
            </a:r>
          </a:p>
          <a:p>
            <a:endParaRPr lang="tr-TR" sz="12800" dirty="0" smtClean="0"/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  <a:endParaRPr lang="tr-TR" sz="1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34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endParaRPr lang="tr-TR" sz="7300" dirty="0" smtClean="0"/>
          </a:p>
          <a:p>
            <a:r>
              <a:rPr lang="tr-TR" sz="11200" dirty="0" smtClean="0"/>
              <a:t>B</a:t>
            </a:r>
            <a:r>
              <a:rPr lang="tr-TR" sz="11200" dirty="0" smtClean="0"/>
              <a:t>orçlanma aracı: çıkaran kuruluş açısından YÜKÜMLÜLÜK</a:t>
            </a:r>
          </a:p>
          <a:p>
            <a:endParaRPr lang="tr-TR" sz="11200" dirty="0" smtClean="0"/>
          </a:p>
          <a:p>
            <a:r>
              <a:rPr lang="tr-TR" sz="11200" dirty="0" smtClean="0"/>
              <a:t>Borç verip bu menkul kıymeti alan kişi açısından ALACAK HAKKI</a:t>
            </a:r>
          </a:p>
          <a:p>
            <a:endParaRPr lang="tr-TR" sz="11200" dirty="0" smtClean="0"/>
          </a:p>
          <a:p>
            <a:r>
              <a:rPr lang="tr-TR" sz="11200" dirty="0" smtClean="0"/>
              <a:t>Borçlanma aracını satan kişinin/kuruluşun gelecekteki geliri üzerinde hak iddiası anlamına geliyor. </a:t>
            </a:r>
          </a:p>
          <a:p>
            <a:endParaRPr lang="tr-TR" sz="11200" dirty="0" smtClean="0"/>
          </a:p>
          <a:p>
            <a:r>
              <a:rPr lang="tr-TR" sz="11200" dirty="0" smtClean="0"/>
              <a:t>Tasarruf sahibinden borçlanma; periyodik ödemeler</a:t>
            </a:r>
          </a:p>
          <a:p>
            <a:endParaRPr lang="tr-TR" sz="7300" dirty="0" smtClean="0"/>
          </a:p>
          <a:p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40000" lnSpcReduction="20000"/>
          </a:bodyPr>
          <a:lstStyle/>
          <a:p>
            <a:r>
              <a:rPr lang="tr-TR" sz="7000" dirty="0" smtClean="0"/>
              <a:t>Ortaklık hakkı veren araçlar: </a:t>
            </a:r>
          </a:p>
          <a:p>
            <a:endParaRPr lang="tr-TR" sz="7000" dirty="0" smtClean="0"/>
          </a:p>
          <a:p>
            <a:r>
              <a:rPr lang="tr-TR" sz="7000" dirty="0" smtClean="0"/>
              <a:t>Net gelirin paylaşımına dayanmaktadır.</a:t>
            </a:r>
          </a:p>
          <a:p>
            <a:endParaRPr lang="tr-TR" sz="7000" dirty="0" smtClean="0"/>
          </a:p>
          <a:p>
            <a:r>
              <a:rPr lang="tr-TR" sz="7000" dirty="0" smtClean="0"/>
              <a:t>Bir şirketin hisse senedi satın alınarak ortak olunur.</a:t>
            </a:r>
          </a:p>
          <a:p>
            <a:endParaRPr lang="tr-TR" sz="7000" dirty="0" smtClean="0"/>
          </a:p>
          <a:p>
            <a:r>
              <a:rPr lang="tr-TR" sz="7000" dirty="0" smtClean="0"/>
              <a:t>KAR/ZARARA ortaklık anlamına gelmektedir.  </a:t>
            </a:r>
            <a:endParaRPr lang="tr-TR" sz="7000" dirty="0" smtClean="0"/>
          </a:p>
          <a:p>
            <a:endParaRPr lang="tr-TR" sz="7000" dirty="0" smtClean="0"/>
          </a:p>
          <a:p>
            <a:endParaRPr lang="tr-TR" sz="70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07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Finansal piyasalar birkaç açıdan sınıflandırılabilir: </a:t>
            </a:r>
          </a:p>
          <a:p>
            <a:endParaRPr lang="tr-TR" sz="11200" dirty="0" smtClean="0"/>
          </a:p>
          <a:p>
            <a:r>
              <a:rPr lang="tr-TR" sz="11200" dirty="0" smtClean="0"/>
              <a:t>1. B</a:t>
            </a:r>
            <a:r>
              <a:rPr lang="tr-TR" sz="11200" dirty="0" smtClean="0"/>
              <a:t>orç ve varlık piyasası; ortaklık/alacak hakkı; finansal varlığın niteliğine göre</a:t>
            </a:r>
          </a:p>
          <a:p>
            <a:endParaRPr lang="tr-TR" sz="11200" dirty="0" smtClean="0"/>
          </a:p>
          <a:p>
            <a:r>
              <a:rPr lang="tr-TR" sz="11200" dirty="0" smtClean="0"/>
              <a:t>2. Birincil ve ikincil piyasa; finansal varlığın ne zaman piyasaya sürüldüğüne göre</a:t>
            </a:r>
          </a:p>
          <a:p>
            <a:endParaRPr lang="tr-TR" sz="11200" dirty="0" smtClean="0"/>
          </a:p>
          <a:p>
            <a:r>
              <a:rPr lang="tr-TR" sz="11200" dirty="0" smtClean="0"/>
              <a:t>3. Organize ve tezgah üstü piyasa; örgütlenme biçimine göre</a:t>
            </a:r>
          </a:p>
          <a:p>
            <a:endParaRPr lang="tr-TR" sz="11200" dirty="0" smtClean="0"/>
          </a:p>
          <a:p>
            <a:r>
              <a:rPr lang="tr-TR" sz="11200" dirty="0" smtClean="0"/>
              <a:t>4. Para ve sermaye piyasası; finansal varlığın vadesine göre</a:t>
            </a:r>
            <a:endParaRPr lang="tr-TR" sz="11200" dirty="0" smtClean="0"/>
          </a:p>
          <a:p>
            <a:endParaRPr lang="tr-TR" sz="7300" dirty="0" smtClean="0"/>
          </a:p>
          <a:p>
            <a:r>
              <a:rPr lang="tr-TR" sz="7300" dirty="0" smtClean="0"/>
              <a:t> </a:t>
            </a:r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973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Birincil piyasa:</a:t>
            </a:r>
          </a:p>
          <a:p>
            <a:r>
              <a:rPr lang="tr-TR" sz="11200" dirty="0" smtClean="0"/>
              <a:t>Tahvil/hiss</a:t>
            </a:r>
            <a:r>
              <a:rPr lang="tr-TR" sz="11200" dirty="0" smtClean="0"/>
              <a:t>e senedi; şirket ya da devlet; ilk alıcıya satış</a:t>
            </a:r>
          </a:p>
          <a:p>
            <a:r>
              <a:rPr lang="tr-TR" sz="11200" dirty="0" smtClean="0"/>
              <a:t>Halkın katılımı çok sınırlı; kapalı kapılar ardında</a:t>
            </a:r>
          </a:p>
          <a:p>
            <a:r>
              <a:rPr lang="tr-TR" sz="11200" dirty="0" smtClean="0"/>
              <a:t>Yatırım bankası tarafından gerçekleştirilir.</a:t>
            </a:r>
          </a:p>
          <a:p>
            <a:endParaRPr lang="tr-TR" sz="11200" dirty="0"/>
          </a:p>
          <a:p>
            <a:r>
              <a:rPr lang="tr-TR" sz="11200" dirty="0" smtClean="0"/>
              <a:t>İkincil piyasa: </a:t>
            </a:r>
          </a:p>
          <a:p>
            <a:r>
              <a:rPr lang="tr-TR" sz="11200" dirty="0" smtClean="0"/>
              <a:t>Daha önce arz edilmiş varlıkların yeniden satışı</a:t>
            </a:r>
          </a:p>
          <a:p>
            <a:r>
              <a:rPr lang="tr-TR" sz="11200" dirty="0" smtClean="0"/>
              <a:t>Varlıklar el değiştirir</a:t>
            </a:r>
          </a:p>
          <a:p>
            <a:r>
              <a:rPr lang="tr-TR" sz="11200" dirty="0" smtClean="0"/>
              <a:t>Örnek: BORSA</a:t>
            </a:r>
          </a:p>
          <a:p>
            <a:endParaRPr lang="tr-TR" sz="9600" dirty="0"/>
          </a:p>
          <a:p>
            <a:r>
              <a:rPr lang="tr-TR" sz="11200" dirty="0" smtClean="0"/>
              <a:t>İkincil piyasa, finansal aracın satışını kolaylaştırır; birincil piyasada fiyatın belirlenmesini kolaylaştırır</a:t>
            </a:r>
          </a:p>
          <a:p>
            <a:endParaRPr lang="tr-TR" sz="8600" dirty="0" smtClean="0"/>
          </a:p>
          <a:p>
            <a:endParaRPr lang="tr-TR" sz="8600" dirty="0" smtClean="0"/>
          </a:p>
          <a:p>
            <a:endParaRPr lang="tr-TR" sz="7300" dirty="0" smtClean="0"/>
          </a:p>
          <a:p>
            <a:endParaRPr lang="tr-TR" sz="7300" dirty="0" smtClean="0"/>
          </a:p>
          <a:p>
            <a:endParaRPr lang="tr-TR" sz="73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31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piyasalar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endParaRPr lang="tr-TR" sz="7300" dirty="0" smtClean="0"/>
          </a:p>
          <a:p>
            <a:r>
              <a:rPr lang="tr-TR" sz="11200" dirty="0" smtClean="0"/>
              <a:t>Örgütlenme biçimine göre piyasalar; ikincil piyasa için geçerli</a:t>
            </a:r>
          </a:p>
          <a:p>
            <a:r>
              <a:rPr lang="tr-TR" sz="11200" u="sng" dirty="0" smtClean="0"/>
              <a:t>Organize piyasalar:</a:t>
            </a:r>
          </a:p>
          <a:p>
            <a:r>
              <a:rPr lang="tr-TR" sz="11200" dirty="0" smtClean="0"/>
              <a:t>Fiziksel bir mekan</a:t>
            </a:r>
          </a:p>
          <a:p>
            <a:r>
              <a:rPr lang="tr-TR" sz="11200" dirty="0" smtClean="0"/>
              <a:t>Yalnızca kayıtlı/</a:t>
            </a:r>
            <a:r>
              <a:rPr lang="tr-TR" sz="11200" dirty="0" err="1" smtClean="0"/>
              <a:t>kote</a:t>
            </a:r>
            <a:r>
              <a:rPr lang="tr-TR" sz="11200" dirty="0" smtClean="0"/>
              <a:t> edilmiş varlıklar el değiştirir</a:t>
            </a:r>
          </a:p>
          <a:p>
            <a:r>
              <a:rPr lang="tr-TR" sz="11200" dirty="0" smtClean="0"/>
              <a:t>Kayıtlı aracılar işlem yapar. Örnek: BORSA</a:t>
            </a:r>
          </a:p>
          <a:p>
            <a:pPr lvl="0">
              <a:buClr>
                <a:prstClr val="white"/>
              </a:buClr>
            </a:pPr>
            <a:r>
              <a:rPr lang="tr-TR" sz="11200" u="sng" dirty="0">
                <a:solidFill>
                  <a:srgbClr val="146194">
                    <a:lumMod val="75000"/>
                  </a:srgbClr>
                </a:solidFill>
              </a:rPr>
              <a:t>Tezgah üstü piyasalar: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Fiziksel mekana bağlı değil; iletişim teknolojisi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Yatırımcı doğrudan başvurup menkul kıymet alıp satabilir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 </a:t>
            </a:r>
            <a:endParaRPr lang="tr-TR" sz="112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sz="11200" dirty="0" smtClean="0"/>
          </a:p>
          <a:p>
            <a:endParaRPr lang="tr-TR" sz="11200" dirty="0" smtClean="0"/>
          </a:p>
          <a:p>
            <a:endParaRPr lang="tr-TR" sz="11200" dirty="0" smtClean="0"/>
          </a:p>
          <a:p>
            <a:endParaRPr lang="tr-TR" sz="112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1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484</Words>
  <Application>Microsoft Office PowerPoint</Application>
  <PresentationFormat>Widescreen</PresentationFormat>
  <Paragraphs>170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finansal piyasalar 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  <vt:lpstr>Finansal piyasalar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finansal piyasalar </dc:title>
  <dc:creator>özlem genç</dc:creator>
  <cp:lastModifiedBy>özlem genç</cp:lastModifiedBy>
  <cp:revision>13</cp:revision>
  <dcterms:created xsi:type="dcterms:W3CDTF">2018-02-05T20:13:26Z</dcterms:created>
  <dcterms:modified xsi:type="dcterms:W3CDTF">2018-02-05T23:55:18Z</dcterms:modified>
</cp:coreProperties>
</file>