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8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74"/>
  </p:normalViewPr>
  <p:slideViewPr>
    <p:cSldViewPr snapToGrid="0" snapToObjects="1">
      <p:cViewPr varScale="1">
        <p:scale>
          <a:sx n="72" d="100"/>
          <a:sy n="72" d="100"/>
        </p:scale>
        <p:origin x="83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E462A-0E68-264C-B2F6-F3878D302076}" type="datetimeFigureOut">
              <a:rPr lang="en-US" smtClean="0"/>
              <a:t>8/4/2025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E7A55-F66F-7740-88F3-1B7680ACC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288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58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8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1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545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00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89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617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1235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734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7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643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714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651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94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39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86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396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83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2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85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4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E7A55-F66F-7740-88F3-1B7680ACC3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1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6894" y="1122363"/>
            <a:ext cx="8161105" cy="2387600"/>
          </a:xfrm>
        </p:spPr>
        <p:txBody>
          <a:bodyPr/>
          <a:lstStyle/>
          <a:p>
            <a:r>
              <a:rPr lang="en-US" dirty="0"/>
              <a:t>801300725880 </a:t>
            </a:r>
            <a:r>
              <a:rPr lang="en-US" dirty="0" err="1"/>
              <a:t>İleri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Kimya</a:t>
            </a:r>
            <a:r>
              <a:rPr lang="en-US"/>
              <a:t>_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6894" y="3602038"/>
            <a:ext cx="8161105" cy="1655762"/>
          </a:xfrm>
        </p:spPr>
        <p:txBody>
          <a:bodyPr>
            <a:normAutofit/>
          </a:bodyPr>
          <a:lstStyle/>
          <a:p>
            <a:r>
              <a:rPr lang="en-US" sz="2800" dirty="0"/>
              <a:t>KONU 3 </a:t>
            </a:r>
            <a:r>
              <a:rPr lang="en-US" sz="2800"/>
              <a:t>(5-6-7. </a:t>
            </a:r>
            <a:r>
              <a:rPr lang="en-US" sz="2800" dirty="0" err="1"/>
              <a:t>Hafta</a:t>
            </a:r>
            <a:r>
              <a:rPr lang="en-US" sz="2800" dirty="0"/>
              <a:t>)</a:t>
            </a:r>
          </a:p>
          <a:p>
            <a:r>
              <a:rPr lang="en-US" sz="2800" dirty="0"/>
              <a:t>MİKRODALGA İLE ORGANİK SENTEZ</a:t>
            </a:r>
          </a:p>
        </p:txBody>
      </p:sp>
    </p:spTree>
    <p:extLst>
      <p:ext uri="{BB962C8B-B14F-4D97-AF65-F5344CB8AC3E}">
        <p14:creationId xmlns:p14="http://schemas.microsoft.com/office/powerpoint/2010/main" val="2034914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1412" y="1736333"/>
            <a:ext cx="9905999" cy="4417887"/>
          </a:xfrm>
        </p:spPr>
        <p:txBody>
          <a:bodyPr>
            <a:normAutofit/>
          </a:bodyPr>
          <a:lstStyle/>
          <a:p>
            <a:r>
              <a:rPr lang="en-US" dirty="0" err="1"/>
              <a:t>Tekli</a:t>
            </a:r>
            <a:r>
              <a:rPr lang="en-US" dirty="0"/>
              <a:t> mod </a:t>
            </a:r>
            <a:r>
              <a:rPr lang="en-US" dirty="0" err="1"/>
              <a:t>cihazının</a:t>
            </a:r>
            <a:r>
              <a:rPr lang="en-US" dirty="0"/>
              <a:t> </a:t>
            </a:r>
            <a:r>
              <a:rPr lang="en-US" dirty="0" err="1"/>
              <a:t>tasarımında</a:t>
            </a:r>
            <a:r>
              <a:rPr lang="en-US" dirty="0"/>
              <a:t>, </a:t>
            </a:r>
            <a:r>
              <a:rPr lang="en-US" dirty="0" err="1"/>
              <a:t>magnetronun</a:t>
            </a:r>
            <a:r>
              <a:rPr lang="en-US" dirty="0"/>
              <a:t> </a:t>
            </a:r>
            <a:r>
              <a:rPr lang="en-US" dirty="0" err="1"/>
              <a:t>numuneden</a:t>
            </a:r>
            <a:r>
              <a:rPr lang="en-US" dirty="0"/>
              <a:t> </a:t>
            </a:r>
            <a:r>
              <a:rPr lang="en-US" dirty="0" err="1"/>
              <a:t>uzaklığı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parametredir</a:t>
            </a:r>
            <a:r>
              <a:rPr lang="en-US" dirty="0"/>
              <a:t>.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uzaklıkta</a:t>
            </a:r>
            <a:r>
              <a:rPr lang="en-US" dirty="0"/>
              <a:t>,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örneğinin</a:t>
            </a:r>
            <a:r>
              <a:rPr lang="en-US" dirty="0"/>
              <a:t> </a:t>
            </a:r>
            <a:r>
              <a:rPr lang="en-US" dirty="0" err="1"/>
              <a:t>antidüğümüne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bölgeye</a:t>
            </a:r>
            <a:r>
              <a:rPr lang="en-US" dirty="0"/>
              <a:t> </a:t>
            </a:r>
            <a:r>
              <a:rPr lang="en-US" dirty="0" err="1"/>
              <a:t>numune</a:t>
            </a:r>
            <a:r>
              <a:rPr lang="en-US" dirty="0"/>
              <a:t> </a:t>
            </a:r>
            <a:r>
              <a:rPr lang="en-US" dirty="0" err="1"/>
              <a:t>yerleştirilir</a:t>
            </a:r>
            <a:r>
              <a:rPr lang="en-US" dirty="0"/>
              <a:t>. </a:t>
            </a:r>
          </a:p>
          <a:p>
            <a:r>
              <a:rPr lang="en-US" dirty="0" err="1"/>
              <a:t>Çoklu</a:t>
            </a:r>
            <a:r>
              <a:rPr lang="en-US" dirty="0"/>
              <a:t> mod </a:t>
            </a:r>
            <a:r>
              <a:rPr lang="en-US" dirty="0" err="1"/>
              <a:t>cihazlar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tekli</a:t>
            </a:r>
            <a:r>
              <a:rPr lang="en-US" dirty="0"/>
              <a:t> mod </a:t>
            </a:r>
            <a:r>
              <a:rPr lang="en-US" dirty="0" err="1"/>
              <a:t>cihazlarda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numune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örneği</a:t>
            </a:r>
            <a:r>
              <a:rPr lang="en-US" dirty="0"/>
              <a:t> </a:t>
            </a:r>
            <a:r>
              <a:rPr lang="en-US" dirty="0" err="1"/>
              <a:t>gönderilmesi</a:t>
            </a:r>
            <a:r>
              <a:rPr lang="en-US" dirty="0"/>
              <a:t> </a:t>
            </a:r>
            <a:r>
              <a:rPr lang="en-US" dirty="0" err="1"/>
              <a:t>prensibine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tasarlanmamıştır</a:t>
            </a:r>
            <a:r>
              <a:rPr lang="en-US" dirty="0"/>
              <a:t>. </a:t>
            </a:r>
          </a:p>
          <a:p>
            <a:r>
              <a:rPr lang="en-US" dirty="0"/>
              <a:t>Bu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cihazlarda</a:t>
            </a:r>
            <a:r>
              <a:rPr lang="en-US" dirty="0"/>
              <a:t>,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ışımasının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cihaz</a:t>
            </a:r>
            <a:r>
              <a:rPr lang="en-US" dirty="0"/>
              <a:t> </a:t>
            </a:r>
            <a:r>
              <a:rPr lang="en-US" dirty="0" err="1"/>
              <a:t>içerisine</a:t>
            </a:r>
            <a:r>
              <a:rPr lang="en-US" dirty="0"/>
              <a:t> </a:t>
            </a:r>
            <a:r>
              <a:rPr lang="en-US" dirty="0" err="1"/>
              <a:t>homojen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dağılmasının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r>
              <a:rPr lang="en-US" dirty="0"/>
              <a:t>,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ısıtmanın</a:t>
            </a:r>
            <a:r>
              <a:rPr lang="en-US" dirty="0"/>
              <a:t> </a:t>
            </a:r>
            <a:r>
              <a:rPr lang="en-US" dirty="0" err="1"/>
              <a:t>sağlanabilmesi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331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1412" y="1736333"/>
            <a:ext cx="9905999" cy="4736386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Tekli</a:t>
            </a:r>
            <a:r>
              <a:rPr lang="en-US" dirty="0"/>
              <a:t> mod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cihazları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numune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çalışılabiliyorken</a:t>
            </a:r>
            <a:r>
              <a:rPr lang="en-US" dirty="0"/>
              <a:t>, </a:t>
            </a:r>
            <a:r>
              <a:rPr lang="en-US" dirty="0" err="1"/>
              <a:t>çoklu</a:t>
            </a:r>
            <a:r>
              <a:rPr lang="en-US" dirty="0"/>
              <a:t> mod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cihazı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çalışılmasına</a:t>
            </a:r>
            <a:r>
              <a:rPr lang="en-US" dirty="0"/>
              <a:t> </a:t>
            </a:r>
            <a:r>
              <a:rPr lang="en-US" dirty="0" err="1"/>
              <a:t>imkan</a:t>
            </a:r>
            <a:r>
              <a:rPr lang="en-US" dirty="0"/>
              <a:t> </a:t>
            </a:r>
            <a:r>
              <a:rPr lang="en-US" dirty="0" err="1"/>
              <a:t>sağlamaktadır</a:t>
            </a:r>
            <a:r>
              <a:rPr lang="en-US" dirty="0"/>
              <a:t>. </a:t>
            </a:r>
            <a:r>
              <a:rPr lang="en-US" dirty="0" err="1"/>
              <a:t>Çoklu</a:t>
            </a:r>
            <a:r>
              <a:rPr lang="en-US" dirty="0"/>
              <a:t> mod </a:t>
            </a:r>
            <a:r>
              <a:rPr lang="en-US" dirty="0" err="1"/>
              <a:t>cihazlarının</a:t>
            </a:r>
            <a:r>
              <a:rPr lang="en-US" dirty="0"/>
              <a:t> </a:t>
            </a:r>
            <a:r>
              <a:rPr lang="en-US" dirty="0" err="1"/>
              <a:t>birçoğunda</a:t>
            </a:r>
            <a:r>
              <a:rPr lang="en-US" dirty="0"/>
              <a:t>,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litrelik</a:t>
            </a:r>
            <a:r>
              <a:rPr lang="en-US" dirty="0"/>
              <a:t>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karışımlarının</a:t>
            </a:r>
            <a:r>
              <a:rPr lang="en-US" dirty="0"/>
              <a:t> </a:t>
            </a:r>
            <a:r>
              <a:rPr lang="en-US" dirty="0" err="1"/>
              <a:t>ısıtılması</a:t>
            </a:r>
            <a:r>
              <a:rPr lang="en-US" dirty="0"/>
              <a:t> </a:t>
            </a:r>
            <a:r>
              <a:rPr lang="en-US" dirty="0" err="1"/>
              <a:t>sağlanabildiği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reaksiyonlar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sistemler</a:t>
            </a:r>
            <a:r>
              <a:rPr lang="en-US" dirty="0"/>
              <a:t> </a:t>
            </a:r>
            <a:r>
              <a:rPr lang="en-US" dirty="0" err="1"/>
              <a:t>kullanılabilir</a:t>
            </a:r>
            <a:r>
              <a:rPr lang="en-US" dirty="0"/>
              <a:t>. </a:t>
            </a:r>
            <a:r>
              <a:rPr lang="en-US" dirty="0" err="1"/>
              <a:t>Sürdürülmekte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araştırmalarla</a:t>
            </a:r>
            <a:r>
              <a:rPr lang="en-US" dirty="0"/>
              <a:t>; </a:t>
            </a:r>
            <a:r>
              <a:rPr lang="en-US" dirty="0" err="1"/>
              <a:t>tekli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çoklu</a:t>
            </a:r>
            <a:r>
              <a:rPr lang="en-US" dirty="0"/>
              <a:t> mod </a:t>
            </a:r>
            <a:r>
              <a:rPr lang="en-US" dirty="0" err="1"/>
              <a:t>cihazlarında</a:t>
            </a:r>
            <a:r>
              <a:rPr lang="en-US" dirty="0"/>
              <a:t> kilogram </a:t>
            </a:r>
            <a:r>
              <a:rPr lang="en-US" dirty="0" err="1"/>
              <a:t>mertebesinde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hazırlanmasına</a:t>
            </a:r>
            <a:r>
              <a:rPr lang="en-US" dirty="0"/>
              <a:t> </a:t>
            </a:r>
            <a:r>
              <a:rPr lang="en-US" dirty="0" err="1"/>
              <a:t>imkan</a:t>
            </a:r>
            <a:r>
              <a:rPr lang="en-US" dirty="0"/>
              <a:t> </a:t>
            </a:r>
            <a:r>
              <a:rPr lang="en-US" dirty="0" err="1"/>
              <a:t>sağlayacak</a:t>
            </a:r>
            <a:r>
              <a:rPr lang="en-US" dirty="0"/>
              <a:t> </a:t>
            </a:r>
            <a:r>
              <a:rPr lang="en-US" dirty="0" err="1"/>
              <a:t>koşulların</a:t>
            </a:r>
            <a:r>
              <a:rPr lang="en-US" dirty="0"/>
              <a:t> </a:t>
            </a:r>
            <a:r>
              <a:rPr lang="en-US" dirty="0" err="1"/>
              <a:t>geliştirilmesi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gelişmeler</a:t>
            </a:r>
            <a:r>
              <a:rPr lang="en-US" dirty="0"/>
              <a:t> </a:t>
            </a:r>
            <a:r>
              <a:rPr lang="en-US" dirty="0" err="1"/>
              <a:t>kaydedilmiştir</a:t>
            </a:r>
            <a:r>
              <a:rPr lang="en-US" dirty="0"/>
              <a:t>. </a:t>
            </a:r>
          </a:p>
          <a:p>
            <a:r>
              <a:rPr lang="en-US" dirty="0" err="1"/>
              <a:t>Çoklu</a:t>
            </a:r>
            <a:r>
              <a:rPr lang="en-US" dirty="0"/>
              <a:t> mod </a:t>
            </a:r>
            <a:r>
              <a:rPr lang="en-US" dirty="0" err="1"/>
              <a:t>cihazının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dezavantajı</a:t>
            </a:r>
            <a:r>
              <a:rPr lang="en-US" dirty="0"/>
              <a:t> </a:t>
            </a:r>
            <a:r>
              <a:rPr lang="en-US" dirty="0" err="1"/>
              <a:t>dağıtılan</a:t>
            </a:r>
            <a:r>
              <a:rPr lang="en-US" dirty="0"/>
              <a:t> </a:t>
            </a:r>
            <a:r>
              <a:rPr lang="en-US" dirty="0" err="1"/>
              <a:t>radyasyonla</a:t>
            </a:r>
            <a:r>
              <a:rPr lang="en-US" dirty="0"/>
              <a:t> </a:t>
            </a:r>
            <a:r>
              <a:rPr lang="en-US" dirty="0" err="1"/>
              <a:t>ısıtılan</a:t>
            </a:r>
            <a:r>
              <a:rPr lang="en-US" dirty="0"/>
              <a:t> </a:t>
            </a:r>
            <a:r>
              <a:rPr lang="en-US" dirty="0" err="1"/>
              <a:t>numunelerin</a:t>
            </a:r>
            <a:r>
              <a:rPr lang="en-US" dirty="0"/>
              <a:t> </a:t>
            </a:r>
            <a:r>
              <a:rPr lang="en-US" dirty="0" err="1"/>
              <a:t>verimli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edilememesidir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 de art </a:t>
            </a:r>
            <a:r>
              <a:rPr lang="en-US" dirty="0" err="1"/>
              <a:t>arda</a:t>
            </a:r>
            <a:r>
              <a:rPr lang="en-US" dirty="0"/>
              <a:t> </a:t>
            </a:r>
            <a:r>
              <a:rPr lang="en-US" dirty="0" err="1"/>
              <a:t>ısıtılan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aynı</a:t>
            </a:r>
            <a:r>
              <a:rPr lang="en-US" dirty="0"/>
              <a:t> tip </a:t>
            </a:r>
            <a:r>
              <a:rPr lang="en-US" dirty="0" err="1"/>
              <a:t>numuneler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eşit</a:t>
            </a:r>
            <a:r>
              <a:rPr lang="en-US" dirty="0"/>
              <a:t> </a:t>
            </a:r>
            <a:r>
              <a:rPr lang="en-US" dirty="0" err="1"/>
              <a:t>ısıtılma</a:t>
            </a:r>
            <a:r>
              <a:rPr lang="en-US" dirty="0"/>
              <a:t> </a:t>
            </a:r>
            <a:r>
              <a:rPr lang="en-US" dirty="0" err="1"/>
              <a:t>koşulları</a:t>
            </a:r>
            <a:r>
              <a:rPr lang="en-US" dirty="0"/>
              <a:t> </a:t>
            </a:r>
            <a:r>
              <a:rPr lang="en-US" dirty="0" err="1"/>
              <a:t>sağlanmayabilir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566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1412" y="2024009"/>
            <a:ext cx="9905999" cy="444871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reaksiyonları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(</a:t>
            </a:r>
            <a:r>
              <a:rPr lang="en-US" dirty="0" err="1"/>
              <a:t>termal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) </a:t>
            </a:r>
            <a:r>
              <a:rPr lang="en-US" dirty="0" err="1"/>
              <a:t>malzemeleri</a:t>
            </a:r>
            <a:r>
              <a:rPr lang="en-US" dirty="0"/>
              <a:t>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gerçekleştirilemez</a:t>
            </a:r>
            <a:r>
              <a:rPr lang="en-US" dirty="0"/>
              <a:t>.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kendine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malzemelerin</a:t>
            </a:r>
            <a:r>
              <a:rPr lang="en-US" dirty="0"/>
              <a:t> </a:t>
            </a:r>
            <a:r>
              <a:rPr lang="en-US" dirty="0" err="1"/>
              <a:t>kullanılması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ısıya</a:t>
            </a:r>
            <a:r>
              <a:rPr lang="en-US" dirty="0"/>
              <a:t> </a:t>
            </a:r>
            <a:r>
              <a:rPr lang="en-US" dirty="0" err="1"/>
              <a:t>dayanıklı</a:t>
            </a:r>
            <a:r>
              <a:rPr lang="en-US" dirty="0"/>
              <a:t> cam, </a:t>
            </a:r>
            <a:r>
              <a:rPr lang="en-US" dirty="0" err="1"/>
              <a:t>teflon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polistirenden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, </a:t>
            </a:r>
            <a:r>
              <a:rPr lang="en-US" dirty="0" err="1"/>
              <a:t>sıçramalara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kapaklı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,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en-US" dirty="0" err="1"/>
              <a:t>miktarına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hacmi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kaplar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Kaplar</a:t>
            </a:r>
            <a:r>
              <a:rPr lang="en-US" dirty="0"/>
              <a:t>, </a:t>
            </a:r>
            <a:r>
              <a:rPr lang="en-US" dirty="0" err="1"/>
              <a:t>çözücünün</a:t>
            </a:r>
            <a:r>
              <a:rPr lang="en-US" dirty="0"/>
              <a:t> </a:t>
            </a:r>
            <a:r>
              <a:rPr lang="en-US" dirty="0" err="1"/>
              <a:t>uçmasını</a:t>
            </a:r>
            <a:r>
              <a:rPr lang="en-US" dirty="0"/>
              <a:t> </a:t>
            </a:r>
            <a:r>
              <a:rPr lang="en-US" dirty="0" err="1"/>
              <a:t>engellemek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vidalı</a:t>
            </a:r>
            <a:r>
              <a:rPr lang="en-US" dirty="0"/>
              <a:t> </a:t>
            </a:r>
            <a:r>
              <a:rPr lang="en-US" dirty="0" err="1"/>
              <a:t>kapaklı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r>
              <a:rPr lang="en-US" dirty="0" err="1"/>
              <a:t>Yalnız</a:t>
            </a:r>
            <a:r>
              <a:rPr lang="en-US" dirty="0"/>
              <a:t>, </a:t>
            </a:r>
            <a:r>
              <a:rPr lang="en-US" dirty="0" err="1"/>
              <a:t>patlama</a:t>
            </a:r>
            <a:r>
              <a:rPr lang="en-US" dirty="0"/>
              <a:t> </a:t>
            </a:r>
            <a:r>
              <a:rPr lang="en-US" dirty="0" err="1"/>
              <a:t>olmayacak</a:t>
            </a:r>
            <a:r>
              <a:rPr lang="en-US" dirty="0"/>
              <a:t> </a:t>
            </a:r>
            <a:r>
              <a:rPr lang="en-US" dirty="0" err="1"/>
              <a:t>deneysel</a:t>
            </a:r>
            <a:r>
              <a:rPr lang="en-US" dirty="0"/>
              <a:t> </a:t>
            </a:r>
            <a:r>
              <a:rPr lang="en-US" dirty="0" err="1"/>
              <a:t>şartlarda</a:t>
            </a:r>
            <a:r>
              <a:rPr lang="en-US" dirty="0"/>
              <a:t> </a:t>
            </a:r>
            <a:r>
              <a:rPr lang="en-US" dirty="0" err="1"/>
              <a:t>çalışılmalıdır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Metalik</a:t>
            </a:r>
            <a:r>
              <a:rPr lang="en-US" dirty="0"/>
              <a:t> </a:t>
            </a:r>
            <a:r>
              <a:rPr lang="en-US" dirty="0" err="1"/>
              <a:t>kaplar</a:t>
            </a:r>
            <a:r>
              <a:rPr lang="en-US" dirty="0"/>
              <a:t> </a:t>
            </a:r>
            <a:r>
              <a:rPr lang="en-US" dirty="0" err="1"/>
              <a:t>kullanılamaz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61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1412" y="1212351"/>
            <a:ext cx="9905999" cy="5260368"/>
          </a:xfrm>
        </p:spPr>
        <p:txBody>
          <a:bodyPr>
            <a:normAutofit/>
          </a:bodyPr>
          <a:lstStyle/>
          <a:p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gerçekleştirilen</a:t>
            </a:r>
            <a:r>
              <a:rPr lang="en-US" dirty="0"/>
              <a:t> </a:t>
            </a:r>
            <a:r>
              <a:rPr lang="en-US" dirty="0" err="1"/>
              <a:t>reaksiyonlar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çözücü</a:t>
            </a:r>
            <a:r>
              <a:rPr lang="en-US" dirty="0"/>
              <a:t> </a:t>
            </a:r>
            <a:r>
              <a:rPr lang="en-US" dirty="0" err="1"/>
              <a:t>ortamında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maddesi</a:t>
            </a:r>
            <a:r>
              <a:rPr lang="en-US" dirty="0"/>
              <a:t> </a:t>
            </a:r>
            <a:r>
              <a:rPr lang="en-US" dirty="0" err="1"/>
              <a:t>yüzeyinde</a:t>
            </a:r>
            <a:r>
              <a:rPr lang="en-US" dirty="0"/>
              <a:t> </a:t>
            </a:r>
            <a:r>
              <a:rPr lang="en-US" dirty="0" err="1"/>
              <a:t>gerçekleştirilir</a:t>
            </a:r>
            <a:r>
              <a:rPr lang="en-US" dirty="0"/>
              <a:t>. Bu </a:t>
            </a:r>
            <a:r>
              <a:rPr lang="en-US" dirty="0" err="1"/>
              <a:t>reaksiyonlarda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kaynama</a:t>
            </a:r>
            <a:r>
              <a:rPr lang="en-US" dirty="0"/>
              <a:t> </a:t>
            </a:r>
            <a:r>
              <a:rPr lang="en-US" dirty="0" err="1"/>
              <a:t>noktasına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, </a:t>
            </a:r>
            <a:r>
              <a:rPr lang="en-US" dirty="0" err="1"/>
              <a:t>dielektrik</a:t>
            </a:r>
            <a:r>
              <a:rPr lang="en-US" dirty="0"/>
              <a:t> </a:t>
            </a:r>
            <a:r>
              <a:rPr lang="en-US" dirty="0" err="1"/>
              <a:t>sabiti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çözücüler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transfer </a:t>
            </a:r>
            <a:r>
              <a:rPr lang="en-US" dirty="0" err="1"/>
              <a:t>ortamı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Bu </a:t>
            </a:r>
            <a:r>
              <a:rPr lang="en-US" dirty="0" err="1"/>
              <a:t>çözücülerden</a:t>
            </a:r>
            <a:r>
              <a:rPr lang="en-US" dirty="0"/>
              <a:t> </a:t>
            </a:r>
            <a:r>
              <a:rPr lang="en-US" dirty="0" err="1"/>
              <a:t>bazıları</a:t>
            </a:r>
            <a:r>
              <a:rPr lang="en-US" dirty="0"/>
              <a:t> DMF (</a:t>
            </a:r>
            <a:r>
              <a:rPr lang="en-US" dirty="0" err="1"/>
              <a:t>k.n</a:t>
            </a:r>
            <a:r>
              <a:rPr lang="en-US" dirty="0"/>
              <a:t>: 160°C, </a:t>
            </a:r>
            <a:r>
              <a:rPr lang="en-US" dirty="0" err="1"/>
              <a:t>Ɛ</a:t>
            </a:r>
            <a:r>
              <a:rPr lang="en-US" dirty="0"/>
              <a:t>=36,7), </a:t>
            </a:r>
            <a:r>
              <a:rPr lang="en-US" dirty="0" err="1"/>
              <a:t>formamit</a:t>
            </a:r>
            <a:r>
              <a:rPr lang="en-US" dirty="0"/>
              <a:t> (</a:t>
            </a:r>
            <a:r>
              <a:rPr lang="en-US" dirty="0" err="1"/>
              <a:t>k.n</a:t>
            </a:r>
            <a:r>
              <a:rPr lang="en-US" dirty="0"/>
              <a:t>: 216°C, </a:t>
            </a:r>
            <a:r>
              <a:rPr lang="en-US" dirty="0" err="1"/>
              <a:t>Ɛ</a:t>
            </a:r>
            <a:r>
              <a:rPr lang="en-US" dirty="0"/>
              <a:t>=110), </a:t>
            </a:r>
            <a:r>
              <a:rPr lang="en-US" dirty="0" err="1"/>
              <a:t>metanol</a:t>
            </a:r>
            <a:r>
              <a:rPr lang="en-US" dirty="0"/>
              <a:t> (</a:t>
            </a:r>
            <a:r>
              <a:rPr lang="en-US" dirty="0" err="1"/>
              <a:t>k.n</a:t>
            </a:r>
            <a:r>
              <a:rPr lang="en-US" dirty="0"/>
              <a:t>: 65°C, </a:t>
            </a:r>
            <a:r>
              <a:rPr lang="en-US" dirty="0" err="1"/>
              <a:t>Ɛ</a:t>
            </a:r>
            <a:r>
              <a:rPr lang="en-US" dirty="0"/>
              <a:t>=32,7), </a:t>
            </a:r>
            <a:r>
              <a:rPr lang="en-US" dirty="0" err="1"/>
              <a:t>etanol</a:t>
            </a:r>
            <a:r>
              <a:rPr lang="en-US" dirty="0"/>
              <a:t> (</a:t>
            </a:r>
            <a:r>
              <a:rPr lang="en-US" dirty="0" err="1"/>
              <a:t>k.n</a:t>
            </a:r>
            <a:r>
              <a:rPr lang="en-US" dirty="0"/>
              <a:t>: 78°C, </a:t>
            </a:r>
            <a:r>
              <a:rPr lang="en-US" dirty="0" err="1"/>
              <a:t>Ɛ</a:t>
            </a:r>
            <a:r>
              <a:rPr lang="en-US" dirty="0"/>
              <a:t>=24,6), </a:t>
            </a:r>
            <a:r>
              <a:rPr lang="en-US" dirty="0" err="1"/>
              <a:t>klorbenzen</a:t>
            </a:r>
            <a:r>
              <a:rPr lang="en-US" dirty="0"/>
              <a:t> (</a:t>
            </a:r>
            <a:r>
              <a:rPr lang="en-US" dirty="0" err="1"/>
              <a:t>k.n</a:t>
            </a:r>
            <a:r>
              <a:rPr lang="en-US" dirty="0"/>
              <a:t>: 132°C, </a:t>
            </a:r>
            <a:r>
              <a:rPr lang="en-US" dirty="0" err="1"/>
              <a:t>Ɛ</a:t>
            </a:r>
            <a:r>
              <a:rPr lang="en-US" dirty="0"/>
              <a:t>=5,6), 1,2-diklorbenzen (</a:t>
            </a:r>
            <a:r>
              <a:rPr lang="en-US" dirty="0" err="1"/>
              <a:t>k.n</a:t>
            </a:r>
            <a:r>
              <a:rPr lang="en-US" dirty="0"/>
              <a:t>: 180°C, </a:t>
            </a:r>
            <a:r>
              <a:rPr lang="en-US" dirty="0" err="1"/>
              <a:t>Ɛo</a:t>
            </a:r>
            <a:r>
              <a:rPr lang="en-US" dirty="0"/>
              <a:t>=9,93, </a:t>
            </a:r>
            <a:r>
              <a:rPr lang="en-US" dirty="0" err="1"/>
              <a:t>Ɛm</a:t>
            </a:r>
            <a:r>
              <a:rPr lang="en-US" dirty="0"/>
              <a:t>=5,04, </a:t>
            </a:r>
            <a:r>
              <a:rPr lang="en-US" dirty="0" err="1"/>
              <a:t>Ɛp</a:t>
            </a:r>
            <a:r>
              <a:rPr lang="en-US" dirty="0"/>
              <a:t>=2,41), 1,2,4-triklorbenzen (</a:t>
            </a:r>
            <a:r>
              <a:rPr lang="en-US" dirty="0" err="1"/>
              <a:t>k.n</a:t>
            </a:r>
            <a:r>
              <a:rPr lang="en-US" dirty="0"/>
              <a:t>=214°C), </a:t>
            </a:r>
            <a:r>
              <a:rPr lang="en-US" dirty="0" err="1"/>
              <a:t>etilen</a:t>
            </a:r>
            <a:r>
              <a:rPr lang="en-US" dirty="0"/>
              <a:t> </a:t>
            </a:r>
            <a:r>
              <a:rPr lang="en-US" dirty="0" err="1"/>
              <a:t>glikol</a:t>
            </a:r>
            <a:r>
              <a:rPr lang="en-US" dirty="0"/>
              <a:t> (</a:t>
            </a:r>
            <a:r>
              <a:rPr lang="en-US" dirty="0" err="1"/>
              <a:t>k.n</a:t>
            </a:r>
            <a:r>
              <a:rPr lang="en-US" dirty="0"/>
              <a:t>: 196°C, </a:t>
            </a:r>
            <a:r>
              <a:rPr lang="en-US" dirty="0" err="1"/>
              <a:t>Ɛ</a:t>
            </a:r>
            <a:r>
              <a:rPr lang="en-US" dirty="0"/>
              <a:t>=37,7), </a:t>
            </a:r>
            <a:r>
              <a:rPr lang="en-US" dirty="0" err="1"/>
              <a:t>dioksan</a:t>
            </a:r>
            <a:r>
              <a:rPr lang="en-US" dirty="0"/>
              <a:t> (</a:t>
            </a:r>
            <a:r>
              <a:rPr lang="en-US" dirty="0" err="1"/>
              <a:t>k.n</a:t>
            </a:r>
            <a:r>
              <a:rPr lang="en-US" dirty="0"/>
              <a:t>: 101°C).</a:t>
            </a:r>
          </a:p>
          <a:p>
            <a:r>
              <a:rPr lang="en-US" dirty="0" err="1"/>
              <a:t>Hidrokarbon</a:t>
            </a:r>
            <a:r>
              <a:rPr lang="en-US" dirty="0"/>
              <a:t> </a:t>
            </a:r>
            <a:r>
              <a:rPr lang="en-US" dirty="0" err="1"/>
              <a:t>çözücüler</a:t>
            </a:r>
            <a:r>
              <a:rPr lang="en-US" dirty="0"/>
              <a:t>,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dipol</a:t>
            </a:r>
            <a:r>
              <a:rPr lang="en-US" dirty="0"/>
              <a:t> </a:t>
            </a:r>
            <a:r>
              <a:rPr lang="en-US" dirty="0" err="1"/>
              <a:t>momentleri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ışımaları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absorblar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 de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reaksiyonlara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değildirler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916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1412" y="1756881"/>
            <a:ext cx="9905999" cy="47158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Katı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reaksiyonlarda</a:t>
            </a:r>
            <a:r>
              <a:rPr lang="en-US" dirty="0"/>
              <a:t>, </a:t>
            </a:r>
            <a:r>
              <a:rPr lang="en-US" dirty="0" err="1"/>
              <a:t>mikrodalgaları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soğuran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yüzeyine</a:t>
            </a:r>
            <a:r>
              <a:rPr lang="en-US" dirty="0"/>
              <a:t> </a:t>
            </a:r>
            <a:r>
              <a:rPr lang="en-US" dirty="0" err="1"/>
              <a:t>reaktifler</a:t>
            </a:r>
            <a:r>
              <a:rPr lang="en-US" dirty="0"/>
              <a:t> </a:t>
            </a:r>
            <a:r>
              <a:rPr lang="en-US" dirty="0" err="1"/>
              <a:t>tutturularak</a:t>
            </a:r>
            <a:r>
              <a:rPr lang="en-US" dirty="0"/>
              <a:t> (</a:t>
            </a:r>
            <a:r>
              <a:rPr lang="en-US" dirty="0" err="1"/>
              <a:t>emdirilerek</a:t>
            </a:r>
            <a:r>
              <a:rPr lang="en-US" dirty="0"/>
              <a:t>) </a:t>
            </a:r>
            <a:r>
              <a:rPr lang="en-US" dirty="0" err="1"/>
              <a:t>gerçekleştirilir</a:t>
            </a:r>
            <a:r>
              <a:rPr lang="en-US" dirty="0"/>
              <a:t>. Bu </a:t>
            </a:r>
            <a:r>
              <a:rPr lang="en-US" dirty="0" err="1"/>
              <a:t>amaçla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katılar</a:t>
            </a:r>
            <a:r>
              <a:rPr lang="en-US" dirty="0"/>
              <a:t>; </a:t>
            </a:r>
            <a:r>
              <a:rPr lang="en-US" dirty="0" err="1"/>
              <a:t>montmorillonit</a:t>
            </a:r>
            <a:r>
              <a:rPr lang="en-US" dirty="0"/>
              <a:t>, </a:t>
            </a:r>
            <a:r>
              <a:rPr lang="en-US" dirty="0" err="1"/>
              <a:t>silika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alüminadır</a:t>
            </a:r>
            <a:r>
              <a:rPr lang="en-US" dirty="0"/>
              <a:t>. </a:t>
            </a:r>
          </a:p>
          <a:p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gerçekleştirmenin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avantajı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ısıtma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sürede</a:t>
            </a:r>
            <a:r>
              <a:rPr lang="en-US" dirty="0"/>
              <a:t> </a:t>
            </a:r>
            <a:r>
              <a:rPr lang="en-US" dirty="0" err="1"/>
              <a:t>reaksiyonların</a:t>
            </a:r>
            <a:r>
              <a:rPr lang="en-US" dirty="0"/>
              <a:t> </a:t>
            </a:r>
            <a:r>
              <a:rPr lang="en-US" dirty="0" err="1"/>
              <a:t>gerçekleştirilmesidir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fırınların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malzemelere</a:t>
            </a:r>
            <a:r>
              <a:rPr lang="en-US" dirty="0"/>
              <a:t> (</a:t>
            </a:r>
            <a:r>
              <a:rPr lang="en-US" dirty="0" err="1"/>
              <a:t>balonlar</a:t>
            </a:r>
            <a:r>
              <a:rPr lang="en-US" dirty="0"/>
              <a:t>,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soğutucular</a:t>
            </a:r>
            <a:r>
              <a:rPr lang="en-US" dirty="0"/>
              <a:t>, </a:t>
            </a:r>
            <a:r>
              <a:rPr lang="en-US" dirty="0" err="1"/>
              <a:t>karıştırıcılı</a:t>
            </a:r>
            <a:r>
              <a:rPr lang="en-US" dirty="0"/>
              <a:t> </a:t>
            </a:r>
            <a:r>
              <a:rPr lang="en-US" dirty="0" err="1"/>
              <a:t>ısıtıcılar</a:t>
            </a:r>
            <a:r>
              <a:rPr lang="en-US" dirty="0"/>
              <a:t>, vs.)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duyulmaz</a:t>
            </a:r>
            <a:r>
              <a:rPr lang="en-US" dirty="0"/>
              <a:t>,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sefer</a:t>
            </a:r>
            <a:r>
              <a:rPr lang="en-US" dirty="0"/>
              <a:t> de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fırına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 </a:t>
            </a:r>
            <a:r>
              <a:rPr lang="en-US" dirty="0" err="1"/>
              <a:t>çözücü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gerektirir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da </a:t>
            </a:r>
            <a:r>
              <a:rPr lang="en-US" dirty="0" err="1"/>
              <a:t>çözücü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kazanım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uzaklaştırılması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sorunları</a:t>
            </a:r>
            <a:r>
              <a:rPr lang="en-US" dirty="0"/>
              <a:t> </a:t>
            </a:r>
            <a:r>
              <a:rPr lang="en-US" dirty="0" err="1"/>
              <a:t>ortadan</a:t>
            </a:r>
            <a:r>
              <a:rPr lang="en-US" dirty="0"/>
              <a:t> </a:t>
            </a:r>
            <a:r>
              <a:rPr lang="en-US" dirty="0" err="1"/>
              <a:t>kaldırır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841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1412" y="1756881"/>
            <a:ext cx="9905999" cy="471583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dezavantaj</a:t>
            </a:r>
            <a:r>
              <a:rPr lang="en-US" dirty="0"/>
              <a:t>;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ısınma</a:t>
            </a:r>
            <a:r>
              <a:rPr lang="en-US" dirty="0"/>
              <a:t> </a:t>
            </a:r>
            <a:r>
              <a:rPr lang="en-US" dirty="0" err="1"/>
              <a:t>esnasında</a:t>
            </a:r>
            <a:r>
              <a:rPr lang="en-US" dirty="0"/>
              <a:t>, </a:t>
            </a:r>
            <a:r>
              <a:rPr lang="en-US" dirty="0" err="1"/>
              <a:t>ısı</a:t>
            </a:r>
            <a:r>
              <a:rPr lang="en-US" dirty="0"/>
              <a:t> </a:t>
            </a:r>
            <a:r>
              <a:rPr lang="en-US" dirty="0" err="1"/>
              <a:t>iletiminin</a:t>
            </a:r>
            <a:r>
              <a:rPr lang="en-US" dirty="0"/>
              <a:t> de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olmaması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, </a:t>
            </a:r>
            <a:r>
              <a:rPr lang="en-US" dirty="0" err="1"/>
              <a:t>sıçramalar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patlamalar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gelebilir</a:t>
            </a:r>
            <a:r>
              <a:rPr lang="en-US" dirty="0"/>
              <a:t>. Bu </a:t>
            </a:r>
            <a:r>
              <a:rPr lang="en-US" dirty="0" err="1"/>
              <a:t>açıdan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önlemler</a:t>
            </a:r>
            <a:r>
              <a:rPr lang="en-US" dirty="0"/>
              <a:t> </a:t>
            </a:r>
            <a:r>
              <a:rPr lang="en-US" dirty="0" err="1"/>
              <a:t>almak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Bu </a:t>
            </a: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ısıtma</a:t>
            </a:r>
            <a:r>
              <a:rPr lang="en-US" dirty="0"/>
              <a:t> </a:t>
            </a:r>
            <a:r>
              <a:rPr lang="en-US" dirty="0" err="1"/>
              <a:t>sürelerinden</a:t>
            </a:r>
            <a:r>
              <a:rPr lang="en-US" dirty="0"/>
              <a:t> (10dk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üzeri</a:t>
            </a:r>
            <a:r>
              <a:rPr lang="en-US" dirty="0"/>
              <a:t>) </a:t>
            </a:r>
            <a:r>
              <a:rPr lang="en-US" dirty="0" err="1"/>
              <a:t>kaçınmak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çözücünün</a:t>
            </a:r>
            <a:r>
              <a:rPr lang="en-US" dirty="0"/>
              <a:t> </a:t>
            </a:r>
            <a:r>
              <a:rPr lang="en-US" dirty="0" err="1"/>
              <a:t>uçucu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err="1"/>
              <a:t>kabı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olduğunca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hacimli</a:t>
            </a:r>
            <a:r>
              <a:rPr lang="en-US" dirty="0"/>
              <a:t> (</a:t>
            </a:r>
            <a:r>
              <a:rPr lang="en-US" dirty="0" err="1"/>
              <a:t>çözelti</a:t>
            </a:r>
            <a:r>
              <a:rPr lang="en-US" dirty="0"/>
              <a:t> %10-15’i </a:t>
            </a:r>
            <a:r>
              <a:rPr lang="en-US" dirty="0" err="1"/>
              <a:t>olacak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) </a:t>
            </a:r>
            <a:r>
              <a:rPr lang="en-US" dirty="0" err="1"/>
              <a:t>tutmak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4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1412" y="1756881"/>
            <a:ext cx="9905999" cy="471583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/>
              <a:t>MİKRODALGA ISITMA İLE GERÇEKLEŞTİRİLEN BAZI TEPKİMELER</a:t>
            </a:r>
          </a:p>
          <a:p>
            <a:pPr algn="just"/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,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ısıtma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termal</a:t>
            </a:r>
            <a:r>
              <a:rPr lang="en-US" dirty="0"/>
              <a:t> </a:t>
            </a:r>
            <a:r>
              <a:rPr lang="en-US" dirty="0" err="1"/>
              <a:t>reaksiyonların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hepsi</a:t>
            </a:r>
            <a:r>
              <a:rPr lang="en-US" dirty="0"/>
              <a:t> </a:t>
            </a:r>
            <a:r>
              <a:rPr lang="en-US" dirty="0" err="1"/>
              <a:t>gerçekleştirilebilir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Literatürde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konuda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binin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makale</a:t>
            </a:r>
            <a:r>
              <a:rPr lang="en-US" dirty="0"/>
              <a:t> </a:t>
            </a:r>
            <a:r>
              <a:rPr lang="en-US" dirty="0" err="1"/>
              <a:t>mevcuttur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Özellikle</a:t>
            </a:r>
            <a:r>
              <a:rPr lang="en-US" dirty="0"/>
              <a:t> 2000’li </a:t>
            </a:r>
            <a:r>
              <a:rPr lang="en-US" dirty="0" err="1"/>
              <a:t>yıllarda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ilgi</a:t>
            </a:r>
            <a:r>
              <a:rPr lang="en-US" dirty="0"/>
              <a:t> </a:t>
            </a:r>
            <a:r>
              <a:rPr lang="en-US" dirty="0" err="1"/>
              <a:t>gören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türüne</a:t>
            </a:r>
            <a:r>
              <a:rPr lang="en-US" dirty="0"/>
              <a:t>, </a:t>
            </a:r>
            <a:r>
              <a:rPr lang="en-US" dirty="0" err="1"/>
              <a:t>sübstitüsyon</a:t>
            </a:r>
            <a:r>
              <a:rPr lang="en-US" dirty="0"/>
              <a:t>, </a:t>
            </a:r>
            <a:r>
              <a:rPr lang="en-US" dirty="0" err="1"/>
              <a:t>eliminasyon</a:t>
            </a:r>
            <a:r>
              <a:rPr lang="en-US" dirty="0"/>
              <a:t>, </a:t>
            </a:r>
            <a:r>
              <a:rPr lang="en-US" dirty="0" err="1"/>
              <a:t>katılma</a:t>
            </a:r>
            <a:r>
              <a:rPr lang="en-US" dirty="0"/>
              <a:t>, </a:t>
            </a:r>
            <a:r>
              <a:rPr lang="en-US" dirty="0" err="1"/>
              <a:t>çevrilme</a:t>
            </a:r>
            <a:r>
              <a:rPr lang="en-US" dirty="0"/>
              <a:t>, </a:t>
            </a:r>
            <a:r>
              <a:rPr lang="en-US" dirty="0" err="1"/>
              <a:t>yükseltgenme</a:t>
            </a:r>
            <a:r>
              <a:rPr lang="en-US" dirty="0"/>
              <a:t>, </a:t>
            </a:r>
            <a:r>
              <a:rPr lang="en-US" dirty="0" err="1"/>
              <a:t>indirgenme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tepkimede</a:t>
            </a:r>
            <a:r>
              <a:rPr lang="en-US" dirty="0"/>
              <a:t>,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avantaj</a:t>
            </a:r>
            <a:r>
              <a:rPr lang="en-US" dirty="0"/>
              <a:t>;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kısalmış</a:t>
            </a:r>
            <a:r>
              <a:rPr lang="en-US" dirty="0"/>
              <a:t>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süreleri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homojen</a:t>
            </a:r>
            <a:r>
              <a:rPr lang="en-US" dirty="0"/>
              <a:t> </a:t>
            </a:r>
            <a:r>
              <a:rPr lang="en-US" dirty="0" err="1"/>
              <a:t>ısınma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verimleridir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Aşağıda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tepkimelere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verilmiştir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literatürde</a:t>
            </a:r>
            <a:r>
              <a:rPr lang="en-US" dirty="0"/>
              <a:t> </a:t>
            </a:r>
            <a:r>
              <a:rPr lang="en-US" dirty="0" err="1"/>
              <a:t>yüzlerce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öğrenciler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kaynaklara</a:t>
            </a:r>
            <a:r>
              <a:rPr lang="en-US" dirty="0"/>
              <a:t> </a:t>
            </a:r>
            <a:r>
              <a:rPr lang="en-US" dirty="0" err="1"/>
              <a:t>başvurabilir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4416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1412" y="2363056"/>
            <a:ext cx="9905999" cy="4109663"/>
          </a:xfrm>
        </p:spPr>
        <p:txBody>
          <a:bodyPr>
            <a:normAutofit/>
          </a:bodyPr>
          <a:lstStyle/>
          <a:p>
            <a:pPr algn="just"/>
            <a:r>
              <a:rPr lang="en-US" b="1" dirty="0"/>
              <a:t>MİKRODALGA ISITMA İLE GERÇEKLEŞTİRİLEN BAZI TEPKİMELER</a:t>
            </a:r>
          </a:p>
          <a:p>
            <a:r>
              <a:rPr lang="tr-TR" b="1" dirty="0"/>
              <a:t>1. </a:t>
            </a:r>
            <a:r>
              <a:rPr lang="tr-TR" b="1" dirty="0" err="1"/>
              <a:t>Esterleşme</a:t>
            </a:r>
            <a:r>
              <a:rPr lang="tr-TR" b="1" dirty="0"/>
              <a:t>:</a:t>
            </a:r>
            <a:endParaRPr lang="en-US" dirty="0"/>
          </a:p>
          <a:p>
            <a:r>
              <a:rPr lang="tr-TR" dirty="0" err="1"/>
              <a:t>Esterleşme</a:t>
            </a:r>
            <a:r>
              <a:rPr lang="tr-TR" dirty="0"/>
              <a:t> için çok değişik örnekler mevcuttur. Karboksilik asitler ile alkollerden ve karboksilik asitlerle, alkil eterlerden gerçekleştirilmiş birçok örnek mevcuttur. </a:t>
            </a:r>
          </a:p>
          <a:p>
            <a:r>
              <a:rPr lang="tr-TR" dirty="0"/>
              <a:t>Klasik </a:t>
            </a:r>
            <a:r>
              <a:rPr lang="tr-TR" dirty="0" err="1"/>
              <a:t>esterleşme</a:t>
            </a:r>
            <a:r>
              <a:rPr lang="tr-TR" dirty="0"/>
              <a:t> tepkimeleri 5-10 saat arası sürelerde gerçekleşirken mikrodalga ısıtma ile bu süre 10 dakikadan daha az olmaktadır</a:t>
            </a:r>
            <a:endParaRPr lang="en-US" dirty="0"/>
          </a:p>
          <a:p>
            <a:pPr algn="just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82349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64413" y="102740"/>
            <a:ext cx="114205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7901549"/>
              </p:ext>
            </p:extLst>
          </p:nvPr>
        </p:nvGraphicFramePr>
        <p:xfrm>
          <a:off x="1470185" y="1863046"/>
          <a:ext cx="8733077" cy="4179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r:id="rId4" imgW="6489700" imgH="3949700" progId="ChemDraw.Document.6.0">
                  <p:embed/>
                </p:oleObj>
              </mc:Choice>
              <mc:Fallback>
                <p:oleObj r:id="rId4" imgW="6489700" imgH="3949700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185" y="1863046"/>
                        <a:ext cx="8733077" cy="4179407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3741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64413" y="102740"/>
            <a:ext cx="114205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37592" y="1343403"/>
            <a:ext cx="641124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b="1" dirty="0">
                <a:latin typeface="Arial" charset="0"/>
                <a:ea typeface="Calibri" charset="0"/>
                <a:cs typeface="Times New Roman" charset="0"/>
              </a:rPr>
              <a:t> Aktif metilen bileşiklerinin </a:t>
            </a:r>
            <a:r>
              <a:rPr lang="tr-TR" sz="2400" b="1" dirty="0" err="1">
                <a:latin typeface="Arial" charset="0"/>
                <a:ea typeface="Calibri" charset="0"/>
                <a:cs typeface="Times New Roman" charset="0"/>
              </a:rPr>
              <a:t>alkillenmesi</a:t>
            </a:r>
            <a:r>
              <a:rPr lang="tr-TR" b="1" dirty="0">
                <a:latin typeface="Arial" charset="0"/>
                <a:ea typeface="Calibri" charset="0"/>
                <a:cs typeface="Times New Roman" charset="0"/>
              </a:rPr>
              <a:t>: </a:t>
            </a:r>
            <a:endParaRPr lang="en-US" sz="16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757337"/>
              </p:ext>
            </p:extLst>
          </p:nvPr>
        </p:nvGraphicFramePr>
        <p:xfrm>
          <a:off x="1544594" y="2557847"/>
          <a:ext cx="8714181" cy="242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r:id="rId4" imgW="5092700" imgH="1435100" progId="ChemDraw.Document.6.0">
                  <p:embed/>
                </p:oleObj>
              </mc:Choice>
              <mc:Fallback>
                <p:oleObj r:id="rId4" imgW="5092700" imgH="1435100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4594" y="2557847"/>
                        <a:ext cx="8714181" cy="242192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854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962363"/>
            <a:ext cx="9905999" cy="4756935"/>
          </a:xfrm>
        </p:spPr>
        <p:txBody>
          <a:bodyPr>
            <a:normAutofit fontScale="92500"/>
          </a:bodyPr>
          <a:lstStyle/>
          <a:p>
            <a:r>
              <a:rPr lang="en-US" sz="2600" dirty="0"/>
              <a:t>Bu </a:t>
            </a:r>
            <a:r>
              <a:rPr lang="en-US" sz="2600" dirty="0" err="1"/>
              <a:t>ders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2 </a:t>
            </a:r>
            <a:r>
              <a:rPr lang="en-US" sz="2600" dirty="0" err="1"/>
              <a:t>haftalık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</a:t>
            </a:r>
            <a:r>
              <a:rPr lang="en-US" sz="2600" dirty="0" err="1"/>
              <a:t>süre</a:t>
            </a:r>
            <a:r>
              <a:rPr lang="en-US" sz="2600" dirty="0"/>
              <a:t> </a:t>
            </a:r>
            <a:r>
              <a:rPr lang="en-US" sz="2600" dirty="0" err="1"/>
              <a:t>içerisinde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kimyada</a:t>
            </a:r>
            <a:r>
              <a:rPr lang="en-US" sz="2600" dirty="0"/>
              <a:t> </a:t>
            </a:r>
            <a:r>
              <a:rPr lang="en-US" sz="2600" dirty="0" err="1"/>
              <a:t>yeni</a:t>
            </a:r>
            <a:r>
              <a:rPr lang="en-US" sz="2600" dirty="0"/>
              <a:t> </a:t>
            </a:r>
            <a:r>
              <a:rPr lang="en-US" sz="2600" dirty="0" err="1"/>
              <a:t>bir</a:t>
            </a:r>
            <a:r>
              <a:rPr lang="en-US" sz="2600" dirty="0"/>
              <a:t> </a:t>
            </a:r>
            <a:r>
              <a:rPr lang="en-US" sz="2600" dirty="0" err="1"/>
              <a:t>teknik</a:t>
            </a:r>
            <a:r>
              <a:rPr lang="en-US" sz="2600" dirty="0"/>
              <a:t> </a:t>
            </a:r>
            <a:r>
              <a:rPr lang="en-US" sz="2600" dirty="0" err="1"/>
              <a:t>yöntem</a:t>
            </a:r>
            <a:r>
              <a:rPr lang="en-US" sz="2600" dirty="0"/>
              <a:t> </a:t>
            </a:r>
            <a:r>
              <a:rPr lang="en-US" sz="2600" dirty="0" err="1"/>
              <a:t>olan</a:t>
            </a:r>
            <a:r>
              <a:rPr lang="en-US" sz="2600" dirty="0"/>
              <a:t> </a:t>
            </a:r>
            <a:r>
              <a:rPr lang="en-US" sz="2600" dirty="0" err="1"/>
              <a:t>mikrodalga</a:t>
            </a:r>
            <a:r>
              <a:rPr lang="en-US" sz="2600" dirty="0"/>
              <a:t> </a:t>
            </a:r>
            <a:r>
              <a:rPr lang="en-US" sz="2600" dirty="0" err="1"/>
              <a:t>enerjisi</a:t>
            </a:r>
            <a:r>
              <a:rPr lang="en-US" sz="2600" dirty="0"/>
              <a:t> </a:t>
            </a:r>
            <a:r>
              <a:rPr lang="en-US" sz="2600" dirty="0" err="1"/>
              <a:t>kullanılarak</a:t>
            </a:r>
            <a:r>
              <a:rPr lang="en-US" sz="2600" dirty="0"/>
              <a:t> </a:t>
            </a:r>
            <a:r>
              <a:rPr lang="en-US" sz="2600" dirty="0" err="1"/>
              <a:t>organik</a:t>
            </a:r>
            <a:r>
              <a:rPr lang="en-US" sz="2600" dirty="0"/>
              <a:t> </a:t>
            </a:r>
            <a:r>
              <a:rPr lang="en-US" sz="2600" dirty="0" err="1"/>
              <a:t>tepkimelerin</a:t>
            </a:r>
            <a:r>
              <a:rPr lang="en-US" sz="2600" dirty="0"/>
              <a:t> </a:t>
            </a:r>
            <a:r>
              <a:rPr lang="en-US" sz="2600" dirty="0" err="1"/>
              <a:t>gerçekleştirilmesi</a:t>
            </a:r>
            <a:r>
              <a:rPr lang="en-US" sz="2600" dirty="0"/>
              <a:t> </a:t>
            </a:r>
            <a:r>
              <a:rPr lang="en-US" sz="2600" dirty="0" err="1"/>
              <a:t>konsunda</a:t>
            </a:r>
            <a:r>
              <a:rPr lang="en-US" sz="2600" dirty="0"/>
              <a:t> </a:t>
            </a:r>
            <a:r>
              <a:rPr lang="en-US" sz="2600" dirty="0" err="1"/>
              <a:t>bilgi</a:t>
            </a:r>
            <a:r>
              <a:rPr lang="en-US" sz="2600" dirty="0"/>
              <a:t> </a:t>
            </a:r>
            <a:r>
              <a:rPr lang="en-US" sz="2600" dirty="0" err="1"/>
              <a:t>verilecektir</a:t>
            </a:r>
            <a:r>
              <a:rPr lang="en-US" sz="2600" dirty="0"/>
              <a:t> . Bu </a:t>
            </a:r>
            <a:r>
              <a:rPr lang="en-US" sz="2600" dirty="0" err="1"/>
              <a:t>sunumlarda</a:t>
            </a:r>
            <a:r>
              <a:rPr lang="en-US" sz="2600" dirty="0"/>
              <a:t> </a:t>
            </a:r>
            <a:r>
              <a:rPr lang="en-US" sz="2600" dirty="0" err="1"/>
              <a:t>fazla</a:t>
            </a:r>
            <a:r>
              <a:rPr lang="en-US" sz="2600" dirty="0"/>
              <a:t> </a:t>
            </a:r>
            <a:r>
              <a:rPr lang="en-US" sz="2600" dirty="0" err="1"/>
              <a:t>ayrıntı</a:t>
            </a:r>
            <a:r>
              <a:rPr lang="en-US" sz="2600" dirty="0"/>
              <a:t> </a:t>
            </a:r>
            <a:r>
              <a:rPr lang="en-US" sz="2600" dirty="0" err="1"/>
              <a:t>yer</a:t>
            </a:r>
            <a:r>
              <a:rPr lang="en-US" sz="2600" dirty="0"/>
              <a:t> </a:t>
            </a:r>
            <a:r>
              <a:rPr lang="en-US" sz="2600" dirty="0" err="1"/>
              <a:t>almamakta</a:t>
            </a:r>
            <a:r>
              <a:rPr lang="en-US" sz="2600" dirty="0"/>
              <a:t> </a:t>
            </a:r>
            <a:r>
              <a:rPr lang="en-US" sz="2600" dirty="0" err="1"/>
              <a:t>olup</a:t>
            </a:r>
            <a:r>
              <a:rPr lang="en-US" sz="2600" dirty="0"/>
              <a:t>, </a:t>
            </a:r>
            <a:r>
              <a:rPr lang="en-US" sz="2600" dirty="0" err="1"/>
              <a:t>kapsamlı</a:t>
            </a:r>
            <a:r>
              <a:rPr lang="en-US" sz="2600" dirty="0"/>
              <a:t> </a:t>
            </a:r>
            <a:r>
              <a:rPr lang="en-US" sz="2600" dirty="0" err="1"/>
              <a:t>bilgi</a:t>
            </a:r>
            <a:r>
              <a:rPr lang="en-US" sz="2600" dirty="0"/>
              <a:t> </a:t>
            </a:r>
            <a:r>
              <a:rPr lang="en-US" sz="2600" dirty="0" err="1"/>
              <a:t>isteyen</a:t>
            </a:r>
            <a:r>
              <a:rPr lang="en-US" sz="2600" dirty="0"/>
              <a:t> </a:t>
            </a:r>
            <a:r>
              <a:rPr lang="en-US" sz="2600" dirty="0" err="1"/>
              <a:t>öğrencilerin</a:t>
            </a:r>
            <a:r>
              <a:rPr lang="en-US" sz="2600" dirty="0"/>
              <a:t> </a:t>
            </a:r>
            <a:r>
              <a:rPr lang="en-US" sz="2600" dirty="0" err="1"/>
              <a:t>altta</a:t>
            </a:r>
            <a:r>
              <a:rPr lang="en-US" sz="2600" dirty="0"/>
              <a:t> </a:t>
            </a:r>
            <a:r>
              <a:rPr lang="en-US" sz="2600" dirty="0" err="1"/>
              <a:t>verilen</a:t>
            </a:r>
            <a:r>
              <a:rPr lang="en-US" sz="2600" dirty="0"/>
              <a:t> </a:t>
            </a:r>
            <a:r>
              <a:rPr lang="en-US" sz="2600" dirty="0" err="1"/>
              <a:t>kaynaklardan</a:t>
            </a:r>
            <a:r>
              <a:rPr lang="en-US" sz="2600" dirty="0"/>
              <a:t> </a:t>
            </a:r>
            <a:r>
              <a:rPr lang="en-US" sz="2600" dirty="0" err="1"/>
              <a:t>yararlanmaları</a:t>
            </a:r>
            <a:r>
              <a:rPr lang="en-US" sz="2600" dirty="0"/>
              <a:t> </a:t>
            </a:r>
            <a:r>
              <a:rPr lang="en-US" sz="2600" dirty="0" err="1"/>
              <a:t>tavsiye</a:t>
            </a:r>
            <a:r>
              <a:rPr lang="en-US" sz="2600" dirty="0"/>
              <a:t> </a:t>
            </a:r>
            <a:r>
              <a:rPr lang="en-US" sz="2600" dirty="0" err="1"/>
              <a:t>edilir</a:t>
            </a:r>
            <a:r>
              <a:rPr lang="en-US" sz="2600" dirty="0"/>
              <a:t>.</a:t>
            </a:r>
          </a:p>
          <a:p>
            <a:r>
              <a:rPr lang="en-US" dirty="0" err="1"/>
              <a:t>Kaynaklar</a:t>
            </a:r>
            <a:r>
              <a:rPr lang="en-US" dirty="0"/>
              <a:t>:</a:t>
            </a:r>
          </a:p>
          <a:p>
            <a:r>
              <a:rPr lang="en-US" dirty="0"/>
              <a:t>C. Oliver Kappe, Doris Dallinger, Shaun S. Murphree, </a:t>
            </a:r>
            <a:r>
              <a:rPr lang="en-US" b="1" dirty="0"/>
              <a:t>Practical Microwave Synthesis for Organic Chemists, Wiley, 2008.</a:t>
            </a:r>
          </a:p>
          <a:p>
            <a:r>
              <a:rPr lang="en-US" dirty="0"/>
              <a:t>C. Oliver Kappe, Alexander Stadler, Raimund Mannhold, Hugo Kubinyi, Gerd Folkers, </a:t>
            </a:r>
            <a:r>
              <a:rPr lang="en-US" b="1" dirty="0"/>
              <a:t>Microwaves in Organic and Medicinal Chemistry, Volume 25, Wiley, 2006.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842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784421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64413" y="102740"/>
            <a:ext cx="114205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41411" y="1315091"/>
            <a:ext cx="10461583" cy="1259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000" b="1" dirty="0">
                <a:latin typeface="Arial" charset="0"/>
                <a:ea typeface="Calibri" charset="0"/>
                <a:cs typeface="Times New Roman" charset="0"/>
              </a:rPr>
              <a:t>Aktif metilen bileşiklerinin </a:t>
            </a:r>
            <a:r>
              <a:rPr lang="tr-TR" sz="2000" b="1" dirty="0" err="1">
                <a:latin typeface="Arial" charset="0"/>
                <a:ea typeface="Calibri" charset="0"/>
                <a:cs typeface="Times New Roman" charset="0"/>
              </a:rPr>
              <a:t>kondensasyonu</a:t>
            </a:r>
            <a:r>
              <a:rPr lang="tr-TR" sz="2000" b="1" dirty="0">
                <a:latin typeface="Arial" charset="0"/>
                <a:ea typeface="Calibri" charset="0"/>
                <a:cs typeface="Times New Roman" charset="0"/>
              </a:rPr>
              <a:t>:</a:t>
            </a:r>
            <a:endParaRPr lang="en-US" sz="2000" dirty="0">
              <a:latin typeface="Calibri" charset="0"/>
              <a:ea typeface="Calibri" charset="0"/>
              <a:cs typeface="Times New Roman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000" dirty="0">
                <a:latin typeface="Arial" charset="0"/>
                <a:ea typeface="Calibri" charset="0"/>
                <a:cs typeface="Times New Roman" charset="0"/>
              </a:rPr>
              <a:t>Aldehitlerin aktif metilen bileşikleri ile verdiği </a:t>
            </a:r>
            <a:r>
              <a:rPr lang="tr-TR" sz="2000" dirty="0" err="1">
                <a:latin typeface="Arial" charset="0"/>
                <a:ea typeface="Calibri" charset="0"/>
                <a:cs typeface="Times New Roman" charset="0"/>
              </a:rPr>
              <a:t>Knoevenagel</a:t>
            </a:r>
            <a:r>
              <a:rPr lang="tr-TR" sz="2000" dirty="0">
                <a:latin typeface="Arial" charset="0"/>
                <a:ea typeface="Calibri" charset="0"/>
                <a:cs typeface="Times New Roman" charset="0"/>
              </a:rPr>
              <a:t> reaksiyonu, mikrodalga tekniğiyle yüksek verimle çok kısa sürede gerçekleştirilir.</a:t>
            </a:r>
            <a:endParaRPr lang="en-US" sz="20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754660" y="2723188"/>
            <a:ext cx="153191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416212"/>
              </p:ext>
            </p:extLst>
          </p:nvPr>
        </p:nvGraphicFramePr>
        <p:xfrm>
          <a:off x="1754660" y="2723189"/>
          <a:ext cx="7228702" cy="3574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r:id="rId4" imgW="6108700" imgH="3022600" progId="ChemDraw.Document.6.0">
                  <p:embed/>
                </p:oleObj>
              </mc:Choice>
              <mc:Fallback>
                <p:oleObj r:id="rId4" imgW="6108700" imgH="3022600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4660" y="2723189"/>
                        <a:ext cx="7228702" cy="3574458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4400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784421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64413" y="102740"/>
            <a:ext cx="114205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754660" y="2723188"/>
            <a:ext cx="1531910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1411" y="1166634"/>
            <a:ext cx="10375085" cy="1131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000" dirty="0">
                <a:latin typeface="Arial" charset="0"/>
                <a:ea typeface="Calibri" charset="0"/>
                <a:cs typeface="Times New Roman" charset="0"/>
              </a:rPr>
              <a:t>Hidroliz reaksiyonları sadece suyla veya bir asit ya da baz katalizörlüğünde, teflon kapalı bir kapta (basınca dayanıklı) 3-10dk süreyle ısıtmayla %95-100 verimle gerçekleştirilebilir. Aynı reaksiyon klasik yolla birkaç saatte ısıtmayla yakın bir verimle yapılabilmektedir. </a:t>
            </a:r>
            <a:endParaRPr lang="en-US" sz="20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172" y="2871469"/>
            <a:ext cx="6149650" cy="2824996"/>
          </a:xfrm>
          <a:prstGeom prst="rect">
            <a:avLst/>
          </a:prstGeom>
          <a:solidFill>
            <a:schemeClr val="tx2"/>
          </a:solidFill>
        </p:spPr>
      </p:pic>
    </p:spTree>
    <p:extLst>
      <p:ext uri="{BB962C8B-B14F-4D97-AF65-F5344CB8AC3E}">
        <p14:creationId xmlns:p14="http://schemas.microsoft.com/office/powerpoint/2010/main" val="653374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784421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64413" y="102740"/>
            <a:ext cx="114205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1412" y="1166634"/>
            <a:ext cx="7014048" cy="489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Arial" charset="0"/>
                <a:ea typeface="Calibri" charset="0"/>
                <a:cs typeface="Times New Roman" charset="0"/>
              </a:rPr>
              <a:t>Değişik </a:t>
            </a:r>
            <a:r>
              <a:rPr lang="tr-TR" sz="2400">
                <a:latin typeface="Arial" charset="0"/>
                <a:ea typeface="Calibri" charset="0"/>
                <a:cs typeface="Times New Roman" charset="0"/>
              </a:rPr>
              <a:t>reaksiyon örnekleri</a:t>
            </a:r>
            <a:endParaRPr lang="en-US" sz="24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9675341" cy="5251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608457"/>
              </p:ext>
            </p:extLst>
          </p:nvPr>
        </p:nvGraphicFramePr>
        <p:xfrm>
          <a:off x="0" y="-45719"/>
          <a:ext cx="4565552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r:id="rId4" imgW="7581900" imgH="4102100" progId="ChemDraw.Document.6.0">
                  <p:embed/>
                </p:oleObj>
              </mc:Choice>
              <mc:Fallback>
                <p:oleObj r:id="rId4" imgW="7581900" imgH="4102100" progId="ChemDraw.Document.6.0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45719"/>
                        <a:ext cx="4565552" cy="457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434583"/>
              </p:ext>
            </p:extLst>
          </p:nvPr>
        </p:nvGraphicFramePr>
        <p:xfrm>
          <a:off x="1961119" y="2140122"/>
          <a:ext cx="7714221" cy="417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r:id="rId6" imgW="7581900" imgH="4102100" progId="ChemDraw.Document.6.0">
                  <p:embed/>
                </p:oleObj>
              </mc:Choice>
              <mc:Fallback>
                <p:oleObj r:id="rId6" imgW="7581900" imgH="4102100" progId="ChemDraw.Document.6.0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1119" y="2140122"/>
                        <a:ext cx="7714221" cy="41721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543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784421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64413" y="102740"/>
            <a:ext cx="114205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1412" y="1166634"/>
            <a:ext cx="7014048" cy="489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Arial" charset="0"/>
                <a:ea typeface="Calibri" charset="0"/>
                <a:cs typeface="Times New Roman" charset="0"/>
              </a:rPr>
              <a:t>Değişik </a:t>
            </a:r>
            <a:r>
              <a:rPr lang="tr-TR" sz="2400">
                <a:latin typeface="Arial" charset="0"/>
                <a:ea typeface="Calibri" charset="0"/>
                <a:cs typeface="Times New Roman" charset="0"/>
              </a:rPr>
              <a:t>reaksiyon örnekleri</a:t>
            </a:r>
            <a:endParaRPr lang="en-US" sz="24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9675341" cy="5251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608457"/>
              </p:ext>
            </p:extLst>
          </p:nvPr>
        </p:nvGraphicFramePr>
        <p:xfrm>
          <a:off x="0" y="-45719"/>
          <a:ext cx="4565552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r:id="rId4" imgW="7581900" imgH="4102100" progId="ChemDraw.Document.6.0">
                  <p:embed/>
                </p:oleObj>
              </mc:Choice>
              <mc:Fallback>
                <p:oleObj r:id="rId4" imgW="7581900" imgH="410210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45719"/>
                        <a:ext cx="4565552" cy="457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624441"/>
              </p:ext>
            </p:extLst>
          </p:nvPr>
        </p:nvGraphicFramePr>
        <p:xfrm>
          <a:off x="2669059" y="2332337"/>
          <a:ext cx="5609967" cy="3782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r:id="rId6" imgW="4495800" imgH="3035300" progId="ChemDraw.Document.6.0">
                  <p:embed/>
                </p:oleObj>
              </mc:Choice>
              <mc:Fallback>
                <p:oleObj r:id="rId6" imgW="4495800" imgH="3035300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9059" y="2332337"/>
                        <a:ext cx="5609967" cy="3782357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3539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784421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64413" y="102740"/>
            <a:ext cx="114205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1412" y="1166634"/>
            <a:ext cx="7014048" cy="489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Arial" charset="0"/>
                <a:ea typeface="Calibri" charset="0"/>
                <a:cs typeface="Times New Roman" charset="0"/>
              </a:rPr>
              <a:t>Değişik </a:t>
            </a:r>
            <a:r>
              <a:rPr lang="tr-TR" sz="2400">
                <a:latin typeface="Arial" charset="0"/>
                <a:ea typeface="Calibri" charset="0"/>
                <a:cs typeface="Times New Roman" charset="0"/>
              </a:rPr>
              <a:t>reaksiyon örnekleri</a:t>
            </a:r>
            <a:endParaRPr lang="en-US" sz="24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9675341" cy="5251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608457"/>
              </p:ext>
            </p:extLst>
          </p:nvPr>
        </p:nvGraphicFramePr>
        <p:xfrm>
          <a:off x="0" y="-45719"/>
          <a:ext cx="4565552" cy="4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r:id="rId4" imgW="7581900" imgH="4102100" progId="ChemDraw.Document.6.0">
                  <p:embed/>
                </p:oleObj>
              </mc:Choice>
              <mc:Fallback>
                <p:oleObj r:id="rId4" imgW="7581900" imgH="410210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45719"/>
                        <a:ext cx="4565552" cy="457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2964196"/>
              </p:ext>
            </p:extLst>
          </p:nvPr>
        </p:nvGraphicFramePr>
        <p:xfrm>
          <a:off x="1235676" y="2738368"/>
          <a:ext cx="8563232" cy="21738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r:id="rId6" imgW="6718300" imgH="1701800" progId="ChemDraw.Document.6.0">
                  <p:embed/>
                </p:oleObj>
              </mc:Choice>
              <mc:Fallback>
                <p:oleObj r:id="rId6" imgW="6718300" imgH="1701800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5676" y="2738368"/>
                        <a:ext cx="8563232" cy="2173889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7062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674689"/>
            <a:ext cx="9905999" cy="504461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Mikrodalgalar</a:t>
            </a:r>
            <a:r>
              <a:rPr lang="en-US" dirty="0"/>
              <a:t>, </a:t>
            </a:r>
            <a:r>
              <a:rPr lang="en-US" dirty="0" err="1"/>
              <a:t>elektromagnetik</a:t>
            </a:r>
            <a:r>
              <a:rPr lang="en-US" dirty="0"/>
              <a:t> </a:t>
            </a:r>
            <a:r>
              <a:rPr lang="en-US" dirty="0" err="1"/>
              <a:t>spektrumun</a:t>
            </a:r>
            <a:r>
              <a:rPr lang="en-US" dirty="0"/>
              <a:t> </a:t>
            </a:r>
            <a:r>
              <a:rPr lang="en-US" dirty="0" err="1"/>
              <a:t>kızılötesi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radyo</a:t>
            </a:r>
            <a:r>
              <a:rPr lang="en-US" dirty="0"/>
              <a:t> </a:t>
            </a:r>
            <a:r>
              <a:rPr lang="en-US" dirty="0" err="1"/>
              <a:t>frekansları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1cm </a:t>
            </a:r>
            <a:r>
              <a:rPr lang="en-US" dirty="0" err="1"/>
              <a:t>ile</a:t>
            </a:r>
            <a:r>
              <a:rPr lang="en-US" dirty="0"/>
              <a:t> 1m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boylarına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(30GHz – 300MHz) </a:t>
            </a:r>
            <a:r>
              <a:rPr lang="en-US" dirty="0" err="1"/>
              <a:t>elektromagnetik</a:t>
            </a:r>
            <a:r>
              <a:rPr lang="en-US" dirty="0"/>
              <a:t> </a:t>
            </a:r>
            <a:r>
              <a:rPr lang="en-US" dirty="0" err="1"/>
              <a:t>ışımalardır</a:t>
            </a:r>
            <a:r>
              <a:rPr lang="en-US" dirty="0"/>
              <a:t>. Bu </a:t>
            </a:r>
            <a:r>
              <a:rPr lang="en-US" dirty="0" err="1"/>
              <a:t>dalgaların</a:t>
            </a:r>
            <a:r>
              <a:rPr lang="en-US" dirty="0"/>
              <a:t> 1cm </a:t>
            </a:r>
            <a:r>
              <a:rPr lang="en-US" dirty="0" err="1"/>
              <a:t>ile</a:t>
            </a:r>
            <a:r>
              <a:rPr lang="en-US" dirty="0"/>
              <a:t> 25cm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RADAR </a:t>
            </a:r>
            <a:r>
              <a:rPr lang="en-US" dirty="0" err="1"/>
              <a:t>iletişimlerinde</a:t>
            </a:r>
            <a:r>
              <a:rPr lang="en-US" dirty="0"/>
              <a:t>, </a:t>
            </a:r>
            <a:r>
              <a:rPr lang="en-US" dirty="0" err="1"/>
              <a:t>geriye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telekomünikasyonda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  <a:r>
              <a:rPr lang="en-US" dirty="0" err="1"/>
              <a:t>Evde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endüstride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ısıtıcılar</a:t>
            </a:r>
            <a:r>
              <a:rPr lang="en-US" dirty="0"/>
              <a:t>; 12,2cm (2450MHz) </a:t>
            </a:r>
            <a:r>
              <a:rPr lang="en-US" dirty="0" err="1"/>
              <a:t>veya</a:t>
            </a:r>
            <a:r>
              <a:rPr lang="en-US" dirty="0"/>
              <a:t> 33,3cm (900MHz)’de </a:t>
            </a:r>
            <a:r>
              <a:rPr lang="en-US" dirty="0" err="1"/>
              <a:t>çalışırlar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dalgalarla</a:t>
            </a:r>
            <a:r>
              <a:rPr lang="en-US" dirty="0"/>
              <a:t> </a:t>
            </a:r>
            <a:r>
              <a:rPr lang="en-US" dirty="0" err="1"/>
              <a:t>girişim</a:t>
            </a:r>
            <a:r>
              <a:rPr lang="en-US" dirty="0"/>
              <a:t> </a:t>
            </a:r>
            <a:r>
              <a:rPr lang="en-US" dirty="0" err="1"/>
              <a:t>yapmazlar</a:t>
            </a:r>
            <a:r>
              <a:rPr lang="en-US" dirty="0"/>
              <a:t>. </a:t>
            </a:r>
          </a:p>
          <a:p>
            <a:r>
              <a:rPr lang="en-US" dirty="0" err="1"/>
              <a:t>Mikrodalgalar</a:t>
            </a:r>
            <a:r>
              <a:rPr lang="en-US" dirty="0"/>
              <a:t>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moleküllerin</a:t>
            </a:r>
            <a:r>
              <a:rPr lang="en-US" dirty="0"/>
              <a:t> </a:t>
            </a:r>
            <a:r>
              <a:rPr lang="en-US" dirty="0" err="1"/>
              <a:t>ısıtılması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yolla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reaksiyonların</a:t>
            </a:r>
            <a:r>
              <a:rPr lang="en-US" dirty="0"/>
              <a:t> </a:t>
            </a:r>
            <a:r>
              <a:rPr lang="en-US" dirty="0" err="1"/>
              <a:t>gerçekleştirilmesi</a:t>
            </a:r>
            <a:r>
              <a:rPr lang="en-US" dirty="0"/>
              <a:t> son 10-15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gelişme</a:t>
            </a:r>
            <a:r>
              <a:rPr lang="en-US" dirty="0"/>
              <a:t> </a:t>
            </a:r>
            <a:r>
              <a:rPr lang="en-US" dirty="0" err="1"/>
              <a:t>göstermiş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alandır</a:t>
            </a:r>
            <a:r>
              <a:rPr lang="en-US" dirty="0"/>
              <a:t>. </a:t>
            </a:r>
            <a:r>
              <a:rPr lang="en-US" dirty="0" err="1"/>
              <a:t>Mikrodalgaların</a:t>
            </a:r>
            <a:r>
              <a:rPr lang="en-US" dirty="0"/>
              <a:t> </a:t>
            </a:r>
            <a:r>
              <a:rPr lang="en-US" dirty="0" err="1"/>
              <a:t>evlerde</a:t>
            </a:r>
            <a:r>
              <a:rPr lang="en-US" dirty="0"/>
              <a:t> </a:t>
            </a:r>
            <a:r>
              <a:rPr lang="en-US" dirty="0" err="1"/>
              <a:t>yiyecekleri</a:t>
            </a:r>
            <a:r>
              <a:rPr lang="en-US" dirty="0"/>
              <a:t> </a:t>
            </a:r>
            <a:r>
              <a:rPr lang="en-US" dirty="0" err="1"/>
              <a:t>ısıtmak</a:t>
            </a:r>
            <a:r>
              <a:rPr lang="en-US" dirty="0"/>
              <a:t>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da son 20 </a:t>
            </a:r>
            <a:r>
              <a:rPr lang="en-US" dirty="0" err="1"/>
              <a:t>yıldır</a:t>
            </a:r>
            <a:r>
              <a:rPr lang="en-US" dirty="0"/>
              <a:t> </a:t>
            </a:r>
            <a:r>
              <a:rPr lang="en-US" dirty="0" err="1"/>
              <a:t>yayılan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teknolojidir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426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674689"/>
            <a:ext cx="9905999" cy="50446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1986’da ilk </a:t>
            </a:r>
            <a:r>
              <a:rPr lang="en-US" dirty="0" err="1"/>
              <a:t>kez</a:t>
            </a:r>
            <a:r>
              <a:rPr lang="en-US" dirty="0"/>
              <a:t> </a:t>
            </a:r>
            <a:r>
              <a:rPr lang="en-US" dirty="0" err="1"/>
              <a:t>Gedye</a:t>
            </a:r>
            <a:r>
              <a:rPr lang="en-US" dirty="0"/>
              <a:t> </a:t>
            </a:r>
            <a:r>
              <a:rPr lang="en-US" dirty="0" err="1"/>
              <a:t>mikrodalgayı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sentezde</a:t>
            </a:r>
            <a:r>
              <a:rPr lang="en-US" dirty="0"/>
              <a:t> </a:t>
            </a:r>
            <a:r>
              <a:rPr lang="en-US" dirty="0" err="1"/>
              <a:t>kullanmıştır</a:t>
            </a:r>
            <a:r>
              <a:rPr lang="en-US" dirty="0"/>
              <a:t>. </a:t>
            </a:r>
            <a:r>
              <a:rPr lang="en-US" dirty="0" err="1"/>
              <a:t>Mikrodalgaların</a:t>
            </a:r>
            <a:r>
              <a:rPr lang="en-US" dirty="0"/>
              <a:t>,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reaksiyonlarda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dolayısıyla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sentezde</a:t>
            </a:r>
            <a:r>
              <a:rPr lang="en-US" dirty="0"/>
              <a:t> </a:t>
            </a:r>
            <a:r>
              <a:rPr lang="en-US" dirty="0" err="1"/>
              <a:t>kullanılmaları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dalga</a:t>
            </a:r>
            <a:r>
              <a:rPr lang="en-US" dirty="0"/>
              <a:t> </a:t>
            </a:r>
            <a:r>
              <a:rPr lang="en-US" dirty="0" err="1"/>
              <a:t>boyu</a:t>
            </a:r>
            <a:r>
              <a:rPr lang="en-US" dirty="0"/>
              <a:t> </a:t>
            </a:r>
            <a:r>
              <a:rPr lang="en-US" dirty="0" err="1"/>
              <a:t>aralığındaki</a:t>
            </a:r>
            <a:r>
              <a:rPr lang="en-US" dirty="0"/>
              <a:t> </a:t>
            </a:r>
            <a:r>
              <a:rPr lang="en-US" dirty="0" err="1"/>
              <a:t>ışımaların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titreşim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dönmelerine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</a:t>
            </a:r>
            <a:r>
              <a:rPr lang="en-US" dirty="0" err="1"/>
              <a:t>gelmeleri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yüzden</a:t>
            </a:r>
            <a:r>
              <a:rPr lang="en-US" dirty="0"/>
              <a:t> </a:t>
            </a:r>
            <a:r>
              <a:rPr lang="en-US" dirty="0" err="1"/>
              <a:t>moleküller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soğurularak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ısınmaya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olmaları</a:t>
            </a:r>
            <a:r>
              <a:rPr lang="en-US" dirty="0"/>
              <a:t> </a:t>
            </a:r>
            <a:r>
              <a:rPr lang="en-US" dirty="0" err="1"/>
              <a:t>esasına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 </a:t>
            </a:r>
          </a:p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,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frekanslı</a:t>
            </a:r>
            <a:r>
              <a:rPr lang="en-US" dirty="0"/>
              <a:t> </a:t>
            </a:r>
            <a:r>
              <a:rPr lang="en-US" dirty="0" err="1"/>
              <a:t>elektromagnetik</a:t>
            </a:r>
            <a:r>
              <a:rPr lang="en-US" dirty="0"/>
              <a:t> </a:t>
            </a:r>
            <a:r>
              <a:rPr lang="en-US" dirty="0" err="1"/>
              <a:t>dalgalar</a:t>
            </a:r>
            <a:r>
              <a:rPr lang="en-US" dirty="0"/>
              <a:t> </a:t>
            </a:r>
            <a:r>
              <a:rPr lang="en-US" dirty="0" err="1"/>
              <a:t>uygulanarak</a:t>
            </a:r>
            <a:r>
              <a:rPr lang="en-US" dirty="0"/>
              <a:t> </a:t>
            </a:r>
            <a:r>
              <a:rPr lang="en-US" dirty="0" err="1"/>
              <a:t>ısıtılabilir</a:t>
            </a:r>
            <a:r>
              <a:rPr lang="en-US" dirty="0"/>
              <a:t>. </a:t>
            </a:r>
            <a:r>
              <a:rPr lang="en-US" dirty="0" err="1"/>
              <a:t>Elektromagnetik</a:t>
            </a:r>
            <a:r>
              <a:rPr lang="en-US" dirty="0"/>
              <a:t> </a:t>
            </a:r>
            <a:r>
              <a:rPr lang="en-US" dirty="0" err="1"/>
              <a:t>ışımanın</a:t>
            </a:r>
            <a:r>
              <a:rPr lang="en-US" dirty="0"/>
              <a:t> </a:t>
            </a:r>
            <a:r>
              <a:rPr lang="en-US" dirty="0" err="1"/>
              <a:t>elektriksel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, </a:t>
            </a:r>
            <a:r>
              <a:rPr lang="en-US" dirty="0" err="1"/>
              <a:t>yüklü</a:t>
            </a:r>
            <a:r>
              <a:rPr lang="en-US" dirty="0"/>
              <a:t> </a:t>
            </a:r>
            <a:r>
              <a:rPr lang="en-US" dirty="0" err="1"/>
              <a:t>parçacıklara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kuvvet</a:t>
            </a:r>
            <a:r>
              <a:rPr lang="en-US" dirty="0"/>
              <a:t> </a:t>
            </a:r>
            <a:r>
              <a:rPr lang="en-US" dirty="0" err="1"/>
              <a:t>uygulayabilir</a:t>
            </a:r>
            <a:r>
              <a:rPr lang="en-US" dirty="0"/>
              <a:t>. </a:t>
            </a:r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kuvvet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maddede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tanecikler</a:t>
            </a:r>
            <a:r>
              <a:rPr lang="en-US" dirty="0"/>
              <a:t> </a:t>
            </a:r>
            <a:r>
              <a:rPr lang="en-US" dirty="0" err="1"/>
              <a:t>serbestçe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ederse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artışı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taraftan</a:t>
            </a:r>
            <a:r>
              <a:rPr lang="en-US" dirty="0"/>
              <a:t>, </a:t>
            </a:r>
            <a:r>
              <a:rPr lang="en-US" dirty="0" err="1"/>
              <a:t>yük</a:t>
            </a:r>
            <a:r>
              <a:rPr lang="en-US" dirty="0"/>
              <a:t> </a:t>
            </a:r>
            <a:r>
              <a:rPr lang="en-US" dirty="0" err="1"/>
              <a:t>taşıyıcı</a:t>
            </a:r>
            <a:r>
              <a:rPr lang="en-US" dirty="0"/>
              <a:t> </a:t>
            </a:r>
            <a:r>
              <a:rPr lang="en-US" dirty="0" err="1"/>
              <a:t>gruplar</a:t>
            </a:r>
            <a:r>
              <a:rPr lang="en-US" dirty="0"/>
              <a:t> belli </a:t>
            </a:r>
            <a:r>
              <a:rPr lang="en-US" dirty="0" err="1"/>
              <a:t>yerlere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edemiyorlarsa</a:t>
            </a:r>
            <a:r>
              <a:rPr lang="en-US" dirty="0"/>
              <a:t>,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dengelenene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ederler</a:t>
            </a:r>
            <a:r>
              <a:rPr lang="en-US" dirty="0"/>
              <a:t>, </a:t>
            </a:r>
            <a:r>
              <a:rPr lang="en-US" dirty="0" err="1"/>
              <a:t>sonuç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dielektrik</a:t>
            </a:r>
            <a:r>
              <a:rPr lang="en-US" dirty="0"/>
              <a:t> </a:t>
            </a:r>
            <a:r>
              <a:rPr lang="en-US" dirty="0" err="1"/>
              <a:t>polarizasyon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 Hem </a:t>
            </a:r>
            <a:r>
              <a:rPr lang="en-US" dirty="0" err="1"/>
              <a:t>iletkenlik</a:t>
            </a:r>
            <a:r>
              <a:rPr lang="en-US" dirty="0"/>
              <a:t>, hem de </a:t>
            </a:r>
            <a:r>
              <a:rPr lang="en-US" dirty="0" err="1"/>
              <a:t>dielektrik</a:t>
            </a:r>
            <a:r>
              <a:rPr lang="en-US" dirty="0"/>
              <a:t> </a:t>
            </a:r>
            <a:r>
              <a:rPr lang="en-US" dirty="0" err="1"/>
              <a:t>polarizasyonun</a:t>
            </a:r>
            <a:r>
              <a:rPr lang="en-US" dirty="0"/>
              <a:t> </a:t>
            </a:r>
            <a:r>
              <a:rPr lang="en-US" dirty="0" err="1"/>
              <a:t>ikisi</a:t>
            </a:r>
            <a:r>
              <a:rPr lang="en-US" dirty="0"/>
              <a:t> de </a:t>
            </a:r>
            <a:r>
              <a:rPr lang="en-US" dirty="0" err="1"/>
              <a:t>mikrodalgayla</a:t>
            </a:r>
            <a:r>
              <a:rPr lang="en-US" dirty="0"/>
              <a:t> </a:t>
            </a:r>
            <a:r>
              <a:rPr lang="en-US" dirty="0" err="1"/>
              <a:t>ısınmanın</a:t>
            </a:r>
            <a:r>
              <a:rPr lang="en-US" dirty="0"/>
              <a:t> </a:t>
            </a:r>
            <a:r>
              <a:rPr lang="en-US" dirty="0" err="1"/>
              <a:t>temelini</a:t>
            </a:r>
            <a:r>
              <a:rPr lang="en-US" dirty="0"/>
              <a:t> </a:t>
            </a:r>
            <a:r>
              <a:rPr lang="en-US" dirty="0" err="1"/>
              <a:t>oluşturur</a:t>
            </a:r>
            <a:r>
              <a:rPr lang="en-US" dirty="0"/>
              <a:t>. 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984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674689"/>
            <a:ext cx="9905999" cy="504461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dielektrik</a:t>
            </a:r>
            <a:r>
              <a:rPr lang="en-US" dirty="0"/>
              <a:t> </a:t>
            </a:r>
            <a:r>
              <a:rPr lang="en-US" dirty="0" err="1"/>
              <a:t>ısınmanın</a:t>
            </a:r>
            <a:r>
              <a:rPr lang="en-US" dirty="0"/>
              <a:t> </a:t>
            </a:r>
            <a:r>
              <a:rPr lang="en-US" dirty="0" err="1"/>
              <a:t>kökeninde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olanı</a:t>
            </a:r>
            <a:r>
              <a:rPr lang="en-US" dirty="0"/>
              <a:t> </a:t>
            </a:r>
            <a:r>
              <a:rPr lang="en-US" dirty="0" err="1"/>
              <a:t>dipol</a:t>
            </a:r>
            <a:r>
              <a:rPr lang="en-US" dirty="0"/>
              <a:t> </a:t>
            </a:r>
            <a:r>
              <a:rPr lang="en-US" dirty="0" err="1"/>
              <a:t>polarizasyonudur</a:t>
            </a:r>
            <a:r>
              <a:rPr lang="en-US" dirty="0"/>
              <a:t>. </a:t>
            </a:r>
            <a:r>
              <a:rPr lang="en-US" dirty="0" err="1"/>
              <a:t>Farklılaşan</a:t>
            </a:r>
            <a:r>
              <a:rPr lang="en-US" dirty="0"/>
              <a:t> </a:t>
            </a:r>
            <a:r>
              <a:rPr lang="en-US" dirty="0" err="1"/>
              <a:t>elektronegatifliklerden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dipol</a:t>
            </a:r>
            <a:r>
              <a:rPr lang="en-US" dirty="0"/>
              <a:t> </a:t>
            </a:r>
            <a:r>
              <a:rPr lang="en-US" dirty="0" err="1"/>
              <a:t>momentinin</a:t>
            </a:r>
            <a:r>
              <a:rPr lang="en-US" dirty="0"/>
              <a:t> </a:t>
            </a:r>
            <a:r>
              <a:rPr lang="en-US" dirty="0" err="1"/>
              <a:t>sonucudur</a:t>
            </a:r>
            <a:r>
              <a:rPr lang="en-US" dirty="0"/>
              <a:t>. </a:t>
            </a:r>
          </a:p>
          <a:p>
            <a:r>
              <a:rPr lang="en-US" dirty="0" err="1"/>
              <a:t>Elektromagnetik</a:t>
            </a:r>
            <a:r>
              <a:rPr lang="en-US" dirty="0"/>
              <a:t> </a:t>
            </a:r>
            <a:r>
              <a:rPr lang="en-US" dirty="0" err="1"/>
              <a:t>ışımanın</a:t>
            </a:r>
            <a:r>
              <a:rPr lang="en-US" dirty="0"/>
              <a:t> </a:t>
            </a:r>
            <a:r>
              <a:rPr lang="en-US" dirty="0" err="1"/>
              <a:t>mikrodalgalar</a:t>
            </a:r>
            <a:r>
              <a:rPr lang="en-US" dirty="0"/>
              <a:t> </a:t>
            </a:r>
            <a:r>
              <a:rPr lang="en-US" dirty="0" err="1"/>
              <a:t>bölümünün</a:t>
            </a:r>
            <a:r>
              <a:rPr lang="en-US" dirty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moleküllerin</a:t>
            </a:r>
            <a:r>
              <a:rPr lang="en-US" dirty="0"/>
              <a:t> </a:t>
            </a:r>
            <a:r>
              <a:rPr lang="en-US" dirty="0" err="1"/>
              <a:t>düzenli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polaritelerine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yönlenmeleri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hareketlerin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  <a:r>
              <a:rPr lang="en-US" dirty="0" err="1"/>
              <a:t>Polariteye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yönlenmeler</a:t>
            </a:r>
            <a:r>
              <a:rPr lang="en-US" dirty="0"/>
              <a:t> ne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soğurursa</a:t>
            </a:r>
            <a:r>
              <a:rPr lang="en-US" dirty="0"/>
              <a:t>, </a:t>
            </a:r>
            <a:r>
              <a:rPr lang="en-US" dirty="0" err="1"/>
              <a:t>molekül</a:t>
            </a:r>
            <a:r>
              <a:rPr lang="en-US" dirty="0"/>
              <a:t> o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ısınır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deyişle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ışımalarla</a:t>
            </a:r>
            <a:r>
              <a:rPr lang="en-US" dirty="0"/>
              <a:t> </a:t>
            </a:r>
            <a:r>
              <a:rPr lang="en-US" dirty="0" err="1"/>
              <a:t>molekül</a:t>
            </a:r>
            <a:r>
              <a:rPr lang="en-US" dirty="0"/>
              <a:t> ne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/>
              <a:t>hareketi</a:t>
            </a:r>
            <a:r>
              <a:rPr lang="en-US" dirty="0"/>
              <a:t> </a:t>
            </a:r>
            <a:r>
              <a:rPr lang="en-US" dirty="0" err="1"/>
              <a:t>yaparsa</a:t>
            </a:r>
            <a:r>
              <a:rPr lang="en-US" dirty="0"/>
              <a:t>, o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ışıma</a:t>
            </a:r>
            <a:r>
              <a:rPr lang="en-US" dirty="0"/>
              <a:t> </a:t>
            </a:r>
            <a:r>
              <a:rPr lang="en-US" dirty="0" err="1"/>
              <a:t>soğurur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ısınır</a:t>
            </a:r>
            <a:r>
              <a:rPr lang="en-US" dirty="0"/>
              <a:t>. </a:t>
            </a:r>
            <a:r>
              <a:rPr lang="en-US" dirty="0" err="1"/>
              <a:t>Sonuç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;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moleküllerin</a:t>
            </a:r>
            <a:r>
              <a:rPr lang="en-US" dirty="0"/>
              <a:t> </a:t>
            </a:r>
            <a:r>
              <a:rPr lang="en-US" dirty="0" err="1"/>
              <a:t>dönme</a:t>
            </a:r>
            <a:r>
              <a:rPr lang="en-US" dirty="0"/>
              <a:t> </a:t>
            </a:r>
            <a:r>
              <a:rPr lang="en-US" dirty="0" err="1"/>
              <a:t>hareketlerine</a:t>
            </a:r>
            <a:r>
              <a:rPr lang="en-US" dirty="0"/>
              <a:t> </a:t>
            </a:r>
            <a:r>
              <a:rPr lang="en-US" dirty="0" err="1"/>
              <a:t>karşılık</a:t>
            </a:r>
            <a:r>
              <a:rPr lang="en-US" dirty="0"/>
              <a:t> </a:t>
            </a:r>
            <a:r>
              <a:rPr lang="en-US" dirty="0" err="1"/>
              <a:t>soğurulup</a:t>
            </a:r>
            <a:r>
              <a:rPr lang="en-US" dirty="0"/>
              <a:t> </a:t>
            </a:r>
            <a:r>
              <a:rPr lang="en-US" dirty="0" err="1"/>
              <a:t>moleküller</a:t>
            </a:r>
            <a:r>
              <a:rPr lang="en-US" dirty="0"/>
              <a:t> </a:t>
            </a:r>
            <a:r>
              <a:rPr lang="en-US" dirty="0" err="1"/>
              <a:t>ısıtılabilir</a:t>
            </a:r>
            <a:r>
              <a:rPr lang="en-US" dirty="0"/>
              <a:t>. </a:t>
            </a:r>
            <a:r>
              <a:rPr lang="en-US" dirty="0" err="1"/>
              <a:t>Mikrodalgaların</a:t>
            </a:r>
            <a:r>
              <a:rPr lang="en-US" dirty="0"/>
              <a:t> </a:t>
            </a:r>
            <a:r>
              <a:rPr lang="en-US" dirty="0" err="1"/>
              <a:t>ısıtma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; </a:t>
            </a:r>
            <a:r>
              <a:rPr lang="en-US" dirty="0" err="1"/>
              <a:t>klasik</a:t>
            </a:r>
            <a:r>
              <a:rPr lang="en-US" dirty="0"/>
              <a:t> </a:t>
            </a:r>
            <a:r>
              <a:rPr lang="en-US" dirty="0" err="1"/>
              <a:t>ısıtma</a:t>
            </a:r>
            <a:r>
              <a:rPr lang="en-US" dirty="0"/>
              <a:t> </a:t>
            </a:r>
            <a:r>
              <a:rPr lang="en-US" dirty="0" err="1"/>
              <a:t>işlemlerinden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(1 </a:t>
            </a:r>
            <a:r>
              <a:rPr lang="en-US" dirty="0" err="1"/>
              <a:t>saniyede</a:t>
            </a:r>
            <a:r>
              <a:rPr lang="en-US" dirty="0"/>
              <a:t> 10°C </a:t>
            </a:r>
            <a:r>
              <a:rPr lang="en-US" dirty="0" err="1"/>
              <a:t>sıcaklık</a:t>
            </a:r>
            <a:r>
              <a:rPr lang="en-US" dirty="0"/>
              <a:t> </a:t>
            </a:r>
            <a:r>
              <a:rPr lang="en-US" dirty="0" err="1"/>
              <a:t>artışı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takım</a:t>
            </a:r>
            <a:r>
              <a:rPr lang="en-US" dirty="0"/>
              <a:t> </a:t>
            </a:r>
            <a:r>
              <a:rPr lang="en-US" dirty="0" err="1"/>
              <a:t>reaksiyonların</a:t>
            </a:r>
            <a:r>
              <a:rPr lang="en-US" dirty="0"/>
              <a:t> </a:t>
            </a:r>
            <a:r>
              <a:rPr lang="en-US" dirty="0" err="1"/>
              <a:t>gerçekleştirilmesinde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13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147857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674689"/>
            <a:ext cx="9905999" cy="5044610"/>
          </a:xfrm>
        </p:spPr>
        <p:txBody>
          <a:bodyPr>
            <a:normAutofit/>
          </a:bodyPr>
          <a:lstStyle/>
          <a:p>
            <a:r>
              <a:rPr lang="en-US" dirty="0" err="1"/>
              <a:t>Laboratuvarlarda</a:t>
            </a:r>
            <a:r>
              <a:rPr lang="en-US" dirty="0"/>
              <a:t>,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 tipi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fırınları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üretilmiş</a:t>
            </a:r>
            <a:r>
              <a:rPr lang="en-US" dirty="0"/>
              <a:t>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ısıtma</a:t>
            </a:r>
            <a:r>
              <a:rPr lang="en-US" dirty="0"/>
              <a:t> </a:t>
            </a:r>
            <a:r>
              <a:rPr lang="en-US" dirty="0" err="1"/>
              <a:t>cihazları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 </a:t>
            </a:r>
          </a:p>
          <a:p>
            <a:r>
              <a:rPr lang="en-US" dirty="0"/>
              <a:t>Geri </a:t>
            </a:r>
            <a:r>
              <a:rPr lang="en-US" dirty="0" err="1"/>
              <a:t>soğutma</a:t>
            </a:r>
            <a:r>
              <a:rPr lang="en-US" dirty="0"/>
              <a:t>, </a:t>
            </a:r>
            <a:r>
              <a:rPr lang="en-US" dirty="0" err="1"/>
              <a:t>karıştırma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/>
              <a:t> </a:t>
            </a:r>
            <a:r>
              <a:rPr lang="en-US" dirty="0" err="1"/>
              <a:t>gerektirmeden</a:t>
            </a:r>
            <a:r>
              <a:rPr lang="en-US" dirty="0"/>
              <a:t>, </a:t>
            </a:r>
            <a:r>
              <a:rPr lang="en-US" dirty="0" err="1"/>
              <a:t>çoğunlukla</a:t>
            </a:r>
            <a:r>
              <a:rPr lang="en-US" dirty="0"/>
              <a:t>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ışımalarını</a:t>
            </a:r>
            <a:r>
              <a:rPr lang="en-US" dirty="0"/>
              <a:t> </a:t>
            </a:r>
            <a:r>
              <a:rPr lang="en-US" dirty="0" err="1"/>
              <a:t>geçiren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cam, </a:t>
            </a:r>
            <a:r>
              <a:rPr lang="en-US" dirty="0" err="1"/>
              <a:t>teflon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polistiren</a:t>
            </a:r>
            <a:r>
              <a:rPr lang="en-US" dirty="0"/>
              <a:t>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kapta</a:t>
            </a:r>
            <a:r>
              <a:rPr lang="en-US" dirty="0"/>
              <a:t> </a:t>
            </a:r>
            <a:r>
              <a:rPr lang="en-US" dirty="0" err="1"/>
              <a:t>reaksiyonlar</a:t>
            </a:r>
            <a:r>
              <a:rPr lang="en-US" dirty="0"/>
              <a:t> </a:t>
            </a:r>
            <a:r>
              <a:rPr lang="en-US" dirty="0" err="1"/>
              <a:t>gerçekleştirilir</a:t>
            </a:r>
            <a:r>
              <a:rPr lang="en-US" dirty="0"/>
              <a:t>. </a:t>
            </a:r>
          </a:p>
          <a:p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fırınlar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modifikasyon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zaman </a:t>
            </a:r>
            <a:r>
              <a:rPr lang="en-US" dirty="0" err="1"/>
              <a:t>gerekmez</a:t>
            </a:r>
            <a:r>
              <a:rPr lang="en-US" dirty="0"/>
              <a:t>.</a:t>
            </a:r>
          </a:p>
          <a:p>
            <a:r>
              <a:rPr lang="en-US" dirty="0" err="1"/>
              <a:t>Basitçe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 tipi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fırının</a:t>
            </a:r>
            <a:r>
              <a:rPr lang="en-US" dirty="0"/>
              <a:t> </a:t>
            </a:r>
            <a:r>
              <a:rPr lang="en-US" dirty="0" err="1"/>
              <a:t>şematik</a:t>
            </a:r>
            <a:r>
              <a:rPr lang="en-US" dirty="0"/>
              <a:t> </a:t>
            </a:r>
            <a:r>
              <a:rPr lang="en-US" dirty="0" err="1"/>
              <a:t>gösterimi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gibidir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399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15" descr="C:\Users\Gülbin KURTAY\Desktop\mikrodalgacihazı.pn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62" y="1371601"/>
            <a:ext cx="10068675" cy="54863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475971" y="6108254"/>
            <a:ext cx="2972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b="1" i="1" dirty="0" err="1">
                <a:latin typeface="Calibri" charset="0"/>
                <a:ea typeface="Calibri" charset="0"/>
                <a:cs typeface="Arial" charset="0"/>
              </a:rPr>
              <a:t>Şekil</a:t>
            </a:r>
            <a:r>
              <a:rPr lang="en-US" b="1" i="1" dirty="0">
                <a:latin typeface="Calibri" charset="0"/>
                <a:ea typeface="Calibri" charset="0"/>
                <a:cs typeface="Arial" charset="0"/>
              </a:rPr>
              <a:t> 1 </a:t>
            </a:r>
            <a:r>
              <a:rPr lang="en-US" b="1" i="1" dirty="0" err="1">
                <a:latin typeface="Calibri" charset="0"/>
                <a:ea typeface="Calibri" charset="0"/>
                <a:cs typeface="Arial" charset="0"/>
              </a:rPr>
              <a:t>Ev</a:t>
            </a:r>
            <a:r>
              <a:rPr lang="en-US" b="1" i="1" dirty="0">
                <a:latin typeface="Calibri" charset="0"/>
                <a:ea typeface="Calibri" charset="0"/>
                <a:cs typeface="Arial" charset="0"/>
              </a:rPr>
              <a:t> tip </a:t>
            </a:r>
            <a:r>
              <a:rPr lang="en-US" b="1" i="1" dirty="0" err="1">
                <a:latin typeface="Calibri" charset="0"/>
                <a:ea typeface="Calibri" charset="0"/>
                <a:cs typeface="Arial" charset="0"/>
              </a:rPr>
              <a:t>mikrodalga</a:t>
            </a:r>
            <a:r>
              <a:rPr lang="en-US" b="1" i="1" dirty="0">
                <a:latin typeface="Calibri" charset="0"/>
                <a:ea typeface="Calibri" charset="0"/>
                <a:cs typeface="Arial" charset="0"/>
              </a:rPr>
              <a:t> </a:t>
            </a:r>
            <a:r>
              <a:rPr lang="en-US" b="1" i="1" dirty="0" err="1">
                <a:latin typeface="Calibri" charset="0"/>
                <a:ea typeface="Calibri" charset="0"/>
                <a:cs typeface="Arial" charset="0"/>
              </a:rPr>
              <a:t>fırın</a:t>
            </a:r>
            <a:endParaRPr lang="en-US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368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64937" y="6108254"/>
            <a:ext cx="3995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b="1" i="1" dirty="0" err="1">
                <a:latin typeface="Calibri" charset="0"/>
                <a:ea typeface="Calibri" charset="0"/>
                <a:cs typeface="Arial" charset="0"/>
              </a:rPr>
              <a:t>Şekil</a:t>
            </a:r>
            <a:r>
              <a:rPr lang="en-US" b="1" i="1" dirty="0">
                <a:latin typeface="Calibri" charset="0"/>
                <a:ea typeface="Calibri" charset="0"/>
                <a:cs typeface="Arial" charset="0"/>
              </a:rPr>
              <a:t> 2 </a:t>
            </a:r>
            <a:r>
              <a:rPr lang="en-US" b="1" i="1" dirty="0" err="1">
                <a:latin typeface="Calibri" charset="0"/>
                <a:ea typeface="Calibri" charset="0"/>
                <a:cs typeface="Arial" charset="0"/>
              </a:rPr>
              <a:t>Laboratuvar</a:t>
            </a:r>
            <a:r>
              <a:rPr lang="en-US" b="1" i="1" dirty="0">
                <a:latin typeface="Calibri" charset="0"/>
                <a:ea typeface="Calibri" charset="0"/>
                <a:cs typeface="Arial" charset="0"/>
              </a:rPr>
              <a:t> tipi </a:t>
            </a:r>
            <a:r>
              <a:rPr lang="en-US" b="1" i="1" dirty="0" err="1">
                <a:latin typeface="Calibri" charset="0"/>
                <a:ea typeface="Calibri" charset="0"/>
                <a:cs typeface="Arial" charset="0"/>
              </a:rPr>
              <a:t>mikrodalga</a:t>
            </a:r>
            <a:r>
              <a:rPr lang="en-US" b="1" i="1" dirty="0">
                <a:latin typeface="Calibri" charset="0"/>
                <a:ea typeface="Calibri" charset="0"/>
                <a:cs typeface="Arial" charset="0"/>
              </a:rPr>
              <a:t> </a:t>
            </a:r>
            <a:r>
              <a:rPr lang="en-US" b="1" i="1" dirty="0" err="1">
                <a:latin typeface="Calibri" charset="0"/>
                <a:ea typeface="Calibri" charset="0"/>
                <a:cs typeface="Arial" charset="0"/>
              </a:rPr>
              <a:t>fırın</a:t>
            </a:r>
            <a:endParaRPr lang="en-US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374" y="1284424"/>
            <a:ext cx="4627081" cy="450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64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82212"/>
            <a:ext cx="9905998" cy="932880"/>
          </a:xfrm>
        </p:spPr>
        <p:txBody>
          <a:bodyPr/>
          <a:lstStyle/>
          <a:p>
            <a:r>
              <a:rPr lang="en-US" b="1" dirty="0" err="1"/>
              <a:t>Konu</a:t>
            </a:r>
            <a:r>
              <a:rPr lang="en-US" b="1" dirty="0"/>
              <a:t>: MİKRODALGA İLE ORGANİK SENTEZ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1412" y="1736333"/>
            <a:ext cx="9905999" cy="4417887"/>
          </a:xfrm>
        </p:spPr>
        <p:txBody>
          <a:bodyPr>
            <a:normAutofit/>
          </a:bodyPr>
          <a:lstStyle/>
          <a:p>
            <a:r>
              <a:rPr lang="en-US" dirty="0" err="1"/>
              <a:t>Yiyeceklerde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suyun</a:t>
            </a:r>
            <a:r>
              <a:rPr lang="en-US" dirty="0"/>
              <a:t> 20GHz’de </a:t>
            </a:r>
            <a:r>
              <a:rPr lang="en-US" dirty="0" err="1"/>
              <a:t>ısınma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yüksektir</a:t>
            </a:r>
            <a:r>
              <a:rPr lang="en-US" dirty="0"/>
              <a:t>,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 tipi </a:t>
            </a:r>
            <a:r>
              <a:rPr lang="en-US" dirty="0" err="1"/>
              <a:t>fırınlar</a:t>
            </a:r>
            <a:r>
              <a:rPr lang="en-US" dirty="0"/>
              <a:t> 2,45GHz </a:t>
            </a:r>
            <a:r>
              <a:rPr lang="en-US" dirty="0" err="1"/>
              <a:t>frekansta</a:t>
            </a:r>
            <a:r>
              <a:rPr lang="en-US" dirty="0"/>
              <a:t> </a:t>
            </a:r>
            <a:r>
              <a:rPr lang="en-US" dirty="0" err="1"/>
              <a:t>çalışır</a:t>
            </a:r>
            <a:r>
              <a:rPr lang="en-US" dirty="0"/>
              <a:t>. </a:t>
            </a:r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frekans</a:t>
            </a:r>
            <a:r>
              <a:rPr lang="en-US" dirty="0"/>
              <a:t> 20GHz </a:t>
            </a:r>
            <a:r>
              <a:rPr lang="en-US" dirty="0" err="1"/>
              <a:t>tutulursa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kısım</a:t>
            </a:r>
            <a:r>
              <a:rPr lang="en-US" dirty="0"/>
              <a:t> </a:t>
            </a:r>
            <a:r>
              <a:rPr lang="en-US" dirty="0" err="1"/>
              <a:t>ışımayı</a:t>
            </a:r>
            <a:r>
              <a:rPr lang="en-US" dirty="0"/>
              <a:t> </a:t>
            </a:r>
            <a:r>
              <a:rPr lang="en-US" dirty="0" err="1"/>
              <a:t>soğurup</a:t>
            </a:r>
            <a:r>
              <a:rPr lang="en-US" dirty="0"/>
              <a:t> </a:t>
            </a:r>
            <a:r>
              <a:rPr lang="en-US" dirty="0" err="1"/>
              <a:t>hızla</a:t>
            </a:r>
            <a:r>
              <a:rPr lang="en-US" dirty="0"/>
              <a:t> </a:t>
            </a:r>
            <a:r>
              <a:rPr lang="en-US" dirty="0" err="1"/>
              <a:t>ısınırken</a:t>
            </a:r>
            <a:r>
              <a:rPr lang="en-US" dirty="0"/>
              <a:t>,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kısımlar</a:t>
            </a:r>
            <a:r>
              <a:rPr lang="en-US" dirty="0"/>
              <a:t> </a:t>
            </a:r>
            <a:r>
              <a:rPr lang="en-US" dirty="0" err="1"/>
              <a:t>ısınmadan</a:t>
            </a:r>
            <a:r>
              <a:rPr lang="en-US" dirty="0"/>
              <a:t> </a:t>
            </a:r>
            <a:r>
              <a:rPr lang="en-US" dirty="0" err="1"/>
              <a:t>kalır</a:t>
            </a:r>
            <a:r>
              <a:rPr lang="en-US" dirty="0"/>
              <a:t>. </a:t>
            </a:r>
            <a:r>
              <a:rPr lang="en-US" dirty="0" err="1"/>
              <a:t>Isınmanın</a:t>
            </a:r>
            <a:r>
              <a:rPr lang="en-US" dirty="0"/>
              <a:t> </a:t>
            </a:r>
            <a:r>
              <a:rPr lang="en-US" dirty="0" err="1"/>
              <a:t>katıların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derinlerine</a:t>
            </a:r>
            <a:r>
              <a:rPr lang="en-US" dirty="0"/>
              <a:t> </a:t>
            </a:r>
            <a:r>
              <a:rPr lang="en-US" dirty="0" err="1"/>
              <a:t>geçmesi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frekansta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uzatılır</a:t>
            </a:r>
            <a:r>
              <a:rPr lang="en-US" dirty="0"/>
              <a:t>. 2,45GHz’de </a:t>
            </a:r>
            <a:r>
              <a:rPr lang="en-US" dirty="0" err="1"/>
              <a:t>ışımalar</a:t>
            </a:r>
            <a:r>
              <a:rPr lang="en-US" dirty="0"/>
              <a:t> 2,5cm – 4,0cm </a:t>
            </a:r>
            <a:r>
              <a:rPr lang="en-US" dirty="0" err="1"/>
              <a:t>derine</a:t>
            </a:r>
            <a:r>
              <a:rPr lang="en-US" dirty="0"/>
              <a:t> </a:t>
            </a:r>
            <a:r>
              <a:rPr lang="en-US" dirty="0" err="1"/>
              <a:t>işleyebilir</a:t>
            </a:r>
            <a:r>
              <a:rPr lang="en-US" dirty="0"/>
              <a:t>. </a:t>
            </a:r>
          </a:p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mikrodalga</a:t>
            </a:r>
            <a:r>
              <a:rPr lang="en-US" dirty="0"/>
              <a:t> </a:t>
            </a:r>
            <a:r>
              <a:rPr lang="en-US" dirty="0" err="1"/>
              <a:t>fırın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kaynağına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 Bu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kaynağı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magnetrondur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mikrodalgalar</a:t>
            </a:r>
            <a:r>
              <a:rPr lang="en-US" dirty="0"/>
              <a:t>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oluşturulur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300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370</TotalTime>
  <Words>1570</Words>
  <Application>Microsoft Office PowerPoint</Application>
  <PresentationFormat>Geniş ekran</PresentationFormat>
  <Paragraphs>105</Paragraphs>
  <Slides>24</Slides>
  <Notes>23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Calibri</vt:lpstr>
      <vt:lpstr>Tw Cen MT</vt:lpstr>
      <vt:lpstr>Circuit</vt:lpstr>
      <vt:lpstr>CS ChemDraw Drawing</vt:lpstr>
      <vt:lpstr>801300725880 İleri Organik Kimya_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  <vt:lpstr>Konu: MİKRODALGA İLE ORGANİK SENTEZ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KİM 479 ORGANİK KİMYA III</dc:title>
  <dc:creator>Microsoft Office User</dc:creator>
  <cp:lastModifiedBy>duygu bayramoglu</cp:lastModifiedBy>
  <cp:revision>83</cp:revision>
  <dcterms:created xsi:type="dcterms:W3CDTF">2017-02-13T11:58:42Z</dcterms:created>
  <dcterms:modified xsi:type="dcterms:W3CDTF">2025-08-04T08:56:53Z</dcterms:modified>
</cp:coreProperties>
</file>