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462A-0E68-264C-B2F6-F3878D30207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E7A55-F66F-7740-88F3-1B7680AC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2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8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4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00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2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3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4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71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5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9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85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894" y="1122363"/>
            <a:ext cx="8161105" cy="2387600"/>
          </a:xfrm>
        </p:spPr>
        <p:txBody>
          <a:bodyPr/>
          <a:lstStyle/>
          <a:p>
            <a:r>
              <a:rPr lang="en-US" dirty="0"/>
              <a:t>801300725880 </a:t>
            </a:r>
            <a:r>
              <a:rPr lang="en-US" dirty="0" err="1"/>
              <a:t>İleri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Kimya</a:t>
            </a:r>
            <a:r>
              <a:rPr lang="en-US"/>
              <a:t>_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894" y="3602038"/>
            <a:ext cx="8161105" cy="1655762"/>
          </a:xfrm>
        </p:spPr>
        <p:txBody>
          <a:bodyPr>
            <a:normAutofit/>
          </a:bodyPr>
          <a:lstStyle/>
          <a:p>
            <a:r>
              <a:rPr lang="en-US" sz="2800" dirty="0"/>
              <a:t>KONU 3 </a:t>
            </a:r>
            <a:r>
              <a:rPr lang="en-US" sz="2800"/>
              <a:t>(5-6-7. </a:t>
            </a:r>
            <a:r>
              <a:rPr lang="en-US" sz="2800" dirty="0" err="1"/>
              <a:t>Hafta</a:t>
            </a:r>
            <a:r>
              <a:rPr lang="en-US" sz="2800" dirty="0"/>
              <a:t>)</a:t>
            </a:r>
          </a:p>
          <a:p>
            <a:r>
              <a:rPr lang="en-US" sz="2800" dirty="0"/>
              <a:t>MİKRODALGA İLE ORGANİK SENTEZ</a:t>
            </a:r>
          </a:p>
        </p:txBody>
      </p:sp>
    </p:spTree>
    <p:extLst>
      <p:ext uri="{BB962C8B-B14F-4D97-AF65-F5344CB8AC3E}">
        <p14:creationId xmlns:p14="http://schemas.microsoft.com/office/powerpoint/2010/main" val="203491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36333"/>
            <a:ext cx="9905999" cy="4417887"/>
          </a:xfrm>
        </p:spPr>
        <p:txBody>
          <a:bodyPr>
            <a:normAutofit/>
          </a:bodyPr>
          <a:lstStyle/>
          <a:p>
            <a:r>
              <a:rPr lang="en-US" dirty="0" err="1"/>
              <a:t>Tekli</a:t>
            </a:r>
            <a:r>
              <a:rPr lang="en-US" dirty="0"/>
              <a:t> mod </a:t>
            </a:r>
            <a:r>
              <a:rPr lang="en-US" dirty="0" err="1"/>
              <a:t>cihazının</a:t>
            </a:r>
            <a:r>
              <a:rPr lang="en-US" dirty="0"/>
              <a:t> </a:t>
            </a:r>
            <a:r>
              <a:rPr lang="en-US" dirty="0" err="1"/>
              <a:t>tasarımında</a:t>
            </a:r>
            <a:r>
              <a:rPr lang="en-US" dirty="0"/>
              <a:t>, </a:t>
            </a:r>
            <a:r>
              <a:rPr lang="en-US" dirty="0" err="1"/>
              <a:t>magnetronun</a:t>
            </a:r>
            <a:r>
              <a:rPr lang="en-US" dirty="0"/>
              <a:t> </a:t>
            </a:r>
            <a:r>
              <a:rPr lang="en-US" dirty="0" err="1"/>
              <a:t>numuneden</a:t>
            </a:r>
            <a:r>
              <a:rPr lang="en-US" dirty="0"/>
              <a:t> </a:t>
            </a:r>
            <a:r>
              <a:rPr lang="en-US" dirty="0" err="1"/>
              <a:t>uzaklığı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parametredir</a:t>
            </a:r>
            <a:r>
              <a:rPr lang="en-US" dirty="0"/>
              <a:t>.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uzaklıkta</a:t>
            </a:r>
            <a:r>
              <a:rPr lang="en-US" dirty="0"/>
              <a:t>,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örneğinin</a:t>
            </a:r>
            <a:r>
              <a:rPr lang="en-US" dirty="0"/>
              <a:t> </a:t>
            </a:r>
            <a:r>
              <a:rPr lang="en-US" dirty="0" err="1"/>
              <a:t>antidüğümüne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bölgeye</a:t>
            </a:r>
            <a:r>
              <a:rPr lang="en-US" dirty="0"/>
              <a:t> </a:t>
            </a: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en-US" dirty="0" err="1"/>
              <a:t>yerleştirilir</a:t>
            </a:r>
            <a:r>
              <a:rPr lang="en-US" dirty="0"/>
              <a:t>. </a:t>
            </a:r>
          </a:p>
          <a:p>
            <a:r>
              <a:rPr lang="en-US" dirty="0" err="1"/>
              <a:t>Çoklu</a:t>
            </a:r>
            <a:r>
              <a:rPr lang="en-US" dirty="0"/>
              <a:t> mod </a:t>
            </a:r>
            <a:r>
              <a:rPr lang="en-US" dirty="0" err="1"/>
              <a:t>cihazlar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, </a:t>
            </a:r>
            <a:r>
              <a:rPr lang="en-US" dirty="0" err="1"/>
              <a:t>tekli</a:t>
            </a:r>
            <a:r>
              <a:rPr lang="en-US" dirty="0"/>
              <a:t> mod </a:t>
            </a:r>
            <a:r>
              <a:rPr lang="en-US" dirty="0" err="1"/>
              <a:t>cihazlarda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, </a:t>
            </a: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gönderilmesi</a:t>
            </a:r>
            <a:r>
              <a:rPr lang="en-US" dirty="0"/>
              <a:t> </a:t>
            </a:r>
            <a:r>
              <a:rPr lang="en-US" dirty="0" err="1"/>
              <a:t>prensibine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tasarlanmamıştır</a:t>
            </a:r>
            <a:r>
              <a:rPr lang="en-US" dirty="0"/>
              <a:t>. </a:t>
            </a:r>
          </a:p>
          <a:p>
            <a:r>
              <a:rPr lang="en-US" dirty="0"/>
              <a:t>Bu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cihazlarda</a:t>
            </a:r>
            <a:r>
              <a:rPr lang="en-US" dirty="0"/>
              <a:t>,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ışımasının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cihaz</a:t>
            </a:r>
            <a:r>
              <a:rPr lang="en-US" dirty="0"/>
              <a:t> </a:t>
            </a:r>
            <a:r>
              <a:rPr lang="en-US" dirty="0" err="1"/>
              <a:t>içerisine</a:t>
            </a:r>
            <a:r>
              <a:rPr lang="en-US" dirty="0"/>
              <a:t> </a:t>
            </a:r>
            <a:r>
              <a:rPr lang="en-US" dirty="0" err="1"/>
              <a:t>homojen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dağılmasının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r>
              <a:rPr lang="en-US" dirty="0"/>
              <a:t>,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ısıtmanın</a:t>
            </a:r>
            <a:r>
              <a:rPr lang="en-US" dirty="0"/>
              <a:t> </a:t>
            </a:r>
            <a:r>
              <a:rPr lang="en-US" dirty="0" err="1"/>
              <a:t>sağlanabilmesi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3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36333"/>
            <a:ext cx="9905999" cy="473638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Tekli</a:t>
            </a:r>
            <a:r>
              <a:rPr lang="en-US" dirty="0"/>
              <a:t> mod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cihazları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çalışılabiliyorken</a:t>
            </a:r>
            <a:r>
              <a:rPr lang="en-US" dirty="0"/>
              <a:t>, </a:t>
            </a:r>
            <a:r>
              <a:rPr lang="en-US" dirty="0" err="1"/>
              <a:t>çoklu</a:t>
            </a:r>
            <a:r>
              <a:rPr lang="en-US" dirty="0"/>
              <a:t> mod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cihazı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çalışılmasına</a:t>
            </a:r>
            <a:r>
              <a:rPr lang="en-US" dirty="0"/>
              <a:t> </a:t>
            </a:r>
            <a:r>
              <a:rPr lang="en-US" dirty="0" err="1"/>
              <a:t>imkan</a:t>
            </a:r>
            <a:r>
              <a:rPr lang="en-US" dirty="0"/>
              <a:t> </a:t>
            </a:r>
            <a:r>
              <a:rPr lang="en-US" dirty="0" err="1"/>
              <a:t>sağlamaktadır</a:t>
            </a:r>
            <a:r>
              <a:rPr lang="en-US" dirty="0"/>
              <a:t>. </a:t>
            </a:r>
            <a:r>
              <a:rPr lang="en-US" dirty="0" err="1"/>
              <a:t>Çoklu</a:t>
            </a:r>
            <a:r>
              <a:rPr lang="en-US" dirty="0"/>
              <a:t> mod </a:t>
            </a:r>
            <a:r>
              <a:rPr lang="en-US" dirty="0" err="1"/>
              <a:t>cihazlarının</a:t>
            </a:r>
            <a:r>
              <a:rPr lang="en-US" dirty="0"/>
              <a:t> </a:t>
            </a:r>
            <a:r>
              <a:rPr lang="en-US" dirty="0" err="1"/>
              <a:t>birçoğunda</a:t>
            </a:r>
            <a:r>
              <a:rPr lang="en-US" dirty="0"/>
              <a:t>,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litrelik</a:t>
            </a:r>
            <a:r>
              <a:rPr lang="en-US" dirty="0"/>
              <a:t> </a:t>
            </a:r>
            <a:r>
              <a:rPr lang="en-US" dirty="0" err="1"/>
              <a:t>reaksiyon</a:t>
            </a:r>
            <a:r>
              <a:rPr lang="en-US" dirty="0"/>
              <a:t> </a:t>
            </a:r>
            <a:r>
              <a:rPr lang="en-US" dirty="0" err="1"/>
              <a:t>karışımlarının</a:t>
            </a:r>
            <a:r>
              <a:rPr lang="en-US" dirty="0"/>
              <a:t> </a:t>
            </a:r>
            <a:r>
              <a:rPr lang="en-US" dirty="0" err="1"/>
              <a:t>ısıtılması</a:t>
            </a:r>
            <a:r>
              <a:rPr lang="en-US" dirty="0"/>
              <a:t> </a:t>
            </a:r>
            <a:r>
              <a:rPr lang="en-US" dirty="0" err="1"/>
              <a:t>sağlanabildiği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reaksiyonlar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sistemler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 </a:t>
            </a:r>
            <a:r>
              <a:rPr lang="en-US" dirty="0" err="1"/>
              <a:t>Sürdürülmekte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araştırmalarla</a:t>
            </a:r>
            <a:r>
              <a:rPr lang="en-US" dirty="0"/>
              <a:t>; </a:t>
            </a:r>
            <a:r>
              <a:rPr lang="en-US" dirty="0" err="1"/>
              <a:t>tekli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çoklu</a:t>
            </a:r>
            <a:r>
              <a:rPr lang="en-US" dirty="0"/>
              <a:t> mod </a:t>
            </a:r>
            <a:r>
              <a:rPr lang="en-US" dirty="0" err="1"/>
              <a:t>cihazlarında</a:t>
            </a:r>
            <a:r>
              <a:rPr lang="en-US" dirty="0"/>
              <a:t> kilogram </a:t>
            </a:r>
            <a:r>
              <a:rPr lang="en-US" dirty="0" err="1"/>
              <a:t>mertebesinde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hazırlanmasına</a:t>
            </a:r>
            <a:r>
              <a:rPr lang="en-US" dirty="0"/>
              <a:t> </a:t>
            </a:r>
            <a:r>
              <a:rPr lang="en-US" dirty="0" err="1"/>
              <a:t>imkan</a:t>
            </a:r>
            <a:r>
              <a:rPr lang="en-US" dirty="0"/>
              <a:t> </a:t>
            </a:r>
            <a:r>
              <a:rPr lang="en-US" dirty="0" err="1"/>
              <a:t>sağlayacak</a:t>
            </a:r>
            <a:r>
              <a:rPr lang="en-US" dirty="0"/>
              <a:t> </a:t>
            </a:r>
            <a:r>
              <a:rPr lang="en-US" dirty="0" err="1"/>
              <a:t>koşulların</a:t>
            </a:r>
            <a:r>
              <a:rPr lang="en-US" dirty="0"/>
              <a:t> </a:t>
            </a:r>
            <a:r>
              <a:rPr lang="en-US" dirty="0" err="1"/>
              <a:t>geliştirilmesi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gelişmeler</a:t>
            </a:r>
            <a:r>
              <a:rPr lang="en-US" dirty="0"/>
              <a:t> </a:t>
            </a:r>
            <a:r>
              <a:rPr lang="en-US" dirty="0" err="1"/>
              <a:t>kaydedilmiştir</a:t>
            </a:r>
            <a:r>
              <a:rPr lang="en-US" dirty="0"/>
              <a:t>. </a:t>
            </a:r>
          </a:p>
          <a:p>
            <a:r>
              <a:rPr lang="en-US" dirty="0" err="1"/>
              <a:t>Çoklu</a:t>
            </a:r>
            <a:r>
              <a:rPr lang="en-US" dirty="0"/>
              <a:t> mod </a:t>
            </a:r>
            <a:r>
              <a:rPr lang="en-US" dirty="0" err="1"/>
              <a:t>cihazının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dezavantajı</a:t>
            </a:r>
            <a:r>
              <a:rPr lang="en-US" dirty="0"/>
              <a:t> </a:t>
            </a:r>
            <a:r>
              <a:rPr lang="en-US" dirty="0" err="1"/>
              <a:t>dağıtılan</a:t>
            </a:r>
            <a:r>
              <a:rPr lang="en-US" dirty="0"/>
              <a:t> </a:t>
            </a:r>
            <a:r>
              <a:rPr lang="en-US" dirty="0" err="1"/>
              <a:t>radyasyonla</a:t>
            </a:r>
            <a:r>
              <a:rPr lang="en-US" dirty="0"/>
              <a:t> </a:t>
            </a:r>
            <a:r>
              <a:rPr lang="en-US" dirty="0" err="1"/>
              <a:t>ısıtılan</a:t>
            </a:r>
            <a:r>
              <a:rPr lang="en-US" dirty="0"/>
              <a:t> </a:t>
            </a:r>
            <a:r>
              <a:rPr lang="en-US" dirty="0" err="1"/>
              <a:t>numunelerin</a:t>
            </a:r>
            <a:r>
              <a:rPr lang="en-US" dirty="0"/>
              <a:t> </a:t>
            </a:r>
            <a:r>
              <a:rPr lang="en-US" dirty="0" err="1"/>
              <a:t>verimli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edilememesidir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de art </a:t>
            </a:r>
            <a:r>
              <a:rPr lang="en-US" dirty="0" err="1"/>
              <a:t>arda</a:t>
            </a:r>
            <a:r>
              <a:rPr lang="en-US" dirty="0"/>
              <a:t> </a:t>
            </a:r>
            <a:r>
              <a:rPr lang="en-US" dirty="0" err="1"/>
              <a:t>ısıtılan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aynı</a:t>
            </a:r>
            <a:r>
              <a:rPr lang="en-US" dirty="0"/>
              <a:t> tip </a:t>
            </a:r>
            <a:r>
              <a:rPr lang="en-US" dirty="0" err="1"/>
              <a:t>numuneler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eşit</a:t>
            </a:r>
            <a:r>
              <a:rPr lang="en-US" dirty="0"/>
              <a:t> </a:t>
            </a:r>
            <a:r>
              <a:rPr lang="en-US" dirty="0" err="1"/>
              <a:t>ısıtılma</a:t>
            </a:r>
            <a:r>
              <a:rPr lang="en-US" dirty="0"/>
              <a:t> </a:t>
            </a:r>
            <a:r>
              <a:rPr lang="en-US" dirty="0" err="1"/>
              <a:t>koşulları</a:t>
            </a:r>
            <a:r>
              <a:rPr lang="en-US" dirty="0"/>
              <a:t> </a:t>
            </a:r>
            <a:r>
              <a:rPr lang="en-US" dirty="0" err="1"/>
              <a:t>sağlanmayabilir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66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2024009"/>
            <a:ext cx="9905999" cy="444871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reaksiyonları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 (</a:t>
            </a:r>
            <a:r>
              <a:rPr lang="en-US" dirty="0" err="1"/>
              <a:t>termal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) </a:t>
            </a:r>
            <a:r>
              <a:rPr lang="en-US" dirty="0" err="1"/>
              <a:t>malzemeleri</a:t>
            </a:r>
            <a:r>
              <a:rPr lang="en-US" dirty="0"/>
              <a:t>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gerçekleştirilemez</a:t>
            </a:r>
            <a:r>
              <a:rPr lang="en-US" dirty="0"/>
              <a:t>.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kendine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ısıya</a:t>
            </a:r>
            <a:r>
              <a:rPr lang="en-US" dirty="0"/>
              <a:t> </a:t>
            </a:r>
            <a:r>
              <a:rPr lang="en-US" dirty="0" err="1"/>
              <a:t>dayanıklı</a:t>
            </a:r>
            <a:r>
              <a:rPr lang="en-US" dirty="0"/>
              <a:t> cam, </a:t>
            </a:r>
            <a:r>
              <a:rPr lang="en-US" dirty="0" err="1"/>
              <a:t>teflon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polistirenden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, </a:t>
            </a:r>
            <a:r>
              <a:rPr lang="en-US" dirty="0" err="1"/>
              <a:t>sıçramalara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kapaklı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,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miktarına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hacmi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kaplar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Kaplar</a:t>
            </a:r>
            <a:r>
              <a:rPr lang="en-US" dirty="0"/>
              <a:t>, </a:t>
            </a:r>
            <a:r>
              <a:rPr lang="en-US" dirty="0" err="1"/>
              <a:t>çözücünün</a:t>
            </a:r>
            <a:r>
              <a:rPr lang="en-US" dirty="0"/>
              <a:t> </a:t>
            </a:r>
            <a:r>
              <a:rPr lang="en-US" dirty="0" err="1"/>
              <a:t>uçmasını</a:t>
            </a:r>
            <a:r>
              <a:rPr lang="en-US" dirty="0"/>
              <a:t> </a:t>
            </a:r>
            <a:r>
              <a:rPr lang="en-US" dirty="0" err="1"/>
              <a:t>engellemek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vidalı</a:t>
            </a:r>
            <a:r>
              <a:rPr lang="en-US" dirty="0"/>
              <a:t> </a:t>
            </a:r>
            <a:r>
              <a:rPr lang="en-US" dirty="0" err="1"/>
              <a:t>kapaklı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  <a:r>
              <a:rPr lang="en-US" dirty="0" err="1"/>
              <a:t>Yalnız</a:t>
            </a:r>
            <a:r>
              <a:rPr lang="en-US" dirty="0"/>
              <a:t>, </a:t>
            </a:r>
            <a:r>
              <a:rPr lang="en-US" dirty="0" err="1"/>
              <a:t>patlama</a:t>
            </a:r>
            <a:r>
              <a:rPr lang="en-US" dirty="0"/>
              <a:t> </a:t>
            </a:r>
            <a:r>
              <a:rPr lang="en-US" dirty="0" err="1"/>
              <a:t>olmayacak</a:t>
            </a:r>
            <a:r>
              <a:rPr lang="en-US" dirty="0"/>
              <a:t> </a:t>
            </a:r>
            <a:r>
              <a:rPr lang="en-US" dirty="0" err="1"/>
              <a:t>deneysel</a:t>
            </a:r>
            <a:r>
              <a:rPr lang="en-US" dirty="0"/>
              <a:t> </a:t>
            </a:r>
            <a:r>
              <a:rPr lang="en-US" dirty="0" err="1"/>
              <a:t>şartlarda</a:t>
            </a:r>
            <a:r>
              <a:rPr lang="en-US" dirty="0"/>
              <a:t> </a:t>
            </a:r>
            <a:r>
              <a:rPr lang="en-US" dirty="0" err="1"/>
              <a:t>çalışılmalıdır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Metalik</a:t>
            </a:r>
            <a:r>
              <a:rPr lang="en-US" dirty="0"/>
              <a:t> </a:t>
            </a:r>
            <a:r>
              <a:rPr lang="en-US" dirty="0" err="1"/>
              <a:t>kaplar</a:t>
            </a:r>
            <a:r>
              <a:rPr lang="en-US" dirty="0"/>
              <a:t> </a:t>
            </a:r>
            <a:r>
              <a:rPr lang="en-US" dirty="0" err="1"/>
              <a:t>kullanılamaz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6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212351"/>
            <a:ext cx="9905999" cy="5260368"/>
          </a:xfrm>
        </p:spPr>
        <p:txBody>
          <a:bodyPr>
            <a:normAutofit/>
          </a:bodyPr>
          <a:lstStyle/>
          <a:p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gerçekleştirilen</a:t>
            </a:r>
            <a:r>
              <a:rPr lang="en-US" dirty="0"/>
              <a:t> </a:t>
            </a:r>
            <a:r>
              <a:rPr lang="en-US" dirty="0" err="1"/>
              <a:t>reaksiyonlar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çözücü</a:t>
            </a:r>
            <a:r>
              <a:rPr lang="en-US" dirty="0"/>
              <a:t> </a:t>
            </a:r>
            <a:r>
              <a:rPr lang="en-US" dirty="0" err="1"/>
              <a:t>ortamında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katı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maddesi</a:t>
            </a:r>
            <a:r>
              <a:rPr lang="en-US" dirty="0"/>
              <a:t> </a:t>
            </a:r>
            <a:r>
              <a:rPr lang="en-US" dirty="0" err="1"/>
              <a:t>yüzeyinde</a:t>
            </a:r>
            <a:r>
              <a:rPr lang="en-US" dirty="0"/>
              <a:t> </a:t>
            </a:r>
            <a:r>
              <a:rPr lang="en-US" dirty="0" err="1"/>
              <a:t>gerçekleştirilir</a:t>
            </a:r>
            <a:r>
              <a:rPr lang="en-US" dirty="0"/>
              <a:t>. Bu </a:t>
            </a:r>
            <a:r>
              <a:rPr lang="en-US" dirty="0" err="1"/>
              <a:t>reaksiyonlarda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kaynama</a:t>
            </a:r>
            <a:r>
              <a:rPr lang="en-US" dirty="0"/>
              <a:t> </a:t>
            </a:r>
            <a:r>
              <a:rPr lang="en-US" dirty="0" err="1"/>
              <a:t>noktasına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,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/>
              <a:t>sabiti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çözücüler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transfer </a:t>
            </a:r>
            <a:r>
              <a:rPr lang="en-US" dirty="0" err="1"/>
              <a:t>ortamı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Bu </a:t>
            </a:r>
            <a:r>
              <a:rPr lang="en-US" dirty="0" err="1"/>
              <a:t>çözücülerden</a:t>
            </a:r>
            <a:r>
              <a:rPr lang="en-US" dirty="0"/>
              <a:t> </a:t>
            </a:r>
            <a:r>
              <a:rPr lang="en-US" dirty="0" err="1"/>
              <a:t>bazıları</a:t>
            </a:r>
            <a:r>
              <a:rPr lang="en-US" dirty="0"/>
              <a:t> DMF (</a:t>
            </a:r>
            <a:r>
              <a:rPr lang="en-US" dirty="0" err="1"/>
              <a:t>k.n</a:t>
            </a:r>
            <a:r>
              <a:rPr lang="en-US" dirty="0"/>
              <a:t>: 160°C, </a:t>
            </a:r>
            <a:r>
              <a:rPr lang="en-US" dirty="0" err="1"/>
              <a:t>Ɛ</a:t>
            </a:r>
            <a:r>
              <a:rPr lang="en-US" dirty="0"/>
              <a:t>=36,7), </a:t>
            </a:r>
            <a:r>
              <a:rPr lang="en-US" dirty="0" err="1"/>
              <a:t>formamit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216°C, </a:t>
            </a:r>
            <a:r>
              <a:rPr lang="en-US" dirty="0" err="1"/>
              <a:t>Ɛ</a:t>
            </a:r>
            <a:r>
              <a:rPr lang="en-US" dirty="0"/>
              <a:t>=110), </a:t>
            </a:r>
            <a:r>
              <a:rPr lang="en-US" dirty="0" err="1"/>
              <a:t>metanol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65°C, </a:t>
            </a:r>
            <a:r>
              <a:rPr lang="en-US" dirty="0" err="1"/>
              <a:t>Ɛ</a:t>
            </a:r>
            <a:r>
              <a:rPr lang="en-US" dirty="0"/>
              <a:t>=32,7), </a:t>
            </a:r>
            <a:r>
              <a:rPr lang="en-US" dirty="0" err="1"/>
              <a:t>etanol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78°C, </a:t>
            </a:r>
            <a:r>
              <a:rPr lang="en-US" dirty="0" err="1"/>
              <a:t>Ɛ</a:t>
            </a:r>
            <a:r>
              <a:rPr lang="en-US" dirty="0"/>
              <a:t>=24,6), </a:t>
            </a:r>
            <a:r>
              <a:rPr lang="en-US" dirty="0" err="1"/>
              <a:t>klorbenzen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132°C, </a:t>
            </a:r>
            <a:r>
              <a:rPr lang="en-US" dirty="0" err="1"/>
              <a:t>Ɛ</a:t>
            </a:r>
            <a:r>
              <a:rPr lang="en-US" dirty="0"/>
              <a:t>=5,6), 1,2-diklorbenzen (</a:t>
            </a:r>
            <a:r>
              <a:rPr lang="en-US" dirty="0" err="1"/>
              <a:t>k.n</a:t>
            </a:r>
            <a:r>
              <a:rPr lang="en-US" dirty="0"/>
              <a:t>: 180°C, </a:t>
            </a:r>
            <a:r>
              <a:rPr lang="en-US" dirty="0" err="1"/>
              <a:t>Ɛo</a:t>
            </a:r>
            <a:r>
              <a:rPr lang="en-US" dirty="0"/>
              <a:t>=9,93, </a:t>
            </a:r>
            <a:r>
              <a:rPr lang="en-US" dirty="0" err="1"/>
              <a:t>Ɛm</a:t>
            </a:r>
            <a:r>
              <a:rPr lang="en-US" dirty="0"/>
              <a:t>=5,04, </a:t>
            </a:r>
            <a:r>
              <a:rPr lang="en-US" dirty="0" err="1"/>
              <a:t>Ɛp</a:t>
            </a:r>
            <a:r>
              <a:rPr lang="en-US" dirty="0"/>
              <a:t>=2,41), 1,2,4-triklorbenzen (</a:t>
            </a:r>
            <a:r>
              <a:rPr lang="en-US" dirty="0" err="1"/>
              <a:t>k.n</a:t>
            </a:r>
            <a:r>
              <a:rPr lang="en-US" dirty="0"/>
              <a:t>=214°C), </a:t>
            </a:r>
            <a:r>
              <a:rPr lang="en-US" dirty="0" err="1"/>
              <a:t>etilen</a:t>
            </a:r>
            <a:r>
              <a:rPr lang="en-US" dirty="0"/>
              <a:t> </a:t>
            </a:r>
            <a:r>
              <a:rPr lang="en-US" dirty="0" err="1"/>
              <a:t>glikol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196°C, </a:t>
            </a:r>
            <a:r>
              <a:rPr lang="en-US" dirty="0" err="1"/>
              <a:t>Ɛ</a:t>
            </a:r>
            <a:r>
              <a:rPr lang="en-US" dirty="0"/>
              <a:t>=37,7), </a:t>
            </a:r>
            <a:r>
              <a:rPr lang="en-US" dirty="0" err="1"/>
              <a:t>dioksan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101°C).</a:t>
            </a:r>
          </a:p>
          <a:p>
            <a:r>
              <a:rPr lang="en-US" dirty="0" err="1"/>
              <a:t>Hidrokarbon</a:t>
            </a:r>
            <a:r>
              <a:rPr lang="en-US" dirty="0"/>
              <a:t> </a:t>
            </a:r>
            <a:r>
              <a:rPr lang="en-US" dirty="0" err="1"/>
              <a:t>çözücüler</a:t>
            </a:r>
            <a:r>
              <a:rPr lang="en-US" dirty="0"/>
              <a:t>,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dipol</a:t>
            </a:r>
            <a:r>
              <a:rPr lang="en-US" dirty="0"/>
              <a:t> </a:t>
            </a:r>
            <a:r>
              <a:rPr lang="en-US" dirty="0" err="1"/>
              <a:t>momentleri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ışımaları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absorblar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de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reaksiyonlara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değildirler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1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56881"/>
            <a:ext cx="9905999" cy="4715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Katı </a:t>
            </a:r>
            <a:r>
              <a:rPr lang="en-US" dirty="0" err="1"/>
              <a:t>halde</a:t>
            </a:r>
            <a:r>
              <a:rPr lang="en-US" dirty="0"/>
              <a:t> </a:t>
            </a:r>
            <a:r>
              <a:rPr lang="en-US" dirty="0" err="1"/>
              <a:t>reaksiyonlarda</a:t>
            </a:r>
            <a:r>
              <a:rPr lang="en-US" dirty="0"/>
              <a:t>, </a:t>
            </a:r>
            <a:r>
              <a:rPr lang="en-US" dirty="0" err="1"/>
              <a:t>mikrodalgaları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soğuran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katı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yüzeyine</a:t>
            </a:r>
            <a:r>
              <a:rPr lang="en-US" dirty="0"/>
              <a:t> </a:t>
            </a:r>
            <a:r>
              <a:rPr lang="en-US" dirty="0" err="1"/>
              <a:t>reaktifler</a:t>
            </a:r>
            <a:r>
              <a:rPr lang="en-US" dirty="0"/>
              <a:t> </a:t>
            </a:r>
            <a:r>
              <a:rPr lang="en-US" dirty="0" err="1"/>
              <a:t>tutturularak</a:t>
            </a:r>
            <a:r>
              <a:rPr lang="en-US" dirty="0"/>
              <a:t> (</a:t>
            </a:r>
            <a:r>
              <a:rPr lang="en-US" dirty="0" err="1"/>
              <a:t>emdirilerek</a:t>
            </a:r>
            <a:r>
              <a:rPr lang="en-US" dirty="0"/>
              <a:t>) </a:t>
            </a:r>
            <a:r>
              <a:rPr lang="en-US" dirty="0" err="1"/>
              <a:t>gerçekleştirilir</a:t>
            </a:r>
            <a:r>
              <a:rPr lang="en-US" dirty="0"/>
              <a:t>. Bu </a:t>
            </a:r>
            <a:r>
              <a:rPr lang="en-US" dirty="0" err="1"/>
              <a:t>amaçla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katılar</a:t>
            </a:r>
            <a:r>
              <a:rPr lang="en-US" dirty="0"/>
              <a:t>; </a:t>
            </a:r>
            <a:r>
              <a:rPr lang="en-US" dirty="0" err="1"/>
              <a:t>montmorillonit</a:t>
            </a:r>
            <a:r>
              <a:rPr lang="en-US" dirty="0"/>
              <a:t>, </a:t>
            </a:r>
            <a:r>
              <a:rPr lang="en-US" dirty="0" err="1"/>
              <a:t>silika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alüminadır</a:t>
            </a:r>
            <a:r>
              <a:rPr lang="en-US" dirty="0"/>
              <a:t>. </a:t>
            </a:r>
          </a:p>
          <a:p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reaksiyon</a:t>
            </a:r>
            <a:r>
              <a:rPr lang="en-US" dirty="0"/>
              <a:t> </a:t>
            </a:r>
            <a:r>
              <a:rPr lang="en-US" dirty="0" err="1"/>
              <a:t>gerçekleştirmenin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avantajı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sürede</a:t>
            </a:r>
            <a:r>
              <a:rPr lang="en-US" dirty="0"/>
              <a:t> </a:t>
            </a:r>
            <a:r>
              <a:rPr lang="en-US" dirty="0" err="1"/>
              <a:t>reaksiyonların</a:t>
            </a:r>
            <a:r>
              <a:rPr lang="en-US" dirty="0"/>
              <a:t> </a:t>
            </a:r>
            <a:r>
              <a:rPr lang="en-US" dirty="0" err="1"/>
              <a:t>gerçekleştirilmesidir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fırınların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malzemelere</a:t>
            </a:r>
            <a:r>
              <a:rPr lang="en-US" dirty="0"/>
              <a:t> (</a:t>
            </a:r>
            <a:r>
              <a:rPr lang="en-US" dirty="0" err="1"/>
              <a:t>balonlar</a:t>
            </a:r>
            <a:r>
              <a:rPr lang="en-US" dirty="0"/>
              <a:t>,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soğutucular</a:t>
            </a:r>
            <a:r>
              <a:rPr lang="en-US" dirty="0"/>
              <a:t>, </a:t>
            </a:r>
            <a:r>
              <a:rPr lang="en-US" dirty="0" err="1"/>
              <a:t>karıştırıcılı</a:t>
            </a:r>
            <a:r>
              <a:rPr lang="en-US" dirty="0"/>
              <a:t> </a:t>
            </a:r>
            <a:r>
              <a:rPr lang="en-US" dirty="0" err="1"/>
              <a:t>ısıtıcılar</a:t>
            </a:r>
            <a:r>
              <a:rPr lang="en-US" dirty="0"/>
              <a:t>, vs.)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duyulmaz</a:t>
            </a:r>
            <a:r>
              <a:rPr lang="en-US" dirty="0"/>
              <a:t>,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sefer</a:t>
            </a:r>
            <a:r>
              <a:rPr lang="en-US" dirty="0"/>
              <a:t> de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fırına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çözücü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gerektirir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da </a:t>
            </a:r>
            <a:r>
              <a:rPr lang="en-US" dirty="0" err="1"/>
              <a:t>çözücü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kazanım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uzaklaştırılması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sorunları</a:t>
            </a:r>
            <a:r>
              <a:rPr lang="en-US" dirty="0"/>
              <a:t> </a:t>
            </a:r>
            <a:r>
              <a:rPr lang="en-US" dirty="0" err="1"/>
              <a:t>ortadan</a:t>
            </a:r>
            <a:r>
              <a:rPr lang="en-US" dirty="0"/>
              <a:t> </a:t>
            </a:r>
            <a:r>
              <a:rPr lang="en-US" dirty="0" err="1"/>
              <a:t>kaldırır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41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56881"/>
            <a:ext cx="9905999" cy="471583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dezavantaj</a:t>
            </a:r>
            <a:r>
              <a:rPr lang="en-US" dirty="0"/>
              <a:t>;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ısınma</a:t>
            </a:r>
            <a:r>
              <a:rPr lang="en-US" dirty="0"/>
              <a:t> </a:t>
            </a:r>
            <a:r>
              <a:rPr lang="en-US" dirty="0" err="1"/>
              <a:t>esnasında</a:t>
            </a:r>
            <a:r>
              <a:rPr lang="en-US" dirty="0"/>
              <a:t>,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iletiminin</a:t>
            </a:r>
            <a:r>
              <a:rPr lang="en-US" dirty="0"/>
              <a:t> de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olmaması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, </a:t>
            </a:r>
            <a:r>
              <a:rPr lang="en-US" dirty="0" err="1"/>
              <a:t>sıçramalar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patlamalar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gelebilir</a:t>
            </a:r>
            <a:r>
              <a:rPr lang="en-US" dirty="0"/>
              <a:t>. Bu </a:t>
            </a:r>
            <a:r>
              <a:rPr lang="en-US" dirty="0" err="1"/>
              <a:t>açıdan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önlemler</a:t>
            </a:r>
            <a:r>
              <a:rPr lang="en-US" dirty="0"/>
              <a:t> </a:t>
            </a:r>
            <a:r>
              <a:rPr lang="en-US" dirty="0" err="1"/>
              <a:t>almak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Bu </a:t>
            </a:r>
            <a:r>
              <a:rPr lang="en-US" dirty="0" err="1"/>
              <a:t>nedenle</a:t>
            </a:r>
            <a:r>
              <a:rPr lang="en-US" dirty="0"/>
              <a:t>,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sürelerinden</a:t>
            </a:r>
            <a:r>
              <a:rPr lang="en-US" dirty="0"/>
              <a:t> (10dk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üzeri</a:t>
            </a:r>
            <a:r>
              <a:rPr lang="en-US" dirty="0"/>
              <a:t>) </a:t>
            </a:r>
            <a:r>
              <a:rPr lang="en-US" dirty="0" err="1"/>
              <a:t>kaçınmak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çözücünün</a:t>
            </a:r>
            <a:r>
              <a:rPr lang="en-US" dirty="0"/>
              <a:t> </a:t>
            </a:r>
            <a:r>
              <a:rPr lang="en-US" dirty="0" err="1"/>
              <a:t>uçucu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kabı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olduğunca</a:t>
            </a:r>
            <a:r>
              <a:rPr lang="en-US" dirty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hacimli</a:t>
            </a:r>
            <a:r>
              <a:rPr lang="en-US" dirty="0"/>
              <a:t> (</a:t>
            </a:r>
            <a:r>
              <a:rPr lang="en-US" dirty="0" err="1"/>
              <a:t>çözelti</a:t>
            </a:r>
            <a:r>
              <a:rPr lang="en-US" dirty="0"/>
              <a:t> %10-15’i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) </a:t>
            </a:r>
            <a:r>
              <a:rPr lang="en-US" dirty="0" err="1"/>
              <a:t>tutmak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47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56881"/>
            <a:ext cx="9905999" cy="47158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/>
              <a:t>MİKRODALGA ISITMA İLE GERÇEKLEŞTİRİLEN BAZI TEPKİMELER</a:t>
            </a:r>
          </a:p>
          <a:p>
            <a:pPr algn="just"/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enerjisi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,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termal</a:t>
            </a:r>
            <a:r>
              <a:rPr lang="en-US" dirty="0"/>
              <a:t> </a:t>
            </a:r>
            <a:r>
              <a:rPr lang="en-US" dirty="0" err="1"/>
              <a:t>reaksiyonların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hepsi</a:t>
            </a:r>
            <a:r>
              <a:rPr lang="en-US" dirty="0"/>
              <a:t> </a:t>
            </a:r>
            <a:r>
              <a:rPr lang="en-US" dirty="0" err="1"/>
              <a:t>gerçekleştirilebilir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Literatürde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konuda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</a:t>
            </a:r>
            <a:r>
              <a:rPr lang="en-US" dirty="0" err="1"/>
              <a:t>binin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mevcuttur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Özellikle</a:t>
            </a:r>
            <a:r>
              <a:rPr lang="en-US" dirty="0"/>
              <a:t> 2000’li </a:t>
            </a:r>
            <a:r>
              <a:rPr lang="en-US" dirty="0" err="1"/>
              <a:t>yıllarda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ilgi</a:t>
            </a:r>
            <a:r>
              <a:rPr lang="en-US" dirty="0"/>
              <a:t> </a:t>
            </a:r>
            <a:r>
              <a:rPr lang="en-US" dirty="0" err="1"/>
              <a:t>gören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reaksiyon</a:t>
            </a:r>
            <a:r>
              <a:rPr lang="en-US" dirty="0"/>
              <a:t> </a:t>
            </a:r>
            <a:r>
              <a:rPr lang="en-US" dirty="0" err="1"/>
              <a:t>türüne</a:t>
            </a:r>
            <a:r>
              <a:rPr lang="en-US" dirty="0"/>
              <a:t>, </a:t>
            </a:r>
            <a:r>
              <a:rPr lang="en-US" dirty="0" err="1"/>
              <a:t>sübstitüsyon</a:t>
            </a:r>
            <a:r>
              <a:rPr lang="en-US" dirty="0"/>
              <a:t>, </a:t>
            </a:r>
            <a:r>
              <a:rPr lang="en-US" dirty="0" err="1"/>
              <a:t>eliminasyon</a:t>
            </a:r>
            <a:r>
              <a:rPr lang="en-US" dirty="0"/>
              <a:t>, </a:t>
            </a:r>
            <a:r>
              <a:rPr lang="en-US" dirty="0" err="1"/>
              <a:t>katılma</a:t>
            </a:r>
            <a:r>
              <a:rPr lang="en-US" dirty="0"/>
              <a:t>, </a:t>
            </a:r>
            <a:r>
              <a:rPr lang="en-US" dirty="0" err="1"/>
              <a:t>çevrilme</a:t>
            </a:r>
            <a:r>
              <a:rPr lang="en-US" dirty="0"/>
              <a:t>, </a:t>
            </a:r>
            <a:r>
              <a:rPr lang="en-US" dirty="0" err="1"/>
              <a:t>yükseltgenme</a:t>
            </a:r>
            <a:r>
              <a:rPr lang="en-US" dirty="0"/>
              <a:t>, </a:t>
            </a:r>
            <a:r>
              <a:rPr lang="en-US" dirty="0" err="1"/>
              <a:t>indirgenme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tepkimede</a:t>
            </a:r>
            <a:r>
              <a:rPr lang="en-US" dirty="0"/>
              <a:t>,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avantaj</a:t>
            </a:r>
            <a:r>
              <a:rPr lang="en-US" dirty="0"/>
              <a:t>;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kısalmış</a:t>
            </a:r>
            <a:r>
              <a:rPr lang="en-US" dirty="0"/>
              <a:t> </a:t>
            </a:r>
            <a:r>
              <a:rPr lang="en-US" dirty="0" err="1"/>
              <a:t>reaksiyon</a:t>
            </a:r>
            <a:r>
              <a:rPr lang="en-US" dirty="0"/>
              <a:t> </a:t>
            </a:r>
            <a:r>
              <a:rPr lang="en-US" dirty="0" err="1"/>
              <a:t>süreleri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homojen</a:t>
            </a:r>
            <a:r>
              <a:rPr lang="en-US" dirty="0"/>
              <a:t> </a:t>
            </a:r>
            <a:r>
              <a:rPr lang="en-US" dirty="0" err="1"/>
              <a:t>ısınma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verimleridir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Aşağıda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tepkimelere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verilmiştir</a:t>
            </a:r>
            <a:r>
              <a:rPr lang="en-US" dirty="0"/>
              <a:t>,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literatürde</a:t>
            </a:r>
            <a:r>
              <a:rPr lang="en-US" dirty="0"/>
              <a:t> </a:t>
            </a:r>
            <a:r>
              <a:rPr lang="en-US" dirty="0" err="1"/>
              <a:t>yüzlerce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,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kaynaklara</a:t>
            </a:r>
            <a:r>
              <a:rPr lang="en-US" dirty="0"/>
              <a:t> </a:t>
            </a:r>
            <a:r>
              <a:rPr lang="en-US" dirty="0" err="1"/>
              <a:t>başvurabilir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41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2363056"/>
            <a:ext cx="9905999" cy="4109663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MİKRODALGA ISITMA İLE GERÇEKLEŞTİRİLEN BAZI TEPKİMELER</a:t>
            </a:r>
          </a:p>
          <a:p>
            <a:r>
              <a:rPr lang="tr-TR" b="1" dirty="0"/>
              <a:t>1. </a:t>
            </a:r>
            <a:r>
              <a:rPr lang="tr-TR" b="1" dirty="0" err="1"/>
              <a:t>Esterleşme</a:t>
            </a:r>
            <a:r>
              <a:rPr lang="tr-TR" b="1" dirty="0"/>
              <a:t>:</a:t>
            </a:r>
            <a:endParaRPr lang="en-US" dirty="0"/>
          </a:p>
          <a:p>
            <a:r>
              <a:rPr lang="tr-TR" dirty="0" err="1"/>
              <a:t>Esterleşme</a:t>
            </a:r>
            <a:r>
              <a:rPr lang="tr-TR" dirty="0"/>
              <a:t> için çok değişik örnekler mevcuttur. Karboksilik asitler ile alkollerden ve karboksilik asitlerle, alkil eterlerden gerçekleştirilmiş birçok örnek mevcuttur. </a:t>
            </a:r>
          </a:p>
          <a:p>
            <a:r>
              <a:rPr lang="tr-TR" dirty="0"/>
              <a:t>Klasik </a:t>
            </a:r>
            <a:r>
              <a:rPr lang="tr-TR" dirty="0" err="1"/>
              <a:t>esterleşme</a:t>
            </a:r>
            <a:r>
              <a:rPr lang="tr-TR" dirty="0"/>
              <a:t> tepkimeleri 5-10 saat arası sürelerde gerçekleşirken mikrodalga ısıtma ile bu süre 10 dakikadan daha az olmaktadır</a:t>
            </a:r>
            <a:endParaRPr lang="en-US" dirty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234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901549"/>
              </p:ext>
            </p:extLst>
          </p:nvPr>
        </p:nvGraphicFramePr>
        <p:xfrm>
          <a:off x="1470185" y="1863046"/>
          <a:ext cx="8733077" cy="417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4" imgW="6489700" imgH="3949700" progId="ChemDraw.Document.6.0">
                  <p:embed/>
                </p:oleObj>
              </mc:Choice>
              <mc:Fallback>
                <p:oleObj r:id="rId4" imgW="6489700" imgH="39497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185" y="1863046"/>
                        <a:ext cx="8733077" cy="417940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74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37592" y="1343403"/>
            <a:ext cx="641124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b="1" dirty="0">
                <a:latin typeface="Arial" charset="0"/>
                <a:ea typeface="Calibri" charset="0"/>
                <a:cs typeface="Times New Roman" charset="0"/>
              </a:rPr>
              <a:t> Aktif metilen bileşiklerinin </a:t>
            </a:r>
            <a:r>
              <a:rPr lang="tr-TR" sz="2400" b="1" dirty="0" err="1">
                <a:latin typeface="Arial" charset="0"/>
                <a:ea typeface="Calibri" charset="0"/>
                <a:cs typeface="Times New Roman" charset="0"/>
              </a:rPr>
              <a:t>alkillenmesi</a:t>
            </a:r>
            <a:r>
              <a:rPr lang="tr-TR" b="1" dirty="0">
                <a:latin typeface="Arial" charset="0"/>
                <a:ea typeface="Calibri" charset="0"/>
                <a:cs typeface="Times New Roman" charset="0"/>
              </a:rPr>
              <a:t>: </a:t>
            </a:r>
            <a:endParaRPr lang="en-US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57337"/>
              </p:ext>
            </p:extLst>
          </p:nvPr>
        </p:nvGraphicFramePr>
        <p:xfrm>
          <a:off x="1544594" y="2557847"/>
          <a:ext cx="8714181" cy="242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4" imgW="5092700" imgH="1435100" progId="ChemDraw.Document.6.0">
                  <p:embed/>
                </p:oleObj>
              </mc:Choice>
              <mc:Fallback>
                <p:oleObj r:id="rId4" imgW="5092700" imgH="14351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594" y="2557847"/>
                        <a:ext cx="8714181" cy="24219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54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47857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62363"/>
            <a:ext cx="9905999" cy="4756935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Bu </a:t>
            </a:r>
            <a:r>
              <a:rPr lang="en-US" sz="2600" dirty="0" err="1"/>
              <a:t>ders</a:t>
            </a:r>
            <a:r>
              <a:rPr lang="en-US" sz="2600" dirty="0"/>
              <a:t> </a:t>
            </a:r>
            <a:r>
              <a:rPr lang="en-US" sz="2600" dirty="0" err="1"/>
              <a:t>içerisinde</a:t>
            </a:r>
            <a:r>
              <a:rPr lang="en-US" sz="2600" dirty="0"/>
              <a:t> 2 </a:t>
            </a:r>
            <a:r>
              <a:rPr lang="en-US" sz="2600" dirty="0" err="1"/>
              <a:t>haftalık</a:t>
            </a:r>
            <a:r>
              <a:rPr lang="en-US" sz="2600" dirty="0"/>
              <a:t> </a:t>
            </a:r>
            <a:r>
              <a:rPr lang="en-US" sz="2600" dirty="0" err="1"/>
              <a:t>bir</a:t>
            </a:r>
            <a:r>
              <a:rPr lang="en-US" sz="2600" dirty="0"/>
              <a:t> </a:t>
            </a:r>
            <a:r>
              <a:rPr lang="en-US" sz="2600" dirty="0" err="1"/>
              <a:t>süre</a:t>
            </a:r>
            <a:r>
              <a:rPr lang="en-US" sz="2600" dirty="0"/>
              <a:t> </a:t>
            </a:r>
            <a:r>
              <a:rPr lang="en-US" sz="2600" dirty="0" err="1"/>
              <a:t>içerisinde</a:t>
            </a:r>
            <a:r>
              <a:rPr lang="en-US" sz="2600" dirty="0"/>
              <a:t> </a:t>
            </a:r>
            <a:r>
              <a:rPr lang="en-US" sz="2600" dirty="0" err="1"/>
              <a:t>organik</a:t>
            </a:r>
            <a:r>
              <a:rPr lang="en-US" sz="2600" dirty="0"/>
              <a:t> </a:t>
            </a:r>
            <a:r>
              <a:rPr lang="en-US" sz="2600" dirty="0" err="1"/>
              <a:t>kimyada</a:t>
            </a:r>
            <a:r>
              <a:rPr lang="en-US" sz="2600" dirty="0"/>
              <a:t> </a:t>
            </a:r>
            <a:r>
              <a:rPr lang="en-US" sz="2600" dirty="0" err="1"/>
              <a:t>yeni</a:t>
            </a:r>
            <a:r>
              <a:rPr lang="en-US" sz="2600" dirty="0"/>
              <a:t> </a:t>
            </a:r>
            <a:r>
              <a:rPr lang="en-US" sz="2600" dirty="0" err="1"/>
              <a:t>bir</a:t>
            </a:r>
            <a:r>
              <a:rPr lang="en-US" sz="2600" dirty="0"/>
              <a:t> </a:t>
            </a:r>
            <a:r>
              <a:rPr lang="en-US" sz="2600" dirty="0" err="1"/>
              <a:t>teknik</a:t>
            </a:r>
            <a:r>
              <a:rPr lang="en-US" sz="2600" dirty="0"/>
              <a:t> </a:t>
            </a:r>
            <a:r>
              <a:rPr lang="en-US" sz="2600" dirty="0" err="1"/>
              <a:t>yöntem</a:t>
            </a:r>
            <a:r>
              <a:rPr lang="en-US" sz="2600" dirty="0"/>
              <a:t> </a:t>
            </a:r>
            <a:r>
              <a:rPr lang="en-US" sz="2600" dirty="0" err="1"/>
              <a:t>olan</a:t>
            </a:r>
            <a:r>
              <a:rPr lang="en-US" sz="2600" dirty="0"/>
              <a:t> </a:t>
            </a:r>
            <a:r>
              <a:rPr lang="en-US" sz="2600" dirty="0" err="1"/>
              <a:t>mikrodalga</a:t>
            </a:r>
            <a:r>
              <a:rPr lang="en-US" sz="2600" dirty="0"/>
              <a:t> </a:t>
            </a:r>
            <a:r>
              <a:rPr lang="en-US" sz="2600" dirty="0" err="1"/>
              <a:t>enerjisi</a:t>
            </a:r>
            <a:r>
              <a:rPr lang="en-US" sz="2600" dirty="0"/>
              <a:t> </a:t>
            </a:r>
            <a:r>
              <a:rPr lang="en-US" sz="2600" dirty="0" err="1"/>
              <a:t>kullanılarak</a:t>
            </a:r>
            <a:r>
              <a:rPr lang="en-US" sz="2600" dirty="0"/>
              <a:t> </a:t>
            </a:r>
            <a:r>
              <a:rPr lang="en-US" sz="2600" dirty="0" err="1"/>
              <a:t>organik</a:t>
            </a:r>
            <a:r>
              <a:rPr lang="en-US" sz="2600" dirty="0"/>
              <a:t> </a:t>
            </a:r>
            <a:r>
              <a:rPr lang="en-US" sz="2600" dirty="0" err="1"/>
              <a:t>tepkimelerin</a:t>
            </a:r>
            <a:r>
              <a:rPr lang="en-US" sz="2600" dirty="0"/>
              <a:t> </a:t>
            </a:r>
            <a:r>
              <a:rPr lang="en-US" sz="2600" dirty="0" err="1"/>
              <a:t>gerçekleştirilmesi</a:t>
            </a:r>
            <a:r>
              <a:rPr lang="en-US" sz="2600" dirty="0"/>
              <a:t> </a:t>
            </a:r>
            <a:r>
              <a:rPr lang="en-US" sz="2600" dirty="0" err="1"/>
              <a:t>konsunda</a:t>
            </a:r>
            <a:r>
              <a:rPr lang="en-US" sz="2600" dirty="0"/>
              <a:t> </a:t>
            </a:r>
            <a:r>
              <a:rPr lang="en-US" sz="2600" dirty="0" err="1"/>
              <a:t>bilgi</a:t>
            </a:r>
            <a:r>
              <a:rPr lang="en-US" sz="2600" dirty="0"/>
              <a:t> </a:t>
            </a:r>
            <a:r>
              <a:rPr lang="en-US" sz="2600" dirty="0" err="1"/>
              <a:t>verilecektir</a:t>
            </a:r>
            <a:r>
              <a:rPr lang="en-US" sz="2600" dirty="0"/>
              <a:t> . Bu </a:t>
            </a:r>
            <a:r>
              <a:rPr lang="en-US" sz="2600" dirty="0" err="1"/>
              <a:t>sunumlarda</a:t>
            </a:r>
            <a:r>
              <a:rPr lang="en-US" sz="2600" dirty="0"/>
              <a:t> </a:t>
            </a:r>
            <a:r>
              <a:rPr lang="en-US" sz="2600" dirty="0" err="1"/>
              <a:t>fazla</a:t>
            </a:r>
            <a:r>
              <a:rPr lang="en-US" sz="2600" dirty="0"/>
              <a:t> </a:t>
            </a:r>
            <a:r>
              <a:rPr lang="en-US" sz="2600" dirty="0" err="1"/>
              <a:t>ayrıntı</a:t>
            </a:r>
            <a:r>
              <a:rPr lang="en-US" sz="2600" dirty="0"/>
              <a:t> </a:t>
            </a:r>
            <a:r>
              <a:rPr lang="en-US" sz="2600" dirty="0" err="1"/>
              <a:t>yer</a:t>
            </a:r>
            <a:r>
              <a:rPr lang="en-US" sz="2600" dirty="0"/>
              <a:t> </a:t>
            </a:r>
            <a:r>
              <a:rPr lang="en-US" sz="2600" dirty="0" err="1"/>
              <a:t>almamakta</a:t>
            </a:r>
            <a:r>
              <a:rPr lang="en-US" sz="2600" dirty="0"/>
              <a:t> </a:t>
            </a:r>
            <a:r>
              <a:rPr lang="en-US" sz="2600" dirty="0" err="1"/>
              <a:t>olup</a:t>
            </a:r>
            <a:r>
              <a:rPr lang="en-US" sz="2600" dirty="0"/>
              <a:t>, </a:t>
            </a:r>
            <a:r>
              <a:rPr lang="en-US" sz="2600" dirty="0" err="1"/>
              <a:t>kapsamlı</a:t>
            </a:r>
            <a:r>
              <a:rPr lang="en-US" sz="2600" dirty="0"/>
              <a:t> </a:t>
            </a:r>
            <a:r>
              <a:rPr lang="en-US" sz="2600" dirty="0" err="1"/>
              <a:t>bilgi</a:t>
            </a:r>
            <a:r>
              <a:rPr lang="en-US" sz="2600" dirty="0"/>
              <a:t> </a:t>
            </a:r>
            <a:r>
              <a:rPr lang="en-US" sz="2600" dirty="0" err="1"/>
              <a:t>isteyen</a:t>
            </a:r>
            <a:r>
              <a:rPr lang="en-US" sz="2600" dirty="0"/>
              <a:t> </a:t>
            </a:r>
            <a:r>
              <a:rPr lang="en-US" sz="2600" dirty="0" err="1"/>
              <a:t>öğrencilerin</a:t>
            </a:r>
            <a:r>
              <a:rPr lang="en-US" sz="2600" dirty="0"/>
              <a:t> </a:t>
            </a:r>
            <a:r>
              <a:rPr lang="en-US" sz="2600" dirty="0" err="1"/>
              <a:t>altta</a:t>
            </a:r>
            <a:r>
              <a:rPr lang="en-US" sz="2600" dirty="0"/>
              <a:t> </a:t>
            </a:r>
            <a:r>
              <a:rPr lang="en-US" sz="2600" dirty="0" err="1"/>
              <a:t>verilen</a:t>
            </a:r>
            <a:r>
              <a:rPr lang="en-US" sz="2600" dirty="0"/>
              <a:t> </a:t>
            </a:r>
            <a:r>
              <a:rPr lang="en-US" sz="2600" dirty="0" err="1"/>
              <a:t>kaynaklardan</a:t>
            </a:r>
            <a:r>
              <a:rPr lang="en-US" sz="2600" dirty="0"/>
              <a:t> </a:t>
            </a:r>
            <a:r>
              <a:rPr lang="en-US" sz="2600" dirty="0" err="1"/>
              <a:t>yararlanmaları</a:t>
            </a:r>
            <a:r>
              <a:rPr lang="en-US" sz="2600" dirty="0"/>
              <a:t> </a:t>
            </a:r>
            <a:r>
              <a:rPr lang="en-US" sz="2600" dirty="0" err="1"/>
              <a:t>tavsiye</a:t>
            </a:r>
            <a:r>
              <a:rPr lang="en-US" sz="2600" dirty="0"/>
              <a:t> </a:t>
            </a:r>
            <a:r>
              <a:rPr lang="en-US" sz="2600" dirty="0" err="1"/>
              <a:t>edilir</a:t>
            </a:r>
            <a:r>
              <a:rPr lang="en-US" sz="2600" dirty="0"/>
              <a:t>.</a:t>
            </a:r>
          </a:p>
          <a:p>
            <a:r>
              <a:rPr lang="en-US" dirty="0" err="1"/>
              <a:t>Kaynaklar</a:t>
            </a:r>
            <a:r>
              <a:rPr lang="en-US" dirty="0"/>
              <a:t>:</a:t>
            </a:r>
          </a:p>
          <a:p>
            <a:r>
              <a:rPr lang="en-US" dirty="0"/>
              <a:t>C. Oliver Kappe, Doris Dallinger, Shaun S. Murphree, </a:t>
            </a:r>
            <a:r>
              <a:rPr lang="en-US" b="1" dirty="0"/>
              <a:t>Practical Microwave Synthesis for Organic Chemists, Wiley, 2008.</a:t>
            </a:r>
          </a:p>
          <a:p>
            <a:r>
              <a:rPr lang="en-US" dirty="0"/>
              <a:t>C. Oliver Kappe, Alexander Stadler, Raimund Mannhold, Hugo Kubinyi, Gerd Folkers, </a:t>
            </a:r>
            <a:r>
              <a:rPr lang="en-US" b="1" dirty="0"/>
              <a:t>Microwaves in Organic and Medicinal Chemistry, Volume 25, Wiley, 2006.</a:t>
            </a:r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4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78442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1411" y="1315091"/>
            <a:ext cx="10461583" cy="125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latin typeface="Arial" charset="0"/>
                <a:ea typeface="Calibri" charset="0"/>
                <a:cs typeface="Times New Roman" charset="0"/>
              </a:rPr>
              <a:t>Aktif metilen bileşiklerinin </a:t>
            </a:r>
            <a:r>
              <a:rPr lang="tr-TR" sz="2000" b="1" dirty="0" err="1">
                <a:latin typeface="Arial" charset="0"/>
                <a:ea typeface="Calibri" charset="0"/>
                <a:cs typeface="Times New Roman" charset="0"/>
              </a:rPr>
              <a:t>kondensasyonu</a:t>
            </a:r>
            <a:r>
              <a:rPr lang="tr-TR" sz="2000" b="1" dirty="0">
                <a:latin typeface="Arial" charset="0"/>
                <a:ea typeface="Calibri" charset="0"/>
                <a:cs typeface="Times New Roman" charset="0"/>
              </a:rPr>
              <a:t>:</a:t>
            </a:r>
            <a:endParaRPr lang="en-US" sz="20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latin typeface="Arial" charset="0"/>
                <a:ea typeface="Calibri" charset="0"/>
                <a:cs typeface="Times New Roman" charset="0"/>
              </a:rPr>
              <a:t>Aldehitlerin aktif metilen bileşikleri ile verdiği </a:t>
            </a:r>
            <a:r>
              <a:rPr lang="tr-TR" sz="2000" dirty="0" err="1">
                <a:latin typeface="Arial" charset="0"/>
                <a:ea typeface="Calibri" charset="0"/>
                <a:cs typeface="Times New Roman" charset="0"/>
              </a:rPr>
              <a:t>Knoevenagel</a:t>
            </a:r>
            <a:r>
              <a:rPr lang="tr-TR" sz="2000" dirty="0">
                <a:latin typeface="Arial" charset="0"/>
                <a:ea typeface="Calibri" charset="0"/>
                <a:cs typeface="Times New Roman" charset="0"/>
              </a:rPr>
              <a:t> reaksiyonu, mikrodalga tekniğiyle yüksek verimle çok kısa sürede gerçekleştirilir.</a:t>
            </a:r>
            <a:endParaRPr lang="en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4660" y="2723188"/>
            <a:ext cx="153191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416212"/>
              </p:ext>
            </p:extLst>
          </p:nvPr>
        </p:nvGraphicFramePr>
        <p:xfrm>
          <a:off x="1754660" y="2723189"/>
          <a:ext cx="7228702" cy="357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4" imgW="6108700" imgH="3022600" progId="ChemDraw.Document.6.0">
                  <p:embed/>
                </p:oleObj>
              </mc:Choice>
              <mc:Fallback>
                <p:oleObj r:id="rId4" imgW="6108700" imgH="30226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60" y="2723189"/>
                        <a:ext cx="7228702" cy="357445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40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78442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4660" y="2723188"/>
            <a:ext cx="153191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1411" y="1166634"/>
            <a:ext cx="10375085" cy="113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latin typeface="Arial" charset="0"/>
                <a:ea typeface="Calibri" charset="0"/>
                <a:cs typeface="Times New Roman" charset="0"/>
              </a:rPr>
              <a:t>Hidroliz reaksiyonları sadece suyla veya bir asit ya da baz katalizörlüğünde, teflon kapalı bir kapta (basınca dayanıklı) 3-10dk süreyle ısıtmayla %95-100 verimle gerçekleştirilebilir. Aynı reaksiyon klasik yolla birkaç saatte ısıtmayla yakın bir verimle yapılabilmektedir. </a:t>
            </a:r>
            <a:endParaRPr lang="en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72" y="2871469"/>
            <a:ext cx="6149650" cy="2824996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65337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78442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1412" y="1166634"/>
            <a:ext cx="7014048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latin typeface="Arial" charset="0"/>
                <a:ea typeface="Calibri" charset="0"/>
                <a:cs typeface="Times New Roman" charset="0"/>
              </a:rPr>
              <a:t>Değişik </a:t>
            </a:r>
            <a:r>
              <a:rPr lang="tr-TR" sz="2400">
                <a:latin typeface="Arial" charset="0"/>
                <a:ea typeface="Calibri" charset="0"/>
                <a:cs typeface="Times New Roman" charset="0"/>
              </a:rPr>
              <a:t>reaksiyon örnekleri</a:t>
            </a:r>
            <a:endParaRPr lang="en-US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675341" cy="525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08457"/>
              </p:ext>
            </p:extLst>
          </p:nvPr>
        </p:nvGraphicFramePr>
        <p:xfrm>
          <a:off x="0" y="-45719"/>
          <a:ext cx="4565552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r:id="rId4" imgW="7581900" imgH="4102100" progId="ChemDraw.Document.6.0">
                  <p:embed/>
                </p:oleObj>
              </mc:Choice>
              <mc:Fallback>
                <p:oleObj r:id="rId4" imgW="7581900" imgH="410210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4565552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434583"/>
              </p:ext>
            </p:extLst>
          </p:nvPr>
        </p:nvGraphicFramePr>
        <p:xfrm>
          <a:off x="1961119" y="2140122"/>
          <a:ext cx="7714221" cy="41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r:id="rId6" imgW="7581900" imgH="4102100" progId="ChemDraw.Document.6.0">
                  <p:embed/>
                </p:oleObj>
              </mc:Choice>
              <mc:Fallback>
                <p:oleObj r:id="rId6" imgW="7581900" imgH="4102100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119" y="2140122"/>
                        <a:ext cx="7714221" cy="41721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4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78442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1412" y="1166634"/>
            <a:ext cx="7014048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latin typeface="Arial" charset="0"/>
                <a:ea typeface="Calibri" charset="0"/>
                <a:cs typeface="Times New Roman" charset="0"/>
              </a:rPr>
              <a:t>Değişik </a:t>
            </a:r>
            <a:r>
              <a:rPr lang="tr-TR" sz="2400">
                <a:latin typeface="Arial" charset="0"/>
                <a:ea typeface="Calibri" charset="0"/>
                <a:cs typeface="Times New Roman" charset="0"/>
              </a:rPr>
              <a:t>reaksiyon örnekleri</a:t>
            </a:r>
            <a:endParaRPr lang="en-US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675341" cy="525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08457"/>
              </p:ext>
            </p:extLst>
          </p:nvPr>
        </p:nvGraphicFramePr>
        <p:xfrm>
          <a:off x="0" y="-45719"/>
          <a:ext cx="4565552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r:id="rId4" imgW="7581900" imgH="4102100" progId="ChemDraw.Document.6.0">
                  <p:embed/>
                </p:oleObj>
              </mc:Choice>
              <mc:Fallback>
                <p:oleObj r:id="rId4" imgW="7581900" imgH="41021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4565552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624441"/>
              </p:ext>
            </p:extLst>
          </p:nvPr>
        </p:nvGraphicFramePr>
        <p:xfrm>
          <a:off x="2669059" y="2332337"/>
          <a:ext cx="5609967" cy="378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r:id="rId6" imgW="4495800" imgH="3035300" progId="ChemDraw.Document.6.0">
                  <p:embed/>
                </p:oleObj>
              </mc:Choice>
              <mc:Fallback>
                <p:oleObj r:id="rId6" imgW="4495800" imgH="30353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059" y="2332337"/>
                        <a:ext cx="5609967" cy="378235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539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78442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1412" y="1166634"/>
            <a:ext cx="7014048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latin typeface="Arial" charset="0"/>
                <a:ea typeface="Calibri" charset="0"/>
                <a:cs typeface="Times New Roman" charset="0"/>
              </a:rPr>
              <a:t>Değişik </a:t>
            </a:r>
            <a:r>
              <a:rPr lang="tr-TR" sz="2400">
                <a:latin typeface="Arial" charset="0"/>
                <a:ea typeface="Calibri" charset="0"/>
                <a:cs typeface="Times New Roman" charset="0"/>
              </a:rPr>
              <a:t>reaksiyon örnekleri</a:t>
            </a:r>
            <a:endParaRPr lang="en-US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675341" cy="525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08457"/>
              </p:ext>
            </p:extLst>
          </p:nvPr>
        </p:nvGraphicFramePr>
        <p:xfrm>
          <a:off x="0" y="-45719"/>
          <a:ext cx="4565552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4" imgW="7581900" imgH="4102100" progId="ChemDraw.Document.6.0">
                  <p:embed/>
                </p:oleObj>
              </mc:Choice>
              <mc:Fallback>
                <p:oleObj r:id="rId4" imgW="7581900" imgH="41021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4565552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964196"/>
              </p:ext>
            </p:extLst>
          </p:nvPr>
        </p:nvGraphicFramePr>
        <p:xfrm>
          <a:off x="1235676" y="2738368"/>
          <a:ext cx="8563232" cy="217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6" imgW="6718300" imgH="1701800" progId="ChemDraw.Document.6.0">
                  <p:embed/>
                </p:oleObj>
              </mc:Choice>
              <mc:Fallback>
                <p:oleObj r:id="rId6" imgW="6718300" imgH="17018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676" y="2738368"/>
                        <a:ext cx="8563232" cy="2173889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06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47857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4689"/>
            <a:ext cx="9905999" cy="504461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Mikrodalgalar</a:t>
            </a:r>
            <a:r>
              <a:rPr lang="en-US" dirty="0"/>
              <a:t>,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spektrumun</a:t>
            </a:r>
            <a:r>
              <a:rPr lang="en-US" dirty="0"/>
              <a:t> </a:t>
            </a:r>
            <a:r>
              <a:rPr lang="en-US" dirty="0" err="1"/>
              <a:t>kızılötesi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radyo</a:t>
            </a:r>
            <a:r>
              <a:rPr lang="en-US" dirty="0"/>
              <a:t> </a:t>
            </a:r>
            <a:r>
              <a:rPr lang="en-US" dirty="0" err="1"/>
              <a:t>frekansları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1cm </a:t>
            </a:r>
            <a:r>
              <a:rPr lang="en-US" dirty="0" err="1"/>
              <a:t>ile</a:t>
            </a:r>
            <a:r>
              <a:rPr lang="en-US" dirty="0"/>
              <a:t> 1m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boylarına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(30GHz – 300MHz)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ışımalardır</a:t>
            </a:r>
            <a:r>
              <a:rPr lang="en-US" dirty="0"/>
              <a:t>. Bu </a:t>
            </a:r>
            <a:r>
              <a:rPr lang="en-US" dirty="0" err="1"/>
              <a:t>dalgaların</a:t>
            </a:r>
            <a:r>
              <a:rPr lang="en-US" dirty="0"/>
              <a:t> 1cm </a:t>
            </a:r>
            <a:r>
              <a:rPr lang="en-US" dirty="0" err="1"/>
              <a:t>ile</a:t>
            </a:r>
            <a:r>
              <a:rPr lang="en-US" dirty="0"/>
              <a:t> 25cm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RADAR </a:t>
            </a:r>
            <a:r>
              <a:rPr lang="en-US" dirty="0" err="1"/>
              <a:t>iletişimlerinde</a:t>
            </a:r>
            <a:r>
              <a:rPr lang="en-US" dirty="0"/>
              <a:t>, </a:t>
            </a:r>
            <a:r>
              <a:rPr lang="en-US" dirty="0" err="1"/>
              <a:t>geriye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telekomünikasyonda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endüstride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ısıtıcılar</a:t>
            </a:r>
            <a:r>
              <a:rPr lang="en-US" dirty="0"/>
              <a:t>; 12,2cm (2450MHz) </a:t>
            </a:r>
            <a:r>
              <a:rPr lang="en-US" dirty="0" err="1"/>
              <a:t>veya</a:t>
            </a:r>
            <a:r>
              <a:rPr lang="en-US" dirty="0"/>
              <a:t> 33,3cm (900MHz)’de </a:t>
            </a:r>
            <a:r>
              <a:rPr lang="en-US" dirty="0" err="1"/>
              <a:t>çalışırlar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dalgalarla</a:t>
            </a:r>
            <a:r>
              <a:rPr lang="en-US" dirty="0"/>
              <a:t> </a:t>
            </a:r>
            <a:r>
              <a:rPr lang="en-US" dirty="0" err="1"/>
              <a:t>girişim</a:t>
            </a:r>
            <a:r>
              <a:rPr lang="en-US" dirty="0"/>
              <a:t> </a:t>
            </a:r>
            <a:r>
              <a:rPr lang="en-US" dirty="0" err="1"/>
              <a:t>yapmazlar</a:t>
            </a:r>
            <a:r>
              <a:rPr lang="en-US" dirty="0"/>
              <a:t>. </a:t>
            </a:r>
          </a:p>
          <a:p>
            <a:r>
              <a:rPr lang="en-US" dirty="0" err="1"/>
              <a:t>Mikrodalgalar</a:t>
            </a:r>
            <a:r>
              <a:rPr lang="en-US" dirty="0"/>
              <a:t>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moleküllerin</a:t>
            </a:r>
            <a:r>
              <a:rPr lang="en-US" dirty="0"/>
              <a:t> </a:t>
            </a:r>
            <a:r>
              <a:rPr lang="en-US" dirty="0" err="1"/>
              <a:t>ısıtılması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yolla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reaksiyonların</a:t>
            </a:r>
            <a:r>
              <a:rPr lang="en-US" dirty="0"/>
              <a:t> </a:t>
            </a:r>
            <a:r>
              <a:rPr lang="en-US" dirty="0" err="1"/>
              <a:t>gerçekleştirilmesi</a:t>
            </a:r>
            <a:r>
              <a:rPr lang="en-US" dirty="0"/>
              <a:t> son 10-15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gelişme</a:t>
            </a:r>
            <a:r>
              <a:rPr lang="en-US" dirty="0"/>
              <a:t> </a:t>
            </a:r>
            <a:r>
              <a:rPr lang="en-US" dirty="0" err="1"/>
              <a:t>göstermiş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alandır</a:t>
            </a:r>
            <a:r>
              <a:rPr lang="en-US" dirty="0"/>
              <a:t>. </a:t>
            </a:r>
            <a:r>
              <a:rPr lang="en-US" dirty="0" err="1"/>
              <a:t>Mikrodalgaların</a:t>
            </a:r>
            <a:r>
              <a:rPr lang="en-US" dirty="0"/>
              <a:t> </a:t>
            </a:r>
            <a:r>
              <a:rPr lang="en-US" dirty="0" err="1"/>
              <a:t>evlerde</a:t>
            </a:r>
            <a:r>
              <a:rPr lang="en-US" dirty="0"/>
              <a:t> </a:t>
            </a:r>
            <a:r>
              <a:rPr lang="en-US" dirty="0" err="1"/>
              <a:t>yiyecekleri</a:t>
            </a:r>
            <a:r>
              <a:rPr lang="en-US" dirty="0"/>
              <a:t> </a:t>
            </a:r>
            <a:r>
              <a:rPr lang="en-US" dirty="0" err="1"/>
              <a:t>ısıtmak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da son 20 </a:t>
            </a:r>
            <a:r>
              <a:rPr lang="en-US" dirty="0" err="1"/>
              <a:t>yıldır</a:t>
            </a:r>
            <a:r>
              <a:rPr lang="en-US" dirty="0"/>
              <a:t> </a:t>
            </a:r>
            <a:r>
              <a:rPr lang="en-US" dirty="0" err="1"/>
              <a:t>yayılan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teknolojidir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2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47857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4689"/>
            <a:ext cx="9905999" cy="50446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1986’da ilk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Gedye</a:t>
            </a:r>
            <a:r>
              <a:rPr lang="en-US" dirty="0"/>
              <a:t> </a:t>
            </a:r>
            <a:r>
              <a:rPr lang="en-US" dirty="0" err="1"/>
              <a:t>mikrodalgayı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sentezde</a:t>
            </a:r>
            <a:r>
              <a:rPr lang="en-US" dirty="0"/>
              <a:t> </a:t>
            </a:r>
            <a:r>
              <a:rPr lang="en-US" dirty="0" err="1"/>
              <a:t>kullanmıştır</a:t>
            </a:r>
            <a:r>
              <a:rPr lang="en-US" dirty="0"/>
              <a:t>. </a:t>
            </a:r>
            <a:r>
              <a:rPr lang="en-US" dirty="0" err="1"/>
              <a:t>Mikrodalgaların</a:t>
            </a:r>
            <a:r>
              <a:rPr lang="en-US" dirty="0"/>
              <a:t>,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reaksiyonlarda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dolayısıyla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sentezde</a:t>
            </a:r>
            <a:r>
              <a:rPr lang="en-US" dirty="0"/>
              <a:t> </a:t>
            </a:r>
            <a:r>
              <a:rPr lang="en-US" dirty="0" err="1"/>
              <a:t>kullanılmaları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boyu</a:t>
            </a:r>
            <a:r>
              <a:rPr lang="en-US" dirty="0"/>
              <a:t> </a:t>
            </a:r>
            <a:r>
              <a:rPr lang="en-US" dirty="0" err="1"/>
              <a:t>aralığındaki</a:t>
            </a:r>
            <a:r>
              <a:rPr lang="en-US" dirty="0"/>
              <a:t> </a:t>
            </a:r>
            <a:r>
              <a:rPr lang="en-US" dirty="0" err="1"/>
              <a:t>ışımaların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titreşim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dönmelerine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gelmeleri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yüzden</a:t>
            </a:r>
            <a:r>
              <a:rPr lang="en-US" dirty="0"/>
              <a:t> </a:t>
            </a:r>
            <a:r>
              <a:rPr lang="en-US" dirty="0" err="1"/>
              <a:t>moleküller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soğurularak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ısınmaya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olmaları</a:t>
            </a:r>
            <a:r>
              <a:rPr lang="en-US" dirty="0"/>
              <a:t> </a:t>
            </a:r>
            <a:r>
              <a:rPr lang="en-US" dirty="0" err="1"/>
              <a:t>esasına</a:t>
            </a:r>
            <a:r>
              <a:rPr lang="en-US" dirty="0"/>
              <a:t> </a:t>
            </a:r>
            <a:r>
              <a:rPr lang="en-US" dirty="0" err="1"/>
              <a:t>dayanır</a:t>
            </a:r>
            <a:r>
              <a:rPr lang="en-US" dirty="0"/>
              <a:t>. </a:t>
            </a:r>
          </a:p>
          <a:p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,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frekanslı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dalgalar</a:t>
            </a:r>
            <a:r>
              <a:rPr lang="en-US" dirty="0"/>
              <a:t> </a:t>
            </a:r>
            <a:r>
              <a:rPr lang="en-US" dirty="0" err="1"/>
              <a:t>uygulanarak</a:t>
            </a:r>
            <a:r>
              <a:rPr lang="en-US" dirty="0"/>
              <a:t> </a:t>
            </a:r>
            <a:r>
              <a:rPr lang="en-US" dirty="0" err="1"/>
              <a:t>ısıtılabilir</a:t>
            </a:r>
            <a:r>
              <a:rPr lang="en-US" dirty="0"/>
              <a:t>.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ışımanın</a:t>
            </a:r>
            <a:r>
              <a:rPr lang="en-US" dirty="0"/>
              <a:t> </a:t>
            </a:r>
            <a:r>
              <a:rPr lang="en-US" dirty="0" err="1"/>
              <a:t>elektriksel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, </a:t>
            </a:r>
            <a:r>
              <a:rPr lang="en-US" dirty="0" err="1"/>
              <a:t>yüklü</a:t>
            </a:r>
            <a:r>
              <a:rPr lang="en-US" dirty="0"/>
              <a:t> </a:t>
            </a:r>
            <a:r>
              <a:rPr lang="en-US" dirty="0" err="1"/>
              <a:t>parçacıklara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uygulayabilir</a:t>
            </a:r>
            <a:r>
              <a:rPr lang="en-US" dirty="0"/>
              <a:t>.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maddede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tanecikler</a:t>
            </a:r>
            <a:r>
              <a:rPr lang="en-US" dirty="0"/>
              <a:t> </a:t>
            </a:r>
            <a:r>
              <a:rPr lang="en-US" dirty="0" err="1"/>
              <a:t>serbestçe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ederse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taraftan</a:t>
            </a:r>
            <a:r>
              <a:rPr lang="en-US" dirty="0"/>
              <a:t>, </a:t>
            </a:r>
            <a:r>
              <a:rPr lang="en-US" dirty="0" err="1"/>
              <a:t>yük</a:t>
            </a:r>
            <a:r>
              <a:rPr lang="en-US" dirty="0"/>
              <a:t> </a:t>
            </a:r>
            <a:r>
              <a:rPr lang="en-US" dirty="0" err="1"/>
              <a:t>taşıyıcı</a:t>
            </a:r>
            <a:r>
              <a:rPr lang="en-US" dirty="0"/>
              <a:t> </a:t>
            </a:r>
            <a:r>
              <a:rPr lang="en-US" dirty="0" err="1"/>
              <a:t>gruplar</a:t>
            </a:r>
            <a:r>
              <a:rPr lang="en-US" dirty="0"/>
              <a:t> belli </a:t>
            </a:r>
            <a:r>
              <a:rPr lang="en-US" dirty="0" err="1"/>
              <a:t>yerlere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edemiyorlarsa</a:t>
            </a:r>
            <a:r>
              <a:rPr lang="en-US" dirty="0"/>
              <a:t>,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güç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dengelenene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ederler</a:t>
            </a:r>
            <a:r>
              <a:rPr lang="en-US" dirty="0"/>
              <a:t>, </a:t>
            </a:r>
            <a:r>
              <a:rPr lang="en-US" dirty="0" err="1"/>
              <a:t>sonuç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/>
              <a:t>polarizasyon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 Hem </a:t>
            </a:r>
            <a:r>
              <a:rPr lang="en-US" dirty="0" err="1"/>
              <a:t>iletkenlik</a:t>
            </a:r>
            <a:r>
              <a:rPr lang="en-US" dirty="0"/>
              <a:t>, hem de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/>
              <a:t>polarizasyonun</a:t>
            </a:r>
            <a:r>
              <a:rPr lang="en-US" dirty="0"/>
              <a:t> </a:t>
            </a:r>
            <a:r>
              <a:rPr lang="en-US" dirty="0" err="1"/>
              <a:t>ikisi</a:t>
            </a:r>
            <a:r>
              <a:rPr lang="en-US" dirty="0"/>
              <a:t> de </a:t>
            </a:r>
            <a:r>
              <a:rPr lang="en-US" dirty="0" err="1"/>
              <a:t>mikrodalgayla</a:t>
            </a:r>
            <a:r>
              <a:rPr lang="en-US" dirty="0"/>
              <a:t> </a:t>
            </a:r>
            <a:r>
              <a:rPr lang="en-US" dirty="0" err="1"/>
              <a:t>ısınmanın</a:t>
            </a:r>
            <a:r>
              <a:rPr lang="en-US" dirty="0"/>
              <a:t> </a:t>
            </a:r>
            <a:r>
              <a:rPr lang="en-US" dirty="0" err="1"/>
              <a:t>temelini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/>
              <a:t>. 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8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47857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4689"/>
            <a:ext cx="9905999" cy="504461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/>
              <a:t>ısınmanın</a:t>
            </a:r>
            <a:r>
              <a:rPr lang="en-US" dirty="0"/>
              <a:t> </a:t>
            </a:r>
            <a:r>
              <a:rPr lang="en-US" dirty="0" err="1"/>
              <a:t>kökeninde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olanı</a:t>
            </a:r>
            <a:r>
              <a:rPr lang="en-US" dirty="0"/>
              <a:t> </a:t>
            </a:r>
            <a:r>
              <a:rPr lang="en-US" dirty="0" err="1"/>
              <a:t>dipol</a:t>
            </a:r>
            <a:r>
              <a:rPr lang="en-US" dirty="0"/>
              <a:t> </a:t>
            </a:r>
            <a:r>
              <a:rPr lang="en-US" dirty="0" err="1"/>
              <a:t>polarizasyonudur</a:t>
            </a:r>
            <a:r>
              <a:rPr lang="en-US" dirty="0"/>
              <a:t>. </a:t>
            </a:r>
            <a:r>
              <a:rPr lang="en-US" dirty="0" err="1"/>
              <a:t>Farklılaşan</a:t>
            </a:r>
            <a:r>
              <a:rPr lang="en-US" dirty="0"/>
              <a:t> </a:t>
            </a:r>
            <a:r>
              <a:rPr lang="en-US" dirty="0" err="1"/>
              <a:t>elektronegatifliklerden</a:t>
            </a:r>
            <a:r>
              <a:rPr lang="en-US" dirty="0"/>
              <a:t> </a:t>
            </a:r>
            <a:r>
              <a:rPr lang="en-US" dirty="0" err="1"/>
              <a:t>kaynaklanan</a:t>
            </a:r>
            <a:r>
              <a:rPr lang="en-US" dirty="0"/>
              <a:t> </a:t>
            </a:r>
            <a:r>
              <a:rPr lang="en-US" dirty="0" err="1"/>
              <a:t>dipol</a:t>
            </a:r>
            <a:r>
              <a:rPr lang="en-US" dirty="0"/>
              <a:t> </a:t>
            </a:r>
            <a:r>
              <a:rPr lang="en-US" dirty="0" err="1"/>
              <a:t>momentinin</a:t>
            </a:r>
            <a:r>
              <a:rPr lang="en-US" dirty="0"/>
              <a:t> </a:t>
            </a:r>
            <a:r>
              <a:rPr lang="en-US" dirty="0" err="1"/>
              <a:t>sonucudur</a:t>
            </a:r>
            <a:r>
              <a:rPr lang="en-US" dirty="0"/>
              <a:t>. </a:t>
            </a:r>
          </a:p>
          <a:p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ışımanın</a:t>
            </a:r>
            <a:r>
              <a:rPr lang="en-US" dirty="0"/>
              <a:t> </a:t>
            </a:r>
            <a:r>
              <a:rPr lang="en-US" dirty="0" err="1"/>
              <a:t>mikrodalgalar</a:t>
            </a:r>
            <a:r>
              <a:rPr lang="en-US" dirty="0"/>
              <a:t> </a:t>
            </a:r>
            <a:r>
              <a:rPr lang="en-US" dirty="0" err="1"/>
              <a:t>bölümünün</a:t>
            </a:r>
            <a:r>
              <a:rPr lang="en-US" dirty="0"/>
              <a:t> </a:t>
            </a:r>
            <a:r>
              <a:rPr lang="en-US" dirty="0" err="1"/>
              <a:t>enerjisi</a:t>
            </a:r>
            <a:r>
              <a:rPr lang="en-US" dirty="0"/>
              <a:t> </a:t>
            </a:r>
            <a:r>
              <a:rPr lang="en-US" dirty="0" err="1"/>
              <a:t>moleküllerin</a:t>
            </a:r>
            <a:r>
              <a:rPr lang="en-US" dirty="0"/>
              <a:t> </a:t>
            </a:r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polaritelerine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yönlenmeleri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hareketlerin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r>
              <a:rPr lang="en-US" dirty="0" err="1"/>
              <a:t>Polariteye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yönlenmeler</a:t>
            </a:r>
            <a:r>
              <a:rPr lang="en-US" dirty="0"/>
              <a:t> ne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soğurursa</a:t>
            </a:r>
            <a:r>
              <a:rPr lang="en-US" dirty="0"/>
              <a:t>, </a:t>
            </a:r>
            <a:r>
              <a:rPr lang="en-US" dirty="0" err="1"/>
              <a:t>molekül</a:t>
            </a:r>
            <a:r>
              <a:rPr lang="en-US" dirty="0"/>
              <a:t> o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ısınır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deyişle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ışımalarla</a:t>
            </a:r>
            <a:r>
              <a:rPr lang="en-US" dirty="0"/>
              <a:t> </a:t>
            </a:r>
            <a:r>
              <a:rPr lang="en-US" dirty="0" err="1"/>
              <a:t>molekül</a:t>
            </a:r>
            <a:r>
              <a:rPr lang="en-US" dirty="0"/>
              <a:t> ne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dönme</a:t>
            </a:r>
            <a:r>
              <a:rPr lang="en-US" dirty="0"/>
              <a:t> </a:t>
            </a:r>
            <a:r>
              <a:rPr lang="en-US" dirty="0" err="1"/>
              <a:t>hareketi</a:t>
            </a:r>
            <a:r>
              <a:rPr lang="en-US" dirty="0"/>
              <a:t> </a:t>
            </a:r>
            <a:r>
              <a:rPr lang="en-US" dirty="0" err="1"/>
              <a:t>yaparsa</a:t>
            </a:r>
            <a:r>
              <a:rPr lang="en-US" dirty="0"/>
              <a:t>, o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ışıma</a:t>
            </a:r>
            <a:r>
              <a:rPr lang="en-US" dirty="0"/>
              <a:t> </a:t>
            </a:r>
            <a:r>
              <a:rPr lang="en-US" dirty="0" err="1"/>
              <a:t>soğurur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ısınır</a:t>
            </a:r>
            <a:r>
              <a:rPr lang="en-US" dirty="0"/>
              <a:t>. </a:t>
            </a:r>
            <a:r>
              <a:rPr lang="en-US" dirty="0" err="1"/>
              <a:t>Sonuç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;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enerjisi</a:t>
            </a:r>
            <a:r>
              <a:rPr lang="en-US" dirty="0"/>
              <a:t> </a:t>
            </a:r>
            <a:r>
              <a:rPr lang="en-US" dirty="0" err="1"/>
              <a:t>moleküllerin</a:t>
            </a:r>
            <a:r>
              <a:rPr lang="en-US" dirty="0"/>
              <a:t> </a:t>
            </a:r>
            <a:r>
              <a:rPr lang="en-US" dirty="0" err="1"/>
              <a:t>dönme</a:t>
            </a:r>
            <a:r>
              <a:rPr lang="en-US" dirty="0"/>
              <a:t> </a:t>
            </a:r>
            <a:r>
              <a:rPr lang="en-US" dirty="0" err="1"/>
              <a:t>hareketlerine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soğurulup</a:t>
            </a:r>
            <a:r>
              <a:rPr lang="en-US" dirty="0"/>
              <a:t> </a:t>
            </a:r>
            <a:r>
              <a:rPr lang="en-US" dirty="0" err="1"/>
              <a:t>moleküller</a:t>
            </a:r>
            <a:r>
              <a:rPr lang="en-US" dirty="0"/>
              <a:t> </a:t>
            </a:r>
            <a:r>
              <a:rPr lang="en-US" dirty="0" err="1"/>
              <a:t>ısıtılabilir</a:t>
            </a:r>
            <a:r>
              <a:rPr lang="en-US" dirty="0"/>
              <a:t>. </a:t>
            </a:r>
            <a:r>
              <a:rPr lang="en-US" dirty="0" err="1"/>
              <a:t>Mikrodalgaların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;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işlemlerinden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(1 </a:t>
            </a:r>
            <a:r>
              <a:rPr lang="en-US" dirty="0" err="1"/>
              <a:t>saniyede</a:t>
            </a:r>
            <a:r>
              <a:rPr lang="en-US" dirty="0"/>
              <a:t> 10°C </a:t>
            </a:r>
            <a:r>
              <a:rPr lang="en-US" dirty="0" err="1"/>
              <a:t>sıcaklık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takım</a:t>
            </a:r>
            <a:r>
              <a:rPr lang="en-US" dirty="0"/>
              <a:t> </a:t>
            </a:r>
            <a:r>
              <a:rPr lang="en-US" dirty="0" err="1"/>
              <a:t>reaksiyonların</a:t>
            </a:r>
            <a:r>
              <a:rPr lang="en-US" dirty="0"/>
              <a:t> </a:t>
            </a:r>
            <a:r>
              <a:rPr lang="en-US" dirty="0" err="1"/>
              <a:t>gerçekleştirilmesinde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47857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4689"/>
            <a:ext cx="9905999" cy="5044610"/>
          </a:xfrm>
        </p:spPr>
        <p:txBody>
          <a:bodyPr>
            <a:normAutofit/>
          </a:bodyPr>
          <a:lstStyle/>
          <a:p>
            <a:r>
              <a:rPr lang="en-US" dirty="0" err="1"/>
              <a:t>Laboratuvarlarda</a:t>
            </a:r>
            <a:r>
              <a:rPr lang="en-US" dirty="0"/>
              <a:t>,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tipi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fırınları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 </a:t>
            </a:r>
            <a:r>
              <a:rPr lang="en-US" dirty="0" err="1"/>
              <a:t>amaçlı</a:t>
            </a:r>
            <a:r>
              <a:rPr lang="en-US" dirty="0"/>
              <a:t> </a:t>
            </a:r>
            <a:r>
              <a:rPr lang="en-US" dirty="0" err="1"/>
              <a:t>üretilmiş</a:t>
            </a:r>
            <a:r>
              <a:rPr lang="en-US" dirty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cihazları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</a:p>
          <a:p>
            <a:r>
              <a:rPr lang="en-US" dirty="0"/>
              <a:t>Geri </a:t>
            </a:r>
            <a:r>
              <a:rPr lang="en-US" dirty="0" err="1"/>
              <a:t>soğutma</a:t>
            </a:r>
            <a:r>
              <a:rPr lang="en-US" dirty="0"/>
              <a:t>, </a:t>
            </a:r>
            <a:r>
              <a:rPr lang="en-US" dirty="0" err="1"/>
              <a:t>karıştırma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benzeri</a:t>
            </a:r>
            <a:r>
              <a:rPr lang="en-US" dirty="0"/>
              <a:t> </a:t>
            </a:r>
            <a:r>
              <a:rPr lang="en-US" dirty="0" err="1"/>
              <a:t>işlemler</a:t>
            </a:r>
            <a:r>
              <a:rPr lang="en-US" dirty="0"/>
              <a:t> </a:t>
            </a:r>
            <a:r>
              <a:rPr lang="en-US" dirty="0" err="1"/>
              <a:t>gerektirmeden</a:t>
            </a:r>
            <a:r>
              <a:rPr lang="en-US" dirty="0"/>
              <a:t>, </a:t>
            </a:r>
            <a:r>
              <a:rPr lang="en-US" dirty="0" err="1"/>
              <a:t>çoğunlukla</a:t>
            </a:r>
            <a:r>
              <a:rPr lang="en-US" dirty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ışımalarını</a:t>
            </a:r>
            <a:r>
              <a:rPr lang="en-US" dirty="0"/>
              <a:t> </a:t>
            </a:r>
            <a:r>
              <a:rPr lang="en-US" dirty="0" err="1"/>
              <a:t>geçiren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cam, </a:t>
            </a:r>
            <a:r>
              <a:rPr lang="en-US" dirty="0" err="1"/>
              <a:t>teflon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polistiren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kapta</a:t>
            </a:r>
            <a:r>
              <a:rPr lang="en-US" dirty="0"/>
              <a:t> </a:t>
            </a:r>
            <a:r>
              <a:rPr lang="en-US" dirty="0" err="1"/>
              <a:t>reaksiyonlar</a:t>
            </a:r>
            <a:r>
              <a:rPr lang="en-US" dirty="0"/>
              <a:t> </a:t>
            </a:r>
            <a:r>
              <a:rPr lang="en-US" dirty="0" err="1"/>
              <a:t>gerçekleştirilir</a:t>
            </a:r>
            <a:r>
              <a:rPr lang="en-US" dirty="0"/>
              <a:t>. </a:t>
            </a:r>
          </a:p>
          <a:p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fırınlar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modifikasyon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zaman </a:t>
            </a:r>
            <a:r>
              <a:rPr lang="en-US" dirty="0" err="1"/>
              <a:t>gerekmez</a:t>
            </a:r>
            <a:r>
              <a:rPr lang="en-US" dirty="0"/>
              <a:t>.</a:t>
            </a:r>
          </a:p>
          <a:p>
            <a:r>
              <a:rPr lang="en-US" dirty="0" err="1"/>
              <a:t>Basitçe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tipi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fırının</a:t>
            </a:r>
            <a:r>
              <a:rPr lang="en-US" dirty="0"/>
              <a:t> </a:t>
            </a:r>
            <a:r>
              <a:rPr lang="en-US" dirty="0" err="1"/>
              <a:t>şematik</a:t>
            </a:r>
            <a:r>
              <a:rPr lang="en-US" dirty="0"/>
              <a:t> </a:t>
            </a:r>
            <a:r>
              <a:rPr lang="en-US" dirty="0" err="1"/>
              <a:t>gösterimi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gibidir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15" descr="C:\Users\Gülbin KURTAY\Desktop\mikrodalgacihazı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" y="1371601"/>
            <a:ext cx="10068675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75971" y="6108254"/>
            <a:ext cx="2972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Şekil</a:t>
            </a:r>
            <a:r>
              <a:rPr lang="en-US" b="1" i="1" dirty="0">
                <a:latin typeface="Calibri" charset="0"/>
                <a:ea typeface="Calibri" charset="0"/>
                <a:cs typeface="Arial" charset="0"/>
              </a:rPr>
              <a:t> 1 </a:t>
            </a: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Ev</a:t>
            </a:r>
            <a:r>
              <a:rPr lang="en-US" b="1" i="1" dirty="0">
                <a:latin typeface="Calibri" charset="0"/>
                <a:ea typeface="Calibri" charset="0"/>
                <a:cs typeface="Arial" charset="0"/>
              </a:rPr>
              <a:t> tip </a:t>
            </a: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mikrodalga</a:t>
            </a:r>
            <a:r>
              <a:rPr lang="en-US" b="1" i="1" dirty="0">
                <a:latin typeface="Calibri" charset="0"/>
                <a:ea typeface="Calibri" charset="0"/>
                <a:cs typeface="Arial" charset="0"/>
              </a:rPr>
              <a:t> </a:t>
            </a: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fırın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6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4937" y="6108254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Şekil</a:t>
            </a:r>
            <a:r>
              <a:rPr lang="en-US" b="1" i="1" dirty="0">
                <a:latin typeface="Calibri" charset="0"/>
                <a:ea typeface="Calibri" charset="0"/>
                <a:cs typeface="Arial" charset="0"/>
              </a:rPr>
              <a:t> 2 </a:t>
            </a: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Laboratuvar</a:t>
            </a:r>
            <a:r>
              <a:rPr lang="en-US" b="1" i="1" dirty="0">
                <a:latin typeface="Calibri" charset="0"/>
                <a:ea typeface="Calibri" charset="0"/>
                <a:cs typeface="Arial" charset="0"/>
              </a:rPr>
              <a:t> tipi </a:t>
            </a: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mikrodalga</a:t>
            </a:r>
            <a:r>
              <a:rPr lang="en-US" b="1" i="1" dirty="0">
                <a:latin typeface="Calibri" charset="0"/>
                <a:ea typeface="Calibri" charset="0"/>
                <a:cs typeface="Arial" charset="0"/>
              </a:rPr>
              <a:t> </a:t>
            </a: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fırın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374" y="1284424"/>
            <a:ext cx="4627081" cy="45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36333"/>
            <a:ext cx="9905999" cy="4417887"/>
          </a:xfrm>
        </p:spPr>
        <p:txBody>
          <a:bodyPr>
            <a:normAutofit/>
          </a:bodyPr>
          <a:lstStyle/>
          <a:p>
            <a:r>
              <a:rPr lang="en-US" dirty="0" err="1"/>
              <a:t>Yiyeceklerde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suyun</a:t>
            </a:r>
            <a:r>
              <a:rPr lang="en-US" dirty="0"/>
              <a:t> 20GHz’de </a:t>
            </a:r>
            <a:r>
              <a:rPr lang="en-US" dirty="0" err="1"/>
              <a:t>ısınma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yüksektir</a:t>
            </a:r>
            <a:r>
              <a:rPr lang="en-US" dirty="0"/>
              <a:t>,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tipi </a:t>
            </a:r>
            <a:r>
              <a:rPr lang="en-US" dirty="0" err="1"/>
              <a:t>fırınlar</a:t>
            </a:r>
            <a:r>
              <a:rPr lang="en-US" dirty="0"/>
              <a:t> 2,45GHz </a:t>
            </a:r>
            <a:r>
              <a:rPr lang="en-US" dirty="0" err="1"/>
              <a:t>frekansta</a:t>
            </a:r>
            <a:r>
              <a:rPr lang="en-US" dirty="0"/>
              <a:t> </a:t>
            </a:r>
            <a:r>
              <a:rPr lang="en-US" dirty="0" err="1"/>
              <a:t>çalışır</a:t>
            </a:r>
            <a:r>
              <a:rPr lang="en-US" dirty="0"/>
              <a:t>.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frekans</a:t>
            </a:r>
            <a:r>
              <a:rPr lang="en-US" dirty="0"/>
              <a:t> 20GHz </a:t>
            </a:r>
            <a:r>
              <a:rPr lang="en-US" dirty="0" err="1"/>
              <a:t>tutulursa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kısım</a:t>
            </a:r>
            <a:r>
              <a:rPr lang="en-US" dirty="0"/>
              <a:t> </a:t>
            </a:r>
            <a:r>
              <a:rPr lang="en-US" dirty="0" err="1"/>
              <a:t>ışımayı</a:t>
            </a:r>
            <a:r>
              <a:rPr lang="en-US" dirty="0"/>
              <a:t> </a:t>
            </a:r>
            <a:r>
              <a:rPr lang="en-US" dirty="0" err="1"/>
              <a:t>soğurup</a:t>
            </a:r>
            <a:r>
              <a:rPr lang="en-US" dirty="0"/>
              <a:t> </a:t>
            </a:r>
            <a:r>
              <a:rPr lang="en-US" dirty="0" err="1"/>
              <a:t>hızla</a:t>
            </a:r>
            <a:r>
              <a:rPr lang="en-US" dirty="0"/>
              <a:t> </a:t>
            </a:r>
            <a:r>
              <a:rPr lang="en-US" dirty="0" err="1"/>
              <a:t>ısınırken</a:t>
            </a:r>
            <a:r>
              <a:rPr lang="en-US" dirty="0"/>
              <a:t>,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kısımlar</a:t>
            </a:r>
            <a:r>
              <a:rPr lang="en-US" dirty="0"/>
              <a:t> </a:t>
            </a:r>
            <a:r>
              <a:rPr lang="en-US" dirty="0" err="1"/>
              <a:t>ısınmadan</a:t>
            </a:r>
            <a:r>
              <a:rPr lang="en-US" dirty="0"/>
              <a:t> </a:t>
            </a:r>
            <a:r>
              <a:rPr lang="en-US" dirty="0" err="1"/>
              <a:t>kalır</a:t>
            </a:r>
            <a:r>
              <a:rPr lang="en-US" dirty="0"/>
              <a:t>. </a:t>
            </a:r>
            <a:r>
              <a:rPr lang="en-US" dirty="0" err="1"/>
              <a:t>Isınmanın</a:t>
            </a:r>
            <a:r>
              <a:rPr lang="en-US" dirty="0"/>
              <a:t> </a:t>
            </a:r>
            <a:r>
              <a:rPr lang="en-US" dirty="0" err="1"/>
              <a:t>katıların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derinlerine</a:t>
            </a:r>
            <a:r>
              <a:rPr lang="en-US" dirty="0"/>
              <a:t> </a:t>
            </a:r>
            <a:r>
              <a:rPr lang="en-US" dirty="0" err="1"/>
              <a:t>geçmesi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frekansta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biraz</a:t>
            </a:r>
            <a:r>
              <a:rPr lang="en-US" dirty="0"/>
              <a:t> </a:t>
            </a:r>
            <a:r>
              <a:rPr lang="en-US" dirty="0" err="1"/>
              <a:t>uzatılır</a:t>
            </a:r>
            <a:r>
              <a:rPr lang="en-US" dirty="0"/>
              <a:t>. 2,45GHz’de </a:t>
            </a:r>
            <a:r>
              <a:rPr lang="en-US" dirty="0" err="1"/>
              <a:t>ışımalar</a:t>
            </a:r>
            <a:r>
              <a:rPr lang="en-US" dirty="0"/>
              <a:t> 2,5cm – 4,0cm </a:t>
            </a:r>
            <a:r>
              <a:rPr lang="en-US" dirty="0" err="1"/>
              <a:t>derine</a:t>
            </a:r>
            <a:r>
              <a:rPr lang="en-US" dirty="0"/>
              <a:t> </a:t>
            </a:r>
            <a:r>
              <a:rPr lang="en-US" dirty="0" err="1"/>
              <a:t>işleyebilir</a:t>
            </a:r>
            <a:r>
              <a:rPr lang="en-US" dirty="0"/>
              <a:t>. </a:t>
            </a:r>
          </a:p>
          <a:p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fırın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güç</a:t>
            </a:r>
            <a:r>
              <a:rPr lang="en-US" dirty="0"/>
              <a:t> </a:t>
            </a:r>
            <a:r>
              <a:rPr lang="en-US" dirty="0" err="1"/>
              <a:t>kaynağına</a:t>
            </a:r>
            <a:r>
              <a:rPr lang="en-US" dirty="0"/>
              <a:t> </a:t>
            </a:r>
            <a:r>
              <a:rPr lang="en-US" dirty="0" err="1"/>
              <a:t>sahiptir</a:t>
            </a:r>
            <a:r>
              <a:rPr lang="en-US" dirty="0"/>
              <a:t>. Bu </a:t>
            </a:r>
            <a:r>
              <a:rPr lang="en-US" dirty="0" err="1"/>
              <a:t>güç</a:t>
            </a:r>
            <a:r>
              <a:rPr lang="en-US" dirty="0"/>
              <a:t> </a:t>
            </a:r>
            <a:r>
              <a:rPr lang="en-US" dirty="0" err="1"/>
              <a:t>kaynağı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magnetrondur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mikrodalgalar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oluşturulur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00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370</TotalTime>
  <Words>1570</Words>
  <Application>Microsoft Office PowerPoint</Application>
  <PresentationFormat>Geniş ekran</PresentationFormat>
  <Paragraphs>105</Paragraphs>
  <Slides>24</Slides>
  <Notes>23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Tw Cen MT</vt:lpstr>
      <vt:lpstr>Circuit</vt:lpstr>
      <vt:lpstr>CS ChemDraw Drawing</vt:lpstr>
      <vt:lpstr>801300725880 İleri Organik Kimya_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KİM 479 ORGANİK KİMYA III</dc:title>
  <dc:creator>Microsoft Office User</dc:creator>
  <cp:lastModifiedBy>duygu bayramoglu</cp:lastModifiedBy>
  <cp:revision>83</cp:revision>
  <dcterms:created xsi:type="dcterms:W3CDTF">2017-02-13T11:58:42Z</dcterms:created>
  <dcterms:modified xsi:type="dcterms:W3CDTF">2025-08-04T08:56:53Z</dcterms:modified>
</cp:coreProperties>
</file>