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2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61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313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40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67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19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37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866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3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97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031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B866C-3F31-4611-802A-DA540B815630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89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471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11: C File Processing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read from a sequential access file, you need to create a FILE pointer and link it to an existing file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fscanf is used from the file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File position pointer is an important concept here.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It indicates number of next byte to be read/written.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rewind takes a FILE pointer as an argument and reposition the file position pointer to beginning of file.</a:t>
            </a:r>
          </a:p>
        </p:txBody>
      </p:sp>
    </p:spTree>
    <p:extLst>
      <p:ext uri="{BB962C8B-B14F-4D97-AF65-F5344CB8AC3E}">
        <p14:creationId xmlns:p14="http://schemas.microsoft.com/office/powerpoint/2010/main" val="28761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F7472-8275-4138-9C1E-FD4C579A884E}" type="slidenum">
              <a:rPr lang="en-US" altLang="tr-TR"/>
              <a:pPr/>
              <a:t>11</a:t>
            </a:fld>
            <a:endParaRPr lang="en-US" altLang="tr-TR"/>
          </a:p>
        </p:txBody>
      </p:sp>
      <p:graphicFrame>
        <p:nvGraphicFramePr>
          <p:cNvPr id="837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54540"/>
              </p:ext>
            </p:extLst>
          </p:nvPr>
        </p:nvGraphicFramePr>
        <p:xfrm>
          <a:off x="1219200" y="1381125"/>
          <a:ext cx="70612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Document" r:id="rId4" imgW="7062810" imgH="4669078" progId="Word.Document.8">
                  <p:embed/>
                </p:oleObj>
              </mc:Choice>
              <mc:Fallback>
                <p:oleObj name="Document" r:id="rId4" imgW="7062810" imgH="46690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81125"/>
                        <a:ext cx="70612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7635" name="Rectangle 3"/>
          <p:cNvSpPr>
            <a:spLocks noChangeArrowheads="1"/>
          </p:cNvSpPr>
          <p:nvPr/>
        </p:nvSpPr>
        <p:spPr bwMode="auto">
          <a:xfrm>
            <a:off x="7086600" y="1524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</a:pPr>
            <a:r>
              <a:rPr lang="en-US" altLang="tr-TR"/>
              <a:t>Outline</a:t>
            </a:r>
          </a:p>
        </p:txBody>
      </p:sp>
      <p:sp>
        <p:nvSpPr>
          <p:cNvPr id="837636" name="Rectangle 4"/>
          <p:cNvSpPr>
            <a:spLocks noChangeArrowheads="1"/>
          </p:cNvSpPr>
          <p:nvPr/>
        </p:nvSpPr>
        <p:spPr bwMode="auto">
          <a:xfrm>
            <a:off x="7162800" y="1068388"/>
            <a:ext cx="18288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Aft>
                <a:spcPts val="1600"/>
              </a:spcAft>
              <a:defRPr sz="1200" b="1">
                <a:solidFill>
                  <a:schemeClr val="tx1"/>
                </a:solidFill>
                <a:latin typeface="Lucida Console" panose="020B0609040504020204" pitchFamily="49" charset="0"/>
              </a:defRPr>
            </a:lvl1pPr>
            <a:lvl2pPr marL="11430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63550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82625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863600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3208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7780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2352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6924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Tx/>
            </a:pPr>
            <a:r>
              <a:rPr lang="en-US" altLang="tr-TR" sz="1400"/>
              <a:t>fig11_07.c</a:t>
            </a:r>
          </a:p>
          <a:p>
            <a:pPr>
              <a:buClrTx/>
            </a:pPr>
            <a:r>
              <a:rPr lang="en-US" altLang="tr-TR" sz="1600" b="0">
                <a:latin typeface="Times New Roman" panose="02020603050405020304" pitchFamily="18" charset="0"/>
              </a:rPr>
              <a:t>(1 of 2 )</a:t>
            </a:r>
          </a:p>
        </p:txBody>
      </p:sp>
      <p:sp>
        <p:nvSpPr>
          <p:cNvPr id="837637" name="Text Box 5"/>
          <p:cNvSpPr txBox="1">
            <a:spLocks noChangeArrowheads="1"/>
          </p:cNvSpPr>
          <p:nvPr/>
        </p:nvSpPr>
        <p:spPr bwMode="auto">
          <a:xfrm>
            <a:off x="5334000" y="3124200"/>
            <a:ext cx="3581400" cy="59055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25000"/>
              </a:spcAft>
            </a:pPr>
            <a:r>
              <a:rPr lang="en-US" altLang="tr-TR" b="1"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fopen</a:t>
            </a:r>
            <a:r>
              <a:rPr lang="en-US" altLang="tr-TR"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function opens a file; </a:t>
            </a:r>
            <a:r>
              <a:rPr lang="en-US" altLang="tr-TR" b="1"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r</a:t>
            </a:r>
            <a:r>
              <a:rPr lang="en-US" altLang="tr-TR"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argument means the file is opened for reading</a:t>
            </a:r>
          </a:p>
        </p:txBody>
      </p:sp>
      <p:sp>
        <p:nvSpPr>
          <p:cNvPr id="837638" name="Line 6"/>
          <p:cNvSpPr>
            <a:spLocks noChangeShapeType="1"/>
          </p:cNvSpPr>
          <p:nvPr/>
        </p:nvSpPr>
        <p:spPr bwMode="auto">
          <a:xfrm flipH="1" flipV="1">
            <a:off x="3810000" y="30480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47656" y="533400"/>
            <a:ext cx="7024744" cy="685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smtClean="0"/>
              <a:t>Sequential Access Files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562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870567"/>
              </p:ext>
            </p:extLst>
          </p:nvPr>
        </p:nvGraphicFramePr>
        <p:xfrm>
          <a:off x="1118496" y="1517812"/>
          <a:ext cx="7061200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Document" r:id="rId4" imgW="7062810" imgH="4104700" progId="Word.Document.8">
                  <p:embed/>
                </p:oleObj>
              </mc:Choice>
              <mc:Fallback>
                <p:oleObj name="Document" r:id="rId4" imgW="7062810" imgH="41047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17812"/>
                        <a:ext cx="7061200" cy="410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9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Individual records can be accessed without searching through other records.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Instant access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Data can be recorded without destroying other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Implemented using fixed length records.</a:t>
            </a:r>
          </a:p>
        </p:txBody>
      </p:sp>
    </p:spTree>
    <p:extLst>
      <p:ext uri="{BB962C8B-B14F-4D97-AF65-F5344CB8AC3E}">
        <p14:creationId xmlns:p14="http://schemas.microsoft.com/office/powerpoint/2010/main" val="22911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Data in random access files is unformatted.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Not human readable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data of the same type uses the same amount of memory.</a:t>
            </a:r>
          </a:p>
        </p:txBody>
      </p:sp>
    </p:spTree>
    <p:extLst>
      <p:ext uri="{BB962C8B-B14F-4D97-AF65-F5344CB8AC3E}">
        <p14:creationId xmlns:p14="http://schemas.microsoft.com/office/powerpoint/2010/main" val="16090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51816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Unformatted I/O functions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write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fwrite</a:t>
            </a:r>
            <a:r>
              <a:rPr lang="en-US" altLang="tr-TR" sz="2200" b="1" dirty="0">
                <a:solidFill>
                  <a:srgbClr val="3E3D2D"/>
                </a:solidFill>
              </a:rPr>
              <a:t>( &amp;</a:t>
            </a:r>
            <a:r>
              <a:rPr lang="en-US" altLang="tr-TR" sz="2200" b="1" dirty="0" err="1">
                <a:solidFill>
                  <a:srgbClr val="3E3D2D"/>
                </a:solidFill>
              </a:rPr>
              <a:t>myObject</a:t>
            </a:r>
            <a:r>
              <a:rPr lang="en-US" altLang="tr-TR" sz="2200" b="1" dirty="0">
                <a:solidFill>
                  <a:srgbClr val="3E3D2D"/>
                </a:solidFill>
              </a:rPr>
              <a:t>, </a:t>
            </a:r>
            <a:r>
              <a:rPr lang="en-US" altLang="tr-TR" sz="2200" b="1" dirty="0" err="1">
                <a:solidFill>
                  <a:srgbClr val="3E3D2D"/>
                </a:solidFill>
              </a:rPr>
              <a:t>sizeof</a:t>
            </a:r>
            <a:r>
              <a:rPr lang="en-US" altLang="tr-TR" sz="2200" b="1" dirty="0">
                <a:solidFill>
                  <a:srgbClr val="3E3D2D"/>
                </a:solidFill>
              </a:rPr>
              <a:t> (</a:t>
            </a:r>
            <a:r>
              <a:rPr lang="en-US" altLang="tr-TR" sz="2200" b="1" dirty="0" err="1">
                <a:solidFill>
                  <a:srgbClr val="3E3D2D"/>
                </a:solidFill>
              </a:rPr>
              <a:t>struct</a:t>
            </a:r>
            <a:r>
              <a:rPr lang="en-US" altLang="tr-TR" sz="2200" b="1" dirty="0">
                <a:solidFill>
                  <a:srgbClr val="3E3D2D"/>
                </a:solidFill>
              </a:rPr>
              <a:t> </a:t>
            </a:r>
            <a:r>
              <a:rPr lang="en-US" altLang="tr-TR" sz="2200" b="1" dirty="0" err="1">
                <a:solidFill>
                  <a:srgbClr val="3E3D2D"/>
                </a:solidFill>
              </a:rPr>
              <a:t>myStruct</a:t>
            </a:r>
            <a:r>
              <a:rPr lang="en-US" altLang="tr-TR" sz="2200" b="1" dirty="0">
                <a:solidFill>
                  <a:srgbClr val="3E3D2D"/>
                </a:solidFill>
              </a:rPr>
              <a:t>), 1, </a:t>
            </a:r>
            <a:r>
              <a:rPr lang="en-US" altLang="tr-TR" sz="2200" b="1" dirty="0" err="1">
                <a:solidFill>
                  <a:srgbClr val="3E3D2D"/>
                </a:solidFill>
              </a:rPr>
              <a:t>myPtr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  <a:endParaRPr lang="tr-TR" sz="2200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fread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fread</a:t>
            </a:r>
            <a:r>
              <a:rPr lang="en-US" altLang="tr-TR" sz="2200" b="1" dirty="0">
                <a:solidFill>
                  <a:srgbClr val="3E3D2D"/>
                </a:solidFill>
              </a:rPr>
              <a:t>( &amp;client, </a:t>
            </a:r>
            <a:r>
              <a:rPr lang="en-US" altLang="tr-TR" sz="2200" b="1" dirty="0" err="1">
                <a:solidFill>
                  <a:srgbClr val="3E3D2D"/>
                </a:solidFill>
              </a:rPr>
              <a:t>sizeof</a:t>
            </a:r>
            <a:r>
              <a:rPr lang="en-US" altLang="tr-TR" sz="2200" b="1" dirty="0">
                <a:solidFill>
                  <a:srgbClr val="3E3D2D"/>
                </a:solidFill>
              </a:rPr>
              <a:t> (</a:t>
            </a:r>
            <a:r>
              <a:rPr lang="en-US" altLang="tr-TR" sz="2200" b="1" dirty="0" err="1">
                <a:solidFill>
                  <a:srgbClr val="3E3D2D"/>
                </a:solidFill>
              </a:rPr>
              <a:t>struct</a:t>
            </a:r>
            <a:r>
              <a:rPr lang="en-US" altLang="tr-TR" sz="2200" b="1" dirty="0">
                <a:solidFill>
                  <a:srgbClr val="3E3D2D"/>
                </a:solidFill>
              </a:rPr>
              <a:t> </a:t>
            </a:r>
            <a:r>
              <a:rPr lang="en-US" altLang="tr-TR" sz="2200" b="1" dirty="0" err="1">
                <a:solidFill>
                  <a:srgbClr val="3E3D2D"/>
                </a:solidFill>
              </a:rPr>
              <a:t>clientData</a:t>
            </a:r>
            <a:r>
              <a:rPr lang="en-US" altLang="tr-TR" sz="2200" b="1" dirty="0">
                <a:solidFill>
                  <a:srgbClr val="3E3D2D"/>
                </a:solidFill>
              </a:rPr>
              <a:t>), 1, </a:t>
            </a:r>
            <a:r>
              <a:rPr lang="en-US" altLang="tr-TR" sz="2200" b="1" dirty="0" err="1">
                <a:solidFill>
                  <a:srgbClr val="3E3D2D"/>
                </a:solidFill>
              </a:rPr>
              <a:t>myPtr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  <a:endParaRPr lang="tr-TR" sz="2200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fseek</a:t>
            </a:r>
          </a:p>
          <a:p>
            <a:pPr lvl="2"/>
            <a:r>
              <a:rPr lang="en-US" altLang="tr-TR" sz="2200" b="1" dirty="0">
                <a:solidFill>
                  <a:srgbClr val="3E3D2D"/>
                </a:solidFill>
              </a:rPr>
              <a:t>Sets file position pointer to a specific position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fseek</a:t>
            </a:r>
            <a:r>
              <a:rPr lang="en-US" altLang="tr-TR" sz="2200" b="1" dirty="0">
                <a:solidFill>
                  <a:srgbClr val="3E3D2D"/>
                </a:solidFill>
              </a:rPr>
              <a:t>( pointer, offset, </a:t>
            </a:r>
            <a:r>
              <a:rPr lang="en-US" altLang="tr-TR" sz="2200" b="1" dirty="0" err="1">
                <a:solidFill>
                  <a:srgbClr val="3E3D2D"/>
                </a:solidFill>
              </a:rPr>
              <a:t>symbolic_constant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</a:p>
          <a:p>
            <a:pPr marL="685800" lvl="2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Data Hierarchy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Files and Streams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Sequential-Access Files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Random-Access Files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Hierarchy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Bit 0 or 1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Byte 8 bits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store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Field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– Group of characters that has meaning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Record – Group of related fields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File – Group of related records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Database – Group of related files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Each file can be considered as a sequence of bytes.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Files ends with end-of-file marker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When a file is opened, a pointer to a FILE structure returned.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 file pointers: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tdin, stdout, stderr</a:t>
            </a:r>
          </a:p>
        </p:txBody>
      </p:sp>
    </p:spTree>
    <p:extLst>
      <p:ext uri="{BB962C8B-B14F-4D97-AF65-F5344CB8AC3E}">
        <p14:creationId xmlns:p14="http://schemas.microsoft.com/office/powerpoint/2010/main" val="1157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Read/Write functions in standard library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getc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Reads one character from a file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pointer is given as an argument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fgetc(stdin) is same as getchar()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fputc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Writes one character to a file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pointer and a character are given as an argument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fputc(‘a’, stdout) is same as putchar(‘a’) 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Read/Write functions in standard library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gets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Reads a line from a file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puts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Writes a line to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fscanf/fprintf 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processing equivalents of scanf and printf 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 does not enforce a file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Programmer must specify the file structure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Creating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 *filePtr; creates a file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filePtr = fopen</a:t>
            </a:r>
            <a:r>
              <a:rPr lang="en-US" altLang="tr-TR" b="1" dirty="0" smtClean="0">
                <a:solidFill>
                  <a:srgbClr val="3E3D2D"/>
                </a:solidFill>
              </a:rPr>
              <a:t>(“</a:t>
            </a:r>
            <a:r>
              <a:rPr lang="tr-TR" altLang="tr-TR" b="1" dirty="0" smtClean="0">
                <a:solidFill>
                  <a:srgbClr val="3E3D2D"/>
                </a:solidFill>
              </a:rPr>
              <a:t>students</a:t>
            </a:r>
            <a:r>
              <a:rPr lang="en-US" altLang="tr-TR" b="1" dirty="0" smtClean="0">
                <a:solidFill>
                  <a:srgbClr val="3E3D2D"/>
                </a:solidFill>
              </a:rPr>
              <a:t>.</a:t>
            </a:r>
            <a:r>
              <a:rPr lang="en-US" altLang="tr-TR" b="1" dirty="0" err="1" smtClean="0">
                <a:solidFill>
                  <a:srgbClr val="3E3D2D"/>
                </a:solidFill>
              </a:rPr>
              <a:t>dat</a:t>
            </a:r>
            <a:r>
              <a:rPr lang="en-US" altLang="tr-TR" b="1" dirty="0">
                <a:solidFill>
                  <a:srgbClr val="3E3D2D"/>
                </a:solidFill>
              </a:rPr>
              <a:t>", “w”);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fopen function returns a FILE pointer if the file is opened successfully otherwise it returns NULL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open function takes two arguments, file name and file open mode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printf function is used to print to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is like printf, it has only one difference; it takes additional first argument namely a FILE pointer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eof takes a FILE pointer as an argument and it returns true if the end of file indicator is set</a:t>
            </a:r>
          </a:p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close takes a FILE pointer as an argument and closes the given file.</a:t>
            </a:r>
          </a:p>
        </p:txBody>
      </p:sp>
    </p:spTree>
    <p:extLst>
      <p:ext uri="{BB962C8B-B14F-4D97-AF65-F5344CB8AC3E}">
        <p14:creationId xmlns:p14="http://schemas.microsoft.com/office/powerpoint/2010/main" val="6919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112468167"/>
              </p:ext>
            </p:extLst>
          </p:nvPr>
        </p:nvGraphicFramePr>
        <p:xfrm>
          <a:off x="1212028" y="1481953"/>
          <a:ext cx="60960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Document" r:id="rId4" imgW="6091768" imgH="4556418" progId="Word.Document.8">
                  <p:embed/>
                </p:oleObj>
              </mc:Choice>
              <mc:Fallback>
                <p:oleObj name="Document" r:id="rId4" imgW="6091768" imgH="455641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028" y="1481953"/>
                        <a:ext cx="60960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9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10775</TotalTime>
  <Words>567</Words>
  <Application>Microsoft Office PowerPoint</Application>
  <PresentationFormat>On-screen Show (4:3)</PresentationFormat>
  <Paragraphs>112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AGaramond</vt:lpstr>
      <vt:lpstr>Arial</vt:lpstr>
      <vt:lpstr>Calibri</vt:lpstr>
      <vt:lpstr>Century Gothic</vt:lpstr>
      <vt:lpstr>Courier New</vt:lpstr>
      <vt:lpstr>Lucida Console</vt:lpstr>
      <vt:lpstr>Times New Roman</vt:lpstr>
      <vt:lpstr>Wingdings 2</vt:lpstr>
      <vt:lpstr>Austin</vt:lpstr>
      <vt:lpstr>Document</vt:lpstr>
      <vt:lpstr>BLM101</vt:lpstr>
      <vt:lpstr>Outline</vt:lpstr>
      <vt:lpstr>Data Hierarchy</vt:lpstr>
      <vt:lpstr>Files and Streams</vt:lpstr>
      <vt:lpstr>Files and Streams</vt:lpstr>
      <vt:lpstr>Files and Streams</vt:lpstr>
      <vt:lpstr>Sequential Access Files</vt:lpstr>
      <vt:lpstr>Sequential Access Files</vt:lpstr>
      <vt:lpstr>Sequential Access Files</vt:lpstr>
      <vt:lpstr>Sequential Access Files</vt:lpstr>
      <vt:lpstr>PowerPoint Presentation</vt:lpstr>
      <vt:lpstr>Sequential Access Files</vt:lpstr>
      <vt:lpstr>Random Access Files</vt:lpstr>
      <vt:lpstr>Random Access Files</vt:lpstr>
      <vt:lpstr>Random Access Files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568</cp:revision>
  <dcterms:created xsi:type="dcterms:W3CDTF">2006-08-16T00:00:00Z</dcterms:created>
  <dcterms:modified xsi:type="dcterms:W3CDTF">2019-12-04T03:29:29Z</dcterms:modified>
</cp:coreProperties>
</file>