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hasCustomPrompt="1"/>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hasCustomPrompt="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hasCustomPrompt="1"/>
          </p:nvPr>
        </p:nvSpPr>
        <p:spPr/>
        <p:txBody>
          <a:bodyPr vert="eaVert"/>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hasCustomPrompt="1"/>
          </p:nvPr>
        </p:nvSpPr>
        <p:spPr>
          <a:xfrm>
            <a:off x="609600" y="914402"/>
            <a:ext cx="8026400" cy="5211763"/>
          </a:xfrm>
        </p:spPr>
        <p:txBody>
          <a:bodyPr vert="eaVert"/>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kumimoji="0" lang="tr-TR" smtClean="0"/>
              <a:t>Asıl başlık stili için tıklatın</a:t>
            </a:r>
            <a:endParaRPr kumimoji="0" lang="en-US"/>
          </a:p>
        </p:txBody>
      </p:sp>
      <p:sp>
        <p:nvSpPr>
          <p:cNvPr id="3" name="2 İçerik Yer Tutucusu"/>
          <p:cNvSpPr>
            <a:spLocks noGrp="1"/>
          </p:cNvSpPr>
          <p:nvPr>
            <p:ph idx="1" hasCustomPrompt="1"/>
          </p:nvPr>
        </p:nvSpPr>
        <p:spPr/>
        <p:txBody>
          <a:body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hasCustomPrompt="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endParaRPr kumimoji="0" lang="tr-TR" smtClean="0"/>
          </a:p>
        </p:txBody>
      </p:sp>
      <p:sp>
        <p:nvSpPr>
          <p:cNvPr id="4" name="3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hasCustomPrompt="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İçerik Yer Tutucusu"/>
          <p:cNvSpPr>
            <a:spLocks noGrp="1"/>
          </p:cNvSpPr>
          <p:nvPr>
            <p:ph sz="half" idx="2" hasCustomPrompt="1"/>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hasCustomPrompt="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endParaRPr kumimoji="0" lang="tr-TR" smtClean="0"/>
          </a:p>
        </p:txBody>
      </p:sp>
      <p:sp>
        <p:nvSpPr>
          <p:cNvPr id="4" name="3 Metin Yer Tutucusu"/>
          <p:cNvSpPr>
            <a:spLocks noGrp="1"/>
          </p:cNvSpPr>
          <p:nvPr>
            <p:ph type="body" sz="half" idx="3" hasCustomPrompt="1"/>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endParaRPr kumimoji="0" lang="tr-TR" smtClean="0"/>
          </a:p>
        </p:txBody>
      </p:sp>
      <p:sp>
        <p:nvSpPr>
          <p:cNvPr id="5" name="4 İçerik Yer Tutucusu"/>
          <p:cNvSpPr>
            <a:spLocks noGrp="1"/>
          </p:cNvSpPr>
          <p:nvPr>
            <p:ph sz="quarter" idx="2" hasCustomPrompt="1"/>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6" name="5 İçerik Yer Tutucusu"/>
          <p:cNvSpPr>
            <a:spLocks noGrp="1"/>
          </p:cNvSpPr>
          <p:nvPr>
            <p:ph sz="quarter" idx="4" hasCustomPrompt="1"/>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hasCustomPrompt="1"/>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endParaRPr kumimoji="0" lang="tr-TR" smtClean="0"/>
          </a:p>
        </p:txBody>
      </p:sp>
      <p:sp>
        <p:nvSpPr>
          <p:cNvPr id="4" name="3 İçerik Yer Tutucusu"/>
          <p:cNvSpPr>
            <a:spLocks noGrp="1"/>
          </p:cNvSpPr>
          <p:nvPr>
            <p:ph sz="half" idx="1" hasCustomPrompt="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7922AA5-ECBC-41F6-833F-3233CC3907FD}" type="slidenum">
              <a:rPr lang="tr-TR" smtClean="0"/>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hasCustomPrompt="1"/>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hasCustomPrompt="1"/>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endParaRPr kumimoji="0" lang="tr-TR" smtClean="0"/>
          </a:p>
        </p:txBody>
      </p:sp>
      <p:sp>
        <p:nvSpPr>
          <p:cNvPr id="5" name="4 Veri Yer Tutucusu"/>
          <p:cNvSpPr>
            <a:spLocks noGrp="1"/>
          </p:cNvSpPr>
          <p:nvPr>
            <p:ph type="dt" sz="half" idx="10"/>
          </p:nvPr>
        </p:nvSpPr>
        <p:spPr/>
        <p:txBody>
          <a:bodyPr/>
          <a:lstStyle/>
          <a:p>
            <a:fld id="{60F48530-C955-4289-A728-C8DC476F0E0D}" type="datetimeFigureOut">
              <a:rPr lang="tr-TR" smtClean="0"/>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A7922AA5-ECBC-41F6-833F-3233CC3907FD}" type="slidenum">
              <a:rPr lang="tr-TR" smtClean="0"/>
            </a:fld>
            <a:endParaRPr lang="tr-TR"/>
          </a:p>
        </p:txBody>
      </p:sp>
      <p:sp>
        <p:nvSpPr>
          <p:cNvPr id="3" name="2 Resim Yer Tutucusu"/>
          <p:cNvSpPr>
            <a:spLocks noGrp="1"/>
          </p:cNvSpPr>
          <p:nvPr>
            <p:ph type="pic" idx="1" hasCustomPrompt="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Serbest Form"/>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endParaRPr kumimoji="0" lang="tr-TR" smtClean="0"/>
          </a:p>
          <a:p>
            <a:pPr lvl="1" eaLnBrk="1" latinLnBrk="0" hangingPunct="1"/>
            <a:r>
              <a:rPr kumimoji="0" lang="tr-TR" smtClean="0"/>
              <a:t>İkinci düzey</a:t>
            </a:r>
            <a:endParaRPr kumimoji="0" lang="tr-TR" smtClean="0"/>
          </a:p>
          <a:p>
            <a:pPr lvl="2" eaLnBrk="1" latinLnBrk="0" hangingPunct="1"/>
            <a:r>
              <a:rPr kumimoji="0" lang="tr-TR" smtClean="0"/>
              <a:t>Üçüncü düzey</a:t>
            </a:r>
            <a:endParaRPr kumimoji="0" lang="tr-TR" smtClean="0"/>
          </a:p>
          <a:p>
            <a:pPr lvl="3" eaLnBrk="1" latinLnBrk="0" hangingPunct="1"/>
            <a:r>
              <a:rPr kumimoji="0" lang="tr-TR" smtClean="0"/>
              <a:t>Dördüncü düzey</a:t>
            </a:r>
            <a:endParaRPr kumimoji="0" lang="tr-TR" smtClean="0"/>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F48530-C955-4289-A728-C8DC476F0E0D}" type="datetimeFigureOut">
              <a:rPr lang="tr-TR" smtClean="0"/>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922AA5-ECBC-41F6-833F-3233CC3907FD}" type="slidenum">
              <a:rPr lang="tr-TR" smtClean="0"/>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6900" y="2021682"/>
            <a:ext cx="10972800" cy="875897"/>
          </a:xfrm>
        </p:spPr>
        <p:txBody>
          <a:bodyPr>
            <a:normAutofit/>
          </a:bodyPr>
          <a:lstStyle/>
          <a:p>
            <a:r>
              <a:rPr lang="tr-TR" b="1" dirty="0" smtClean="0">
                <a:solidFill>
                  <a:schemeClr val="tx1"/>
                </a:solidFill>
                <a:latin typeface="Arial" panose="020B0604020202020204" pitchFamily="34" charset="0"/>
                <a:cs typeface="Arial" panose="020B0604020202020204" pitchFamily="34" charset="0"/>
              </a:rPr>
              <a:t> PAZARLAMA ARAŞTIRMASI PLANI</a:t>
            </a:r>
            <a:endParaRPr lang="tr-TR" b="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143000"/>
            <a:ext cx="10972800" cy="5181600"/>
          </a:xfrm>
        </p:spPr>
        <p:txBody>
          <a:bodyPr>
            <a:normAutofit/>
          </a:bodyPr>
          <a:lstStyle/>
          <a:p>
            <a:pPr marL="0" indent="0" algn="just">
              <a:buNone/>
            </a:pPr>
            <a:r>
              <a:rPr lang="tr-TR" sz="3500" b="1" dirty="0" smtClean="0">
                <a:latin typeface="Arial" panose="020B0604020202020204" pitchFamily="34" charset="0"/>
                <a:cs typeface="Arial" panose="020B0604020202020204" pitchFamily="34" charset="0"/>
              </a:rPr>
              <a:t> Pazarlama politikasının ilkeleri: </a:t>
            </a:r>
            <a:endParaRPr lang="tr-TR" sz="3500"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1-Devletin ortam yaratıcılık rolü: Turizm sektöründe devletin bizzat müdahalesi yerine, uygun bir ortamda özel müteşebbisler yada sektörün kendi kuracağı organizasyonlar tarafından faaliyetler yürütülecektir.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2-Serbest fiyat ilkesi: Turizm sektöründe her türlü mal ve hizmetin fiyatları rekabet ilkesine göre oluşur.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3-Rekabet ilkesi: Her türlü pazarlama aracı serbest rekabetin oluşması ve korunması esasına göre tasarlanıp kullanılır.</a:t>
            </a:r>
            <a:endParaRPr lang="tr-TR" b="1" dirty="0" smtClean="0">
              <a:latin typeface="Arial" panose="020B0604020202020204" pitchFamily="34" charset="0"/>
              <a:cs typeface="Arial" panose="020B0604020202020204" pitchFamily="34" charset="0"/>
            </a:endParaRPr>
          </a:p>
          <a:p>
            <a:pPr marL="0" indent="0" algn="just">
              <a:buNone/>
            </a:pP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800" y="1143000"/>
            <a:ext cx="10972800" cy="5308600"/>
          </a:xfrm>
        </p:spPr>
        <p:txBody>
          <a:bodyPr>
            <a:normAutofit/>
          </a:bodyPr>
          <a:lstStyle/>
          <a:p>
            <a:pPr marL="0" indent="0" algn="just">
              <a:buNone/>
            </a:pPr>
            <a:r>
              <a:rPr lang="tr-TR" sz="3500" b="1" dirty="0" smtClean="0">
                <a:latin typeface="Arial" panose="020B0604020202020204" pitchFamily="34" charset="0"/>
                <a:cs typeface="Arial" panose="020B0604020202020204" pitchFamily="34" charset="0"/>
              </a:rPr>
              <a:t>B)Turizm pazarlama politikasının amaçları</a:t>
            </a:r>
            <a:endParaRPr lang="tr-TR" sz="3500" b="1" dirty="0" smtClean="0">
              <a:latin typeface="Arial" panose="020B0604020202020204" pitchFamily="34" charset="0"/>
              <a:cs typeface="Arial" panose="020B0604020202020204" pitchFamily="34" charset="0"/>
            </a:endParaRPr>
          </a:p>
          <a:p>
            <a:pPr marL="0" indent="0" algn="just">
              <a:buNone/>
            </a:pP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Pazarlama politikasının genel olarak önceden amaçları tespit edilir. Bu amaçlar: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a)Faaliyet amaçları: Ülkeye en fazla turisti çekmek istihdamı geliştirmek. Tesislerin doluluk oranlarını arttırmak.</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b)Finansal amaçları: Ülkeye gelen turistlerin harcamalarını arttırmak, turistik alt ve üst yapı yatırımlarını yapmak.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c)İşletme amaçları: Mevcut işletmelerin verimliliğini arttırmak yeni pazarlar bulmak, turist girişlerini analiz edip, akımları arttırmak.</a:t>
            </a:r>
            <a:endParaRPr lang="tr-TR" b="1" dirty="0" smtClean="0">
              <a:latin typeface="Arial" panose="020B0604020202020204" pitchFamily="34" charset="0"/>
              <a:cs typeface="Arial" panose="020B0604020202020204" pitchFamily="34" charset="0"/>
            </a:endParaRPr>
          </a:p>
          <a:p>
            <a:pPr marL="0" indent="0" algn="just">
              <a:buNone/>
            </a:pP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2100" y="952500"/>
            <a:ext cx="11747500" cy="5778500"/>
          </a:xfrm>
        </p:spPr>
        <p:txBody>
          <a:bodyPr>
            <a:normAutofit/>
          </a:bodyPr>
          <a:lstStyle/>
          <a:p>
            <a:pPr marL="0" indent="0" algn="just">
              <a:buNone/>
            </a:pPr>
            <a:r>
              <a:rPr lang="tr-TR" sz="3500" b="1" dirty="0" smtClean="0">
                <a:latin typeface="Arial" panose="020B0604020202020204" pitchFamily="34" charset="0"/>
                <a:cs typeface="Arial" panose="020B0604020202020204" pitchFamily="34" charset="0"/>
              </a:rPr>
              <a:t>C)Turizm pazarlama politikasının bölümleri</a:t>
            </a:r>
            <a:endParaRPr lang="tr-TR" sz="3500"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1-Piyasa (Pazar) Politikası: </a:t>
            </a:r>
            <a:r>
              <a:rPr lang="tr-TR" b="1" dirty="0" smtClean="0">
                <a:latin typeface="Arial" panose="020B0604020202020204" pitchFamily="34" charset="0"/>
                <a:cs typeface="Arial" panose="020B0604020202020204" pitchFamily="34" charset="0"/>
              </a:rPr>
              <a:t>Turizm piyasası coğrafi bir yeri ifade eder. Turizm piyasası turist gönderen ülkelerin turistlerinin Türkiye’ye göndermeleri konusunda çalışmalar yapılır.</a:t>
            </a:r>
            <a:endParaRPr lang="tr-TR"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2-Ürün politikası: </a:t>
            </a:r>
            <a:r>
              <a:rPr lang="tr-TR" b="1" dirty="0" smtClean="0">
                <a:latin typeface="Arial" panose="020B0604020202020204" pitchFamily="34" charset="0"/>
                <a:cs typeface="Arial" panose="020B0604020202020204" pitchFamily="34" charset="0"/>
              </a:rPr>
              <a:t>Üretilecek ürün belirlenip bu konudan hitap edilecek kitlenin özellikleri, ihtiyaçları dikkate alınmalıdır.</a:t>
            </a:r>
            <a:endParaRPr lang="tr-TR"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3-Dağıtım politikası: </a:t>
            </a:r>
            <a:r>
              <a:rPr lang="tr-TR" b="1" dirty="0" smtClean="0">
                <a:latin typeface="Arial" panose="020B0604020202020204" pitchFamily="34" charset="0"/>
                <a:cs typeface="Arial" panose="020B0604020202020204" pitchFamily="34" charset="0"/>
              </a:rPr>
              <a:t>Mevcut dağıtım kanallarının analizi, ülkenin ve turizm işletmelerinin yararlarına çalışacak dağıtım kanallarının tespiti ve teşviki, son yıllarda görülen yabancı tur operatörlerinin konaklama ve seyahat işletmeleri üzerindeki tekelci olumsuz etkilerinin kaldırılması.</a:t>
            </a:r>
            <a:endParaRPr lang="tr-TR"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4-Tanıtma, reklam-promosyon: </a:t>
            </a:r>
            <a:r>
              <a:rPr lang="tr-TR" b="1" dirty="0" smtClean="0">
                <a:latin typeface="Arial" panose="020B0604020202020204" pitchFamily="34" charset="0"/>
                <a:cs typeface="Arial" panose="020B0604020202020204" pitchFamily="34" charset="0"/>
              </a:rPr>
              <a:t>Etkili bir tanıtım stratejisi belirleyip ülkenin olumlu imajının geliştirilmesini sağlar.</a:t>
            </a:r>
            <a:endParaRPr lang="tr-TR" sz="3000" b="1" dirty="0" smtClean="0">
              <a:latin typeface="Arial" panose="020B0604020202020204" pitchFamily="34" charset="0"/>
              <a:cs typeface="Arial" panose="020B0604020202020204" pitchFamily="34" charset="0"/>
            </a:endParaRPr>
          </a:p>
          <a:p>
            <a:pPr marL="0" indent="0" algn="just">
              <a:buNone/>
            </a:pP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2300" y="1295400"/>
            <a:ext cx="10972800" cy="5270500"/>
          </a:xfrm>
        </p:spPr>
        <p:txBody>
          <a:bodyPr>
            <a:normAutofit/>
          </a:bodyPr>
          <a:lstStyle/>
          <a:p>
            <a:pPr marL="0" indent="0" algn="just">
              <a:buNone/>
            </a:pPr>
            <a:r>
              <a:rPr lang="tr-TR" b="1" dirty="0" smtClean="0">
                <a:latin typeface="Arial" panose="020B0604020202020204" pitchFamily="34" charset="0"/>
                <a:cs typeface="Arial" panose="020B0604020202020204" pitchFamily="34" charset="0"/>
              </a:rPr>
              <a:t> Turizm Bakanlığı tarafından, Türkiye’nin turizm pazarlama politikasının hedefleri: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1-Türkiye imajının geliştirilmesi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2-Tercih yönlendirme</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3-Talebe uygun ürün geliştirme</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4-İç pazarın büyütülmesi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5-Destek sistemleri</a:t>
            </a:r>
            <a:endParaRPr lang="tr-TR" b="1" dirty="0" smtClean="0">
              <a:latin typeface="Arial" panose="020B0604020202020204" pitchFamily="34" charset="0"/>
              <a:cs typeface="Arial" panose="020B0604020202020204" pitchFamily="34" charset="0"/>
            </a:endParaRPr>
          </a:p>
          <a:p>
            <a:pPr marL="0" indent="0" algn="just">
              <a:buNone/>
            </a:pP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rot="16200000">
            <a:off x="2666998" y="-2667005"/>
            <a:ext cx="6858004" cy="12192003"/>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sz="2400">
                <a:latin typeface="Arial" panose="020B0604020202020204" pitchFamily="34" charset="0"/>
              </a:rPr>
              <a:t>Kaynakça</a:t>
            </a:r>
            <a:endParaRPr lang="tr-TR" altLang="en-US" sz="2400">
              <a:latin typeface="Arial" panose="020B0604020202020204" pitchFamily="34" charset="0"/>
            </a:endParaRPr>
          </a:p>
        </p:txBody>
      </p:sp>
      <p:sp>
        <p:nvSpPr>
          <p:cNvPr id="3" name="Content Placeholder 2"/>
          <p:cNvSpPr>
            <a:spLocks noGrp="1"/>
          </p:cNvSpPr>
          <p:nvPr>
            <p:ph idx="1"/>
          </p:nvPr>
        </p:nvSpPr>
        <p:spPr/>
        <p:txBody>
          <a:bodyPr/>
          <a:p>
            <a:pPr marL="0" indent="0" algn="l">
              <a:buNone/>
            </a:pPr>
            <a:r>
              <a:rPr lang="tr-TR" sz="1800" b="1" dirty="0" err="1" smtClean="0">
                <a:latin typeface="Arial" panose="020B0604020202020204" pitchFamily="34" charset="0"/>
                <a:cs typeface="Arial" panose="020B0604020202020204" pitchFamily="34" charset="0"/>
                <a:sym typeface="+mn-ea"/>
              </a:rPr>
              <a:t>Prof.Dr</a:t>
            </a:r>
            <a:r>
              <a:rPr lang="tr-TR" sz="1800" b="1" dirty="0" smtClean="0">
                <a:latin typeface="Arial" panose="020B0604020202020204" pitchFamily="34" charset="0"/>
                <a:cs typeface="Arial" panose="020B0604020202020204" pitchFamily="34" charset="0"/>
                <a:sym typeface="+mn-ea"/>
              </a:rPr>
              <a:t>. Necdet </a:t>
            </a:r>
            <a:r>
              <a:rPr lang="tr-TR" sz="1800" b="1" dirty="0" err="1" smtClean="0">
                <a:latin typeface="Arial" panose="020B0604020202020204" pitchFamily="34" charset="0"/>
                <a:cs typeface="Arial" panose="020B0604020202020204" pitchFamily="34" charset="0"/>
                <a:sym typeface="+mn-ea"/>
              </a:rPr>
              <a:t>Hacıoğlu,Turizm</a:t>
            </a:r>
            <a:r>
              <a:rPr lang="tr-TR" sz="1800" b="1" dirty="0" smtClean="0">
                <a:latin typeface="Arial" panose="020B0604020202020204" pitchFamily="34" charset="0"/>
                <a:cs typeface="Arial" panose="020B0604020202020204" pitchFamily="34" charset="0"/>
                <a:sym typeface="+mn-ea"/>
              </a:rPr>
              <a:t> Pazarlaması,Ankara,2010,s.1-152</a:t>
            </a:r>
            <a:endParaRPr lang="tr-TR" sz="1800" b="1" dirty="0">
              <a:latin typeface="Arial" panose="020B0604020202020204" pitchFamily="34" charset="0"/>
              <a:cs typeface="Arial" panose="020B0604020202020204" pitchFamily="34" charset="0"/>
            </a:endParaRPr>
          </a:p>
          <a:p>
            <a:pPr marL="0" indent="0">
              <a:buNone/>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155700"/>
            <a:ext cx="10972800" cy="5168900"/>
          </a:xfrm>
        </p:spPr>
        <p:txBody>
          <a:bodyPr>
            <a:normAutofit lnSpcReduction="10000"/>
          </a:bodyPr>
          <a:lstStyle/>
          <a:p>
            <a:pPr marL="0" indent="0" algn="just">
              <a:buNone/>
            </a:pPr>
            <a:r>
              <a:rPr lang="tr-TR" sz="3000" b="1" dirty="0" smtClean="0">
                <a:latin typeface="Arial" panose="020B0604020202020204" pitchFamily="34" charset="0"/>
                <a:cs typeface="Arial" panose="020B0604020202020204" pitchFamily="34" charset="0"/>
              </a:rPr>
              <a:t> Bir pazarlama araştırma planı: </a:t>
            </a:r>
            <a:endParaRPr lang="tr-TR" sz="3000"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1-Önceden belirlenen hedefleri gerçekçi var sayımlar haline getirmek.</a:t>
            </a:r>
            <a:endParaRPr lang="tr-TR" sz="3000"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2-Nicel ve nitel bilgileri elde etmek için bir anket ve sondaj planı hazırlamak.</a:t>
            </a:r>
            <a:endParaRPr lang="tr-TR" sz="3000"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3-Yapılacak anket stratejilerini ve tekniklerini belirlemek.</a:t>
            </a:r>
            <a:endParaRPr lang="tr-TR" sz="3000"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4-Araştırma takvimi hazırlamak.</a:t>
            </a:r>
            <a:endParaRPr lang="tr-TR" sz="3000"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5-Kontrol.</a:t>
            </a:r>
            <a:endParaRPr lang="tr-TR" sz="3000"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6-Pazar araştırması maliyeti ve bütçesi Pazar araştırmasına başlamadan önce maliyetin belirlenmesi ve bir araştırma bütçesinin yapılması gereklidir.</a:t>
            </a:r>
            <a:endParaRPr lang="tr-TR" sz="3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61182"/>
            <a:ext cx="10972800" cy="1184306"/>
          </a:xfrm>
        </p:spPr>
        <p:txBody>
          <a:bodyPr>
            <a:normAutofit fontScale="90000"/>
          </a:bodyPr>
          <a:lstStyle/>
          <a:p>
            <a:r>
              <a:rPr lang="tr-TR" b="1" dirty="0" smtClean="0">
                <a:solidFill>
                  <a:schemeClr val="tx1"/>
                </a:solidFill>
                <a:latin typeface="Arial" panose="020B0604020202020204" pitchFamily="34" charset="0"/>
                <a:cs typeface="Arial" panose="020B0604020202020204" pitchFamily="34" charset="0"/>
              </a:rPr>
              <a:t>PAZARLAMA ARAŞTIRMASI KONULARI</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09600" y="1745488"/>
            <a:ext cx="10972800" cy="5112512"/>
          </a:xfrm>
        </p:spPr>
        <p:txBody>
          <a:bodyPr>
            <a:normAutofit/>
          </a:bodyPr>
          <a:lstStyle/>
          <a:p>
            <a:pPr marL="0" indent="0" algn="just">
              <a:buNone/>
            </a:pPr>
            <a:r>
              <a:rPr lang="tr-TR" sz="3500" b="1" dirty="0" smtClean="0">
                <a:latin typeface="Arial" panose="020B0604020202020204" pitchFamily="34" charset="0"/>
                <a:cs typeface="Arial" panose="020B0604020202020204" pitchFamily="34" charset="0"/>
              </a:rPr>
              <a:t>1-İşletme: </a:t>
            </a:r>
            <a:endParaRPr lang="tr-TR" sz="3500" b="1" dirty="0" smtClean="0">
              <a:latin typeface="Arial" panose="020B0604020202020204" pitchFamily="34" charset="0"/>
              <a:cs typeface="Arial" panose="020B0604020202020204" pitchFamily="34" charset="0"/>
            </a:endParaRPr>
          </a:p>
          <a:p>
            <a:pPr marL="0" indent="0" algn="just">
              <a:buNone/>
            </a:pPr>
            <a:r>
              <a:rPr lang="tr-TR" b="1" dirty="0">
                <a:latin typeface="Arial" panose="020B0604020202020204" pitchFamily="34" charset="0"/>
                <a:cs typeface="Arial" panose="020B0604020202020204" pitchFamily="34" charset="0"/>
              </a:rPr>
              <a:t>-</a:t>
            </a:r>
            <a:r>
              <a:rPr lang="tr-TR" b="1" dirty="0" smtClean="0">
                <a:latin typeface="Arial" panose="020B0604020202020204" pitchFamily="34" charset="0"/>
                <a:cs typeface="Arial" panose="020B0604020202020204" pitchFamily="34" charset="0"/>
              </a:rPr>
              <a:t>Amaçları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a:t>
            </a:r>
            <a:r>
              <a:rPr lang="tr-TR" b="1" dirty="0">
                <a:latin typeface="Arial" panose="020B0604020202020204" pitchFamily="34" charset="0"/>
                <a:cs typeface="Arial" panose="020B0604020202020204" pitchFamily="34" charset="0"/>
              </a:rPr>
              <a:t>K</a:t>
            </a:r>
            <a:r>
              <a:rPr lang="tr-TR" b="1" dirty="0" smtClean="0">
                <a:latin typeface="Arial" panose="020B0604020202020204" pitchFamily="34" charset="0"/>
                <a:cs typeface="Arial" panose="020B0604020202020204" pitchFamily="34" charset="0"/>
              </a:rPr>
              <a:t>onumu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-Finansal gücü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-Politikası</a:t>
            </a:r>
            <a:endParaRPr lang="tr-TR" b="1" dirty="0" smtClean="0">
              <a:latin typeface="Arial" panose="020B0604020202020204" pitchFamily="34" charset="0"/>
              <a:cs typeface="Arial" panose="020B0604020202020204" pitchFamily="34" charset="0"/>
            </a:endParaRPr>
          </a:p>
          <a:p>
            <a:pPr marL="0" indent="0" algn="just">
              <a:buNone/>
            </a:pPr>
            <a:r>
              <a:rPr lang="tr-TR" sz="3500" b="1" dirty="0" smtClean="0">
                <a:latin typeface="Arial" panose="020B0604020202020204" pitchFamily="34" charset="0"/>
                <a:cs typeface="Arial" panose="020B0604020202020204" pitchFamily="34" charset="0"/>
              </a:rPr>
              <a:t>2-Müşteri araştırmaları:</a:t>
            </a:r>
            <a:endParaRPr lang="tr-TR" sz="3500"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-Motivasyon analizleri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-Müşteride ürün etkileri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-Marka imajı araştırmaları</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-Segmentasyon araştırmaları</a:t>
            </a: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016000"/>
            <a:ext cx="10972800" cy="5588000"/>
          </a:xfrm>
        </p:spPr>
        <p:txBody>
          <a:bodyPr/>
          <a:lstStyle/>
          <a:p>
            <a:pPr marL="0" indent="0" algn="just">
              <a:buNone/>
            </a:pPr>
            <a:r>
              <a:rPr lang="tr-TR" sz="3500" b="1" dirty="0" smtClean="0">
                <a:latin typeface="Arial" panose="020B0604020202020204" pitchFamily="34" charset="0"/>
                <a:cs typeface="Arial" panose="020B0604020202020204" pitchFamily="34" charset="0"/>
              </a:rPr>
              <a:t>3-Piyasa araştırmaları:</a:t>
            </a:r>
            <a:endParaRPr lang="tr-TR" sz="3500"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-Piyasa payının gelişimi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-Tüketici düzeyinde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-Dağıtıcı düzeyinde</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-Rakipler düzeyinde</a:t>
            </a:r>
            <a:endParaRPr lang="tr-TR" b="1" dirty="0" smtClean="0">
              <a:latin typeface="Arial" panose="020B0604020202020204" pitchFamily="34" charset="0"/>
              <a:cs typeface="Arial" panose="020B0604020202020204" pitchFamily="34" charset="0"/>
            </a:endParaRPr>
          </a:p>
          <a:p>
            <a:pPr marL="0" indent="0" algn="just">
              <a:buNone/>
            </a:pPr>
            <a:r>
              <a:rPr lang="tr-TR" sz="3500" b="1" dirty="0" smtClean="0">
                <a:latin typeface="Arial" panose="020B0604020202020204" pitchFamily="34" charset="0"/>
                <a:cs typeface="Arial" panose="020B0604020202020204" pitchFamily="34" charset="0"/>
              </a:rPr>
              <a:t>4-Ürün araştırması</a:t>
            </a:r>
            <a:endParaRPr lang="tr-TR" sz="3500"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-Üretim şekilleri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-Bir ürünün yaşam dönemleri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-Bir ürünün ticari değerinin analizi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-Yeni bir ürünün piyasaya sürülmesi testi</a:t>
            </a:r>
            <a:endParaRPr lang="tr-TR" b="1" dirty="0" smtClean="0">
              <a:latin typeface="Arial" panose="020B0604020202020204" pitchFamily="34" charset="0"/>
              <a:cs typeface="Arial" panose="020B0604020202020204" pitchFamily="34" charset="0"/>
            </a:endParaRPr>
          </a:p>
          <a:p>
            <a:pPr marL="0" indent="0" algn="just">
              <a:buNone/>
            </a:pP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4200" y="1244600"/>
            <a:ext cx="10972800" cy="5194300"/>
          </a:xfrm>
        </p:spPr>
        <p:txBody>
          <a:bodyPr/>
          <a:lstStyle/>
          <a:p>
            <a:pPr marL="0" indent="0" algn="just">
              <a:buNone/>
            </a:pPr>
            <a:r>
              <a:rPr lang="tr-TR" sz="3000" b="1" dirty="0" smtClean="0">
                <a:latin typeface="Arial" panose="020B0604020202020204" pitchFamily="34" charset="0"/>
                <a:cs typeface="Arial" panose="020B0604020202020204" pitchFamily="34" charset="0"/>
              </a:rPr>
              <a:t>5-Fiyat araştırması: </a:t>
            </a:r>
            <a:r>
              <a:rPr lang="tr-TR" b="1" dirty="0" smtClean="0">
                <a:latin typeface="Arial" panose="020B0604020202020204" pitchFamily="34" charset="0"/>
                <a:cs typeface="Arial" panose="020B0604020202020204" pitchFamily="34" charset="0"/>
              </a:rPr>
              <a:t>Fiyatlandırma, Fiyat stratejileri, elastikiyet vb.</a:t>
            </a:r>
            <a:endParaRPr lang="tr-TR"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6-Dağıtım kanalları araştırması: </a:t>
            </a:r>
            <a:r>
              <a:rPr lang="tr-TR" b="1" dirty="0" smtClean="0">
                <a:latin typeface="Arial" panose="020B0604020202020204" pitchFamily="34" charset="0"/>
                <a:cs typeface="Arial" panose="020B0604020202020204" pitchFamily="34" charset="0"/>
              </a:rPr>
              <a:t>Meydana gelen değişiklikler, kar marjları, dağıtım kanalları çeşitleri vb.</a:t>
            </a:r>
            <a:endParaRPr lang="tr-TR"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7-Reklam-tanıtma araştırmaları: </a:t>
            </a:r>
            <a:r>
              <a:rPr lang="tr-TR" b="1" dirty="0" smtClean="0">
                <a:latin typeface="Arial" panose="020B0604020202020204" pitchFamily="34" charset="0"/>
                <a:cs typeface="Arial" panose="020B0604020202020204" pitchFamily="34" charset="0"/>
              </a:rPr>
              <a:t>Kullanılacak araçlar bütçesi, zamanlama, etkinliklerin ölçülmesi, kontrolü</a:t>
            </a:r>
            <a:endParaRPr lang="tr-TR" b="1" dirty="0" smtClean="0">
              <a:latin typeface="Arial" panose="020B0604020202020204" pitchFamily="34" charset="0"/>
              <a:cs typeface="Arial" panose="020B0604020202020204" pitchFamily="34" charset="0"/>
            </a:endParaRPr>
          </a:p>
          <a:p>
            <a:pPr marL="0" indent="0" algn="just">
              <a:buNone/>
            </a:pPr>
            <a:r>
              <a:rPr lang="tr-TR" sz="3000" b="1" dirty="0" smtClean="0">
                <a:latin typeface="Arial" panose="020B0604020202020204" pitchFamily="34" charset="0"/>
                <a:cs typeface="Arial" panose="020B0604020202020204" pitchFamily="34" charset="0"/>
              </a:rPr>
              <a:t>8-Satış analizleri: </a:t>
            </a:r>
            <a:r>
              <a:rPr lang="tr-TR" b="1" dirty="0" smtClean="0">
                <a:latin typeface="Arial" panose="020B0604020202020204" pitchFamily="34" charset="0"/>
                <a:cs typeface="Arial" panose="020B0604020202020204" pitchFamily="34" charset="0"/>
              </a:rPr>
              <a:t>Kontrolü, elemanların yetiştirilmesi, satış stratejileri vb.</a:t>
            </a:r>
            <a:endParaRPr lang="tr-TR" b="1" dirty="0" smtClean="0">
              <a:latin typeface="Arial" panose="020B0604020202020204" pitchFamily="34" charset="0"/>
              <a:cs typeface="Arial" panose="020B0604020202020204" pitchFamily="34" charset="0"/>
            </a:endParaRPr>
          </a:p>
          <a:p>
            <a:pPr marL="0" indent="0" algn="just">
              <a:buNone/>
            </a:pP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4200" y="1384300"/>
            <a:ext cx="10972800" cy="5219700"/>
          </a:xfrm>
        </p:spPr>
        <p:txBody>
          <a:bodyPr/>
          <a:lstStyle/>
          <a:p>
            <a:pPr marL="0" indent="0" algn="just">
              <a:buNone/>
            </a:pPr>
            <a:r>
              <a:rPr lang="tr-TR" b="1" dirty="0" smtClean="0">
                <a:latin typeface="Arial" panose="020B0604020202020204" pitchFamily="34" charset="0"/>
                <a:cs typeface="Arial" panose="020B0604020202020204" pitchFamily="34" charset="0"/>
              </a:rPr>
              <a:t> Turizm işletmelerinin kendilerinin pazarlama araştırmaları yapmaları oldukça masraflı olduğu için, genellikle uzman kuruluşlara yaptırırlar. Turizmde pazarlama araştırma konuları, işletmenin yapısı, kapasitesi ve kuruluş yerleriyle başlar. İşletmenin mevcut durumu incelendikten sonra işletme dışı araştırmalar başlar.</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700" y="510382"/>
            <a:ext cx="12192000" cy="1184306"/>
          </a:xfrm>
        </p:spPr>
        <p:txBody>
          <a:bodyPr>
            <a:normAutofit/>
          </a:bodyPr>
          <a:lstStyle/>
          <a:p>
            <a:r>
              <a:rPr lang="tr-TR" sz="3400" b="1" dirty="0" smtClean="0">
                <a:solidFill>
                  <a:schemeClr val="tx1"/>
                </a:solidFill>
                <a:latin typeface="Arial" panose="020B0604020202020204" pitchFamily="34" charset="0"/>
                <a:cs typeface="Arial" panose="020B0604020202020204" pitchFamily="34" charset="0"/>
              </a:rPr>
              <a:t>TURİZM PAZARLAMASINDA YÖNETİM ORGANİZASYONU</a:t>
            </a:r>
            <a:endParaRPr lang="tr-TR" sz="3400"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pPr marL="0" indent="0" algn="just">
              <a:buNone/>
            </a:pPr>
            <a:r>
              <a:rPr lang="tr-TR" b="1" dirty="0" smtClean="0">
                <a:latin typeface="Arial" panose="020B0604020202020204" pitchFamily="34" charset="0"/>
                <a:cs typeface="Arial" panose="020B0604020202020204" pitchFamily="34" charset="0"/>
              </a:rPr>
              <a:t> Organizasyon şekilleri işletmelerin büyüklüğüne, yönetim şekillerine göre değişiklik gösterir. Pazarlama bölümünde başlıca dört servisin veya birimin bulunması gerekir: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1-Pazarlama stratejileri geliştirecek ve uygulamayı kontrol edecek birim ve sorumlular.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2-Araştırma ve inceleme birimi; piyasa araştırmaları ve ürün araştırmaları yapar.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3-Dağıtım ve satış birimi; en çok kullanılan birimdir.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4-İletişim ve promosyon; genellikle otellerde dışarıdan yönetilen bir servistir.</a:t>
            </a:r>
            <a:endParaRPr lang="tr-TR" b="1" dirty="0" smtClean="0">
              <a:latin typeface="Arial" panose="020B0604020202020204" pitchFamily="34" charset="0"/>
              <a:cs typeface="Arial" panose="020B0604020202020204" pitchFamily="34" charset="0"/>
            </a:endParaRPr>
          </a:p>
          <a:p>
            <a:pPr marL="0" indent="0" algn="just">
              <a:buNone/>
            </a:pP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 y="0"/>
            <a:ext cx="12192000" cy="6857999"/>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61182"/>
            <a:ext cx="10972800" cy="1184306"/>
          </a:xfrm>
        </p:spPr>
        <p:txBody>
          <a:bodyPr/>
          <a:lstStyle/>
          <a:p>
            <a:r>
              <a:rPr lang="tr-TR" b="1" dirty="0" smtClean="0">
                <a:solidFill>
                  <a:schemeClr val="tx1"/>
                </a:solidFill>
                <a:latin typeface="Arial" panose="020B0604020202020204" pitchFamily="34" charset="0"/>
                <a:cs typeface="Arial" panose="020B0604020202020204" pitchFamily="34" charset="0"/>
              </a:rPr>
              <a:t>TURİZM PAZARLAMA POLİTİKASI</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361950" y="1745488"/>
            <a:ext cx="11163300" cy="4795012"/>
          </a:xfrm>
        </p:spPr>
        <p:txBody>
          <a:bodyPr>
            <a:normAutofit/>
          </a:bodyPr>
          <a:lstStyle/>
          <a:p>
            <a:pPr marL="0" indent="0" algn="just">
              <a:buNone/>
            </a:pPr>
            <a:r>
              <a:rPr lang="tr-TR" sz="3500" b="1" dirty="0" smtClean="0">
                <a:latin typeface="Arial" panose="020B0604020202020204" pitchFamily="34" charset="0"/>
                <a:cs typeface="Arial" panose="020B0604020202020204" pitchFamily="34" charset="0"/>
              </a:rPr>
              <a:t>A)Pazarlama politikası ve ilkeleri</a:t>
            </a:r>
            <a:endParaRPr lang="tr-TR" sz="3500" b="1" dirty="0" smtClean="0">
              <a:latin typeface="Arial" panose="020B0604020202020204" pitchFamily="34" charset="0"/>
              <a:cs typeface="Arial" panose="020B0604020202020204" pitchFamily="34" charset="0"/>
            </a:endParaRPr>
          </a:p>
          <a:p>
            <a:pPr marL="0" indent="0" algn="just">
              <a:buNone/>
            </a:pPr>
            <a:r>
              <a:rPr lang="tr-TR" sz="3500"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Turizm politikası, turizmden sağlanan ekonomik, sosyal ve kültürel kazançların en yüksek düzeye çıkarılmasını ve maliyetleri ise en aza indirmeyi amaçlayan politikadır.</a:t>
            </a:r>
            <a:r>
              <a:rPr lang="tr-TR" sz="3500" b="1" dirty="0" smtClean="0">
                <a:latin typeface="Arial" panose="020B0604020202020204" pitchFamily="34" charset="0"/>
                <a:cs typeface="Arial" panose="020B0604020202020204" pitchFamily="34" charset="0"/>
              </a:rPr>
              <a:t> </a:t>
            </a:r>
            <a:endParaRPr lang="tr-TR" b="1" dirty="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 Örgütlenmiş toplumlarda özellikle devlet tarafından turistik gelişmenin gidişine bilinçli bir şekilde müdahale etme politikasıdır.</a:t>
            </a:r>
            <a:endParaRPr lang="tr-TR" b="1" dirty="0" smtClean="0">
              <a:latin typeface="Arial" panose="020B0604020202020204" pitchFamily="34" charset="0"/>
              <a:cs typeface="Arial" panose="020B0604020202020204" pitchFamily="34" charset="0"/>
            </a:endParaRPr>
          </a:p>
          <a:p>
            <a:pPr marL="0" indent="0" algn="just">
              <a:buNone/>
            </a:pP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4470</Words>
  <Application>WPS Presentation</Application>
  <PresentationFormat>Geniş ekran</PresentationFormat>
  <Paragraphs>92</Paragraphs>
  <Slides>15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vt:lpstr>
      <vt:lpstr>SimSun</vt:lpstr>
      <vt:lpstr>Wingdings</vt:lpstr>
      <vt:lpstr>Wingdings 2</vt:lpstr>
      <vt:lpstr>Constantia</vt:lpstr>
      <vt:lpstr>Microsoft YaHei</vt:lpstr>
      <vt:lpstr/>
      <vt:lpstr>Arial Unicode MS</vt:lpstr>
      <vt:lpstr>Calibri</vt:lpstr>
      <vt:lpstr>Akış</vt:lpstr>
      <vt:lpstr> PAZARLAMA ARAŞTIRMASI PLANI</vt:lpstr>
      <vt:lpstr>PowerPoint 演示文稿</vt:lpstr>
      <vt:lpstr>PAZARLAMA ARAŞTIRMASI KONULARI</vt:lpstr>
      <vt:lpstr>PowerPoint 演示文稿</vt:lpstr>
      <vt:lpstr>PowerPoint 演示文稿</vt:lpstr>
      <vt:lpstr>PowerPoint 演示文稿</vt:lpstr>
      <vt:lpstr>TURİZM PAZARLAMASINDA YÖNETİM ORGANİZASYONU</vt:lpstr>
      <vt:lpstr>PowerPoint 演示文稿</vt:lpstr>
      <vt:lpstr>TURİZM PAZARLAMA POLİTİKASI</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XII. PAZARLAMA ARAŞTIRMASI PLANI</dc:title>
  <dc:creator>Windows Kullanıcısı</dc:creator>
  <cp:lastModifiedBy>ali</cp:lastModifiedBy>
  <cp:revision>5</cp:revision>
  <dcterms:created xsi:type="dcterms:W3CDTF">2018-02-12T18:20:00Z</dcterms:created>
  <dcterms:modified xsi:type="dcterms:W3CDTF">2018-02-16T10:39:16Z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1033-10.2.0.5965</vt:lpwstr>
  </property>
</Properties>
</file>