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21"/>
  </p:notes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2" r:id="rId9"/>
    <p:sldId id="271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63" r:id="rId2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16" y="-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16FC5D-BEB4-4964-B904-A885869A48FD}" type="datetimeFigureOut">
              <a:rPr lang="tr-TR" smtClean="0"/>
              <a:t>8.4.2019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8B5301-1728-4B1C-B39E-9BD85996D8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554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455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005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126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6F16F-9D7D-4FC2-A414-34225E1FC6AB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0462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FB25F-9D05-4DD3-B3C4-B39249EFED3D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8534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26CEA-5EFA-4E45-BA2A-91FF87747D0E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9899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5852-BC17-4F70-9374-1C2D654E1912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9254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86014-83DD-4714-B3F6-A9570DA83D85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82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DAD4-C2A6-40A2-99A0-7AEDEFD90D6F}" type="datetime1">
              <a:rPr lang="tr-TR" smtClean="0"/>
              <a:t>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2068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39B6-E5BA-45D4-8C34-D1E8CFEC94B0}" type="datetime1">
              <a:rPr lang="tr-TR" smtClean="0"/>
              <a:t>8.4.2019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7368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C3B8E-9E99-41EC-A617-A7E69F3FD58D}" type="datetime1">
              <a:rPr lang="tr-TR" smtClean="0"/>
              <a:t>8.4.2019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1344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A0D17-9919-4220-93FD-35F4552FF629}" type="datetime1">
              <a:rPr lang="tr-TR" smtClean="0"/>
              <a:t>8.4.2019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0286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28240-0C3D-4381-830B-8071ABC065C2}" type="datetime1">
              <a:rPr lang="tr-TR" smtClean="0"/>
              <a:t>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8503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C798D-60A2-42D4-B6A9-2197174B418C}" type="datetime1">
              <a:rPr lang="tr-TR" smtClean="0"/>
              <a:t>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8196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223FB-7468-400E-A9CB-C9BD9220C6D8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3775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5400" dirty="0" smtClean="0"/>
              <a:t>EEE322 </a:t>
            </a:r>
            <a:r>
              <a:rPr lang="tr-TR" sz="5400" dirty="0"/>
              <a:t/>
            </a:r>
            <a:br>
              <a:rPr lang="tr-TR" sz="5400" dirty="0"/>
            </a:br>
            <a:r>
              <a:rPr lang="tr-TR" sz="5400" dirty="0"/>
              <a:t>COMMUNICATION THEORY – 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1600" dirty="0"/>
              <a:t>ANKARA UNIVERSITY</a:t>
            </a:r>
          </a:p>
          <a:p>
            <a:r>
              <a:rPr lang="tr-TR" sz="1600" dirty="0"/>
              <a:t>FACULTY OF ENGINEERING</a:t>
            </a:r>
          </a:p>
          <a:p>
            <a:r>
              <a:rPr lang="tr-TR" sz="1600" dirty="0"/>
              <a:t>ELECTRICAL AND ELECTRONICS ENGINEERING DEPARTMENT</a:t>
            </a:r>
          </a:p>
        </p:txBody>
      </p:sp>
    </p:spTree>
    <p:extLst>
      <p:ext uri="{BB962C8B-B14F-4D97-AF65-F5344CB8AC3E}">
        <p14:creationId xmlns:p14="http://schemas.microsoft.com/office/powerpoint/2010/main" val="3383223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69AAA882-D7D5-4426-B651-20D4E9A48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E2F048FB-1FF7-4F92-ABD1-378B6B4D6B85}"/>
              </a:ext>
            </a:extLst>
          </p:cNvPr>
          <p:cNvSpPr/>
          <p:nvPr/>
        </p:nvSpPr>
        <p:spPr>
          <a:xfrm>
            <a:off x="628077" y="403479"/>
            <a:ext cx="45262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Pulse-Code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xmlns="" id="{39A257AA-93A2-467D-A9D7-5AA86032E809}"/>
                  </a:ext>
                </a:extLst>
              </p:cNvPr>
              <p:cNvSpPr/>
              <p:nvPr/>
            </p:nvSpPr>
            <p:spPr>
              <a:xfrm>
                <a:off x="628076" y="1049810"/>
                <a:ext cx="10122781" cy="476335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800" dirty="0"/>
                  <a:t>PCM </a:t>
                </a:r>
                <a:r>
                  <a:rPr lang="tr-TR" sz="2800" dirty="0" err="1"/>
                  <a:t>Generation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and</a:t>
                </a:r>
                <a:r>
                  <a:rPr lang="tr-TR" sz="2800" dirty="0"/>
                  <a:t> </a:t>
                </a:r>
                <a:r>
                  <a:rPr lang="tr-TR" sz="2800" dirty="0" err="1"/>
                  <a:t>Reconstruction</a:t>
                </a:r>
                <a:endParaRPr lang="tr-TR" sz="2800" dirty="0"/>
              </a:p>
              <a:p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400" dirty="0"/>
                  <a:t>T</a:t>
                </a:r>
                <a:r>
                  <a:rPr lang="en-US" sz="2400" dirty="0"/>
                  <a:t>he bandwidth needed for PCM</a:t>
                </a:r>
                <a:r>
                  <a:rPr lang="tr-TR" sz="2400" dirty="0"/>
                  <a:t> </a:t>
                </a:r>
                <a:r>
                  <a:rPr lang="tr-TR" sz="2400" dirty="0" err="1"/>
                  <a:t>baseband</a:t>
                </a:r>
                <a:r>
                  <a:rPr lang="tr-TR" sz="2400" dirty="0"/>
                  <a:t> </a:t>
                </a:r>
                <a:r>
                  <a:rPr lang="tr-TR" sz="2400" dirty="0" err="1"/>
                  <a:t>transmission</a:t>
                </a:r>
                <a:r>
                  <a:rPr lang="tr-TR" sz="2400" dirty="0"/>
                  <a:t>: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b>
                    </m:sSub>
                    <m:r>
                      <a:rPr lang="tr-TR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f>
                      <m:fPr>
                        <m:ctrlP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m:rPr>
                        <m:sty m:val="p"/>
                      </m:rPr>
                      <a:rPr lang="tr-TR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r</m:t>
                    </m:r>
                    <m:r>
                      <a:rPr lang="tr-TR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28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tr-TR" sz="28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r>
                      <a:rPr lang="tr-TR" sz="2800" i="1">
                        <a:latin typeface="Cambria Math" panose="02040503050406030204" pitchFamily="18" charset="0"/>
                      </a:rPr>
                      <m:t>𝑣</m:t>
                    </m:r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tr-TR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tr-TR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𝑣𝑊</m:t>
                    </m:r>
                  </m:oMath>
                </a14:m>
                <a:endParaRPr lang="tr-TR" sz="2800" b="0" dirty="0">
                  <a:ea typeface="Cambria Math" panose="02040503050406030204" pitchFamily="18" charset="0"/>
                </a:endParaRPr>
              </a:p>
              <a:p>
                <a:pPr algn="ctr"/>
                <a:endParaRPr lang="tr-TR" sz="2800" b="0" dirty="0">
                  <a:ea typeface="Cambria Math" panose="02040503050406030204" pitchFamily="18" charset="0"/>
                </a:endParaRPr>
              </a:p>
              <a:p>
                <a:pPr algn="ctr"/>
                <a:endParaRPr lang="tr-TR" sz="2800" dirty="0"/>
              </a:p>
              <a:p>
                <a:endParaRPr lang="tr-TR" sz="2400" dirty="0"/>
              </a:p>
              <a:p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endParaRPr lang="tr-TR" sz="2800" dirty="0"/>
              </a:p>
            </p:txBody>
          </p:sp>
        </mc:Choice>
        <mc:Fallback xmlns="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39A257AA-93A2-467D-A9D7-5AA86032E8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076" y="1049810"/>
                <a:ext cx="10122781" cy="4763355"/>
              </a:xfrm>
              <a:prstGeom prst="rect">
                <a:avLst/>
              </a:prstGeom>
              <a:blipFill>
                <a:blip r:embed="rId2"/>
                <a:stretch>
                  <a:fillRect l="-1204" t="-1151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237778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69AAA882-D7D5-4426-B651-20D4E9A48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E2F048FB-1FF7-4F92-ABD1-378B6B4D6B85}"/>
              </a:ext>
            </a:extLst>
          </p:cNvPr>
          <p:cNvSpPr/>
          <p:nvPr/>
        </p:nvSpPr>
        <p:spPr>
          <a:xfrm>
            <a:off x="628077" y="403479"/>
            <a:ext cx="45262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Pulse-Code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xmlns="" id="{39A257AA-93A2-467D-A9D7-5AA86032E809}"/>
                  </a:ext>
                </a:extLst>
              </p:cNvPr>
              <p:cNvSpPr/>
              <p:nvPr/>
            </p:nvSpPr>
            <p:spPr>
              <a:xfrm>
                <a:off x="628076" y="1049810"/>
                <a:ext cx="10122781" cy="457593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800" dirty="0"/>
                  <a:t>PCM </a:t>
                </a:r>
                <a:r>
                  <a:rPr lang="tr-TR" sz="2800" dirty="0" err="1"/>
                  <a:t>Generation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and</a:t>
                </a:r>
                <a:r>
                  <a:rPr lang="tr-TR" sz="2800" dirty="0"/>
                  <a:t> </a:t>
                </a:r>
                <a:r>
                  <a:rPr lang="tr-TR" sz="2800" dirty="0" err="1"/>
                  <a:t>Reconstruction</a:t>
                </a:r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Fine-grain quantization for accurate reconstruction of the message waveform</a:t>
                </a:r>
                <a:r>
                  <a:rPr lang="tr-TR" sz="2400" dirty="0"/>
                  <a:t> </a:t>
                </a:r>
                <a:r>
                  <a:rPr lang="en-US" sz="2400" dirty="0"/>
                  <a:t>requires </a:t>
                </a:r>
                <a14:m>
                  <m:oMath xmlns:m="http://schemas.openxmlformats.org/officeDocument/2006/math"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tr-T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≫1</m:t>
                    </m:r>
                  </m:oMath>
                </a14:m>
                <a:r>
                  <a:rPr lang="en-US" sz="2400" dirty="0"/>
                  <a:t>, which increases</a:t>
                </a:r>
                <a:r>
                  <a:rPr lang="tr-TR" sz="2400" dirty="0"/>
                  <a:t> </a:t>
                </a:r>
                <a:r>
                  <a:rPr lang="en-US" sz="2400" dirty="0"/>
                  <a:t>the transmission bandwidth by the factor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r>
                      <a:rPr lang="tr-TR" sz="2800" i="1" dirty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tr-TR" sz="2800" i="1" dirty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tr-TR" sz="2800" i="1" dirty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tr-TR" sz="28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tr-TR" sz="2800" dirty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tr-TR" sz="2800" i="1" dirty="0">
                                <a:latin typeface="Cambria Math" panose="02040503050406030204" pitchFamily="18" charset="0"/>
                              </a:rPr>
                              <m:t>𝑀</m:t>
                            </m:r>
                          </m:sub>
                        </m:sSub>
                      </m:fName>
                      <m:e>
                        <m:r>
                          <a:rPr lang="tr-TR" sz="2800" i="1" dirty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</m:func>
                  </m:oMath>
                </a14:m>
                <a:r>
                  <a:rPr lang="tr-TR" sz="2400" dirty="0"/>
                  <a:t> </a:t>
                </a:r>
                <a:r>
                  <a:rPr lang="en-US" sz="2400" dirty="0"/>
                  <a:t>times the message bandwidth </a:t>
                </a:r>
                <a:r>
                  <a:rPr lang="en-US" sz="2400" i="1" dirty="0"/>
                  <a:t>W.</a:t>
                </a:r>
                <a:endParaRPr lang="tr-TR" sz="2400" dirty="0"/>
              </a:p>
              <a:p>
                <a:pPr algn="ctr"/>
                <a:endParaRPr lang="tr-TR" sz="2800" b="0" dirty="0">
                  <a:ea typeface="Cambria Math" panose="02040503050406030204" pitchFamily="18" charset="0"/>
                </a:endParaRPr>
              </a:p>
              <a:p>
                <a:pPr algn="ctr"/>
                <a:endParaRPr lang="tr-TR" sz="2800" dirty="0"/>
              </a:p>
              <a:p>
                <a:endParaRPr lang="tr-TR" sz="2400" dirty="0"/>
              </a:p>
              <a:p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endParaRPr lang="tr-TR" sz="2800" dirty="0"/>
              </a:p>
            </p:txBody>
          </p:sp>
        </mc:Choice>
        <mc:Fallback xmlns="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39A257AA-93A2-467D-A9D7-5AA86032E8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076" y="1049810"/>
                <a:ext cx="10122781" cy="4575933"/>
              </a:xfrm>
              <a:prstGeom prst="rect">
                <a:avLst/>
              </a:prstGeom>
              <a:blipFill>
                <a:blip r:embed="rId2"/>
                <a:stretch>
                  <a:fillRect l="-1204" t="-119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604177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69AAA882-D7D5-4426-B651-20D4E9A48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E2F048FB-1FF7-4F92-ABD1-378B6B4D6B85}"/>
              </a:ext>
            </a:extLst>
          </p:cNvPr>
          <p:cNvSpPr/>
          <p:nvPr/>
        </p:nvSpPr>
        <p:spPr>
          <a:xfrm>
            <a:off x="628077" y="403479"/>
            <a:ext cx="45262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Pulse-Code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xmlns="" id="{39A257AA-93A2-467D-A9D7-5AA86032E809}"/>
                  </a:ext>
                </a:extLst>
              </p:cNvPr>
              <p:cNvSpPr/>
              <p:nvPr/>
            </p:nvSpPr>
            <p:spPr>
              <a:xfrm>
                <a:off x="628076" y="1049810"/>
                <a:ext cx="10122781" cy="806515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800" dirty="0"/>
                  <a:t>PCM </a:t>
                </a:r>
                <a:r>
                  <a:rPr lang="tr-TR" sz="2800" dirty="0" err="1"/>
                  <a:t>Generation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and</a:t>
                </a:r>
                <a:r>
                  <a:rPr lang="tr-TR" sz="2800" dirty="0"/>
                  <a:t> </a:t>
                </a:r>
                <a:r>
                  <a:rPr lang="tr-TR" sz="2800" dirty="0" err="1"/>
                  <a:t>Reconstruction</a:t>
                </a:r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400" dirty="0"/>
                  <a:t>A</a:t>
                </a:r>
                <a:r>
                  <a:rPr lang="en-US" sz="2400" dirty="0"/>
                  <a:t> PCM receiver with the reconstruction system in Fig. 12.1–2</a:t>
                </a:r>
                <a:r>
                  <a:rPr lang="en-US" sz="2400" i="1" dirty="0"/>
                  <a:t>a</a:t>
                </a:r>
                <a:r>
                  <a:rPr lang="tr-TR" sz="2400" i="1" dirty="0"/>
                  <a:t> </a:t>
                </a:r>
                <a:r>
                  <a:rPr lang="tr-TR" sz="2400" dirty="0"/>
                  <a:t>(</a:t>
                </a:r>
                <a:r>
                  <a:rPr lang="tr-TR" sz="2400" dirty="0" err="1"/>
                  <a:t>Carlson</a:t>
                </a:r>
                <a:r>
                  <a:rPr lang="tr-TR" sz="2400" dirty="0"/>
                  <a:t>, </a:t>
                </a:r>
                <a:r>
                  <a:rPr lang="tr-TR" sz="2400" dirty="0" err="1"/>
                  <a:t>page</a:t>
                </a:r>
                <a:r>
                  <a:rPr lang="tr-TR" sz="2400" dirty="0"/>
                  <a:t> 547)</a:t>
                </a:r>
                <a:r>
                  <a:rPr lang="en-US" sz="2400" i="1" dirty="0"/>
                  <a:t>.</a:t>
                </a:r>
                <a:endParaRPr lang="tr-TR" sz="2400" i="1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i="1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The received signal may be contaminated by noise, but regeneration yields a clean</a:t>
                </a:r>
                <a:r>
                  <a:rPr lang="tr-TR" sz="2400" dirty="0"/>
                  <a:t> </a:t>
                </a:r>
                <a:r>
                  <a:rPr lang="en-US" sz="2400" dirty="0"/>
                  <a:t>and nearly errorless waveform if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num>
                          <m:den>
                            <m: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den>
                        </m:f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</m:oMath>
                </a14:m>
                <a:r>
                  <a:rPr lang="tr-TR" sz="2400" dirty="0"/>
                  <a:t> is </a:t>
                </a:r>
                <a:r>
                  <a:rPr lang="tr-TR" sz="2400" dirty="0" err="1"/>
                  <a:t>sufficiently</a:t>
                </a:r>
                <a:r>
                  <a:rPr lang="tr-TR" sz="2400" dirty="0"/>
                  <a:t> </a:t>
                </a:r>
                <a:r>
                  <a:rPr lang="tr-TR" sz="2400" dirty="0" err="1"/>
                  <a:t>large</a:t>
                </a:r>
                <a:r>
                  <a:rPr lang="tr-TR" sz="2400" dirty="0"/>
                  <a:t>.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400" dirty="0" err="1"/>
                  <a:t>The</a:t>
                </a:r>
                <a:r>
                  <a:rPr lang="tr-TR" sz="2400" dirty="0"/>
                  <a:t> DAC </a:t>
                </a:r>
                <a:r>
                  <a:rPr lang="tr-TR" sz="2400" dirty="0" err="1"/>
                  <a:t>operations</a:t>
                </a:r>
                <a:r>
                  <a:rPr lang="tr-TR" sz="2400" dirty="0"/>
                  <a:t> of </a:t>
                </a:r>
                <a:r>
                  <a:rPr lang="en-US" sz="2400" dirty="0"/>
                  <a:t>serial-to-parallel conversion, </a:t>
                </a:r>
                <a:r>
                  <a:rPr lang="en-US" sz="2400" i="1" dirty="0"/>
                  <a:t>M</a:t>
                </a:r>
                <a:r>
                  <a:rPr lang="en-US" sz="2400" dirty="0"/>
                  <a:t>-</a:t>
                </a:r>
                <a:r>
                  <a:rPr lang="en-US" sz="2400" dirty="0" err="1"/>
                  <a:t>ary</a:t>
                </a:r>
                <a:r>
                  <a:rPr lang="en-US" sz="2400" dirty="0"/>
                  <a:t> decoding, and sample-and-hold generate the</a:t>
                </a:r>
                <a:r>
                  <a:rPr lang="tr-TR" sz="2400" dirty="0"/>
                  <a:t> </a:t>
                </a:r>
                <a:r>
                  <a:rPr lang="de-DE" sz="2400" dirty="0"/>
                  <a:t>analog </a:t>
                </a:r>
                <a:r>
                  <a:rPr lang="de-DE" sz="2400" dirty="0" err="1"/>
                  <a:t>waveform</a:t>
                </a:r>
                <a:r>
                  <a:rPr lang="de-DE" sz="2400" dirty="0"/>
                  <a:t> </a:t>
                </a:r>
                <a:r>
                  <a:rPr lang="de-DE" sz="2400" i="1" dirty="0" err="1"/>
                  <a:t>xq</a:t>
                </a:r>
                <a:r>
                  <a:rPr lang="de-DE" sz="2400" dirty="0"/>
                  <a:t>(</a:t>
                </a:r>
                <a:r>
                  <a:rPr lang="de-DE" sz="2400" i="1" dirty="0"/>
                  <a:t>t</a:t>
                </a:r>
                <a:r>
                  <a:rPr lang="de-DE" sz="2400" dirty="0"/>
                  <a:t>) </a:t>
                </a:r>
                <a:r>
                  <a:rPr lang="de-DE" sz="2400" dirty="0" err="1"/>
                  <a:t>drawn</a:t>
                </a:r>
                <a:r>
                  <a:rPr lang="de-DE" sz="2400" dirty="0"/>
                  <a:t> in Fig. 12.1–2</a:t>
                </a:r>
                <a:r>
                  <a:rPr lang="de-DE" sz="2400" i="1" dirty="0"/>
                  <a:t>b</a:t>
                </a:r>
                <a:r>
                  <a:rPr lang="tr-TR" sz="2400" i="1" dirty="0"/>
                  <a:t> </a:t>
                </a:r>
                <a:r>
                  <a:rPr lang="tr-TR" sz="2400" dirty="0"/>
                  <a:t>(</a:t>
                </a:r>
                <a:r>
                  <a:rPr lang="tr-TR" sz="2400" dirty="0" err="1"/>
                  <a:t>Carlson</a:t>
                </a:r>
                <a:r>
                  <a:rPr lang="tr-TR" sz="2400" dirty="0"/>
                  <a:t>, </a:t>
                </a:r>
                <a:r>
                  <a:rPr lang="tr-TR" sz="2400" dirty="0" err="1"/>
                  <a:t>page</a:t>
                </a:r>
                <a:r>
                  <a:rPr lang="tr-TR" sz="2400" dirty="0"/>
                  <a:t> 547)</a:t>
                </a:r>
                <a:r>
                  <a:rPr lang="de-DE" sz="2400" i="1" dirty="0"/>
                  <a:t>.</a:t>
                </a:r>
                <a:endParaRPr lang="tr-TR" sz="2400" i="1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i="1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Lowpass filtering then produces the smoothed output signal</a:t>
                </a:r>
                <a:r>
                  <a:rPr lang="tr-TR" sz="2400" dirty="0"/>
                  <a:t>.</a:t>
                </a:r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b="0" dirty="0">
                  <a:ea typeface="Cambria Math" panose="02040503050406030204" pitchFamily="18" charset="0"/>
                </a:endParaRPr>
              </a:p>
              <a:p>
                <a:pPr algn="ctr"/>
                <a:endParaRPr lang="tr-TR" sz="2800" dirty="0"/>
              </a:p>
              <a:p>
                <a:endParaRPr lang="tr-TR" sz="2400" dirty="0"/>
              </a:p>
              <a:p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endParaRPr lang="tr-TR" sz="2800" dirty="0"/>
              </a:p>
            </p:txBody>
          </p:sp>
        </mc:Choice>
        <mc:Fallback xmlns="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39A257AA-93A2-467D-A9D7-5AA86032E8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076" y="1049810"/>
                <a:ext cx="10122781" cy="8065157"/>
              </a:xfrm>
              <a:prstGeom prst="rect">
                <a:avLst/>
              </a:prstGeom>
              <a:blipFill>
                <a:blip r:embed="rId2"/>
                <a:stretch>
                  <a:fillRect l="-1204" t="-680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09804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69AAA882-D7D5-4426-B651-20D4E9A48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E2F048FB-1FF7-4F92-ABD1-378B6B4D6B85}"/>
              </a:ext>
            </a:extLst>
          </p:cNvPr>
          <p:cNvSpPr/>
          <p:nvPr/>
        </p:nvSpPr>
        <p:spPr>
          <a:xfrm>
            <a:off x="628077" y="403479"/>
            <a:ext cx="45262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Pulse-Code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xmlns="" id="{39A257AA-93A2-467D-A9D7-5AA86032E809}"/>
              </a:ext>
            </a:extLst>
          </p:cNvPr>
          <p:cNvSpPr/>
          <p:nvPr/>
        </p:nvSpPr>
        <p:spPr>
          <a:xfrm>
            <a:off x="628076" y="1049810"/>
            <a:ext cx="10122781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err="1"/>
              <a:t>Quantization</a:t>
            </a:r>
            <a:r>
              <a:rPr lang="tr-TR" sz="2800" dirty="0"/>
              <a:t> </a:t>
            </a:r>
            <a:r>
              <a:rPr lang="tr-TR" sz="2800" dirty="0" err="1"/>
              <a:t>Noise</a:t>
            </a:r>
            <a:endParaRPr lang="tr-TR" sz="2800" dirty="0"/>
          </a:p>
          <a:p>
            <a:endParaRPr lang="tr-TR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 ADC operation at the transmitter introduces permanent errors that appear</a:t>
            </a:r>
            <a:r>
              <a:rPr lang="tr-TR" sz="2400" dirty="0"/>
              <a:t> </a:t>
            </a:r>
            <a:r>
              <a:rPr lang="en-US" sz="2400" dirty="0"/>
              <a:t>at the receiver as quantization noise in the reconstructed signal.</a:t>
            </a:r>
            <a:endParaRPr lang="tr-TR" sz="2400" dirty="0"/>
          </a:p>
          <a:p>
            <a:endParaRPr lang="tr-TR" sz="2800" dirty="0"/>
          </a:p>
          <a:p>
            <a:endParaRPr lang="tr-TR" sz="2800" dirty="0"/>
          </a:p>
          <a:p>
            <a:endParaRPr lang="tr-TR" sz="2800" dirty="0"/>
          </a:p>
          <a:p>
            <a:endParaRPr lang="tr-TR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800" b="0" dirty="0">
              <a:ea typeface="Cambria Math" panose="02040503050406030204" pitchFamily="18" charset="0"/>
            </a:endParaRPr>
          </a:p>
          <a:p>
            <a:pPr algn="ctr"/>
            <a:endParaRPr lang="tr-TR" sz="2800" dirty="0"/>
          </a:p>
          <a:p>
            <a:endParaRPr lang="tr-TR" sz="2400" dirty="0"/>
          </a:p>
          <a:p>
            <a:endParaRPr lang="tr-T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8375655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69AAA882-D7D5-4426-B651-20D4E9A48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E2F048FB-1FF7-4F92-ABD1-378B6B4D6B85}"/>
              </a:ext>
            </a:extLst>
          </p:cNvPr>
          <p:cNvSpPr/>
          <p:nvPr/>
        </p:nvSpPr>
        <p:spPr>
          <a:xfrm>
            <a:off x="628077" y="403479"/>
            <a:ext cx="45262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Pulse-Code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xmlns="" id="{39A257AA-93A2-467D-A9D7-5AA86032E809}"/>
                  </a:ext>
                </a:extLst>
              </p:cNvPr>
              <p:cNvSpPr/>
              <p:nvPr/>
            </p:nvSpPr>
            <p:spPr>
              <a:xfrm>
                <a:off x="628076" y="1049810"/>
                <a:ext cx="10122781" cy="966662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800" dirty="0"/>
                  <a:t>Quantization </a:t>
                </a:r>
                <a:r>
                  <a:rPr lang="tr-TR" sz="2800" dirty="0" err="1"/>
                  <a:t>Noise</a:t>
                </a:r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400" dirty="0"/>
                  <a:t>A </a:t>
                </a:r>
                <a:r>
                  <a:rPr lang="en-US" sz="2400" dirty="0"/>
                  <a:t>pulse converter in place of the</a:t>
                </a:r>
                <a:r>
                  <a:rPr lang="tr-TR" sz="2400" dirty="0"/>
                  <a:t> </a:t>
                </a:r>
                <a:r>
                  <a:rPr lang="en-US" sz="2400" dirty="0"/>
                  <a:t>sample-and-hold circuit generates the weighted impulse train</a:t>
                </a:r>
                <a:r>
                  <a:rPr lang="tr-TR" sz="2400" dirty="0"/>
                  <a:t>: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tr-TR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𝛿</m:t>
                        </m:r>
                      </m:sub>
                    </m:sSub>
                    <m:d>
                      <m:d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tr-TR" sz="28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  <m:sup/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d>
                          <m:dPr>
                            <m:ctrlP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sSub>
                              <m:sSubPr>
                                <m:ctrlPr>
                                  <a:rPr lang="tr-TR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tr-TR" sz="2800" b="0" i="1" smtClean="0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e>
                              <m:sub>
                                <m:r>
                                  <a:rPr lang="tr-TR" sz="2800" b="0" i="1" smtClean="0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∈</m:t>
                            </m:r>
                          </m:e>
                          <m:sub>
                            <m: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]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𝛿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</m:e>
                    </m:nary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tr-TR" sz="2800" dirty="0"/>
                  <a:t>)</a:t>
                </a:r>
              </a:p>
              <a:p>
                <a:pPr algn="ctr"/>
                <a:endParaRPr lang="tr-TR" sz="2400" dirty="0"/>
              </a:p>
              <a:p>
                <a:pPr algn="just"/>
                <a:r>
                  <a:rPr lang="tr-TR" sz="2400" dirty="0"/>
                  <a:t>      </a:t>
                </a:r>
                <a:r>
                  <a:rPr lang="en-US" sz="2400" dirty="0"/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tr-TR" sz="24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represents the </a:t>
                </a:r>
                <a:r>
                  <a:rPr lang="en-US" sz="2400" b="1" dirty="0"/>
                  <a:t>quantization error, </a:t>
                </a:r>
                <a:r>
                  <a:rPr lang="en-US" sz="2400" dirty="0"/>
                  <a:t>namely</a:t>
                </a:r>
                <a:endParaRPr lang="tr-TR" sz="2400" dirty="0"/>
              </a:p>
              <a:p>
                <a:pPr algn="just"/>
                <a:endParaRPr lang="tr-TR" sz="2400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tr-TR" sz="2800" dirty="0"/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𝑞</m:t>
                        </m:r>
                      </m:sub>
                    </m:sSub>
                    <m:d>
                      <m:d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𝑘</m:t>
                        </m:r>
                        <m:sSub>
                          <m:sSubPr>
                            <m:ctrlPr>
                              <a:rPr lang="tr-TR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</m:e>
                    </m:d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𝑘</m:t>
                        </m:r>
                        <m:sSub>
                          <m:sSubPr>
                            <m:ctrlPr>
                              <a:rPr lang="tr-TR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</m:e>
                    </m:d>
                  </m:oMath>
                </a14:m>
                <a:endParaRPr lang="tr-TR" sz="2800" dirty="0"/>
              </a:p>
              <a:p>
                <a:pPr algn="ctr"/>
                <a:endParaRPr lang="tr-TR" sz="2800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:endParaRPr lang="tr-TR" sz="2800" dirty="0"/>
              </a:p>
              <a:p>
                <a:endParaRPr lang="tr-TR" sz="2800" dirty="0"/>
              </a:p>
              <a:p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b="0" dirty="0">
                  <a:ea typeface="Cambria Math" panose="02040503050406030204" pitchFamily="18" charset="0"/>
                </a:endParaRPr>
              </a:p>
              <a:p>
                <a:pPr algn="ctr"/>
                <a:endParaRPr lang="tr-TR" sz="2800" dirty="0"/>
              </a:p>
              <a:p>
                <a:endParaRPr lang="tr-TR" sz="2400" dirty="0"/>
              </a:p>
              <a:p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endParaRPr lang="tr-TR" sz="2800" dirty="0"/>
              </a:p>
            </p:txBody>
          </p:sp>
        </mc:Choice>
        <mc:Fallback xmlns="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39A257AA-93A2-467D-A9D7-5AA86032E8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076" y="1049810"/>
                <a:ext cx="10122781" cy="9666621"/>
              </a:xfrm>
              <a:prstGeom prst="rect">
                <a:avLst/>
              </a:prstGeom>
              <a:blipFill>
                <a:blip r:embed="rId2"/>
                <a:stretch>
                  <a:fillRect l="-1204" t="-5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686412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69AAA882-D7D5-4426-B651-20D4E9A48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E2F048FB-1FF7-4F92-ABD1-378B6B4D6B85}"/>
              </a:ext>
            </a:extLst>
          </p:cNvPr>
          <p:cNvSpPr/>
          <p:nvPr/>
        </p:nvSpPr>
        <p:spPr>
          <a:xfrm>
            <a:off x="628077" y="403479"/>
            <a:ext cx="45262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Pulse-Code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xmlns="" id="{39A257AA-93A2-467D-A9D7-5AA86032E809}"/>
                  </a:ext>
                </a:extLst>
              </p:cNvPr>
              <p:cNvSpPr/>
              <p:nvPr/>
            </p:nvSpPr>
            <p:spPr>
              <a:xfrm>
                <a:off x="628076" y="1049810"/>
                <a:ext cx="10122781" cy="89870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800" dirty="0"/>
                  <a:t>Quantization </a:t>
                </a:r>
                <a:r>
                  <a:rPr lang="tr-TR" sz="2800" dirty="0" err="1"/>
                  <a:t>Noise</a:t>
                </a:r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400" dirty="0" err="1"/>
                  <a:t>Lowpass</a:t>
                </a:r>
                <a:r>
                  <a:rPr lang="tr-TR" sz="2400" dirty="0"/>
                  <a:t> </a:t>
                </a:r>
                <a:r>
                  <a:rPr lang="tr-TR" sz="2400" dirty="0" err="1"/>
                  <a:t>filtering</a:t>
                </a:r>
                <a:r>
                  <a:rPr lang="tr-TR" sz="2400" dirty="0"/>
                  <a:t> </a:t>
                </a:r>
                <a:r>
                  <a:rPr lang="tr-TR" sz="2400" dirty="0" err="1"/>
                  <a:t>with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/2</m:t>
                    </m:r>
                  </m:oMath>
                </a14:m>
                <a:r>
                  <a:rPr lang="tr-TR" sz="2400" dirty="0"/>
                  <a:t> </a:t>
                </a:r>
                <a:r>
                  <a:rPr lang="tr-TR" sz="2400" dirty="0" err="1"/>
                  <a:t>yields</a:t>
                </a:r>
                <a:r>
                  <a:rPr lang="tr-TR" sz="2400" dirty="0"/>
                  <a:t> </a:t>
                </a:r>
                <a:r>
                  <a:rPr lang="tr-TR" sz="2400" dirty="0" err="1"/>
                  <a:t>the</a:t>
                </a:r>
                <a:r>
                  <a:rPr lang="tr-TR" sz="2400" dirty="0"/>
                  <a:t> final </a:t>
                </a:r>
                <a:r>
                  <a:rPr lang="tr-TR" sz="2400" dirty="0" err="1"/>
                  <a:t>output</a:t>
                </a:r>
                <a:r>
                  <a:rPr lang="tr-TR" sz="2400" dirty="0"/>
                  <a:t>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  <m:d>
                      <m:d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+</m:t>
                    </m:r>
                    <m:nary>
                      <m:naryPr>
                        <m:chr m:val="∑"/>
                        <m:supHide m:val="on"/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tr-TR" sz="28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tr-TR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∈</m:t>
                            </m:r>
                          </m:e>
                          <m:sub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𝑠𝑖𝑛𝑐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(</m:t>
                        </m:r>
                      </m:e>
                    </m:nary>
                  </m:oMath>
                </a14:m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m:rPr>
                        <m:sty m:val="p"/>
                      </m:rPr>
                      <a:rPr lang="tr-TR" sz="2800" b="0" i="0" smtClean="0">
                        <a:latin typeface="Cambria Math" panose="02040503050406030204" pitchFamily="18" charset="0"/>
                      </a:rPr>
                      <m:t>t</m:t>
                    </m:r>
                    <m:r>
                      <a:rPr lang="tr-TR" sz="2800" b="0" i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m:rPr>
                        <m:sty m:val="p"/>
                      </m:rPr>
                      <a:rPr lang="tr-TR" sz="2800" b="0" i="0" smtClean="0">
                        <a:latin typeface="Cambria Math" panose="02040503050406030204" pitchFamily="18" charset="0"/>
                      </a:rPr>
                      <m:t>k</m:t>
                    </m:r>
                    <m:r>
                      <a:rPr lang="tr-TR" sz="2800" b="0" i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tr-TR" sz="2800" b="0" i="0" dirty="0">
                  <a:latin typeface="Cambria Math" panose="02040503050406030204" pitchFamily="18" charset="0"/>
                </a:endParaRPr>
              </a:p>
              <a:p>
                <a:pPr algn="ctr"/>
                <a:endParaRPr lang="tr-TR" sz="2400" b="0" i="0" dirty="0">
                  <a:latin typeface="Cambria Math" panose="02040503050406030204" pitchFamily="18" charset="0"/>
                </a:endParaRPr>
              </a:p>
              <a:p>
                <a:r>
                  <a:rPr lang="tr-TR" sz="2400" dirty="0"/>
                  <a:t>     </a:t>
                </a:r>
                <a:r>
                  <a:rPr lang="en-US" sz="2400" dirty="0"/>
                  <a:t>This expression has the same form as reconstruction of analog pulse </a:t>
                </a:r>
                <a:r>
                  <a:rPr lang="tr-TR" sz="2400" dirty="0"/>
                  <a:t>     </a:t>
                </a:r>
                <a:r>
                  <a:rPr lang="en-US" sz="2400" dirty="0"/>
                  <a:t>modulation</a:t>
                </a:r>
                <a:r>
                  <a:rPr lang="tr-TR" sz="2400" dirty="0"/>
                  <a:t> </a:t>
                </a:r>
                <a:r>
                  <a:rPr lang="tr-TR" sz="2400" dirty="0" err="1"/>
                  <a:t>with</a:t>
                </a:r>
                <a:r>
                  <a:rPr lang="tr-TR" sz="2400" dirty="0"/>
                  <a:t> </a:t>
                </a:r>
                <a:r>
                  <a:rPr lang="tr-TR" sz="2400" dirty="0" err="1"/>
                  <a:t>noisy</a:t>
                </a:r>
                <a:r>
                  <a:rPr lang="tr-TR" sz="2400" dirty="0"/>
                  <a:t> </a:t>
                </a:r>
                <a:r>
                  <a:rPr lang="tr-TR" sz="2400" dirty="0" err="1"/>
                  <a:t>samples</a:t>
                </a:r>
                <a14:m>
                  <m:oMath xmlns:m="http://schemas.openxmlformats.org/officeDocument/2006/math">
                    <m:r>
                      <a:rPr lang="tr-TR" sz="2400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tr-TR" sz="2400" dirty="0"/>
              </a:p>
              <a:p>
                <a:pPr algn="ctr"/>
                <a:endParaRPr lang="tr-TR" sz="2400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:endParaRPr lang="tr-TR" sz="2800" dirty="0"/>
              </a:p>
              <a:p>
                <a:endParaRPr lang="tr-TR" sz="2800" dirty="0"/>
              </a:p>
              <a:p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b="0" dirty="0">
                  <a:ea typeface="Cambria Math" panose="02040503050406030204" pitchFamily="18" charset="0"/>
                </a:endParaRPr>
              </a:p>
              <a:p>
                <a:pPr algn="ctr"/>
                <a:endParaRPr lang="tr-TR" sz="2800" dirty="0"/>
              </a:p>
              <a:p>
                <a:endParaRPr lang="tr-TR" sz="2400" dirty="0"/>
              </a:p>
              <a:p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endParaRPr lang="tr-TR" sz="2800" dirty="0"/>
              </a:p>
            </p:txBody>
          </p:sp>
        </mc:Choice>
        <mc:Fallback xmlns="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39A257AA-93A2-467D-A9D7-5AA86032E8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076" y="1049810"/>
                <a:ext cx="10122781" cy="8987076"/>
              </a:xfrm>
              <a:prstGeom prst="rect">
                <a:avLst/>
              </a:prstGeom>
              <a:blipFill>
                <a:blip r:embed="rId2"/>
                <a:stretch>
                  <a:fillRect l="-1204" t="-611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589752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69AAA882-D7D5-4426-B651-20D4E9A48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E2F048FB-1FF7-4F92-ABD1-378B6B4D6B85}"/>
              </a:ext>
            </a:extLst>
          </p:cNvPr>
          <p:cNvSpPr/>
          <p:nvPr/>
        </p:nvSpPr>
        <p:spPr>
          <a:xfrm>
            <a:off x="628077" y="403479"/>
            <a:ext cx="45262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Pulse-Code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xmlns="" id="{39A257AA-93A2-467D-A9D7-5AA86032E809}"/>
                  </a:ext>
                </a:extLst>
              </p:cNvPr>
              <p:cNvSpPr/>
              <p:nvPr/>
            </p:nvSpPr>
            <p:spPr>
              <a:xfrm>
                <a:off x="628076" y="1049810"/>
                <a:ext cx="10122781" cy="82713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800" dirty="0"/>
                  <a:t>Quantization </a:t>
                </a:r>
                <a:r>
                  <a:rPr lang="tr-TR" sz="2800" dirty="0" err="1"/>
                  <a:t>Noise</a:t>
                </a:r>
                <a:endParaRPr lang="tr-TR" sz="2800" dirty="0"/>
              </a:p>
              <a:p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tr-TR" sz="2400" dirty="0" err="1"/>
                  <a:t>The</a:t>
                </a:r>
                <a:r>
                  <a:rPr lang="tr-TR" sz="2400" dirty="0"/>
                  <a:t> </a:t>
                </a:r>
                <a:r>
                  <a:rPr lang="tr-TR" sz="2400" dirty="0" err="1"/>
                  <a:t>quantization</a:t>
                </a:r>
                <a:r>
                  <a:rPr lang="tr-TR" sz="2400" dirty="0"/>
                  <a:t> </a:t>
                </a:r>
                <a:r>
                  <a:rPr lang="tr-TR" sz="2400" dirty="0" err="1"/>
                  <a:t>noise</a:t>
                </a:r>
                <a:r>
                  <a:rPr lang="tr-TR" sz="2400" dirty="0"/>
                  <a:t> </a:t>
                </a:r>
                <a:r>
                  <a:rPr lang="tr-TR" sz="2400" dirty="0" err="1"/>
                  <a:t>power</a:t>
                </a:r>
                <a:endParaRPr lang="tr-TR" sz="24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tr-TR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sub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Sup>
                            <m:sSubSup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tr-TR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sub>
                            <m:sup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e>
                      </m:acc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2/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den>
                      </m:f>
                      <m:nary>
                        <m:nary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1/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sub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1/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sup>
                        <m:e>
                          <m:sSup>
                            <m:sSup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∈</m:t>
                              </m:r>
                            </m:e>
                            <m:sup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∈</m:t>
                          </m:r>
                        </m:e>
                      </m:nary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sSup>
                            <m:sSup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p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tr-TR" sz="2400" dirty="0"/>
              </a:p>
              <a:p>
                <a:pPr algn="ctr"/>
                <a:endParaRPr lang="tr-TR" sz="2400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:endParaRPr lang="tr-TR" sz="2800" dirty="0"/>
              </a:p>
              <a:p>
                <a:endParaRPr lang="tr-TR" sz="2800" dirty="0"/>
              </a:p>
              <a:p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b="0" dirty="0">
                  <a:ea typeface="Cambria Math" panose="02040503050406030204" pitchFamily="18" charset="0"/>
                </a:endParaRPr>
              </a:p>
              <a:p>
                <a:pPr algn="ctr"/>
                <a:endParaRPr lang="tr-TR" sz="2800" dirty="0"/>
              </a:p>
              <a:p>
                <a:endParaRPr lang="tr-TR" sz="2400" dirty="0"/>
              </a:p>
              <a:p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endParaRPr lang="tr-TR" sz="2800" dirty="0"/>
              </a:p>
            </p:txBody>
          </p:sp>
        </mc:Choice>
        <mc:Fallback xmlns="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39A257AA-93A2-467D-A9D7-5AA86032E8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076" y="1049810"/>
                <a:ext cx="10122781" cy="8271303"/>
              </a:xfrm>
              <a:prstGeom prst="rect">
                <a:avLst/>
              </a:prstGeom>
              <a:blipFill>
                <a:blip r:embed="rId2"/>
                <a:stretch>
                  <a:fillRect l="-1204" t="-66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957060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69AAA882-D7D5-4426-B651-20D4E9A48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E2F048FB-1FF7-4F92-ABD1-378B6B4D6B85}"/>
              </a:ext>
            </a:extLst>
          </p:cNvPr>
          <p:cNvSpPr/>
          <p:nvPr/>
        </p:nvSpPr>
        <p:spPr>
          <a:xfrm>
            <a:off x="628077" y="403479"/>
            <a:ext cx="45262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Pulse-Code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xmlns="" id="{39A257AA-93A2-467D-A9D7-5AA86032E809}"/>
                  </a:ext>
                </a:extLst>
              </p:cNvPr>
              <p:cNvSpPr/>
              <p:nvPr/>
            </p:nvSpPr>
            <p:spPr>
              <a:xfrm>
                <a:off x="628076" y="1049810"/>
                <a:ext cx="10122781" cy="107499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800" dirty="0"/>
                  <a:t>Quantization </a:t>
                </a:r>
                <a:r>
                  <a:rPr lang="tr-TR" sz="2800" dirty="0" err="1"/>
                  <a:t>Noise</a:t>
                </a:r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400" dirty="0" err="1"/>
                  <a:t>The</a:t>
                </a:r>
                <a:r>
                  <a:rPr lang="tr-TR" sz="2400" dirty="0"/>
                  <a:t> </a:t>
                </a:r>
                <a:r>
                  <a:rPr lang="tr-TR" sz="2400" dirty="0" err="1"/>
                  <a:t>destination</a:t>
                </a:r>
                <a:r>
                  <a:rPr lang="tr-TR" sz="2400" dirty="0"/>
                  <a:t> </a:t>
                </a:r>
                <a:r>
                  <a:rPr lang="tr-TR" sz="2400" dirty="0" err="1"/>
                  <a:t>signal-tonoise</a:t>
                </a:r>
                <a:r>
                  <a:rPr lang="tr-TR" sz="2400" dirty="0"/>
                  <a:t> </a:t>
                </a:r>
                <a:r>
                  <a:rPr lang="tr-TR" sz="2400" dirty="0" err="1"/>
                  <a:t>ratio</a:t>
                </a:r>
                <a:r>
                  <a:rPr lang="tr-TR" sz="2400" dirty="0"/>
                  <a:t>: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num>
                                <m:den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sSubSup>
                            <m:sSubSup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sub>
                            <m:sup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=3</m:t>
                      </m:r>
                      <m:sSup>
                        <m:sSup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tr-TR" sz="2800" b="0" dirty="0"/>
              </a:p>
              <a:p>
                <a:pPr algn="ctr"/>
                <a:endParaRPr lang="tr-TR" sz="2800" dirty="0"/>
              </a:p>
              <a:p>
                <a:pPr algn="ctr"/>
                <a:endParaRPr lang="tr-TR" sz="2800" b="0" dirty="0"/>
              </a:p>
              <a:p>
                <a:pPr marL="285750" indent="-285750" algn="ctr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285750" indent="-285750" algn="ctr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algn="ctr"/>
                <a:endParaRPr lang="tr-TR" sz="2400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:endParaRPr lang="tr-TR" sz="2800" dirty="0"/>
              </a:p>
              <a:p>
                <a:endParaRPr lang="tr-TR" sz="2800" dirty="0"/>
              </a:p>
              <a:p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b="0" dirty="0">
                  <a:ea typeface="Cambria Math" panose="02040503050406030204" pitchFamily="18" charset="0"/>
                </a:endParaRPr>
              </a:p>
              <a:p>
                <a:pPr algn="ctr"/>
                <a:endParaRPr lang="tr-TR" sz="2800" dirty="0"/>
              </a:p>
              <a:p>
                <a:endParaRPr lang="tr-TR" sz="2400" dirty="0"/>
              </a:p>
              <a:p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endParaRPr lang="tr-TR" sz="2800" dirty="0"/>
              </a:p>
            </p:txBody>
          </p:sp>
        </mc:Choice>
        <mc:Fallback xmlns="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39A257AA-93A2-467D-A9D7-5AA86032E8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076" y="1049810"/>
                <a:ext cx="10122781" cy="10749994"/>
              </a:xfrm>
              <a:prstGeom prst="rect">
                <a:avLst/>
              </a:prstGeom>
              <a:blipFill>
                <a:blip r:embed="rId2"/>
                <a:stretch>
                  <a:fillRect l="-1204" t="-510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672517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69AAA882-D7D5-4426-B651-20D4E9A48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E2F048FB-1FF7-4F92-ABD1-378B6B4D6B85}"/>
              </a:ext>
            </a:extLst>
          </p:cNvPr>
          <p:cNvSpPr/>
          <p:nvPr/>
        </p:nvSpPr>
        <p:spPr>
          <a:xfrm>
            <a:off x="628077" y="403479"/>
            <a:ext cx="45262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Pulse-Code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xmlns="" id="{39A257AA-93A2-467D-A9D7-5AA86032E809}"/>
                  </a:ext>
                </a:extLst>
              </p:cNvPr>
              <p:cNvSpPr/>
              <p:nvPr/>
            </p:nvSpPr>
            <p:spPr>
              <a:xfrm>
                <a:off x="628076" y="1049810"/>
                <a:ext cx="10122781" cy="115046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800" dirty="0"/>
                  <a:t>Quantization </a:t>
                </a:r>
                <a:r>
                  <a:rPr lang="tr-TR" sz="2800" dirty="0" err="1"/>
                  <a:t>Noise</a:t>
                </a:r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A more informative relation for binary PCM is obtained by setting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sup>
                    </m:sSup>
                  </m:oMath>
                </a14:m>
                <a:r>
                  <a:rPr lang="tr-TR" sz="2400" b="0" dirty="0"/>
                  <a:t> </a:t>
                </a:r>
                <a:r>
                  <a:rPr lang="tr-TR" sz="2400" dirty="0"/>
                  <a:t>and expressing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tr-TR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tr-TR" sz="24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tr-TR" sz="2400" i="1"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</m:num>
                              <m:den>
                                <m:r>
                                  <a:rPr lang="tr-TR" sz="2400" i="1">
                                    <a:latin typeface="Cambria Math" panose="02040503050406030204" pitchFamily="18" charset="0"/>
                                  </a:rPr>
                                  <m:t>𝑁</m:t>
                                </m:r>
                              </m:den>
                            </m:f>
                          </m:e>
                        </m:d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</m:oMath>
                </a14:m>
                <a:r>
                  <a:rPr lang="tr-TR" sz="2400" dirty="0"/>
                  <a:t> in </a:t>
                </a:r>
                <a:r>
                  <a:rPr lang="tr-TR" sz="2400" dirty="0" err="1"/>
                  <a:t>decibels</a:t>
                </a:r>
                <a:r>
                  <a:rPr lang="tr-TR" sz="2400" dirty="0"/>
                  <a:t>.</a:t>
                </a:r>
              </a:p>
              <a:p>
                <a:endParaRPr lang="tr-TR" sz="2800" b="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num>
                                <m:den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  <m:r>
                        <a:rPr lang="tr-TR" sz="28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10</m:t>
                      </m:r>
                      <m:func>
                        <m:func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tr-TR" sz="2800" b="0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sub>
                          </m:sSub>
                        </m:fName>
                        <m:e>
                          <m:d>
                            <m:d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tr-TR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𝑣</m:t>
                                  </m:r>
                                </m:sup>
                              </m:sSup>
                              <m:sSub>
                                <m:sSubPr>
                                  <m:ctrlPr>
                                    <a:rPr lang="tr-TR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sub>
                              </m:sSub>
                            </m:e>
                          </m:d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≤4.8+6.0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𝑑𝐵</m:t>
                          </m:r>
                        </m:e>
                      </m:func>
                    </m:oMath>
                  </m:oMathPara>
                </a14:m>
                <a:endParaRPr lang="tr-TR" sz="2800" b="0" dirty="0"/>
              </a:p>
              <a:p>
                <a:pPr algn="ctr"/>
                <a:endParaRPr lang="tr-TR" sz="2800" dirty="0"/>
              </a:p>
              <a:p>
                <a:pPr algn="ctr"/>
                <a:endParaRPr lang="tr-TR" sz="2800" b="0" dirty="0"/>
              </a:p>
              <a:p>
                <a:pPr marL="285750" indent="-285750" algn="ctr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285750" indent="-285750" algn="ctr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algn="ctr"/>
                <a:endParaRPr lang="tr-TR" sz="2400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:endParaRPr lang="tr-TR" sz="2800" dirty="0"/>
              </a:p>
              <a:p>
                <a:endParaRPr lang="tr-TR" sz="2800" dirty="0"/>
              </a:p>
              <a:p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b="0" dirty="0">
                  <a:ea typeface="Cambria Math" panose="02040503050406030204" pitchFamily="18" charset="0"/>
                </a:endParaRPr>
              </a:p>
              <a:p>
                <a:pPr algn="ctr"/>
                <a:endParaRPr lang="tr-TR" sz="2800" dirty="0"/>
              </a:p>
              <a:p>
                <a:endParaRPr lang="tr-TR" sz="2400" dirty="0"/>
              </a:p>
              <a:p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endParaRPr lang="tr-TR" sz="2800" dirty="0"/>
              </a:p>
            </p:txBody>
          </p:sp>
        </mc:Choice>
        <mc:Fallback xmlns="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39A257AA-93A2-467D-A9D7-5AA86032E8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076" y="1049810"/>
                <a:ext cx="10122781" cy="11504688"/>
              </a:xfrm>
              <a:prstGeom prst="rect">
                <a:avLst/>
              </a:prstGeom>
              <a:blipFill>
                <a:blip r:embed="rId2"/>
                <a:stretch>
                  <a:fillRect l="-1204" t="-47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620449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, 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Signal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Noise</a:t>
            </a:r>
            <a:r>
              <a:rPr lang="tr-TR" dirty="0"/>
              <a:t> in </a:t>
            </a:r>
            <a:r>
              <a:rPr lang="tr-TR" dirty="0" err="1"/>
              <a:t>Electrical</a:t>
            </a:r>
            <a:r>
              <a:rPr lang="tr-TR" dirty="0"/>
              <a:t> </a:t>
            </a:r>
            <a:r>
              <a:rPr lang="tr-TR" dirty="0" err="1"/>
              <a:t>Communication</a:t>
            </a:r>
            <a:r>
              <a:rPr lang="tr-TR" dirty="0"/>
              <a:t>, 5th </a:t>
            </a:r>
            <a:r>
              <a:rPr lang="tr-TR" dirty="0" err="1"/>
              <a:t>edition</a:t>
            </a:r>
            <a:r>
              <a:rPr lang="tr-TR" dirty="0"/>
              <a:t>,  A.B. </a:t>
            </a:r>
            <a:r>
              <a:rPr lang="tr-TR" dirty="0" err="1"/>
              <a:t>Carlson</a:t>
            </a:r>
            <a:r>
              <a:rPr lang="tr-TR" dirty="0"/>
              <a:t>, P.B. </a:t>
            </a:r>
            <a:r>
              <a:rPr lang="tr-TR" dirty="0" err="1"/>
              <a:t>Crilly</a:t>
            </a:r>
            <a:r>
              <a:rPr lang="tr-TR" dirty="0"/>
              <a:t>, J.C. </a:t>
            </a:r>
            <a:r>
              <a:rPr lang="tr-TR" dirty="0" err="1"/>
              <a:t>Rutledge</a:t>
            </a:r>
            <a:r>
              <a:rPr lang="tr-TR" dirty="0"/>
              <a:t>, 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Graw</a:t>
            </a:r>
            <a:r>
              <a:rPr lang="tr-TR" dirty="0"/>
              <a:t> </a:t>
            </a:r>
            <a:r>
              <a:rPr lang="tr-TR" dirty="0" err="1"/>
              <a:t>Hill</a:t>
            </a:r>
            <a:r>
              <a:rPr lang="tr-TR" dirty="0"/>
              <a:t>.</a:t>
            </a:r>
          </a:p>
          <a:p>
            <a:pPr marL="0" lvl="0" indent="0">
              <a:buNone/>
            </a:pPr>
            <a:endParaRPr lang="tr-TR" dirty="0"/>
          </a:p>
          <a:p>
            <a:r>
              <a:rPr lang="tr-TR" dirty="0"/>
              <a:t>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Analog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Digital</a:t>
            </a:r>
            <a:r>
              <a:rPr lang="tr-TR" dirty="0"/>
              <a:t> Communications, 2nd </a:t>
            </a:r>
            <a:r>
              <a:rPr lang="tr-TR" dirty="0" err="1"/>
              <a:t>edition</a:t>
            </a:r>
            <a:r>
              <a:rPr lang="tr-TR" dirty="0"/>
              <a:t>, S. </a:t>
            </a:r>
            <a:r>
              <a:rPr lang="tr-TR" dirty="0" err="1"/>
              <a:t>Haykin</a:t>
            </a:r>
            <a:r>
              <a:rPr lang="tr-TR" dirty="0"/>
              <a:t>, M. </a:t>
            </a:r>
            <a:r>
              <a:rPr lang="tr-TR" dirty="0" err="1"/>
              <a:t>Moher</a:t>
            </a:r>
            <a:r>
              <a:rPr lang="tr-TR" dirty="0"/>
              <a:t>, </a:t>
            </a:r>
            <a:r>
              <a:rPr lang="tr-TR" dirty="0" err="1"/>
              <a:t>Wiley</a:t>
            </a:r>
            <a:r>
              <a:rPr lang="tr-TR" dirty="0"/>
              <a:t>.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6912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22140" y="1757320"/>
            <a:ext cx="5925065" cy="1900280"/>
          </a:xfrm>
        </p:spPr>
        <p:txBody>
          <a:bodyPr>
            <a:normAutofit/>
          </a:bodyPr>
          <a:lstStyle/>
          <a:p>
            <a:pPr algn="ctr"/>
            <a:r>
              <a:rPr lang="tr-TR" sz="3600" dirty="0" smtClean="0"/>
              <a:t>EEE322 </a:t>
            </a:r>
            <a:r>
              <a:rPr lang="tr-TR" sz="3600" dirty="0"/>
              <a:t/>
            </a:r>
            <a:br>
              <a:rPr lang="tr-TR" sz="3600" dirty="0"/>
            </a:br>
            <a:r>
              <a:rPr lang="tr-TR" sz="3600" dirty="0"/>
              <a:t>COMMUNICATION THEORY - I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2240691" y="3975700"/>
            <a:ext cx="8767119" cy="22026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LECTURE 12</a:t>
            </a:r>
          </a:p>
          <a:p>
            <a:pPr marL="0" indent="0">
              <a:buNone/>
            </a:pPr>
            <a:r>
              <a:rPr lang="tr-TR" dirty="0"/>
              <a:t>PULSE CODE MODULATION,</a:t>
            </a:r>
          </a:p>
          <a:p>
            <a:pPr marL="0" indent="0">
              <a:buNone/>
            </a:pPr>
            <a:r>
              <a:rPr lang="tr-TR" sz="2000" dirty="0"/>
              <a:t>	TIME DIVISION MULTIPLEXING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29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69AAA882-D7D5-4426-B651-20D4E9A48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E2F048FB-1FF7-4F92-ABD1-378B6B4D6B85}"/>
              </a:ext>
            </a:extLst>
          </p:cNvPr>
          <p:cNvSpPr/>
          <p:nvPr/>
        </p:nvSpPr>
        <p:spPr>
          <a:xfrm>
            <a:off x="628077" y="403479"/>
            <a:ext cx="45262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Pulse-Code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xmlns="" id="{7755BF48-A9CF-422A-A798-7ACA0F7558FB}"/>
              </a:ext>
            </a:extLst>
          </p:cNvPr>
          <p:cNvSpPr/>
          <p:nvPr/>
        </p:nvSpPr>
        <p:spPr>
          <a:xfrm>
            <a:off x="628077" y="1656984"/>
            <a:ext cx="1088626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PCM is a digital transmission system with an </a:t>
            </a:r>
            <a:r>
              <a:rPr lang="en-US" sz="2400" i="1" dirty="0"/>
              <a:t>analog-to-digital converter </a:t>
            </a:r>
            <a:r>
              <a:rPr lang="en-US" sz="2400" dirty="0"/>
              <a:t>(ADC)</a:t>
            </a:r>
            <a:r>
              <a:rPr lang="tr-TR" sz="2400" dirty="0"/>
              <a:t> </a:t>
            </a:r>
            <a:r>
              <a:rPr lang="en-US" sz="2400" dirty="0"/>
              <a:t>at the input and a </a:t>
            </a:r>
            <a:r>
              <a:rPr lang="en-US" sz="2400" i="1" dirty="0"/>
              <a:t>digital-to-analog converter </a:t>
            </a:r>
            <a:r>
              <a:rPr lang="en-US" sz="2400" dirty="0"/>
              <a:t>(DAC) at the output.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877365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69AAA882-D7D5-4426-B651-20D4E9A48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E2F048FB-1FF7-4F92-ABD1-378B6B4D6B85}"/>
              </a:ext>
            </a:extLst>
          </p:cNvPr>
          <p:cNvSpPr/>
          <p:nvPr/>
        </p:nvSpPr>
        <p:spPr>
          <a:xfrm>
            <a:off x="628077" y="403479"/>
            <a:ext cx="45262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Pulse-Code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xmlns="" id="{39A257AA-93A2-467D-A9D7-5AA86032E809}"/>
                  </a:ext>
                </a:extLst>
              </p:cNvPr>
              <p:cNvSpPr/>
              <p:nvPr/>
            </p:nvSpPr>
            <p:spPr>
              <a:xfrm>
                <a:off x="628076" y="1049810"/>
                <a:ext cx="10122781" cy="535306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800" dirty="0"/>
                  <a:t>PCM </a:t>
                </a:r>
                <a:r>
                  <a:rPr lang="tr-TR" sz="2800" dirty="0" err="1"/>
                  <a:t>Generation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and</a:t>
                </a:r>
                <a:r>
                  <a:rPr lang="tr-TR" sz="2800" dirty="0"/>
                  <a:t> </a:t>
                </a:r>
                <a:r>
                  <a:rPr lang="tr-TR" sz="2800" dirty="0" err="1"/>
                  <a:t>Reconstruction</a:t>
                </a:r>
                <a:endParaRPr lang="tr-TR" sz="2800" dirty="0"/>
              </a:p>
              <a:p>
                <a:endParaRPr lang="tr-TR" sz="24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Figure 12.1–1</a:t>
                </a:r>
                <a:r>
                  <a:rPr lang="en-US" sz="2400" i="1" dirty="0"/>
                  <a:t>a</a:t>
                </a:r>
                <a:r>
                  <a:rPr lang="tr-TR" sz="2400" i="1" dirty="0"/>
                  <a:t> </a:t>
                </a:r>
                <a:r>
                  <a:rPr lang="tr-TR" sz="2400" dirty="0"/>
                  <a:t>(</a:t>
                </a:r>
                <a:r>
                  <a:rPr lang="tr-TR" sz="2400" dirty="0" err="1"/>
                  <a:t>Carlson</a:t>
                </a:r>
                <a:r>
                  <a:rPr lang="tr-TR" sz="2400" dirty="0"/>
                  <a:t>, </a:t>
                </a:r>
                <a:r>
                  <a:rPr lang="tr-TR" sz="2400" dirty="0" err="1"/>
                  <a:t>page</a:t>
                </a:r>
                <a:r>
                  <a:rPr lang="tr-TR" sz="2400" dirty="0"/>
                  <a:t> 545)</a:t>
                </a:r>
                <a:r>
                  <a:rPr lang="en-US" sz="2400" i="1" dirty="0"/>
                  <a:t> </a:t>
                </a:r>
                <a:r>
                  <a:rPr lang="en-US" sz="2400" dirty="0"/>
                  <a:t>diagrams the functional blocks of a PCM generation system.</a:t>
                </a:r>
                <a:endParaRPr lang="tr-TR" sz="24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400" dirty="0" err="1"/>
                  <a:t>The</a:t>
                </a:r>
                <a:r>
                  <a:rPr lang="tr-TR" sz="2400" dirty="0"/>
                  <a:t> </a:t>
                </a:r>
                <a:r>
                  <a:rPr lang="en-US" sz="2400" dirty="0"/>
                  <a:t>analog input waveform </a:t>
                </a:r>
                <a:r>
                  <a:rPr lang="en-US" sz="2400" i="1" dirty="0"/>
                  <a:t>x</a:t>
                </a:r>
                <a:r>
                  <a:rPr lang="en-US" sz="2400" dirty="0"/>
                  <a:t>(</a:t>
                </a:r>
                <a:r>
                  <a:rPr lang="en-US" sz="2400" i="1" dirty="0"/>
                  <a:t>t</a:t>
                </a:r>
                <a:r>
                  <a:rPr lang="en-US" sz="2400" dirty="0"/>
                  <a:t>) is lowpass filtered and sampled to obtain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sSub>
                          <m:sSubPr>
                            <m:ctrlP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</m:e>
                    </m:d>
                  </m:oMath>
                </a14:m>
                <a:r>
                  <a:rPr lang="tr-TR" sz="2400" dirty="0"/>
                  <a:t>.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400" dirty="0"/>
                  <a:t>A </a:t>
                </a:r>
                <a:r>
                  <a:rPr lang="en-US" sz="2400" b="1" dirty="0"/>
                  <a:t>quantizer </a:t>
                </a:r>
                <a:r>
                  <a:rPr lang="en-US" sz="2400" dirty="0"/>
                  <a:t>rounds off the sample values to the nearest discrete value in a set of </a:t>
                </a:r>
                <a:r>
                  <a:rPr lang="en-US" sz="2400" i="1" dirty="0"/>
                  <a:t>q</a:t>
                </a:r>
                <a:r>
                  <a:rPr lang="tr-TR" sz="2400" i="1" dirty="0"/>
                  <a:t> </a:t>
                </a:r>
                <a:r>
                  <a:rPr lang="tr-TR" sz="2400" b="1" dirty="0" err="1"/>
                  <a:t>quantum</a:t>
                </a:r>
                <a:r>
                  <a:rPr lang="tr-TR" sz="2400" b="1" dirty="0"/>
                  <a:t> </a:t>
                </a:r>
                <a:r>
                  <a:rPr lang="tr-TR" sz="2400" b="1" dirty="0" err="1"/>
                  <a:t>levels</a:t>
                </a:r>
                <a:r>
                  <a:rPr lang="tr-TR" sz="2400" b="1" dirty="0"/>
                  <a:t>.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b="1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The resulting quantized samples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sub>
                    </m:sSub>
                    <m:d>
                      <m:d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𝑘</m:t>
                        </m:r>
                        <m:sSub>
                          <m:sSubPr>
                            <m:ctrlPr>
                              <a:rPr lang="tr-TR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400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tr-TR" sz="2400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</m:e>
                    </m:d>
                    <m:r>
                      <a:rPr lang="tr-TR" sz="2400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are discrete in time and discrete in amplitude</a:t>
                </a:r>
                <a:endParaRPr lang="tr-TR" sz="24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tr-TR" sz="2400" dirty="0"/>
              </a:p>
            </p:txBody>
          </p:sp>
        </mc:Choice>
        <mc:Fallback xmlns="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39A257AA-93A2-467D-A9D7-5AA86032E8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076" y="1049810"/>
                <a:ext cx="10122781" cy="5353068"/>
              </a:xfrm>
              <a:prstGeom prst="rect">
                <a:avLst/>
              </a:prstGeom>
              <a:blipFill>
                <a:blip r:embed="rId2"/>
                <a:stretch>
                  <a:fillRect l="-1204" t="-1025" r="-1264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4063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69AAA882-D7D5-4426-B651-20D4E9A48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E2F048FB-1FF7-4F92-ABD1-378B6B4D6B85}"/>
              </a:ext>
            </a:extLst>
          </p:cNvPr>
          <p:cNvSpPr/>
          <p:nvPr/>
        </p:nvSpPr>
        <p:spPr>
          <a:xfrm>
            <a:off x="628077" y="403479"/>
            <a:ext cx="45262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Pulse-Code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xmlns="" id="{39A257AA-93A2-467D-A9D7-5AA86032E809}"/>
                  </a:ext>
                </a:extLst>
              </p:cNvPr>
              <p:cNvSpPr/>
              <p:nvPr/>
            </p:nvSpPr>
            <p:spPr>
              <a:xfrm>
                <a:off x="628076" y="1049810"/>
                <a:ext cx="10122781" cy="35394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800" dirty="0"/>
                  <a:t>PCM </a:t>
                </a:r>
                <a:r>
                  <a:rPr lang="tr-TR" sz="2800" dirty="0" err="1"/>
                  <a:t>Generation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and</a:t>
                </a:r>
                <a:r>
                  <a:rPr lang="tr-TR" sz="2800" dirty="0"/>
                  <a:t> </a:t>
                </a:r>
                <a:r>
                  <a:rPr lang="tr-TR" sz="2800" dirty="0" err="1"/>
                  <a:t>Reconstruction</a:t>
                </a:r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400" dirty="0"/>
                  <a:t>L</a:t>
                </a:r>
                <a:r>
                  <a:rPr lang="en-US" sz="2400" dirty="0"/>
                  <a:t>et the analog message be a</a:t>
                </a:r>
                <a:r>
                  <a:rPr lang="tr-TR" sz="2400" dirty="0"/>
                  <a:t> </a:t>
                </a:r>
                <a:r>
                  <a:rPr lang="en-US" sz="2400" dirty="0"/>
                  <a:t>voltage waveform normalized such that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tr-TR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d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&lt;1</m:t>
                    </m:r>
                    <m:r>
                      <m:rPr>
                        <m:sty m:val="p"/>
                      </m:rPr>
                      <a:rPr lang="tr-TR" sz="2400" b="0" i="0" smtClean="0">
                        <a:latin typeface="Cambria Math" panose="02040503050406030204" pitchFamily="18" charset="0"/>
                      </a:rPr>
                      <m:t>V</m:t>
                    </m:r>
                    <m:r>
                      <a:rPr lang="tr-TR" sz="2400" b="0" i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tr-TR" sz="2400" b="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400" dirty="0" err="1"/>
                  <a:t>Uniform</a:t>
                </a:r>
                <a:r>
                  <a:rPr lang="tr-TR" sz="2400" dirty="0"/>
                  <a:t> </a:t>
                </a:r>
                <a:r>
                  <a:rPr lang="tr-TR" sz="2400" dirty="0" err="1"/>
                  <a:t>quantization</a:t>
                </a:r>
                <a:r>
                  <a:rPr lang="tr-TR" sz="2400" dirty="0"/>
                  <a:t> </a:t>
                </a:r>
                <a:r>
                  <a:rPr lang="tr-TR" sz="2400" dirty="0" err="1"/>
                  <a:t>subdivides</a:t>
                </a:r>
                <a:r>
                  <a:rPr lang="tr-TR" sz="2400" dirty="0"/>
                  <a:t> </a:t>
                </a:r>
                <a:r>
                  <a:rPr lang="en-US" sz="2400" dirty="0"/>
                  <a:t>the 2-V peak-to-peak range into </a:t>
                </a:r>
                <a:r>
                  <a:rPr lang="en-US" sz="2400" i="1" dirty="0"/>
                  <a:t>q </a:t>
                </a:r>
                <a:r>
                  <a:rPr lang="en-US" sz="2400" dirty="0"/>
                  <a:t>equal steps of height </a:t>
                </a:r>
                <a14:m>
                  <m:oMath xmlns:m="http://schemas.openxmlformats.org/officeDocument/2006/math">
                    <m:r>
                      <a:rPr lang="tr-T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2/</m:t>
                    </m:r>
                    <m:r>
                      <a:rPr lang="tr-T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sz="2400" i="1" dirty="0"/>
                  <a:t> </a:t>
                </a:r>
                <a:r>
                  <a:rPr lang="en-US" sz="2400" dirty="0"/>
                  <a:t>V, as shown in Fig. 12.1–1</a:t>
                </a:r>
                <a:r>
                  <a:rPr lang="en-US" sz="2400" i="1" dirty="0"/>
                  <a:t>b</a:t>
                </a:r>
                <a:r>
                  <a:rPr lang="tr-TR" sz="2400" i="1" dirty="0"/>
                  <a:t> </a:t>
                </a:r>
                <a:r>
                  <a:rPr lang="tr-TR" sz="2400" dirty="0"/>
                  <a:t>(</a:t>
                </a:r>
                <a:r>
                  <a:rPr lang="tr-TR" sz="2400" dirty="0" err="1"/>
                  <a:t>Carlson</a:t>
                </a:r>
                <a:r>
                  <a:rPr lang="tr-TR" sz="2400" dirty="0"/>
                  <a:t>, </a:t>
                </a:r>
                <a:r>
                  <a:rPr lang="tr-TR" sz="2400" dirty="0" err="1"/>
                  <a:t>page</a:t>
                </a:r>
                <a:r>
                  <a:rPr lang="tr-TR" sz="2400" dirty="0"/>
                  <a:t> 545)</a:t>
                </a:r>
                <a:r>
                  <a:rPr lang="en-US" sz="2400" i="1" dirty="0"/>
                  <a:t>.</a:t>
                </a:r>
                <a:endParaRPr lang="tr-TR" sz="2400" i="1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i="1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400" dirty="0" err="1"/>
                  <a:t>The</a:t>
                </a:r>
                <a:r>
                  <a:rPr lang="tr-TR" sz="2400" dirty="0"/>
                  <a:t> </a:t>
                </a:r>
                <a:r>
                  <a:rPr lang="tr-TR" sz="2400" dirty="0" err="1"/>
                  <a:t>normalized</a:t>
                </a:r>
                <a:r>
                  <a:rPr lang="tr-TR" sz="2400" dirty="0"/>
                  <a:t> </a:t>
                </a:r>
                <a:r>
                  <a:rPr lang="tr-TR" sz="2400" dirty="0" err="1"/>
                  <a:t>quantization-level</a:t>
                </a:r>
                <a:r>
                  <a:rPr lang="tr-TR" sz="2400" dirty="0"/>
                  <a:t> </a:t>
                </a:r>
                <a:r>
                  <a:rPr lang="en-US" sz="2400" dirty="0"/>
                  <a:t>step size can thus be defined as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r>
                      <a:rPr lang="tr-TR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tr-T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=2/</m:t>
                    </m:r>
                    <m:r>
                      <a:rPr lang="tr-T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tr-TR" sz="2400" dirty="0"/>
                  <a:t>.</a:t>
                </a:r>
              </a:p>
            </p:txBody>
          </p:sp>
        </mc:Choice>
        <mc:Fallback xmlns="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39A257AA-93A2-467D-A9D7-5AA86032E8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076" y="1049810"/>
                <a:ext cx="10122781" cy="3539430"/>
              </a:xfrm>
              <a:prstGeom prst="rect">
                <a:avLst/>
              </a:prstGeom>
              <a:blipFill>
                <a:blip r:embed="rId2"/>
                <a:stretch>
                  <a:fillRect l="-1204" t="-1549" b="-292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30225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69AAA882-D7D5-4426-B651-20D4E9A48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E2F048FB-1FF7-4F92-ABD1-378B6B4D6B85}"/>
              </a:ext>
            </a:extLst>
          </p:cNvPr>
          <p:cNvSpPr/>
          <p:nvPr/>
        </p:nvSpPr>
        <p:spPr>
          <a:xfrm>
            <a:off x="628077" y="403479"/>
            <a:ext cx="45262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Pulse-Code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xmlns="" id="{39A257AA-93A2-467D-A9D7-5AA86032E809}"/>
                  </a:ext>
                </a:extLst>
              </p:cNvPr>
              <p:cNvSpPr/>
              <p:nvPr/>
            </p:nvSpPr>
            <p:spPr>
              <a:xfrm>
                <a:off x="628076" y="1049810"/>
                <a:ext cx="10122781" cy="35394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800" dirty="0"/>
                  <a:t>PCM </a:t>
                </a:r>
                <a:r>
                  <a:rPr lang="tr-TR" sz="2800" dirty="0" err="1"/>
                  <a:t>Generation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and</a:t>
                </a:r>
                <a:r>
                  <a:rPr lang="tr-TR" sz="2800" dirty="0"/>
                  <a:t> </a:t>
                </a:r>
                <a:r>
                  <a:rPr lang="tr-TR" sz="2800" dirty="0" err="1"/>
                  <a:t>Reconstruction</a:t>
                </a:r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Next, an </a:t>
                </a:r>
                <a:r>
                  <a:rPr lang="en-US" sz="2400" b="1" dirty="0"/>
                  <a:t>encoder </a:t>
                </a:r>
                <a:r>
                  <a:rPr lang="en-US" sz="2400" dirty="0"/>
                  <a:t>translates the quantized samples into </a:t>
                </a:r>
                <a:r>
                  <a:rPr lang="en-US" sz="2400" b="1" dirty="0"/>
                  <a:t>digital code words.</a:t>
                </a:r>
                <a:endParaRPr lang="tr-TR" sz="2400" b="1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endParaRPr lang="tr-TR" sz="2400" b="1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400" dirty="0" err="1"/>
                  <a:t>The</a:t>
                </a:r>
                <a:r>
                  <a:rPr lang="tr-TR" sz="2400" dirty="0"/>
                  <a:t> </a:t>
                </a:r>
                <a:r>
                  <a:rPr lang="en-US" sz="2400" dirty="0"/>
                  <a:t>encoder works with </a:t>
                </a:r>
                <a:r>
                  <a:rPr lang="en-US" sz="2400" i="1" dirty="0"/>
                  <a:t>M</a:t>
                </a:r>
                <a:r>
                  <a:rPr lang="en-US" sz="2400" dirty="0"/>
                  <a:t>-</a:t>
                </a:r>
                <a:r>
                  <a:rPr lang="en-US" sz="2400" dirty="0" err="1"/>
                  <a:t>ary</a:t>
                </a:r>
                <a:r>
                  <a:rPr lang="en-US" sz="2400" dirty="0"/>
                  <a:t> digits and produces for each sample a codeword consisting</a:t>
                </a:r>
                <a:r>
                  <a:rPr lang="tr-TR" sz="2400" dirty="0"/>
                  <a:t> </a:t>
                </a:r>
                <a:r>
                  <a:rPr lang="en-US" sz="2400" dirty="0"/>
                  <a:t>of n digits in parallel.</a:t>
                </a:r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Since there are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p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sup>
                    </m:sSup>
                  </m:oMath>
                </a14:m>
                <a:r>
                  <a:rPr lang="en-US" sz="2400" dirty="0"/>
                  <a:t> possible </a:t>
                </a:r>
                <a:r>
                  <a:rPr lang="en-US" sz="2400" i="1" dirty="0"/>
                  <a:t>M</a:t>
                </a:r>
                <a:r>
                  <a:rPr lang="en-US" sz="2400" dirty="0"/>
                  <a:t>-</a:t>
                </a:r>
                <a:r>
                  <a:rPr lang="en-US" sz="2400" dirty="0" err="1"/>
                  <a:t>ary</a:t>
                </a:r>
                <a:r>
                  <a:rPr lang="en-US" sz="2400" dirty="0"/>
                  <a:t> codewords with n digits</a:t>
                </a:r>
                <a:r>
                  <a:rPr lang="tr-TR" sz="2400" dirty="0"/>
                  <a:t> </a:t>
                </a:r>
                <a:r>
                  <a:rPr lang="en-US" sz="2400" dirty="0"/>
                  <a:t>per word, unique encoding of the </a:t>
                </a:r>
                <a:r>
                  <a:rPr lang="en-US" sz="2400" i="1" dirty="0"/>
                  <a:t>q </a:t>
                </a:r>
                <a:r>
                  <a:rPr lang="en-US" sz="2400" dirty="0"/>
                  <a:t>different quantum levels requires that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p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𝑣</m:t>
                        </m:r>
                      </m:sup>
                    </m:sSup>
                    <m:r>
                      <a:rPr lang="tr-TR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tr-T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i="1" dirty="0"/>
                  <a:t>.</a:t>
                </a:r>
                <a:endParaRPr lang="tr-TR" sz="2400" dirty="0"/>
              </a:p>
            </p:txBody>
          </p:sp>
        </mc:Choice>
        <mc:Fallback xmlns="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39A257AA-93A2-467D-A9D7-5AA86032E8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076" y="1049810"/>
                <a:ext cx="10122781" cy="3539430"/>
              </a:xfrm>
              <a:prstGeom prst="rect">
                <a:avLst/>
              </a:prstGeom>
              <a:blipFill>
                <a:blip r:embed="rId2"/>
                <a:stretch>
                  <a:fillRect l="-1204" t="-1549" b="-292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45051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69AAA882-D7D5-4426-B651-20D4E9A48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E2F048FB-1FF7-4F92-ABD1-378B6B4D6B85}"/>
              </a:ext>
            </a:extLst>
          </p:cNvPr>
          <p:cNvSpPr/>
          <p:nvPr/>
        </p:nvSpPr>
        <p:spPr>
          <a:xfrm>
            <a:off x="628077" y="403479"/>
            <a:ext cx="45262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Pulse-Code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xmlns="" id="{39A257AA-93A2-467D-A9D7-5AA86032E809}"/>
                  </a:ext>
                </a:extLst>
              </p:cNvPr>
              <p:cNvSpPr/>
              <p:nvPr/>
            </p:nvSpPr>
            <p:spPr>
              <a:xfrm>
                <a:off x="628076" y="1049810"/>
                <a:ext cx="10122781" cy="33547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800" dirty="0"/>
                  <a:t>PCM </a:t>
                </a:r>
                <a:r>
                  <a:rPr lang="tr-TR" sz="2800" dirty="0" err="1"/>
                  <a:t>Generation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and</a:t>
                </a:r>
                <a:r>
                  <a:rPr lang="tr-TR" sz="2800" dirty="0"/>
                  <a:t> </a:t>
                </a:r>
                <a:r>
                  <a:rPr lang="tr-TR" sz="2800" dirty="0" err="1"/>
                  <a:t>Reconstruction</a:t>
                </a:r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The parameters </a:t>
                </a:r>
                <a:r>
                  <a:rPr lang="en-US" sz="2400" i="1" dirty="0"/>
                  <a:t>M</a:t>
                </a:r>
                <a:r>
                  <a:rPr lang="en-US" sz="2400" dirty="0"/>
                  <a:t>, n, and </a:t>
                </a:r>
                <a:r>
                  <a:rPr lang="en-US" sz="2400" i="1" dirty="0"/>
                  <a:t>q </a:t>
                </a:r>
                <a:r>
                  <a:rPr lang="en-US" sz="2400" dirty="0"/>
                  <a:t>should be chosen to satisfy the equality, so that</a:t>
                </a:r>
                <a:endParaRPr lang="tr-TR" sz="2400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14:m>
                  <m:oMath xmlns:m="http://schemas.openxmlformats.org/officeDocument/2006/math"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p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sup>
                    </m:sSup>
                  </m:oMath>
                </a14:m>
                <a:r>
                  <a:rPr lang="tr-TR" sz="2800" dirty="0"/>
                  <a:t>    </a:t>
                </a:r>
                <a14:m>
                  <m:oMath xmlns:m="http://schemas.openxmlformats.org/officeDocument/2006/math">
                    <m:r>
                      <a:rPr lang="tr-TR" sz="2800" b="0" i="1" dirty="0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tr-TR" sz="2800" b="0" i="1" dirty="0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tr-TR" sz="2800" b="0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tr-TR" sz="28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tr-TR" sz="2800" b="0" i="0" dirty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tr-TR" sz="2800" b="0" i="1" dirty="0" smtClean="0">
                                <a:latin typeface="Cambria Math" panose="02040503050406030204" pitchFamily="18" charset="0"/>
                              </a:rPr>
                              <m:t>𝑀</m:t>
                            </m:r>
                          </m:sub>
                        </m:sSub>
                      </m:fName>
                      <m:e>
                        <m:r>
                          <a:rPr lang="tr-TR" sz="2800" b="0" i="1" dirty="0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</m:func>
                  </m:oMath>
                </a14:m>
                <a:endParaRPr lang="tr-TR" sz="2800" dirty="0"/>
              </a:p>
              <a:p>
                <a:pPr algn="ctr"/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Thus, the number of quantum levels for </a:t>
                </a:r>
                <a:r>
                  <a:rPr lang="en-US" sz="2400" i="1" dirty="0"/>
                  <a:t>binary </a:t>
                </a:r>
                <a:r>
                  <a:rPr lang="en-US" sz="2400" dirty="0"/>
                  <a:t>PCM must equal some power of 2,</a:t>
                </a:r>
                <a:r>
                  <a:rPr lang="tr-TR" sz="2400" dirty="0"/>
                  <a:t> </a:t>
                </a:r>
                <a:r>
                  <a:rPr lang="tr-TR" sz="2400" dirty="0" err="1"/>
                  <a:t>namely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sup>
                    </m:sSup>
                  </m:oMath>
                </a14:m>
                <a:r>
                  <a:rPr lang="tr-TR" sz="2400" dirty="0"/>
                  <a:t>.</a:t>
                </a:r>
                <a:endParaRPr lang="tr-TR" sz="2800" dirty="0"/>
              </a:p>
            </p:txBody>
          </p:sp>
        </mc:Choice>
        <mc:Fallback xmlns="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39A257AA-93A2-467D-A9D7-5AA86032E8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076" y="1049810"/>
                <a:ext cx="10122781" cy="3354765"/>
              </a:xfrm>
              <a:prstGeom prst="rect">
                <a:avLst/>
              </a:prstGeom>
              <a:blipFill>
                <a:blip r:embed="rId2"/>
                <a:stretch>
                  <a:fillRect l="-1204" t="-1633" b="-308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630014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69AAA882-D7D5-4426-B651-20D4E9A48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E2F048FB-1FF7-4F92-ABD1-378B6B4D6B85}"/>
              </a:ext>
            </a:extLst>
          </p:cNvPr>
          <p:cNvSpPr/>
          <p:nvPr/>
        </p:nvSpPr>
        <p:spPr>
          <a:xfrm>
            <a:off x="628077" y="403479"/>
            <a:ext cx="45262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Pulse-Code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xmlns="" id="{39A257AA-93A2-467D-A9D7-5AA86032E809}"/>
                  </a:ext>
                </a:extLst>
              </p:cNvPr>
              <p:cNvSpPr/>
              <p:nvPr/>
            </p:nvSpPr>
            <p:spPr>
              <a:xfrm>
                <a:off x="628076" y="1049810"/>
                <a:ext cx="10122781" cy="417024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800" dirty="0"/>
                  <a:t>PCM </a:t>
                </a:r>
                <a:r>
                  <a:rPr lang="tr-TR" sz="2800" dirty="0" err="1"/>
                  <a:t>Generation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and</a:t>
                </a:r>
                <a:r>
                  <a:rPr lang="tr-TR" sz="2800" dirty="0"/>
                  <a:t> </a:t>
                </a:r>
                <a:r>
                  <a:rPr lang="tr-TR" sz="2800" dirty="0" err="1"/>
                  <a:t>Reconstruction</a:t>
                </a:r>
                <a:endParaRPr lang="tr-TR" sz="2800" dirty="0"/>
              </a:p>
              <a:p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Finally, successive codewords are read out serially to constitute the PCM waveform,</a:t>
                </a:r>
                <a:r>
                  <a:rPr lang="tr-TR" sz="2400" dirty="0"/>
                  <a:t> an </a:t>
                </a:r>
                <a:r>
                  <a:rPr lang="tr-TR" sz="2400" i="1" dirty="0"/>
                  <a:t>M</a:t>
                </a:r>
                <a:r>
                  <a:rPr lang="tr-TR" sz="2400" dirty="0"/>
                  <a:t>-</a:t>
                </a:r>
                <a:r>
                  <a:rPr lang="tr-TR" sz="2400" dirty="0" err="1"/>
                  <a:t>ary</a:t>
                </a:r>
                <a:r>
                  <a:rPr lang="tr-TR" sz="2400" dirty="0"/>
                  <a:t> </a:t>
                </a:r>
                <a:r>
                  <a:rPr lang="tr-TR" sz="2400" dirty="0" err="1"/>
                  <a:t>digital</a:t>
                </a:r>
                <a:r>
                  <a:rPr lang="tr-TR" sz="2400" dirty="0"/>
                  <a:t> </a:t>
                </a:r>
                <a:r>
                  <a:rPr lang="tr-TR" sz="2400" dirty="0" err="1"/>
                  <a:t>signal</a:t>
                </a:r>
                <a:r>
                  <a:rPr lang="tr-TR" sz="2400" dirty="0"/>
                  <a:t>.</a:t>
                </a:r>
              </a:p>
              <a:p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The PCM generator acts as an ADC, performing</a:t>
                </a:r>
                <a:r>
                  <a:rPr lang="tr-TR" sz="2400" dirty="0"/>
                  <a:t> </a:t>
                </a:r>
                <a:r>
                  <a:rPr lang="en-US" sz="2400" dirty="0"/>
                  <a:t>analog-to-digital conversions at the sampling rate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</m:den>
                    </m:f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. </m:t>
                    </m:r>
                  </m:oMath>
                </a14:m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endParaRPr lang="tr-TR" sz="2800" dirty="0"/>
              </a:p>
            </p:txBody>
          </p:sp>
        </mc:Choice>
        <mc:Fallback xmlns="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39A257AA-93A2-467D-A9D7-5AA86032E8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076" y="1049810"/>
                <a:ext cx="10122781" cy="4170244"/>
              </a:xfrm>
              <a:prstGeom prst="rect">
                <a:avLst/>
              </a:prstGeom>
              <a:blipFill>
                <a:blip r:embed="rId2"/>
                <a:stretch>
                  <a:fillRect l="-1204" t="-131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59893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69AAA882-D7D5-4426-B651-20D4E9A48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E2F048FB-1FF7-4F92-ABD1-378B6B4D6B85}"/>
              </a:ext>
            </a:extLst>
          </p:cNvPr>
          <p:cNvSpPr/>
          <p:nvPr/>
        </p:nvSpPr>
        <p:spPr>
          <a:xfrm>
            <a:off x="628077" y="403479"/>
            <a:ext cx="45262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Pulse-Code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xmlns="" id="{39A257AA-93A2-467D-A9D7-5AA86032E809}"/>
                  </a:ext>
                </a:extLst>
              </p:cNvPr>
              <p:cNvSpPr/>
              <p:nvPr/>
            </p:nvSpPr>
            <p:spPr>
              <a:xfrm>
                <a:off x="628076" y="1049810"/>
                <a:ext cx="10122781" cy="44627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800" dirty="0"/>
                  <a:t>PCM </a:t>
                </a:r>
                <a:r>
                  <a:rPr lang="tr-TR" sz="2800" dirty="0" err="1"/>
                  <a:t>Generation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and</a:t>
                </a:r>
                <a:r>
                  <a:rPr lang="tr-TR" sz="2800" dirty="0"/>
                  <a:t> </a:t>
                </a:r>
                <a:r>
                  <a:rPr lang="tr-TR" sz="2800" dirty="0" err="1"/>
                  <a:t>Reconstruction</a:t>
                </a:r>
                <a:endParaRPr lang="tr-TR" sz="2800" dirty="0"/>
              </a:p>
              <a:p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Each encoded sample is represented by a n-digit output word, so the signaling</a:t>
                </a:r>
                <a:r>
                  <a:rPr lang="tr-TR" sz="2400" dirty="0"/>
                  <a:t> rate </a:t>
                </a:r>
                <a:r>
                  <a:rPr lang="tr-TR" sz="2400" dirty="0" err="1"/>
                  <a:t>becomes</a:t>
                </a:r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algn="ctr"/>
                <a14:m>
                  <m:oMath xmlns:m="http://schemas.openxmlformats.org/officeDocument/2006/math"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𝑣</m:t>
                    </m:r>
                    <m:sSub>
                      <m:sSub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tr-TR" sz="2800" dirty="0"/>
                  <a:t> 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tr-TR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≥2</m:t>
                    </m:r>
                    <m:r>
                      <a:rPr lang="tr-TR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𝑊</m:t>
                    </m:r>
                    <m:r>
                      <a:rPr lang="tr-TR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 </m:t>
                    </m:r>
                  </m:oMath>
                </a14:m>
                <a:endParaRPr lang="tr-TR" sz="2800" dirty="0"/>
              </a:p>
              <a:p>
                <a:endParaRPr lang="tr-TR" sz="2800" dirty="0"/>
              </a:p>
              <a:p>
                <a:endParaRPr lang="tr-TR" sz="2400" dirty="0"/>
              </a:p>
              <a:p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endParaRPr lang="tr-TR" sz="2800" dirty="0"/>
              </a:p>
            </p:txBody>
          </p:sp>
        </mc:Choice>
        <mc:Fallback xmlns="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39A257AA-93A2-467D-A9D7-5AA86032E8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076" y="1049810"/>
                <a:ext cx="10122781" cy="4462760"/>
              </a:xfrm>
              <a:prstGeom prst="rect">
                <a:avLst/>
              </a:prstGeom>
              <a:blipFill>
                <a:blip r:embed="rId2"/>
                <a:stretch>
                  <a:fillRect l="-1204" t="-1230" r="-72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96719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339</TotalTime>
  <Words>710</Words>
  <Application>Microsoft Office PowerPoint</Application>
  <PresentationFormat>Geniş ekran</PresentationFormat>
  <Paragraphs>238</Paragraphs>
  <Slides>19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Office Teması</vt:lpstr>
      <vt:lpstr>EEE322  COMMUNICATION THEORY – I</vt:lpstr>
      <vt:lpstr>EEE322  COMMUNICATION THEORY - 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ELE322 COMMUNICATION THEORY - I</dc:title>
  <dc:creator>Murat Hüsnü SAZLI</dc:creator>
  <cp:lastModifiedBy>Murat H. Sazli</cp:lastModifiedBy>
  <cp:revision>96</cp:revision>
  <dcterms:created xsi:type="dcterms:W3CDTF">2018-07-07T11:05:27Z</dcterms:created>
  <dcterms:modified xsi:type="dcterms:W3CDTF">2019-04-08T13:16:01Z</dcterms:modified>
</cp:coreProperties>
</file>