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2" r:id="rId1"/>
  </p:sldMasterIdLst>
  <p:notesMasterIdLst>
    <p:notesMasterId r:id="rId15"/>
  </p:notesMasterIdLst>
  <p:sldIdLst>
    <p:sldId id="516" r:id="rId2"/>
    <p:sldId id="583" r:id="rId3"/>
    <p:sldId id="517" r:id="rId4"/>
    <p:sldId id="518" r:id="rId5"/>
    <p:sldId id="519" r:id="rId6"/>
    <p:sldId id="520" r:id="rId7"/>
    <p:sldId id="521" r:id="rId8"/>
    <p:sldId id="523" r:id="rId9"/>
    <p:sldId id="524" r:id="rId10"/>
    <p:sldId id="525" r:id="rId11"/>
    <p:sldId id="487" r:id="rId12"/>
    <p:sldId id="280" r:id="rId13"/>
    <p:sldId id="527" r:id="rId14"/>
  </p:sldIdLst>
  <p:sldSz cx="9144000" cy="6858000" type="screen4x3"/>
  <p:notesSz cx="6858000" cy="91440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FFFF66"/>
    <a:srgbClr val="FFFF00"/>
    <a:srgbClr val="0066FF"/>
    <a:srgbClr val="000099"/>
    <a:srgbClr val="111111"/>
    <a:srgbClr val="000066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FB0166-80FD-4CAE-8979-FDAEB6342DF0}" type="datetimeFigureOut">
              <a:rPr lang="tr-TR" smtClean="0"/>
              <a:pPr/>
              <a:t>17.01.2020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DC9F57-933D-4433-969F-844F0CD6308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00814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pPr>
              <a:defRPr/>
            </a:pPr>
            <a:fld id="{863F38E3-9EF7-4D52-9748-F9C35D961F51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0571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>
              <a:defRPr/>
            </a:pPr>
            <a:fld id="{BE73B4C5-39A1-4518-B471-53579278E526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3490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>
              <a:defRPr/>
            </a:pPr>
            <a:fld id="{BE73B4C5-39A1-4518-B471-53579278E526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849566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BE73B4C5-39A1-4518-B471-53579278E526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76471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BE73B4C5-39A1-4518-B471-53579278E526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364545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BE73B4C5-39A1-4518-B471-53579278E526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19492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73B4C5-39A1-4518-B471-53579278E526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32793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71E9DA-33B6-4B39-BAAF-7B16A5558A8F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768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832F93-F701-4EAC-A58B-61366391E84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7260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>
              <a:defRPr/>
            </a:pPr>
            <a:fld id="{504FE673-097B-47CE-9B5C-091C62B4C772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8704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pPr>
              <a:defRPr/>
            </a:pPr>
            <a:fld id="{0C16E98C-625B-4F15-B7D4-8D31CE4AA132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89950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pPr>
              <a:defRPr/>
            </a:pPr>
            <a:fld id="{4835E157-DCE8-4202-A2F4-C5C3C93551FA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3989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53364B-630F-4D23-AB4E-A34F098D1C1B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77802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C42176-17DD-4FE5-BB12-F5634161FD16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8730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9DC675F-915D-4382-A462-4328557A018C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1112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A19F39D6-EC6E-4594-9821-48C790155278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09280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pPr>
              <a:defRPr/>
            </a:pPr>
            <a:fld id="{BE73B4C5-39A1-4518-B471-53579278E526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8864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47" r:id="rId5"/>
    <p:sldLayoutId id="2147483748" r:id="rId6"/>
    <p:sldLayoutId id="2147483749" r:id="rId7"/>
    <p:sldLayoutId id="2147483750" r:id="rId8"/>
    <p:sldLayoutId id="2147483751" r:id="rId9"/>
    <p:sldLayoutId id="2147483752" r:id="rId10"/>
    <p:sldLayoutId id="2147483753" r:id="rId11"/>
    <p:sldLayoutId id="2147483754" r:id="rId12"/>
    <p:sldLayoutId id="2147483755" r:id="rId13"/>
    <p:sldLayoutId id="2147483756" r:id="rId14"/>
    <p:sldLayoutId id="2147483757" r:id="rId15"/>
    <p:sldLayoutId id="214748375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63688" y="1340768"/>
            <a:ext cx="6589199" cy="716658"/>
          </a:xfrm>
          <a:noFill/>
        </p:spPr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chemeClr val="tx1"/>
                </a:solidFill>
                <a:effectLst/>
              </a:rPr>
              <a:t>STRUCTURE AND FUNCTION OF RNA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75656" y="2708920"/>
            <a:ext cx="7211144" cy="2520280"/>
          </a:xfrm>
          <a:noFill/>
        </p:spPr>
        <p:txBody>
          <a:bodyPr>
            <a:normAutofit/>
          </a:bodyPr>
          <a:lstStyle/>
          <a:p>
            <a:r>
              <a:rPr lang="en-US" sz="2800" dirty="0">
                <a:solidFill>
                  <a:schemeClr val="tx1"/>
                </a:solidFill>
              </a:rPr>
              <a:t>Not double stranded (except some viruses</a:t>
            </a:r>
            <a:r>
              <a:rPr lang="en-US" sz="2800" dirty="0" smtClean="0">
                <a:solidFill>
                  <a:schemeClr val="tx1"/>
                </a:solidFill>
              </a:rPr>
              <a:t>),</a:t>
            </a:r>
            <a:endParaRPr lang="tr-TR" sz="2800" dirty="0" smtClean="0">
              <a:solidFill>
                <a:schemeClr val="tx1"/>
              </a:solidFill>
            </a:endParaRPr>
          </a:p>
          <a:p>
            <a:r>
              <a:rPr lang="de-DE" sz="2800" dirty="0" err="1" smtClean="0">
                <a:solidFill>
                  <a:schemeClr val="tx1"/>
                </a:solidFill>
                <a:effectLst/>
              </a:rPr>
              <a:t>deo</a:t>
            </a:r>
            <a:r>
              <a:rPr lang="tr-TR" sz="2800" dirty="0" err="1" smtClean="0">
                <a:solidFill>
                  <a:schemeClr val="tx1"/>
                </a:solidFill>
              </a:rPr>
              <a:t>xy</a:t>
            </a:r>
            <a:r>
              <a:rPr lang="de-DE" sz="2800" dirty="0" err="1" smtClean="0">
                <a:solidFill>
                  <a:schemeClr val="tx1"/>
                </a:solidFill>
                <a:effectLst/>
              </a:rPr>
              <a:t>ribo</a:t>
            </a:r>
            <a:r>
              <a:rPr lang="tr-TR" sz="2800" dirty="0" smtClean="0">
                <a:solidFill>
                  <a:schemeClr val="tx1"/>
                </a:solidFill>
                <a:effectLst/>
              </a:rPr>
              <a:t>se</a:t>
            </a:r>
            <a:r>
              <a:rPr lang="de-DE" sz="2800" dirty="0" smtClean="0">
                <a:solidFill>
                  <a:schemeClr val="tx1"/>
                </a:solidFill>
                <a:effectLst/>
              </a:rPr>
              <a:t> </a:t>
            </a:r>
            <a:r>
              <a:rPr lang="tr-TR" sz="2800" dirty="0" smtClean="0">
                <a:solidFill>
                  <a:schemeClr val="tx1"/>
                </a:solidFill>
                <a:effectLst/>
                <a:sym typeface="Wingdings" pitchFamily="2" charset="2"/>
              </a:rPr>
              <a:t></a:t>
            </a:r>
            <a:r>
              <a:rPr lang="de-DE" sz="2800" dirty="0" smtClean="0">
                <a:solidFill>
                  <a:schemeClr val="tx1"/>
                </a:solidFill>
                <a:effectLst/>
              </a:rPr>
              <a:t> r</a:t>
            </a:r>
            <a:r>
              <a:rPr lang="tr-TR" sz="2800" dirty="0">
                <a:solidFill>
                  <a:schemeClr val="tx1"/>
                </a:solidFill>
              </a:rPr>
              <a:t>i</a:t>
            </a:r>
            <a:r>
              <a:rPr lang="de-DE" sz="2800" dirty="0" err="1" smtClean="0">
                <a:solidFill>
                  <a:schemeClr val="tx1"/>
                </a:solidFill>
                <a:effectLst/>
              </a:rPr>
              <a:t>bo</a:t>
            </a:r>
            <a:r>
              <a:rPr lang="tr-TR" sz="2800" dirty="0" smtClean="0">
                <a:solidFill>
                  <a:schemeClr val="tx1"/>
                </a:solidFill>
                <a:effectLst/>
              </a:rPr>
              <a:t>se</a:t>
            </a:r>
            <a:r>
              <a:rPr lang="de-DE" sz="2800" dirty="0" smtClean="0">
                <a:solidFill>
                  <a:schemeClr val="tx1"/>
                </a:solidFill>
                <a:effectLst/>
              </a:rPr>
              <a:t>  </a:t>
            </a:r>
            <a:endParaRPr lang="tr-TR" sz="2800" dirty="0" smtClean="0">
              <a:solidFill>
                <a:schemeClr val="tx1"/>
              </a:solidFill>
              <a:effectLst/>
            </a:endParaRPr>
          </a:p>
          <a:p>
            <a:r>
              <a:rPr lang="de-DE" sz="2800" dirty="0" smtClean="0">
                <a:solidFill>
                  <a:schemeClr val="tx1"/>
                </a:solidFill>
                <a:effectLst/>
              </a:rPr>
              <a:t>t</a:t>
            </a:r>
            <a:r>
              <a:rPr lang="tr-TR" sz="2800" dirty="0" err="1" smtClean="0">
                <a:solidFill>
                  <a:schemeClr val="tx1"/>
                </a:solidFill>
                <a:effectLst/>
              </a:rPr>
              <a:t>hy</a:t>
            </a:r>
            <a:r>
              <a:rPr lang="de-DE" sz="2800" dirty="0" smtClean="0">
                <a:solidFill>
                  <a:schemeClr val="tx1"/>
                </a:solidFill>
                <a:effectLst/>
              </a:rPr>
              <a:t>min</a:t>
            </a:r>
            <a:r>
              <a:rPr lang="tr-TR" sz="2800" dirty="0">
                <a:solidFill>
                  <a:schemeClr val="tx1"/>
                </a:solidFill>
              </a:rPr>
              <a:t>e</a:t>
            </a:r>
            <a:r>
              <a:rPr lang="de-DE" sz="2800" dirty="0" smtClean="0">
                <a:solidFill>
                  <a:schemeClr val="tx1"/>
                </a:solidFill>
                <a:effectLst/>
              </a:rPr>
              <a:t> </a:t>
            </a:r>
            <a:r>
              <a:rPr lang="tr-TR" sz="2800" dirty="0" smtClean="0">
                <a:solidFill>
                  <a:schemeClr val="tx1"/>
                </a:solidFill>
                <a:effectLst/>
                <a:sym typeface="Wingdings" pitchFamily="2" charset="2"/>
              </a:rPr>
              <a:t></a:t>
            </a:r>
            <a:r>
              <a:rPr lang="de-DE" sz="2800" dirty="0" smtClean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 smtClean="0">
                <a:solidFill>
                  <a:schemeClr val="tx1"/>
                </a:solidFill>
                <a:effectLst/>
              </a:rPr>
              <a:t>ura</a:t>
            </a:r>
            <a:r>
              <a:rPr lang="tr-TR" sz="2800" dirty="0" smtClean="0">
                <a:solidFill>
                  <a:schemeClr val="tx1"/>
                </a:solidFill>
                <a:effectLst/>
              </a:rPr>
              <a:t>c</a:t>
            </a:r>
            <a:r>
              <a:rPr lang="de-DE" sz="2800" dirty="0" err="1" smtClean="0">
                <a:solidFill>
                  <a:schemeClr val="tx1"/>
                </a:solidFill>
                <a:effectLst/>
              </a:rPr>
              <a:t>il</a:t>
            </a:r>
            <a:r>
              <a:rPr lang="de-DE" sz="2800" dirty="0" smtClean="0">
                <a:solidFill>
                  <a:schemeClr val="tx1"/>
                </a:solidFill>
                <a:effectLst/>
              </a:rPr>
              <a:t> </a:t>
            </a:r>
            <a:endParaRPr lang="tr-TR" sz="2800" dirty="0" smtClean="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2548417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832644"/>
          </a:xfrm>
          <a:noFill/>
        </p:spPr>
        <p:txBody>
          <a:bodyPr/>
          <a:lstStyle/>
          <a:p>
            <a:pPr algn="ctr"/>
            <a:r>
              <a:rPr lang="de-DE" b="1" dirty="0">
                <a:solidFill>
                  <a:schemeClr val="tx1"/>
                </a:solidFill>
                <a:effectLst/>
              </a:rPr>
              <a:t>Transfer RNA 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328592"/>
          </a:xfrm>
          <a:noFill/>
        </p:spPr>
        <p:txBody>
          <a:bodyPr>
            <a:normAutofit fontScale="70000" lnSpcReduction="20000"/>
          </a:bodyPr>
          <a:lstStyle/>
          <a:p>
            <a:pPr>
              <a:lnSpc>
                <a:spcPct val="150000"/>
              </a:lnSpc>
            </a:pPr>
            <a:r>
              <a:rPr lang="en-US" sz="2800" dirty="0">
                <a:solidFill>
                  <a:schemeClr val="tx1"/>
                </a:solidFill>
              </a:rPr>
              <a:t>There are 60 different </a:t>
            </a:r>
            <a:r>
              <a:rPr lang="en-US" sz="2800" dirty="0" err="1">
                <a:solidFill>
                  <a:schemeClr val="tx1"/>
                </a:solidFill>
              </a:rPr>
              <a:t>tRNAs</a:t>
            </a:r>
            <a:r>
              <a:rPr lang="en-US" sz="2800" dirty="0">
                <a:solidFill>
                  <a:schemeClr val="tx1"/>
                </a:solidFill>
              </a:rPr>
              <a:t> in bacteria and 100-110 different types in mammals.</a:t>
            </a:r>
          </a:p>
          <a:p>
            <a:pPr>
              <a:lnSpc>
                <a:spcPct val="150000"/>
              </a:lnSpc>
            </a:pPr>
            <a:r>
              <a:rPr lang="en-US" sz="2800" dirty="0">
                <a:solidFill>
                  <a:schemeClr val="tx1"/>
                </a:solidFill>
              </a:rPr>
              <a:t>The </a:t>
            </a:r>
            <a:r>
              <a:rPr lang="en-US" sz="2800" dirty="0" err="1">
                <a:solidFill>
                  <a:schemeClr val="tx1"/>
                </a:solidFill>
              </a:rPr>
              <a:t>tRNA</a:t>
            </a:r>
            <a:r>
              <a:rPr lang="en-US" sz="2800" dirty="0">
                <a:solidFill>
                  <a:schemeClr val="tx1"/>
                </a:solidFill>
              </a:rPr>
              <a:t> is short (73-93 nucleotides) and single stranded.</a:t>
            </a:r>
          </a:p>
          <a:p>
            <a:pPr>
              <a:lnSpc>
                <a:spcPct val="150000"/>
              </a:lnSpc>
            </a:pPr>
            <a:r>
              <a:rPr lang="en-US" sz="2800" dirty="0">
                <a:solidFill>
                  <a:schemeClr val="tx1"/>
                </a:solidFill>
              </a:rPr>
              <a:t>Double strands are formed in the </a:t>
            </a:r>
            <a:r>
              <a:rPr lang="en-US" sz="2800" dirty="0" err="1">
                <a:solidFill>
                  <a:schemeClr val="tx1"/>
                </a:solidFill>
              </a:rPr>
              <a:t>tRNA</a:t>
            </a:r>
            <a:r>
              <a:rPr lang="en-US" sz="2800" dirty="0">
                <a:solidFill>
                  <a:schemeClr val="tx1"/>
                </a:solidFill>
              </a:rPr>
              <a:t> by folding.</a:t>
            </a:r>
          </a:p>
          <a:p>
            <a:pPr>
              <a:lnSpc>
                <a:spcPct val="150000"/>
              </a:lnSpc>
            </a:pPr>
            <a:r>
              <a:rPr lang="en-US" sz="2800" dirty="0">
                <a:solidFill>
                  <a:schemeClr val="tx1"/>
                </a:solidFill>
              </a:rPr>
              <a:t>The </a:t>
            </a:r>
            <a:r>
              <a:rPr lang="en-US" sz="2800" dirty="0" err="1">
                <a:solidFill>
                  <a:schemeClr val="tx1"/>
                </a:solidFill>
              </a:rPr>
              <a:t>tRNA</a:t>
            </a:r>
            <a:r>
              <a:rPr lang="en-US" sz="2800" dirty="0">
                <a:solidFill>
                  <a:schemeClr val="tx1"/>
                </a:solidFill>
              </a:rPr>
              <a:t> contains three nucleotides called </a:t>
            </a:r>
            <a:r>
              <a:rPr lang="en-US" sz="2800" b="1" dirty="0">
                <a:solidFill>
                  <a:schemeClr val="tx1"/>
                </a:solidFill>
              </a:rPr>
              <a:t>anticodons</a:t>
            </a:r>
            <a:r>
              <a:rPr lang="en-US" sz="2800" dirty="0">
                <a:solidFill>
                  <a:schemeClr val="tx1"/>
                </a:solidFill>
              </a:rPr>
              <a:t> that recognize the codon in the mRNA.</a:t>
            </a:r>
          </a:p>
          <a:p>
            <a:pPr>
              <a:lnSpc>
                <a:spcPct val="150000"/>
              </a:lnSpc>
            </a:pPr>
            <a:r>
              <a:rPr lang="en-US" sz="2800" dirty="0">
                <a:solidFill>
                  <a:schemeClr val="tx1"/>
                </a:solidFill>
              </a:rPr>
              <a:t>The three nucleotides (acceptor ends) at the 3 ’end of all </a:t>
            </a:r>
            <a:r>
              <a:rPr lang="en-US" sz="2800" dirty="0" err="1">
                <a:solidFill>
                  <a:schemeClr val="tx1"/>
                </a:solidFill>
              </a:rPr>
              <a:t>tRNAs</a:t>
            </a:r>
            <a:r>
              <a:rPr lang="en-US" sz="2800" dirty="0">
                <a:solidFill>
                  <a:schemeClr val="tx1"/>
                </a:solidFill>
              </a:rPr>
              <a:t> do not form pairs, but have a CCA sequence. The amino acid to be transported to the ribose of the most extreme adenine is covalently linked by ester bonds.</a:t>
            </a:r>
            <a:endParaRPr lang="tr-TR" sz="2800" dirty="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1627509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1"/>
          <p:cNvSpPr txBox="1">
            <a:spLocks/>
          </p:cNvSpPr>
          <p:nvPr/>
        </p:nvSpPr>
        <p:spPr>
          <a:xfrm>
            <a:off x="1259632" y="908720"/>
            <a:ext cx="7549921" cy="4680520"/>
          </a:xfrm>
          <a:prstGeom prst="rect">
            <a:avLst/>
          </a:prstGeom>
          <a:noFill/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9pPr>
          </a:lstStyle>
          <a:p>
            <a:r>
              <a:rPr lang="en-US" sz="3200" dirty="0">
                <a:solidFill>
                  <a:schemeClr val="tx1"/>
                </a:solidFill>
                <a:effectLst/>
              </a:rPr>
              <a:t>Protein synthesis;</a:t>
            </a:r>
          </a:p>
          <a:p>
            <a:r>
              <a:rPr lang="en-US" sz="3200" dirty="0">
                <a:solidFill>
                  <a:schemeClr val="tx1"/>
                </a:solidFill>
                <a:effectLst/>
              </a:rPr>
              <a:t>1. </a:t>
            </a:r>
            <a:r>
              <a:rPr lang="tr-TR" sz="3200" dirty="0" err="1" smtClean="0">
                <a:solidFill>
                  <a:schemeClr val="tx1"/>
                </a:solidFill>
                <a:effectLst/>
              </a:rPr>
              <a:t>Initiation</a:t>
            </a:r>
            <a:r>
              <a:rPr lang="en-US" sz="3200" dirty="0" smtClean="0">
                <a:solidFill>
                  <a:schemeClr val="tx1"/>
                </a:solidFill>
                <a:effectLst/>
              </a:rPr>
              <a:t>,</a:t>
            </a:r>
            <a:endParaRPr lang="en-US" sz="3200" dirty="0">
              <a:solidFill>
                <a:schemeClr val="tx1"/>
              </a:solidFill>
              <a:effectLst/>
            </a:endParaRPr>
          </a:p>
          <a:p>
            <a:r>
              <a:rPr lang="tr-TR" sz="3200" dirty="0" smtClean="0">
                <a:solidFill>
                  <a:schemeClr val="tx1"/>
                </a:solidFill>
                <a:effectLst/>
              </a:rPr>
              <a:t>2. </a:t>
            </a:r>
            <a:r>
              <a:rPr lang="tr-TR" sz="3200" dirty="0" err="1" smtClean="0">
                <a:solidFill>
                  <a:schemeClr val="tx1"/>
                </a:solidFill>
                <a:effectLst/>
              </a:rPr>
              <a:t>Elongation</a:t>
            </a:r>
            <a:r>
              <a:rPr lang="en-US" sz="3200" dirty="0" smtClean="0">
                <a:solidFill>
                  <a:schemeClr val="tx1"/>
                </a:solidFill>
                <a:effectLst/>
              </a:rPr>
              <a:t>,</a:t>
            </a:r>
            <a:endParaRPr lang="en-US" sz="3200" dirty="0">
              <a:solidFill>
                <a:schemeClr val="tx1"/>
              </a:solidFill>
              <a:effectLst/>
            </a:endParaRPr>
          </a:p>
          <a:p>
            <a:r>
              <a:rPr lang="en-US" sz="3200" dirty="0">
                <a:solidFill>
                  <a:schemeClr val="tx1"/>
                </a:solidFill>
                <a:effectLst/>
              </a:rPr>
              <a:t>3. Termination and</a:t>
            </a:r>
          </a:p>
          <a:p>
            <a:r>
              <a:rPr lang="en-US" sz="3200" dirty="0">
                <a:solidFill>
                  <a:schemeClr val="tx1"/>
                </a:solidFill>
                <a:effectLst/>
              </a:rPr>
              <a:t>4. </a:t>
            </a:r>
            <a:r>
              <a:rPr lang="tr-TR" sz="3200" dirty="0" smtClean="0">
                <a:solidFill>
                  <a:schemeClr val="tx1"/>
                </a:solidFill>
                <a:effectLst/>
              </a:rPr>
              <a:t>F</a:t>
            </a:r>
            <a:r>
              <a:rPr lang="en-US" sz="3200" dirty="0" err="1" smtClean="0">
                <a:solidFill>
                  <a:schemeClr val="tx1"/>
                </a:solidFill>
                <a:effectLst/>
              </a:rPr>
              <a:t>olding</a:t>
            </a:r>
            <a:r>
              <a:rPr lang="en-US" sz="3200" dirty="0" smtClean="0">
                <a:solidFill>
                  <a:schemeClr val="tx1"/>
                </a:solidFill>
                <a:effectLst/>
              </a:rPr>
              <a:t> </a:t>
            </a:r>
            <a:r>
              <a:rPr lang="en-US" sz="3200" dirty="0">
                <a:solidFill>
                  <a:schemeClr val="tx1"/>
                </a:solidFill>
                <a:effectLst/>
              </a:rPr>
              <a:t>of the polypeptide</a:t>
            </a:r>
          </a:p>
          <a:p>
            <a:endParaRPr lang="tr-TR" sz="3200" dirty="0" smtClean="0">
              <a:solidFill>
                <a:schemeClr val="tx1"/>
              </a:solidFill>
              <a:effectLst/>
            </a:endParaRPr>
          </a:p>
          <a:p>
            <a:r>
              <a:rPr lang="en-US" sz="3200" dirty="0" smtClean="0">
                <a:solidFill>
                  <a:schemeClr val="tx1"/>
                </a:solidFill>
                <a:effectLst/>
              </a:rPr>
              <a:t>Start </a:t>
            </a:r>
            <a:r>
              <a:rPr lang="en-US" sz="3200" dirty="0">
                <a:solidFill>
                  <a:schemeClr val="tx1"/>
                </a:solidFill>
                <a:effectLst/>
              </a:rPr>
              <a:t>of protein synthesis:</a:t>
            </a:r>
          </a:p>
          <a:p>
            <a:r>
              <a:rPr lang="en-US" sz="3200" dirty="0">
                <a:solidFill>
                  <a:schemeClr val="tx1"/>
                </a:solidFill>
                <a:effectLst/>
              </a:rPr>
              <a:t>At the 5 ’end of the mRNA is the Shine-</a:t>
            </a:r>
            <a:r>
              <a:rPr lang="en-US" sz="3200" dirty="0" err="1">
                <a:solidFill>
                  <a:schemeClr val="tx1"/>
                </a:solidFill>
                <a:effectLst/>
              </a:rPr>
              <a:t>Dalgarno</a:t>
            </a:r>
            <a:r>
              <a:rPr lang="en-US" sz="3200" dirty="0">
                <a:solidFill>
                  <a:schemeClr val="tx1"/>
                </a:solidFill>
                <a:effectLst/>
              </a:rPr>
              <a:t> sequence with 3-9 nucleotides.</a:t>
            </a:r>
            <a:endParaRPr lang="tr-TR" sz="3200" b="1" dirty="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8317916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2"/>
          <p:cNvSpPr txBox="1">
            <a:spLocks/>
          </p:cNvSpPr>
          <p:nvPr/>
        </p:nvSpPr>
        <p:spPr>
          <a:xfrm>
            <a:off x="683568" y="2348880"/>
            <a:ext cx="8075240" cy="2376264"/>
          </a:xfrm>
          <a:prstGeom prst="rect">
            <a:avLst/>
          </a:prstGeom>
          <a:noFill/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Tahoma" pitchFamily="34" charset="0"/>
              <a:buChar char="–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Tahoma" pitchFamily="34" charset="0"/>
              <a:buChar char="–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9pPr>
          </a:lstStyle>
          <a:p>
            <a:pPr marL="0" indent="0">
              <a:buNone/>
            </a:pPr>
            <a:r>
              <a:rPr lang="en-US" dirty="0">
                <a:effectLst/>
              </a:rPr>
              <a:t>It can synthesize multiple ribosome proteins on an mRNA. This group of ribosomes is called </a:t>
            </a:r>
            <a:r>
              <a:rPr lang="en-US" b="1" dirty="0" err="1">
                <a:effectLst/>
              </a:rPr>
              <a:t>polysomes</a:t>
            </a:r>
            <a:r>
              <a:rPr lang="en-US" dirty="0">
                <a:effectLst/>
              </a:rPr>
              <a:t>.</a:t>
            </a:r>
            <a:endParaRPr lang="tr-T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424170" y="332656"/>
            <a:ext cx="7452320" cy="760636"/>
          </a:xfrm>
          <a:noFill/>
        </p:spPr>
        <p:txBody>
          <a:bodyPr>
            <a:normAutofit fontScale="90000"/>
          </a:bodyPr>
          <a:lstStyle/>
          <a:p>
            <a:pPr algn="ctr"/>
            <a:r>
              <a:rPr lang="tr-TR" b="1" dirty="0" err="1" smtClean="0">
                <a:solidFill>
                  <a:schemeClr val="tx1"/>
                </a:solidFill>
                <a:effectLst/>
              </a:rPr>
              <a:t>Termination</a:t>
            </a:r>
            <a:r>
              <a:rPr lang="tr-TR" b="1" dirty="0" smtClean="0">
                <a:solidFill>
                  <a:schemeClr val="tx1"/>
                </a:solidFill>
                <a:effectLst/>
              </a:rPr>
              <a:t> of the Protein </a:t>
            </a:r>
            <a:r>
              <a:rPr lang="tr-TR" b="1" dirty="0" err="1" smtClean="0">
                <a:solidFill>
                  <a:schemeClr val="tx1"/>
                </a:solidFill>
                <a:effectLst/>
              </a:rPr>
              <a:t>Synthesis</a:t>
            </a:r>
            <a:endParaRPr lang="tr-TR" b="1" dirty="0">
              <a:solidFill>
                <a:schemeClr val="tx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03648" y="1556792"/>
            <a:ext cx="7380312" cy="5056150"/>
          </a:xfrm>
          <a:noFill/>
        </p:spPr>
        <p:txBody>
          <a:bodyPr>
            <a:normAutofit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If there is no </a:t>
            </a:r>
            <a:r>
              <a:rPr lang="en-US" sz="2400" dirty="0" err="1" smtClean="0">
                <a:solidFill>
                  <a:schemeClr val="tx1"/>
                </a:solidFill>
              </a:rPr>
              <a:t>stopp</a:t>
            </a:r>
            <a:r>
              <a:rPr lang="tr-TR" sz="2400" dirty="0" smtClean="0">
                <a:solidFill>
                  <a:schemeClr val="tx1"/>
                </a:solidFill>
              </a:rPr>
              <a:t>er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>
                <a:solidFill>
                  <a:schemeClr val="tx1"/>
                </a:solidFill>
              </a:rPr>
              <a:t>codon in the mRNA, the ribosome cannot be separated from the mRNA.</a:t>
            </a:r>
          </a:p>
          <a:p>
            <a:r>
              <a:rPr lang="en-US" sz="2400" dirty="0">
                <a:solidFill>
                  <a:schemeClr val="tx1"/>
                </a:solidFill>
              </a:rPr>
              <a:t>The ribosome becomes trapped.</a:t>
            </a:r>
          </a:p>
          <a:p>
            <a:r>
              <a:rPr lang="en-US" sz="2400" dirty="0">
                <a:solidFill>
                  <a:schemeClr val="tx1"/>
                </a:solidFill>
              </a:rPr>
              <a:t>A small </a:t>
            </a:r>
            <a:r>
              <a:rPr lang="en-US" sz="2400" dirty="0" err="1">
                <a:solidFill>
                  <a:schemeClr val="tx1"/>
                </a:solidFill>
              </a:rPr>
              <a:t>tmRNA</a:t>
            </a:r>
            <a:r>
              <a:rPr lang="en-US" sz="2400" dirty="0">
                <a:solidFill>
                  <a:schemeClr val="tx1"/>
                </a:solidFill>
              </a:rPr>
              <a:t> molecule drives the standing ribosome.</a:t>
            </a:r>
          </a:p>
          <a:p>
            <a:r>
              <a:rPr lang="en-US" sz="2400" dirty="0">
                <a:solidFill>
                  <a:schemeClr val="tx1"/>
                </a:solidFill>
              </a:rPr>
              <a:t>The </a:t>
            </a:r>
            <a:r>
              <a:rPr lang="en-US" sz="2400" dirty="0" err="1">
                <a:solidFill>
                  <a:schemeClr val="tx1"/>
                </a:solidFill>
              </a:rPr>
              <a:t>tmRNA</a:t>
            </a:r>
            <a:r>
              <a:rPr lang="en-US" sz="2400" dirty="0">
                <a:solidFill>
                  <a:schemeClr val="tx1"/>
                </a:solidFill>
              </a:rPr>
              <a:t> contains the alanine amino acid and the mRNA fragment carrying the stop codon.</a:t>
            </a:r>
          </a:p>
          <a:p>
            <a:r>
              <a:rPr lang="en-US" sz="2400" dirty="0">
                <a:solidFill>
                  <a:schemeClr val="tx1"/>
                </a:solidFill>
              </a:rPr>
              <a:t>When the </a:t>
            </a:r>
            <a:r>
              <a:rPr lang="en-US" sz="2400" dirty="0" err="1">
                <a:solidFill>
                  <a:schemeClr val="tx1"/>
                </a:solidFill>
              </a:rPr>
              <a:t>tmRNA</a:t>
            </a:r>
            <a:r>
              <a:rPr lang="en-US" sz="2400" dirty="0">
                <a:solidFill>
                  <a:schemeClr val="tx1"/>
                </a:solidFill>
              </a:rPr>
              <a:t> binds to the ribosome, the stop codon </a:t>
            </a:r>
            <a:r>
              <a:rPr lang="en-US" sz="2400" b="1" dirty="0" err="1" smtClean="0">
                <a:solidFill>
                  <a:schemeClr val="tx1"/>
                </a:solidFill>
              </a:rPr>
              <a:t>releas</a:t>
            </a:r>
            <a:r>
              <a:rPr lang="tr-TR" sz="2400" b="1" dirty="0" err="1" smtClean="0">
                <a:solidFill>
                  <a:schemeClr val="tx1"/>
                </a:solidFill>
              </a:rPr>
              <a:t>ing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>
                <a:solidFill>
                  <a:schemeClr val="tx1"/>
                </a:solidFill>
              </a:rPr>
              <a:t>factor</a:t>
            </a:r>
            <a:r>
              <a:rPr lang="en-US" sz="2400" dirty="0">
                <a:solidFill>
                  <a:schemeClr val="tx1"/>
                </a:solidFill>
              </a:rPr>
              <a:t> binds and protein synthesis is terminated.</a:t>
            </a:r>
            <a:endParaRPr lang="tr-TR" sz="24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82406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644650"/>
          </a:xfrm>
          <a:noFill/>
        </p:spPr>
        <p:txBody>
          <a:bodyPr>
            <a:normAutofit fontScale="90000"/>
          </a:bodyPr>
          <a:lstStyle/>
          <a:p>
            <a:r>
              <a:rPr lang="tr-TR" b="1" dirty="0">
                <a:solidFill>
                  <a:schemeClr val="tx1"/>
                </a:solidFill>
              </a:rPr>
              <a:t>STRUCTURE AND FUNCTION OF RNA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332312"/>
          </a:xfrm>
          <a:noFill/>
        </p:spPr>
        <p:txBody>
          <a:bodyPr/>
          <a:lstStyle/>
          <a:p>
            <a:r>
              <a:rPr lang="en-US" sz="4000" dirty="0">
                <a:solidFill>
                  <a:schemeClr val="tx1"/>
                </a:solidFill>
              </a:rPr>
              <a:t>messenger RNA (mRNA),</a:t>
            </a:r>
          </a:p>
          <a:p>
            <a:r>
              <a:rPr lang="en-US" sz="4000" dirty="0">
                <a:solidFill>
                  <a:schemeClr val="tx1"/>
                </a:solidFill>
              </a:rPr>
              <a:t>Transfer RNA (</a:t>
            </a:r>
            <a:r>
              <a:rPr lang="en-US" sz="4000" dirty="0" err="1">
                <a:solidFill>
                  <a:schemeClr val="tx1"/>
                </a:solidFill>
              </a:rPr>
              <a:t>tRNA</a:t>
            </a:r>
            <a:r>
              <a:rPr lang="en-US" sz="4000" dirty="0">
                <a:solidFill>
                  <a:schemeClr val="tx1"/>
                </a:solidFill>
              </a:rPr>
              <a:t>)</a:t>
            </a:r>
          </a:p>
          <a:p>
            <a:r>
              <a:rPr lang="en-US" sz="4000" dirty="0">
                <a:solidFill>
                  <a:schemeClr val="tx1"/>
                </a:solidFill>
              </a:rPr>
              <a:t>ribosomal RNA (</a:t>
            </a:r>
            <a:r>
              <a:rPr lang="en-US" sz="4000" dirty="0" err="1">
                <a:solidFill>
                  <a:schemeClr val="tx1"/>
                </a:solidFill>
              </a:rPr>
              <a:t>rRNA</a:t>
            </a:r>
            <a:r>
              <a:rPr lang="en-US" sz="4000" dirty="0">
                <a:solidFill>
                  <a:schemeClr val="tx1"/>
                </a:solidFill>
              </a:rPr>
              <a:t>)</a:t>
            </a:r>
          </a:p>
          <a:p>
            <a:r>
              <a:rPr lang="en-US" sz="4000" dirty="0">
                <a:solidFill>
                  <a:schemeClr val="tx1"/>
                </a:solidFill>
              </a:rPr>
              <a:t>mRNA is less stable than others and can be cleaved by cellular nuclease.</a:t>
            </a:r>
            <a:endParaRPr lang="tr-TR" sz="4000" dirty="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2548417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904652"/>
          </a:xfrm>
          <a:noFill/>
        </p:spPr>
        <p:txBody>
          <a:bodyPr/>
          <a:lstStyle/>
          <a:p>
            <a:pPr algn="ctr"/>
            <a:r>
              <a:rPr lang="de-DE" b="1" dirty="0" smtClean="0">
                <a:solidFill>
                  <a:schemeClr val="tx1"/>
                </a:solidFill>
                <a:effectLst/>
              </a:rPr>
              <a:t>RNA Pol</a:t>
            </a:r>
            <a:r>
              <a:rPr lang="tr-TR" b="1" dirty="0" smtClean="0">
                <a:solidFill>
                  <a:schemeClr val="tx1"/>
                </a:solidFill>
                <a:effectLst/>
              </a:rPr>
              <a:t>y</a:t>
            </a:r>
            <a:r>
              <a:rPr lang="de-DE" b="1" dirty="0" err="1" smtClean="0">
                <a:solidFill>
                  <a:schemeClr val="tx1"/>
                </a:solidFill>
                <a:effectLst/>
              </a:rPr>
              <a:t>mera</a:t>
            </a:r>
            <a:r>
              <a:rPr lang="tr-TR" b="1" dirty="0" smtClean="0">
                <a:solidFill>
                  <a:schemeClr val="tx1"/>
                </a:solidFill>
                <a:effectLst/>
              </a:rPr>
              <a:t>se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1412776"/>
            <a:ext cx="8229600" cy="5040560"/>
          </a:xfrm>
          <a:noFill/>
        </p:spPr>
        <p:txBody>
          <a:bodyPr>
            <a:normAutofit fontScale="62500" lnSpcReduction="20000"/>
          </a:bodyPr>
          <a:lstStyle/>
          <a:p>
            <a:pPr>
              <a:lnSpc>
                <a:spcPct val="160000"/>
              </a:lnSpc>
            </a:pPr>
            <a:r>
              <a:rPr lang="en-US" sz="2400" dirty="0">
                <a:solidFill>
                  <a:schemeClr val="tx1"/>
                </a:solidFill>
              </a:rPr>
              <a:t>It </a:t>
            </a:r>
            <a:r>
              <a:rPr lang="en-US" sz="2400" dirty="0" smtClean="0">
                <a:solidFill>
                  <a:schemeClr val="tx1"/>
                </a:solidFill>
              </a:rPr>
              <a:t>t</a:t>
            </a:r>
            <a:r>
              <a:rPr lang="tr-TR" sz="2400" dirty="0" err="1" smtClean="0">
                <a:solidFill>
                  <a:schemeClr val="tx1"/>
                </a:solidFill>
              </a:rPr>
              <a:t>ransfers</a:t>
            </a:r>
            <a:r>
              <a:rPr lang="tr-TR" sz="2400" dirty="0" smtClean="0">
                <a:solidFill>
                  <a:schemeClr val="tx1"/>
                </a:solidFill>
              </a:rPr>
              <a:t> the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>
                <a:solidFill>
                  <a:schemeClr val="tx1"/>
                </a:solidFill>
              </a:rPr>
              <a:t>genetic information from DNA to mRNA.</a:t>
            </a:r>
          </a:p>
          <a:p>
            <a:pPr>
              <a:lnSpc>
                <a:spcPct val="160000"/>
              </a:lnSpc>
            </a:pPr>
            <a:r>
              <a:rPr lang="en-US" sz="2400" dirty="0">
                <a:solidFill>
                  <a:schemeClr val="tx1"/>
                </a:solidFill>
              </a:rPr>
              <a:t>Catalysts the formation of phosphodiester bonds between ribonucleotides.</a:t>
            </a:r>
          </a:p>
          <a:p>
            <a:pPr>
              <a:lnSpc>
                <a:spcPct val="160000"/>
              </a:lnSpc>
            </a:pPr>
            <a:r>
              <a:rPr lang="en-US" sz="2400" dirty="0">
                <a:solidFill>
                  <a:schemeClr val="tx1"/>
                </a:solidFill>
              </a:rPr>
              <a:t>The extension of the RNA chain occurs by the addition of nucleotides to the 3 ’OH end of the ribose as in DNA.</a:t>
            </a:r>
          </a:p>
          <a:p>
            <a:pPr>
              <a:lnSpc>
                <a:spcPct val="160000"/>
              </a:lnSpc>
            </a:pPr>
            <a:r>
              <a:rPr lang="en-US" sz="2400" dirty="0">
                <a:solidFill>
                  <a:schemeClr val="tx1"/>
                </a:solidFill>
              </a:rPr>
              <a:t>RNA polymerase synthesizes in the 5 </a:t>
            </a:r>
            <a:r>
              <a:rPr lang="en-US" sz="2400" dirty="0" smtClean="0">
                <a:solidFill>
                  <a:schemeClr val="tx1"/>
                </a:solidFill>
              </a:rPr>
              <a:t>‘</a:t>
            </a:r>
            <a:r>
              <a:rPr lang="tr-TR" sz="2400" dirty="0" smtClean="0">
                <a:solidFill>
                  <a:schemeClr val="tx1"/>
                </a:solidFill>
              </a:rPr>
              <a:t>    </a:t>
            </a:r>
            <a:r>
              <a:rPr lang="en-US" sz="2400" dirty="0" smtClean="0">
                <a:solidFill>
                  <a:schemeClr val="tx1"/>
                </a:solidFill>
              </a:rPr>
              <a:t>3</a:t>
            </a:r>
            <a:r>
              <a:rPr lang="en-US" sz="2400" dirty="0">
                <a:solidFill>
                  <a:schemeClr val="tx1"/>
                </a:solidFill>
              </a:rPr>
              <a:t>' direction like DNA polymerase but does not require a primer.</a:t>
            </a:r>
          </a:p>
          <a:p>
            <a:pPr>
              <a:lnSpc>
                <a:spcPct val="160000"/>
              </a:lnSpc>
            </a:pPr>
            <a:r>
              <a:rPr lang="en-US" sz="2400" dirty="0">
                <a:solidFill>
                  <a:schemeClr val="tx1"/>
                </a:solidFill>
              </a:rPr>
              <a:t>Unlike DNA polymerase, the first base in mRNA synthesized is usually a purine.</a:t>
            </a:r>
          </a:p>
          <a:p>
            <a:pPr>
              <a:lnSpc>
                <a:spcPct val="160000"/>
              </a:lnSpc>
            </a:pPr>
            <a:r>
              <a:rPr lang="en-US" sz="2400" dirty="0">
                <a:solidFill>
                  <a:schemeClr val="tx1"/>
                </a:solidFill>
              </a:rPr>
              <a:t>RNA polymerase uses a single strand of double-stranded DNA as a template.</a:t>
            </a:r>
          </a:p>
          <a:p>
            <a:pPr>
              <a:lnSpc>
                <a:spcPct val="160000"/>
              </a:lnSpc>
            </a:pPr>
            <a:r>
              <a:rPr lang="en-US" sz="2400" dirty="0">
                <a:solidFill>
                  <a:schemeClr val="tx1"/>
                </a:solidFill>
              </a:rPr>
              <a:t>Genes are found in both strands of DNA.</a:t>
            </a:r>
            <a:endParaRPr lang="tr-TR" sz="2400" dirty="0">
              <a:solidFill>
                <a:schemeClr val="tx1"/>
              </a:solidFill>
              <a:effectLst/>
            </a:endParaRPr>
          </a:p>
        </p:txBody>
      </p:sp>
      <p:sp>
        <p:nvSpPr>
          <p:cNvPr id="4" name="Sağ Ok 3"/>
          <p:cNvSpPr/>
          <p:nvPr/>
        </p:nvSpPr>
        <p:spPr>
          <a:xfrm>
            <a:off x="4283968" y="3212976"/>
            <a:ext cx="144016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12982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691680" y="476672"/>
            <a:ext cx="6779096" cy="904652"/>
          </a:xfrm>
          <a:noFill/>
        </p:spPr>
        <p:txBody>
          <a:bodyPr/>
          <a:lstStyle/>
          <a:p>
            <a:pPr algn="ctr"/>
            <a:r>
              <a:rPr lang="de-DE" b="1" dirty="0">
                <a:solidFill>
                  <a:schemeClr val="tx1"/>
                </a:solidFill>
              </a:rPr>
              <a:t>RNA Pol</a:t>
            </a:r>
            <a:r>
              <a:rPr lang="tr-TR" b="1" dirty="0">
                <a:solidFill>
                  <a:schemeClr val="tx1"/>
                </a:solidFill>
              </a:rPr>
              <a:t>y</a:t>
            </a:r>
            <a:r>
              <a:rPr lang="de-DE" b="1" dirty="0" err="1">
                <a:solidFill>
                  <a:schemeClr val="tx1"/>
                </a:solidFill>
              </a:rPr>
              <a:t>mera</a:t>
            </a:r>
            <a:r>
              <a:rPr lang="tr-TR" b="1" dirty="0">
                <a:solidFill>
                  <a:schemeClr val="tx1"/>
                </a:solidFill>
              </a:rPr>
              <a:t>se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63688" y="1412776"/>
            <a:ext cx="6923112" cy="5256584"/>
          </a:xfrm>
          <a:noFill/>
        </p:spPr>
        <p:txBody>
          <a:bodyPr/>
          <a:lstStyle/>
          <a:p>
            <a:pPr>
              <a:lnSpc>
                <a:spcPct val="150000"/>
              </a:lnSpc>
            </a:pPr>
            <a:r>
              <a:rPr lang="tr-TR" dirty="0" smtClean="0">
                <a:solidFill>
                  <a:schemeClr val="tx1"/>
                </a:solidFill>
              </a:rPr>
              <a:t>RNA </a:t>
            </a:r>
            <a:r>
              <a:rPr lang="tr-TR" dirty="0" err="1" smtClean="0">
                <a:solidFill>
                  <a:schemeClr val="tx1"/>
                </a:solidFill>
              </a:rPr>
              <a:t>Polymerases</a:t>
            </a:r>
            <a:r>
              <a:rPr lang="tr-TR" dirty="0" smtClean="0">
                <a:solidFill>
                  <a:schemeClr val="tx1"/>
                </a:solidFill>
              </a:rPr>
              <a:t> are </a:t>
            </a:r>
            <a:r>
              <a:rPr lang="tr-TR" dirty="0">
                <a:solidFill>
                  <a:schemeClr val="tx1"/>
                </a:solidFill>
              </a:rPr>
              <a:t>c</a:t>
            </a:r>
            <a:r>
              <a:rPr lang="en-US" dirty="0" err="1" smtClean="0">
                <a:solidFill>
                  <a:schemeClr val="tx1"/>
                </a:solidFill>
              </a:rPr>
              <a:t>omplex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enzymes.</a:t>
            </a:r>
          </a:p>
          <a:p>
            <a:pPr>
              <a:lnSpc>
                <a:spcPct val="150000"/>
              </a:lnSpc>
            </a:pPr>
            <a:r>
              <a:rPr lang="en-US" i="1" dirty="0">
                <a:solidFill>
                  <a:schemeClr val="tx1"/>
                </a:solidFill>
              </a:rPr>
              <a:t>E. coli </a:t>
            </a:r>
            <a:r>
              <a:rPr lang="en-US" dirty="0">
                <a:solidFill>
                  <a:schemeClr val="tx1"/>
                </a:solidFill>
              </a:rPr>
              <a:t>contains five subunits β, β ’, α (2 copies), ω (omega) and σ (sigma).</a:t>
            </a:r>
          </a:p>
          <a:p>
            <a:pPr>
              <a:lnSpc>
                <a:spcPct val="150000"/>
              </a:lnSpc>
            </a:pPr>
            <a:r>
              <a:rPr lang="en-US" dirty="0">
                <a:solidFill>
                  <a:schemeClr val="tx1"/>
                </a:solidFill>
              </a:rPr>
              <a:t>All of these subunits combine to form the active form of the so-called holoenzyme.</a:t>
            </a:r>
          </a:p>
          <a:p>
            <a:pPr>
              <a:lnSpc>
                <a:spcPct val="150000"/>
              </a:lnSpc>
            </a:pPr>
            <a:r>
              <a:rPr lang="en-US" dirty="0">
                <a:solidFill>
                  <a:schemeClr val="tx1"/>
                </a:solidFill>
              </a:rPr>
              <a:t>The sigma factor can be readily separated from this enzyme.</a:t>
            </a:r>
          </a:p>
          <a:p>
            <a:pPr>
              <a:lnSpc>
                <a:spcPct val="150000"/>
              </a:lnSpc>
            </a:pPr>
            <a:r>
              <a:rPr lang="en-US" dirty="0">
                <a:solidFill>
                  <a:schemeClr val="tx1"/>
                </a:solidFill>
              </a:rPr>
              <a:t>The role of sigma is to recognize the appropriate site in DNA to initiate RNA synthesis.</a:t>
            </a:r>
            <a:endParaRPr lang="tr-TR" dirty="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5167051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39552" y="2273941"/>
            <a:ext cx="8229600" cy="3496940"/>
          </a:xfrm>
          <a:noFill/>
        </p:spPr>
        <p:txBody>
          <a:bodyPr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The gene </a:t>
            </a:r>
            <a:r>
              <a:rPr lang="en-US" dirty="0">
                <a:solidFill>
                  <a:schemeClr val="tx1"/>
                </a:solidFill>
              </a:rPr>
              <a:t>is a DNA region whose final product may be a polypeptide or an RNA molecule.</a:t>
            </a:r>
            <a:endParaRPr lang="tr-T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56290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87624" y="1484784"/>
            <a:ext cx="7499176" cy="4535016"/>
          </a:xfrm>
          <a:noFill/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dirty="0">
                <a:solidFill>
                  <a:schemeClr val="tx1"/>
                </a:solidFill>
              </a:rPr>
              <a:t>The genetic code contains the codon for 20 amino acids.</a:t>
            </a:r>
          </a:p>
          <a:p>
            <a:pPr>
              <a:lnSpc>
                <a:spcPct val="150000"/>
              </a:lnSpc>
            </a:pPr>
            <a:r>
              <a:rPr lang="en-US" dirty="0">
                <a:solidFill>
                  <a:schemeClr val="tx1"/>
                </a:solidFill>
              </a:rPr>
              <a:t>Amino acids can be modified and incorporated into the protein structure by posttranslational modification.</a:t>
            </a:r>
          </a:p>
          <a:p>
            <a:pPr>
              <a:lnSpc>
                <a:spcPct val="150000"/>
              </a:lnSpc>
            </a:pPr>
            <a:r>
              <a:rPr lang="en-US" dirty="0">
                <a:solidFill>
                  <a:schemeClr val="tx1"/>
                </a:solidFill>
              </a:rPr>
              <a:t>21. The amino acid </a:t>
            </a:r>
            <a:r>
              <a:rPr lang="en-US" dirty="0" err="1">
                <a:solidFill>
                  <a:schemeClr val="tx1"/>
                </a:solidFill>
              </a:rPr>
              <a:t>Selenocysteine</a:t>
            </a:r>
            <a:r>
              <a:rPr lang="en-US" dirty="0">
                <a:solidFill>
                  <a:schemeClr val="tx1"/>
                </a:solidFill>
              </a:rPr>
              <a:t> has the same structure as cysteine, with selenium in the </a:t>
            </a:r>
            <a:r>
              <a:rPr lang="en-US" dirty="0" err="1">
                <a:solidFill>
                  <a:schemeClr val="tx1"/>
                </a:solidFill>
              </a:rPr>
              <a:t>selenocysteine</a:t>
            </a:r>
            <a:r>
              <a:rPr lang="en-US" dirty="0">
                <a:solidFill>
                  <a:schemeClr val="tx1"/>
                </a:solidFill>
              </a:rPr>
              <a:t> instead of just the sulfur atom.</a:t>
            </a:r>
          </a:p>
          <a:p>
            <a:pPr>
              <a:lnSpc>
                <a:spcPct val="150000"/>
              </a:lnSpc>
            </a:pPr>
            <a:r>
              <a:rPr lang="en-US" dirty="0">
                <a:solidFill>
                  <a:schemeClr val="tx1"/>
                </a:solidFill>
              </a:rPr>
              <a:t>The UGA stop codes the codon.</a:t>
            </a:r>
            <a:endParaRPr lang="tr-TR" dirty="0" smtClean="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2203549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11560" y="1916832"/>
            <a:ext cx="8424936" cy="3528392"/>
          </a:xfrm>
          <a:noFill/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solidFill>
                  <a:schemeClr val="tx1"/>
                </a:solidFill>
              </a:rPr>
              <a:t>Unlike lysine</a:t>
            </a:r>
            <a:r>
              <a:rPr lang="en-US" sz="2400" b="1" dirty="0">
                <a:solidFill>
                  <a:schemeClr val="tx1"/>
                </a:solidFill>
              </a:rPr>
              <a:t>, </a:t>
            </a:r>
            <a:r>
              <a:rPr lang="en-US" sz="2400" b="1" dirty="0" err="1">
                <a:solidFill>
                  <a:schemeClr val="tx1"/>
                </a:solidFill>
              </a:rPr>
              <a:t>pyrolysin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dirty="0">
                <a:solidFill>
                  <a:schemeClr val="tx1"/>
                </a:solidFill>
              </a:rPr>
              <a:t>also has an aromatic ring and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solidFill>
                  <a:schemeClr val="tx1"/>
                </a:solidFill>
              </a:rPr>
              <a:t>The UAG is encoded by the stop codon.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solidFill>
                  <a:schemeClr val="tx1"/>
                </a:solidFill>
              </a:rPr>
              <a:t>This unique amino acid, found in archaea and bacteria, was first identified in methanogenic </a:t>
            </a:r>
            <a:r>
              <a:rPr lang="en-US" sz="2400" dirty="0" smtClean="0">
                <a:solidFill>
                  <a:schemeClr val="tx1"/>
                </a:solidFill>
              </a:rPr>
              <a:t>arch</a:t>
            </a:r>
            <a:r>
              <a:rPr lang="tr-TR" sz="2400" dirty="0" err="1" smtClean="0">
                <a:solidFill>
                  <a:schemeClr val="tx1"/>
                </a:solidFill>
              </a:rPr>
              <a:t>aea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  <a:endParaRPr lang="tr-TR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92139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547663" y="548680"/>
            <a:ext cx="7572673" cy="760636"/>
          </a:xfrm>
          <a:noFill/>
        </p:spPr>
        <p:txBody>
          <a:bodyPr>
            <a:normAutofit/>
          </a:bodyPr>
          <a:lstStyle/>
          <a:p>
            <a:r>
              <a:rPr lang="tr-TR" sz="4000" b="1" dirty="0" err="1">
                <a:solidFill>
                  <a:schemeClr val="tx1"/>
                </a:solidFill>
              </a:rPr>
              <a:t>R</a:t>
            </a:r>
            <a:r>
              <a:rPr lang="de-DE" sz="4000" b="1" dirty="0" err="1" smtClean="0">
                <a:solidFill>
                  <a:schemeClr val="tx1"/>
                </a:solidFill>
                <a:effectLst/>
              </a:rPr>
              <a:t>eading</a:t>
            </a:r>
            <a:r>
              <a:rPr lang="de-DE" sz="4000" b="1" dirty="0" smtClean="0">
                <a:solidFill>
                  <a:schemeClr val="tx1"/>
                </a:solidFill>
                <a:effectLst/>
              </a:rPr>
              <a:t> </a:t>
            </a:r>
            <a:r>
              <a:rPr lang="de-DE" sz="4000" b="1" dirty="0" err="1">
                <a:solidFill>
                  <a:schemeClr val="tx1"/>
                </a:solidFill>
                <a:effectLst/>
              </a:rPr>
              <a:t>frame</a:t>
            </a:r>
            <a:r>
              <a:rPr lang="de-DE" sz="4000" b="1" dirty="0">
                <a:solidFill>
                  <a:schemeClr val="tx1"/>
                </a:solidFill>
                <a:effectLst/>
              </a:rPr>
              <a:t> (</a:t>
            </a:r>
            <a:r>
              <a:rPr lang="de-DE" sz="4000" b="1" dirty="0" smtClean="0">
                <a:solidFill>
                  <a:schemeClr val="tx1"/>
                </a:solidFill>
                <a:effectLst/>
              </a:rPr>
              <a:t>RF)</a:t>
            </a:r>
            <a:endParaRPr lang="tr-TR" sz="4000" b="1" dirty="0">
              <a:solidFill>
                <a:schemeClr val="tx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051720" y="1700808"/>
            <a:ext cx="6480720" cy="4535016"/>
          </a:xfrm>
          <a:noFill/>
        </p:spPr>
        <p:txBody>
          <a:bodyPr>
            <a:normAutofit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en-US" sz="2800" dirty="0">
                <a:solidFill>
                  <a:schemeClr val="tx1"/>
                </a:solidFill>
              </a:rPr>
              <a:t>The mRNA has codons encoding various amino acids after the initiating AUG codon, followed by a stop codon. Such an array is called a reading </a:t>
            </a:r>
            <a:r>
              <a:rPr lang="en-US" sz="2800" dirty="0" smtClean="0">
                <a:solidFill>
                  <a:schemeClr val="tx1"/>
                </a:solidFill>
              </a:rPr>
              <a:t>frame</a:t>
            </a:r>
            <a:r>
              <a:rPr lang="tr-TR" sz="2800" dirty="0" smtClean="0">
                <a:solidFill>
                  <a:schemeClr val="tx1"/>
                </a:solidFill>
              </a:rPr>
              <a:t>.</a:t>
            </a:r>
            <a:endParaRPr lang="tr-TR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40611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619672" y="260648"/>
            <a:ext cx="6552728" cy="688628"/>
          </a:xfrm>
          <a:noFill/>
        </p:spPr>
        <p:txBody>
          <a:bodyPr/>
          <a:lstStyle/>
          <a:p>
            <a:r>
              <a:rPr lang="de-DE" sz="2800" b="1" dirty="0">
                <a:solidFill>
                  <a:schemeClr val="tx1"/>
                </a:solidFill>
                <a:effectLst/>
              </a:rPr>
              <a:t>Open Reading Frame</a:t>
            </a:r>
            <a:r>
              <a:rPr lang="de-DE" sz="2800" dirty="0">
                <a:solidFill>
                  <a:schemeClr val="tx1"/>
                </a:solidFill>
                <a:effectLst/>
              </a:rPr>
              <a:t> (</a:t>
            </a:r>
            <a:r>
              <a:rPr lang="de-DE" sz="2800" b="1" dirty="0" smtClean="0">
                <a:solidFill>
                  <a:schemeClr val="tx1"/>
                </a:solidFill>
                <a:effectLst/>
              </a:rPr>
              <a:t>ORF</a:t>
            </a:r>
            <a:r>
              <a:rPr lang="de-DE" sz="2800" dirty="0" smtClean="0">
                <a:solidFill>
                  <a:schemeClr val="tx1"/>
                </a:solidFill>
                <a:effectLst/>
              </a:rPr>
              <a:t>)</a:t>
            </a:r>
            <a:endParaRPr lang="tr-TR" sz="2800" dirty="0">
              <a:solidFill>
                <a:schemeClr val="tx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751040"/>
          </a:xfrm>
          <a:noFill/>
        </p:spPr>
        <p:txBody>
          <a:bodyPr>
            <a:normAutofit fontScale="77500" lnSpcReduction="20000"/>
          </a:bodyPr>
          <a:lstStyle/>
          <a:p>
            <a:pPr>
              <a:lnSpc>
                <a:spcPct val="160000"/>
              </a:lnSpc>
            </a:pPr>
            <a:r>
              <a:rPr lang="en-US" sz="2800" dirty="0">
                <a:solidFill>
                  <a:schemeClr val="tx1"/>
                </a:solidFill>
              </a:rPr>
              <a:t>In genome sequence analysis, it is very important to locate the genes encoding protein.</a:t>
            </a:r>
          </a:p>
          <a:p>
            <a:pPr>
              <a:lnSpc>
                <a:spcPct val="160000"/>
              </a:lnSpc>
            </a:pPr>
            <a:r>
              <a:rPr lang="en-US" sz="2800" dirty="0">
                <a:solidFill>
                  <a:schemeClr val="tx1"/>
                </a:solidFill>
              </a:rPr>
              <a:t>If an RNA can be transcribed, this part of the DNA must contain ORF.</a:t>
            </a:r>
          </a:p>
          <a:p>
            <a:pPr>
              <a:lnSpc>
                <a:spcPct val="160000"/>
              </a:lnSpc>
            </a:pPr>
            <a:r>
              <a:rPr lang="en-US" sz="2800" dirty="0">
                <a:solidFill>
                  <a:schemeClr val="tx1"/>
                </a:solidFill>
              </a:rPr>
              <a:t>That is, a start codon, codons that encode amino acids, and a stop codon are found in DNA.</a:t>
            </a:r>
          </a:p>
          <a:p>
            <a:pPr>
              <a:lnSpc>
                <a:spcPct val="160000"/>
              </a:lnSpc>
            </a:pPr>
            <a:r>
              <a:rPr lang="en-US" sz="2800" dirty="0">
                <a:solidFill>
                  <a:schemeClr val="tx1"/>
                </a:solidFill>
              </a:rPr>
              <a:t>The identification of such ORFs in DNA, whether it is a protein or not, is extremely important in genetic engineering studies.</a:t>
            </a:r>
            <a:endParaRPr lang="tr-TR" sz="2800" dirty="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25736208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6303</TotalTime>
  <Words>717</Words>
  <Application>Microsoft Office PowerPoint</Application>
  <PresentationFormat>Ekran Gösterisi (4:3)</PresentationFormat>
  <Paragraphs>59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20" baseType="lpstr">
      <vt:lpstr>Arial</vt:lpstr>
      <vt:lpstr>Calibri</vt:lpstr>
      <vt:lpstr>Century Gothic</vt:lpstr>
      <vt:lpstr>Tahoma</vt:lpstr>
      <vt:lpstr>Wingdings</vt:lpstr>
      <vt:lpstr>Wingdings 3</vt:lpstr>
      <vt:lpstr>Duman</vt:lpstr>
      <vt:lpstr>STRUCTURE AND FUNCTION OF RNA</vt:lpstr>
      <vt:lpstr>STRUCTURE AND FUNCTION OF RNA</vt:lpstr>
      <vt:lpstr>RNA Polymerase</vt:lpstr>
      <vt:lpstr>RNA Polymerase</vt:lpstr>
      <vt:lpstr>The gene is a DNA region whose final product may be a polypeptide or an RNA molecule.</vt:lpstr>
      <vt:lpstr>PowerPoint Sunusu</vt:lpstr>
      <vt:lpstr>PowerPoint Sunusu</vt:lpstr>
      <vt:lpstr>Reading frame (RF)</vt:lpstr>
      <vt:lpstr>Open Reading Frame (ORF)</vt:lpstr>
      <vt:lpstr>Transfer RNA </vt:lpstr>
      <vt:lpstr>PowerPoint Sunusu</vt:lpstr>
      <vt:lpstr>PowerPoint Sunusu</vt:lpstr>
      <vt:lpstr>Termination of the Protein Synthesis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onur</dc:creator>
  <cp:lastModifiedBy>sevgi</cp:lastModifiedBy>
  <cp:revision>618</cp:revision>
  <dcterms:created xsi:type="dcterms:W3CDTF">2005-03-28T14:51:35Z</dcterms:created>
  <dcterms:modified xsi:type="dcterms:W3CDTF">2020-01-17T06:46:49Z</dcterms:modified>
</cp:coreProperties>
</file>