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5"/>
  </p:notesMasterIdLst>
  <p:sldIdLst>
    <p:sldId id="516" r:id="rId2"/>
    <p:sldId id="583" r:id="rId3"/>
    <p:sldId id="517" r:id="rId4"/>
    <p:sldId id="518" r:id="rId5"/>
    <p:sldId id="519" r:id="rId6"/>
    <p:sldId id="520" r:id="rId7"/>
    <p:sldId id="521" r:id="rId8"/>
    <p:sldId id="523" r:id="rId9"/>
    <p:sldId id="524" r:id="rId10"/>
    <p:sldId id="525" r:id="rId11"/>
    <p:sldId id="487" r:id="rId12"/>
    <p:sldId id="280" r:id="rId13"/>
    <p:sldId id="527" r:id="rId1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66"/>
    <a:srgbClr val="FFFF00"/>
    <a:srgbClr val="0066FF"/>
    <a:srgbClr val="000099"/>
    <a:srgbClr val="111111"/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B0166-80FD-4CAE-8979-FDAEB6342DF0}" type="datetimeFigureOut">
              <a:rPr lang="tr-TR" smtClean="0"/>
              <a:pPr/>
              <a:t>17.01.2020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C9F57-933D-4433-969F-844F0CD630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08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863F38E3-9EF7-4D52-9748-F9C35D961F5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5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49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4956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647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454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949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279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1E9DA-33B6-4B39-BAAF-7B16A5558A8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6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32F93-F701-4EAC-A58B-61366391E84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26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04FE673-097B-47CE-9B5C-091C62B4C77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70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C16E98C-625B-4F15-B7D4-8D31CE4AA13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99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4835E157-DCE8-4202-A2F4-C5C3C93551F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98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3364B-630F-4D23-AB4E-A34F098D1C1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78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42176-17DD-4FE5-BB12-F5634161FD1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87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C675F-915D-4382-A462-4328557A018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11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19F39D6-EC6E-4594-9821-48C79015527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92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86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63688" y="1340768"/>
            <a:ext cx="6589199" cy="716658"/>
          </a:xfrm>
          <a:noFill/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  <a:effectLst/>
              </a:rPr>
              <a:t>STRUCTURE AND FUNCTION OF RNA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5656" y="2708920"/>
            <a:ext cx="7211144" cy="2520280"/>
          </a:xfrm>
          <a:noFill/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Not double stranded (except some viruses</a:t>
            </a:r>
            <a:r>
              <a:rPr lang="en-US" sz="2800" dirty="0" smtClean="0">
                <a:solidFill>
                  <a:schemeClr val="tx1"/>
                </a:solidFill>
              </a:rPr>
              <a:t>),</a:t>
            </a:r>
            <a:endParaRPr lang="tr-TR" sz="2800" dirty="0" smtClean="0">
              <a:solidFill>
                <a:schemeClr val="tx1"/>
              </a:solidFill>
            </a:endParaRPr>
          </a:p>
          <a:p>
            <a:r>
              <a:rPr lang="de-DE" sz="2800" dirty="0" err="1" smtClean="0">
                <a:solidFill>
                  <a:schemeClr val="tx1"/>
                </a:solidFill>
                <a:effectLst/>
              </a:rPr>
              <a:t>deo</a:t>
            </a:r>
            <a:r>
              <a:rPr lang="tr-TR" sz="2800" dirty="0" err="1" smtClean="0">
                <a:solidFill>
                  <a:schemeClr val="tx1"/>
                </a:solidFill>
              </a:rPr>
              <a:t>xy</a:t>
            </a:r>
            <a:r>
              <a:rPr lang="de-DE" sz="2800" dirty="0" err="1" smtClean="0">
                <a:solidFill>
                  <a:schemeClr val="tx1"/>
                </a:solidFill>
                <a:effectLst/>
              </a:rPr>
              <a:t>ribo</a:t>
            </a:r>
            <a:r>
              <a:rPr lang="tr-TR" sz="2800" dirty="0" smtClean="0">
                <a:solidFill>
                  <a:schemeClr val="tx1"/>
                </a:solidFill>
                <a:effectLst/>
              </a:rPr>
              <a:t>se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effectLst/>
                <a:sym typeface="Wingdings" pitchFamily="2" charset="2"/>
              </a:rPr>
              <a:t>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r</a:t>
            </a:r>
            <a:r>
              <a:rPr lang="tr-TR" sz="2800" dirty="0">
                <a:solidFill>
                  <a:schemeClr val="tx1"/>
                </a:solidFill>
              </a:rPr>
              <a:t>i</a:t>
            </a:r>
            <a:r>
              <a:rPr lang="de-DE" sz="2800" dirty="0" err="1" smtClean="0">
                <a:solidFill>
                  <a:schemeClr val="tx1"/>
                </a:solidFill>
                <a:effectLst/>
              </a:rPr>
              <a:t>bo</a:t>
            </a:r>
            <a:r>
              <a:rPr lang="tr-TR" sz="2800" dirty="0" smtClean="0">
                <a:solidFill>
                  <a:schemeClr val="tx1"/>
                </a:solidFill>
                <a:effectLst/>
              </a:rPr>
              <a:t>se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r>
              <a:rPr lang="de-DE" sz="2800" dirty="0" smtClean="0">
                <a:solidFill>
                  <a:schemeClr val="tx1"/>
                </a:solidFill>
                <a:effectLst/>
              </a:rPr>
              <a:t>t</a:t>
            </a:r>
            <a:r>
              <a:rPr lang="tr-TR" sz="2800" dirty="0" err="1" smtClean="0">
                <a:solidFill>
                  <a:schemeClr val="tx1"/>
                </a:solidFill>
                <a:effectLst/>
              </a:rPr>
              <a:t>hy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min</a:t>
            </a:r>
            <a:r>
              <a:rPr lang="tr-TR" sz="2800" dirty="0">
                <a:solidFill>
                  <a:schemeClr val="tx1"/>
                </a:solidFill>
              </a:rPr>
              <a:t>e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effectLst/>
                <a:sym typeface="Wingdings" pitchFamily="2" charset="2"/>
              </a:rPr>
              <a:t>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effectLst/>
              </a:rPr>
              <a:t>ura</a:t>
            </a:r>
            <a:r>
              <a:rPr lang="tr-TR" sz="2800" dirty="0" smtClean="0">
                <a:solidFill>
                  <a:schemeClr val="tx1"/>
                </a:solidFill>
                <a:effectLst/>
              </a:rPr>
              <a:t>c</a:t>
            </a:r>
            <a:r>
              <a:rPr lang="de-DE" sz="2800" dirty="0" err="1" smtClean="0">
                <a:solidFill>
                  <a:schemeClr val="tx1"/>
                </a:solidFill>
                <a:effectLst/>
              </a:rPr>
              <a:t>il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484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32644"/>
          </a:xfrm>
          <a:noFill/>
        </p:spPr>
        <p:txBody>
          <a:bodyPr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Transfer RNA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  <a:noFill/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There are 60 different </a:t>
            </a:r>
            <a:r>
              <a:rPr lang="en-US" sz="2800" dirty="0" err="1">
                <a:solidFill>
                  <a:schemeClr val="tx1"/>
                </a:solidFill>
              </a:rPr>
              <a:t>tRNAs</a:t>
            </a:r>
            <a:r>
              <a:rPr lang="en-US" sz="2800" dirty="0">
                <a:solidFill>
                  <a:schemeClr val="tx1"/>
                </a:solidFill>
              </a:rPr>
              <a:t> in bacteria and 100-110 different types in mammals.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The </a:t>
            </a:r>
            <a:r>
              <a:rPr lang="en-US" sz="2800" dirty="0" err="1">
                <a:solidFill>
                  <a:schemeClr val="tx1"/>
                </a:solidFill>
              </a:rPr>
              <a:t>tRNA</a:t>
            </a:r>
            <a:r>
              <a:rPr lang="en-US" sz="2800" dirty="0">
                <a:solidFill>
                  <a:schemeClr val="tx1"/>
                </a:solidFill>
              </a:rPr>
              <a:t> is short (73-93 nucleotides) and single stranded.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Double strands are formed in the </a:t>
            </a:r>
            <a:r>
              <a:rPr lang="en-US" sz="2800" dirty="0" err="1">
                <a:solidFill>
                  <a:schemeClr val="tx1"/>
                </a:solidFill>
              </a:rPr>
              <a:t>tRNA</a:t>
            </a:r>
            <a:r>
              <a:rPr lang="en-US" sz="2800" dirty="0">
                <a:solidFill>
                  <a:schemeClr val="tx1"/>
                </a:solidFill>
              </a:rPr>
              <a:t> by folding.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The </a:t>
            </a:r>
            <a:r>
              <a:rPr lang="en-US" sz="2800" dirty="0" err="1">
                <a:solidFill>
                  <a:schemeClr val="tx1"/>
                </a:solidFill>
              </a:rPr>
              <a:t>tRNA</a:t>
            </a:r>
            <a:r>
              <a:rPr lang="en-US" sz="2800" dirty="0">
                <a:solidFill>
                  <a:schemeClr val="tx1"/>
                </a:solidFill>
              </a:rPr>
              <a:t> contains three nucleotides called </a:t>
            </a:r>
            <a:r>
              <a:rPr lang="en-US" sz="2800" b="1" dirty="0">
                <a:solidFill>
                  <a:schemeClr val="tx1"/>
                </a:solidFill>
              </a:rPr>
              <a:t>anticodons</a:t>
            </a:r>
            <a:r>
              <a:rPr lang="en-US" sz="2800" dirty="0">
                <a:solidFill>
                  <a:schemeClr val="tx1"/>
                </a:solidFill>
              </a:rPr>
              <a:t> that recognize the codon in the mRNA.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The three nucleotides (acceptor ends) at the 3 ’end of all </a:t>
            </a:r>
            <a:r>
              <a:rPr lang="en-US" sz="2800" dirty="0" err="1">
                <a:solidFill>
                  <a:schemeClr val="tx1"/>
                </a:solidFill>
              </a:rPr>
              <a:t>tRNAs</a:t>
            </a:r>
            <a:r>
              <a:rPr lang="en-US" sz="2800" dirty="0">
                <a:solidFill>
                  <a:schemeClr val="tx1"/>
                </a:solidFill>
              </a:rPr>
              <a:t> do not form pairs, but have a CCA sequence. The amino acid to be transported to the ribose of the most extreme adenine is covalently linked by ester bonds.</a:t>
            </a:r>
            <a:endParaRPr lang="tr-TR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2750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 txBox="1">
            <a:spLocks/>
          </p:cNvSpPr>
          <p:nvPr/>
        </p:nvSpPr>
        <p:spPr>
          <a:xfrm>
            <a:off x="1259632" y="908720"/>
            <a:ext cx="7549921" cy="4680520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effectLst/>
              </a:rPr>
              <a:t>Protein synthesis;</a:t>
            </a:r>
          </a:p>
          <a:p>
            <a:r>
              <a:rPr lang="en-US" sz="3200" dirty="0">
                <a:solidFill>
                  <a:schemeClr val="tx1"/>
                </a:solidFill>
                <a:effectLst/>
              </a:rPr>
              <a:t>1. </a:t>
            </a:r>
            <a:r>
              <a:rPr lang="tr-TR" sz="3200" dirty="0" err="1" smtClean="0">
                <a:solidFill>
                  <a:schemeClr val="tx1"/>
                </a:solidFill>
                <a:effectLst/>
              </a:rPr>
              <a:t>Initiation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,</a:t>
            </a:r>
            <a:endParaRPr lang="en-US" sz="3200" dirty="0">
              <a:solidFill>
                <a:schemeClr val="tx1"/>
              </a:solidFill>
              <a:effectLst/>
            </a:endParaRPr>
          </a:p>
          <a:p>
            <a:r>
              <a:rPr lang="tr-TR" sz="3200" dirty="0" smtClean="0">
                <a:solidFill>
                  <a:schemeClr val="tx1"/>
                </a:solidFill>
                <a:effectLst/>
              </a:rPr>
              <a:t>2. </a:t>
            </a:r>
            <a:r>
              <a:rPr lang="tr-TR" sz="3200" dirty="0" err="1" smtClean="0">
                <a:solidFill>
                  <a:schemeClr val="tx1"/>
                </a:solidFill>
                <a:effectLst/>
              </a:rPr>
              <a:t>Elongation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,</a:t>
            </a:r>
            <a:endParaRPr lang="en-US" sz="3200" dirty="0">
              <a:solidFill>
                <a:schemeClr val="tx1"/>
              </a:solidFill>
              <a:effectLst/>
            </a:endParaRPr>
          </a:p>
          <a:p>
            <a:r>
              <a:rPr lang="en-US" sz="3200" dirty="0">
                <a:solidFill>
                  <a:schemeClr val="tx1"/>
                </a:solidFill>
                <a:effectLst/>
              </a:rPr>
              <a:t>3. Termination and</a:t>
            </a:r>
          </a:p>
          <a:p>
            <a:r>
              <a:rPr lang="en-US" sz="3200" dirty="0">
                <a:solidFill>
                  <a:schemeClr val="tx1"/>
                </a:solidFill>
                <a:effectLst/>
              </a:rPr>
              <a:t>4. </a:t>
            </a:r>
            <a:r>
              <a:rPr lang="tr-TR" sz="3200" dirty="0" smtClean="0">
                <a:solidFill>
                  <a:schemeClr val="tx1"/>
                </a:solidFill>
                <a:effectLst/>
              </a:rPr>
              <a:t>F</a:t>
            </a:r>
            <a:r>
              <a:rPr lang="en-US" sz="3200" dirty="0" err="1" smtClean="0">
                <a:solidFill>
                  <a:schemeClr val="tx1"/>
                </a:solidFill>
                <a:effectLst/>
              </a:rPr>
              <a:t>olding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200" dirty="0">
                <a:solidFill>
                  <a:schemeClr val="tx1"/>
                </a:solidFill>
                <a:effectLst/>
              </a:rPr>
              <a:t>of the polypeptide</a:t>
            </a:r>
          </a:p>
          <a:p>
            <a:endParaRPr lang="tr-TR" sz="3200" dirty="0" smtClean="0">
              <a:solidFill>
                <a:schemeClr val="tx1"/>
              </a:solidFill>
              <a:effectLst/>
            </a:endParaRPr>
          </a:p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Start </a:t>
            </a:r>
            <a:r>
              <a:rPr lang="en-US" sz="3200" dirty="0">
                <a:solidFill>
                  <a:schemeClr val="tx1"/>
                </a:solidFill>
                <a:effectLst/>
              </a:rPr>
              <a:t>of protein synthesis:</a:t>
            </a:r>
          </a:p>
          <a:p>
            <a:r>
              <a:rPr lang="en-US" sz="3200" dirty="0">
                <a:solidFill>
                  <a:schemeClr val="tx1"/>
                </a:solidFill>
                <a:effectLst/>
              </a:rPr>
              <a:t>At the 5 ’end of the mRNA is the Shine-</a:t>
            </a:r>
            <a:r>
              <a:rPr lang="en-US" sz="3200" dirty="0" err="1">
                <a:solidFill>
                  <a:schemeClr val="tx1"/>
                </a:solidFill>
                <a:effectLst/>
              </a:rPr>
              <a:t>Dalgarno</a:t>
            </a:r>
            <a:r>
              <a:rPr lang="en-US" sz="3200" dirty="0">
                <a:solidFill>
                  <a:schemeClr val="tx1"/>
                </a:solidFill>
                <a:effectLst/>
              </a:rPr>
              <a:t> sequence with 3-9 nucleotides.</a:t>
            </a:r>
            <a:endParaRPr lang="tr-TR" sz="3200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1791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683568" y="2348880"/>
            <a:ext cx="8075240" cy="2376264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>
                <a:effectLst/>
              </a:rPr>
              <a:t>It can synthesize multiple ribosome proteins on an mRNA. This group of ribosomes is called </a:t>
            </a:r>
            <a:r>
              <a:rPr lang="en-US" b="1" dirty="0" err="1">
                <a:effectLst/>
              </a:rPr>
              <a:t>polysomes</a:t>
            </a:r>
            <a:r>
              <a:rPr lang="en-US" dirty="0">
                <a:effectLst/>
              </a:rPr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4170" y="332656"/>
            <a:ext cx="7452320" cy="760636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chemeClr val="tx1"/>
                </a:solidFill>
                <a:effectLst/>
              </a:rPr>
              <a:t>Termination</a:t>
            </a:r>
            <a:r>
              <a:rPr lang="tr-TR" b="1" dirty="0" smtClean="0">
                <a:solidFill>
                  <a:schemeClr val="tx1"/>
                </a:solidFill>
                <a:effectLst/>
              </a:rPr>
              <a:t> of the Protein </a:t>
            </a:r>
            <a:r>
              <a:rPr lang="tr-TR" b="1" dirty="0" err="1" smtClean="0">
                <a:solidFill>
                  <a:schemeClr val="tx1"/>
                </a:solidFill>
                <a:effectLst/>
              </a:rPr>
              <a:t>Synthesis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1556792"/>
            <a:ext cx="7380312" cy="5056150"/>
          </a:xfrm>
          <a:noFill/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If there is no </a:t>
            </a:r>
            <a:r>
              <a:rPr lang="en-US" sz="2400" dirty="0" err="1" smtClean="0">
                <a:solidFill>
                  <a:schemeClr val="tx1"/>
                </a:solidFill>
              </a:rPr>
              <a:t>stopp</a:t>
            </a:r>
            <a:r>
              <a:rPr lang="tr-TR" sz="2400" dirty="0" smtClean="0">
                <a:solidFill>
                  <a:schemeClr val="tx1"/>
                </a:solidFill>
              </a:rPr>
              <a:t>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codon in the mRNA, the ribosome cannot be separated from the mRNA.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ribosome becomes trapped.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A small </a:t>
            </a:r>
            <a:r>
              <a:rPr lang="en-US" sz="2400" dirty="0" err="1">
                <a:solidFill>
                  <a:schemeClr val="tx1"/>
                </a:solidFill>
              </a:rPr>
              <a:t>tmRNA</a:t>
            </a:r>
            <a:r>
              <a:rPr lang="en-US" sz="2400" dirty="0">
                <a:solidFill>
                  <a:schemeClr val="tx1"/>
                </a:solidFill>
              </a:rPr>
              <a:t> molecule drives the standing ribosome.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err="1">
                <a:solidFill>
                  <a:schemeClr val="tx1"/>
                </a:solidFill>
              </a:rPr>
              <a:t>tmRNA</a:t>
            </a:r>
            <a:r>
              <a:rPr lang="en-US" sz="2400" dirty="0">
                <a:solidFill>
                  <a:schemeClr val="tx1"/>
                </a:solidFill>
              </a:rPr>
              <a:t> contains the alanine amino acid and the mRNA fragment carrying the stop codon.</a:t>
            </a:r>
          </a:p>
          <a:p>
            <a:r>
              <a:rPr lang="en-US" sz="2400" dirty="0">
                <a:solidFill>
                  <a:schemeClr val="tx1"/>
                </a:solidFill>
              </a:rPr>
              <a:t>When the </a:t>
            </a:r>
            <a:r>
              <a:rPr lang="en-US" sz="2400" dirty="0" err="1">
                <a:solidFill>
                  <a:schemeClr val="tx1"/>
                </a:solidFill>
              </a:rPr>
              <a:t>tmRNA</a:t>
            </a:r>
            <a:r>
              <a:rPr lang="en-US" sz="2400" dirty="0">
                <a:solidFill>
                  <a:schemeClr val="tx1"/>
                </a:solidFill>
              </a:rPr>
              <a:t> binds to the ribosome, the stop codon </a:t>
            </a:r>
            <a:r>
              <a:rPr lang="en-US" sz="2400" b="1" dirty="0" err="1" smtClean="0">
                <a:solidFill>
                  <a:schemeClr val="tx1"/>
                </a:solidFill>
              </a:rPr>
              <a:t>releas</a:t>
            </a:r>
            <a:r>
              <a:rPr lang="tr-TR" sz="2400" b="1" dirty="0" err="1" smtClean="0">
                <a:solidFill>
                  <a:schemeClr val="tx1"/>
                </a:solidFill>
              </a:rPr>
              <a:t>ing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factor</a:t>
            </a:r>
            <a:r>
              <a:rPr lang="en-US" sz="2400" dirty="0">
                <a:solidFill>
                  <a:schemeClr val="tx1"/>
                </a:solidFill>
              </a:rPr>
              <a:t> binds and protein synthesis is terminated.</a:t>
            </a:r>
            <a:endParaRPr lang="tr-TR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24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  <a:noFill/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STRUCTURE AND FUNCTION OF RNA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32312"/>
          </a:xfrm>
          <a:noFill/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messenger RNA (mRNA),</a:t>
            </a:r>
          </a:p>
          <a:p>
            <a:r>
              <a:rPr lang="en-US" sz="4000" dirty="0">
                <a:solidFill>
                  <a:schemeClr val="tx1"/>
                </a:solidFill>
              </a:rPr>
              <a:t>Transfer RNA (</a:t>
            </a:r>
            <a:r>
              <a:rPr lang="en-US" sz="4000" dirty="0" err="1">
                <a:solidFill>
                  <a:schemeClr val="tx1"/>
                </a:solidFill>
              </a:rPr>
              <a:t>tRNA</a:t>
            </a:r>
            <a:r>
              <a:rPr lang="en-US" sz="4000" dirty="0">
                <a:solidFill>
                  <a:schemeClr val="tx1"/>
                </a:solidFill>
              </a:rPr>
              <a:t>)</a:t>
            </a:r>
          </a:p>
          <a:p>
            <a:r>
              <a:rPr lang="en-US" sz="4000" dirty="0">
                <a:solidFill>
                  <a:schemeClr val="tx1"/>
                </a:solidFill>
              </a:rPr>
              <a:t>ribosomal RNA (</a:t>
            </a:r>
            <a:r>
              <a:rPr lang="en-US" sz="4000" dirty="0" err="1">
                <a:solidFill>
                  <a:schemeClr val="tx1"/>
                </a:solidFill>
              </a:rPr>
              <a:t>rRNA</a:t>
            </a:r>
            <a:r>
              <a:rPr lang="en-US" sz="4000" dirty="0">
                <a:solidFill>
                  <a:schemeClr val="tx1"/>
                </a:solidFill>
              </a:rPr>
              <a:t>)</a:t>
            </a:r>
          </a:p>
          <a:p>
            <a:r>
              <a:rPr lang="en-US" sz="4000" dirty="0">
                <a:solidFill>
                  <a:schemeClr val="tx1"/>
                </a:solidFill>
              </a:rPr>
              <a:t>mRNA is less stable than others and can be cleaved by cellular nuclease.</a:t>
            </a:r>
            <a:endParaRPr lang="tr-TR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484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04652"/>
          </a:xfrm>
          <a:noFill/>
        </p:spPr>
        <p:txBody>
          <a:bodyPr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effectLst/>
              </a:rPr>
              <a:t>RNA Pol</a:t>
            </a:r>
            <a:r>
              <a:rPr lang="tr-TR" b="1" dirty="0" smtClean="0">
                <a:solidFill>
                  <a:schemeClr val="tx1"/>
                </a:solidFill>
                <a:effectLst/>
              </a:rPr>
              <a:t>y</a:t>
            </a:r>
            <a:r>
              <a:rPr lang="de-DE" b="1" dirty="0" err="1" smtClean="0">
                <a:solidFill>
                  <a:schemeClr val="tx1"/>
                </a:solidFill>
                <a:effectLst/>
              </a:rPr>
              <a:t>mera</a:t>
            </a:r>
            <a:r>
              <a:rPr lang="tr-TR" b="1" dirty="0" smtClean="0">
                <a:solidFill>
                  <a:schemeClr val="tx1"/>
                </a:solidFill>
                <a:effectLst/>
              </a:rPr>
              <a:t>se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040560"/>
          </a:xfrm>
          <a:noFill/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en-US" sz="2400" dirty="0">
                <a:solidFill>
                  <a:schemeClr val="tx1"/>
                </a:solidFill>
              </a:rPr>
              <a:t>It </a:t>
            </a:r>
            <a:r>
              <a:rPr lang="en-US" sz="2400" dirty="0" smtClean="0">
                <a:solidFill>
                  <a:schemeClr val="tx1"/>
                </a:solidFill>
              </a:rPr>
              <a:t>t</a:t>
            </a:r>
            <a:r>
              <a:rPr lang="tr-TR" sz="2400" dirty="0" err="1" smtClean="0">
                <a:solidFill>
                  <a:schemeClr val="tx1"/>
                </a:solidFill>
              </a:rPr>
              <a:t>ransfers</a:t>
            </a:r>
            <a:r>
              <a:rPr lang="tr-TR" sz="2400" dirty="0" smtClean="0">
                <a:solidFill>
                  <a:schemeClr val="tx1"/>
                </a:solidFill>
              </a:rPr>
              <a:t> the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genetic information from DNA to mRNA.</a:t>
            </a:r>
          </a:p>
          <a:p>
            <a:pPr>
              <a:lnSpc>
                <a:spcPct val="160000"/>
              </a:lnSpc>
            </a:pPr>
            <a:r>
              <a:rPr lang="en-US" sz="2400" dirty="0">
                <a:solidFill>
                  <a:schemeClr val="tx1"/>
                </a:solidFill>
              </a:rPr>
              <a:t>Catalysts the formation of phosphodiester bonds between ribonucleotides.</a:t>
            </a:r>
          </a:p>
          <a:p>
            <a:pPr>
              <a:lnSpc>
                <a:spcPct val="160000"/>
              </a:lnSpc>
            </a:pPr>
            <a:r>
              <a:rPr lang="en-US" sz="2400" dirty="0">
                <a:solidFill>
                  <a:schemeClr val="tx1"/>
                </a:solidFill>
              </a:rPr>
              <a:t>The extension of the RNA chain occurs by the addition of nucleotides to the 3 ’OH end of the ribose as in DNA.</a:t>
            </a:r>
          </a:p>
          <a:p>
            <a:pPr>
              <a:lnSpc>
                <a:spcPct val="160000"/>
              </a:lnSpc>
            </a:pPr>
            <a:r>
              <a:rPr lang="en-US" sz="2400" dirty="0">
                <a:solidFill>
                  <a:schemeClr val="tx1"/>
                </a:solidFill>
              </a:rPr>
              <a:t>RNA polymerase synthesizes in the 5 </a:t>
            </a:r>
            <a:r>
              <a:rPr lang="en-US" sz="2400" dirty="0" smtClean="0">
                <a:solidFill>
                  <a:schemeClr val="tx1"/>
                </a:solidFill>
              </a:rPr>
              <a:t>‘</a:t>
            </a:r>
            <a:r>
              <a:rPr lang="tr-TR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smtClean="0">
                <a:solidFill>
                  <a:schemeClr val="tx1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' direction like DNA polymerase but does not require a primer.</a:t>
            </a:r>
          </a:p>
          <a:p>
            <a:pPr>
              <a:lnSpc>
                <a:spcPct val="160000"/>
              </a:lnSpc>
            </a:pPr>
            <a:r>
              <a:rPr lang="en-US" sz="2400" dirty="0">
                <a:solidFill>
                  <a:schemeClr val="tx1"/>
                </a:solidFill>
              </a:rPr>
              <a:t>Unlike DNA polymerase, the first base in mRNA synthesized is usually a purine.</a:t>
            </a:r>
          </a:p>
          <a:p>
            <a:pPr>
              <a:lnSpc>
                <a:spcPct val="160000"/>
              </a:lnSpc>
            </a:pPr>
            <a:r>
              <a:rPr lang="en-US" sz="2400" dirty="0">
                <a:solidFill>
                  <a:schemeClr val="tx1"/>
                </a:solidFill>
              </a:rPr>
              <a:t>RNA polymerase uses a single strand of double-stranded DNA as a template.</a:t>
            </a:r>
          </a:p>
          <a:p>
            <a:pPr>
              <a:lnSpc>
                <a:spcPct val="160000"/>
              </a:lnSpc>
            </a:pPr>
            <a:r>
              <a:rPr lang="en-US" sz="2400" dirty="0">
                <a:solidFill>
                  <a:schemeClr val="tx1"/>
                </a:solidFill>
              </a:rPr>
              <a:t>Genes are found in both strands of DNA.</a:t>
            </a:r>
            <a:endParaRPr lang="tr-TR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4283968" y="3212976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29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779096" cy="904652"/>
          </a:xfrm>
          <a:noFill/>
        </p:spPr>
        <p:txBody>
          <a:bodyPr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RNA Pol</a:t>
            </a:r>
            <a:r>
              <a:rPr lang="tr-TR" b="1" dirty="0">
                <a:solidFill>
                  <a:schemeClr val="tx1"/>
                </a:solidFill>
              </a:rPr>
              <a:t>y</a:t>
            </a:r>
            <a:r>
              <a:rPr lang="de-DE" b="1" dirty="0" err="1">
                <a:solidFill>
                  <a:schemeClr val="tx1"/>
                </a:solidFill>
              </a:rPr>
              <a:t>mera</a:t>
            </a:r>
            <a:r>
              <a:rPr lang="tr-TR" b="1" dirty="0">
                <a:solidFill>
                  <a:schemeClr val="tx1"/>
                </a:solidFill>
              </a:rPr>
              <a:t>se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63688" y="1412776"/>
            <a:ext cx="6923112" cy="5256584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>
                <a:solidFill>
                  <a:schemeClr val="tx1"/>
                </a:solidFill>
              </a:rPr>
              <a:t>RNA </a:t>
            </a:r>
            <a:r>
              <a:rPr lang="tr-TR" dirty="0" err="1" smtClean="0">
                <a:solidFill>
                  <a:schemeClr val="tx1"/>
                </a:solidFill>
              </a:rPr>
              <a:t>Polymerases</a:t>
            </a:r>
            <a:r>
              <a:rPr lang="tr-TR" dirty="0" smtClean="0">
                <a:solidFill>
                  <a:schemeClr val="tx1"/>
                </a:solidFill>
              </a:rPr>
              <a:t> are </a:t>
            </a:r>
            <a:r>
              <a:rPr lang="tr-TR" dirty="0">
                <a:solidFill>
                  <a:schemeClr val="tx1"/>
                </a:solidFill>
              </a:rPr>
              <a:t>c</a:t>
            </a:r>
            <a:r>
              <a:rPr lang="en-US" dirty="0" err="1" smtClean="0">
                <a:solidFill>
                  <a:schemeClr val="tx1"/>
                </a:solidFill>
              </a:rPr>
              <a:t>omplex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enzymes.</a:t>
            </a:r>
          </a:p>
          <a:p>
            <a:pPr>
              <a:lnSpc>
                <a:spcPct val="150000"/>
              </a:lnSpc>
            </a:pPr>
            <a:r>
              <a:rPr lang="en-US" i="1" dirty="0">
                <a:solidFill>
                  <a:schemeClr val="tx1"/>
                </a:solidFill>
              </a:rPr>
              <a:t>E. coli </a:t>
            </a:r>
            <a:r>
              <a:rPr lang="en-US" dirty="0">
                <a:solidFill>
                  <a:schemeClr val="tx1"/>
                </a:solidFill>
              </a:rPr>
              <a:t>contains five subunits β, β ’, α (2 copies), ω (omega) and σ (sigma).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All of these subunits combine to form the active form of the so-called holoenzyme.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The sigma factor can be readily separated from this enzyme.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The role of sigma is to recognize the appropriate site in DNA to initiate RNA synthesis.</a:t>
            </a:r>
            <a:endParaRPr lang="tr-TR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16705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73941"/>
            <a:ext cx="8229600" cy="3496940"/>
          </a:xfrm>
          <a:noFill/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The gene </a:t>
            </a:r>
            <a:r>
              <a:rPr lang="en-US" dirty="0">
                <a:solidFill>
                  <a:schemeClr val="tx1"/>
                </a:solidFill>
              </a:rPr>
              <a:t>is a DNA region whose final product may be a polypeptide or an RNA molecule.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29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7624" y="1484784"/>
            <a:ext cx="7499176" cy="4535016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The genetic code contains the codon for 20 amino acids.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Amino acids can be modified and incorporated into the protein structure by posttranslational modification.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21. The amino acid </a:t>
            </a:r>
            <a:r>
              <a:rPr lang="en-US" dirty="0" err="1">
                <a:solidFill>
                  <a:schemeClr val="tx1"/>
                </a:solidFill>
              </a:rPr>
              <a:t>Selenocysteine</a:t>
            </a:r>
            <a:r>
              <a:rPr lang="en-US" dirty="0">
                <a:solidFill>
                  <a:schemeClr val="tx1"/>
                </a:solidFill>
              </a:rPr>
              <a:t> has the same structure as cysteine, with selenium in the </a:t>
            </a:r>
            <a:r>
              <a:rPr lang="en-US" dirty="0" err="1">
                <a:solidFill>
                  <a:schemeClr val="tx1"/>
                </a:solidFill>
              </a:rPr>
              <a:t>selenocysteine</a:t>
            </a:r>
            <a:r>
              <a:rPr lang="en-US" dirty="0">
                <a:solidFill>
                  <a:schemeClr val="tx1"/>
                </a:solidFill>
              </a:rPr>
              <a:t> instead of just the sulfur atom.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The UGA stop codes the codon.</a:t>
            </a:r>
            <a:endParaRPr lang="tr-TR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035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916832"/>
            <a:ext cx="8424936" cy="3528392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Unlike lysine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pyrolysin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also has an aromatic ring and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 UAG is encoded by the stop codon.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This unique amino acid, found in archaea and bacteria, was first identified in methanogenic </a:t>
            </a:r>
            <a:r>
              <a:rPr lang="en-US" sz="2400" dirty="0" smtClean="0">
                <a:solidFill>
                  <a:schemeClr val="tx1"/>
                </a:solidFill>
              </a:rPr>
              <a:t>arch</a:t>
            </a:r>
            <a:r>
              <a:rPr lang="tr-TR" sz="2400" dirty="0" err="1" smtClean="0">
                <a:solidFill>
                  <a:schemeClr val="tx1"/>
                </a:solidFill>
              </a:rPr>
              <a:t>aea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13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47663" y="548680"/>
            <a:ext cx="7572673" cy="760636"/>
          </a:xfrm>
          <a:noFill/>
        </p:spPr>
        <p:txBody>
          <a:bodyPr>
            <a:normAutofit/>
          </a:bodyPr>
          <a:lstStyle/>
          <a:p>
            <a:r>
              <a:rPr lang="tr-TR" sz="4000" b="1" dirty="0" err="1">
                <a:solidFill>
                  <a:schemeClr val="tx1"/>
                </a:solidFill>
              </a:rPr>
              <a:t>R</a:t>
            </a:r>
            <a:r>
              <a:rPr lang="de-DE" sz="4000" b="1" dirty="0" err="1" smtClean="0">
                <a:solidFill>
                  <a:schemeClr val="tx1"/>
                </a:solidFill>
                <a:effectLst/>
              </a:rPr>
              <a:t>eading</a:t>
            </a:r>
            <a:r>
              <a:rPr lang="de-DE" sz="40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4000" b="1" dirty="0" err="1">
                <a:solidFill>
                  <a:schemeClr val="tx1"/>
                </a:solidFill>
                <a:effectLst/>
              </a:rPr>
              <a:t>frame</a:t>
            </a:r>
            <a:r>
              <a:rPr lang="de-DE" sz="4000" b="1" dirty="0">
                <a:solidFill>
                  <a:schemeClr val="tx1"/>
                </a:solidFill>
                <a:effectLst/>
              </a:rPr>
              <a:t> (</a:t>
            </a:r>
            <a:r>
              <a:rPr lang="de-DE" sz="4000" b="1" dirty="0" smtClean="0">
                <a:solidFill>
                  <a:schemeClr val="tx1"/>
                </a:solidFill>
                <a:effectLst/>
              </a:rPr>
              <a:t>RF)</a:t>
            </a:r>
            <a:endParaRPr lang="tr-TR" sz="4000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51720" y="1700808"/>
            <a:ext cx="6480720" cy="4535016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sz="2800" dirty="0">
                <a:solidFill>
                  <a:schemeClr val="tx1"/>
                </a:solidFill>
              </a:rPr>
              <a:t>The mRNA has codons encoding various amino acids after the initiating AUG codon, followed by a stop codon. Such an array is called a reading </a:t>
            </a:r>
            <a:r>
              <a:rPr lang="en-US" sz="2800" dirty="0" smtClean="0">
                <a:solidFill>
                  <a:schemeClr val="tx1"/>
                </a:solidFill>
              </a:rPr>
              <a:t>frame</a:t>
            </a:r>
            <a:r>
              <a:rPr lang="tr-TR" sz="2800" dirty="0" smtClean="0">
                <a:solidFill>
                  <a:schemeClr val="tx1"/>
                </a:solidFill>
              </a:rPr>
              <a:t>.</a:t>
            </a:r>
            <a:endParaRPr lang="tr-T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06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552728" cy="688628"/>
          </a:xfrm>
          <a:noFill/>
        </p:spPr>
        <p:txBody>
          <a:bodyPr/>
          <a:lstStyle/>
          <a:p>
            <a:r>
              <a:rPr lang="de-DE" sz="2800" b="1" dirty="0">
                <a:solidFill>
                  <a:schemeClr val="tx1"/>
                </a:solidFill>
                <a:effectLst/>
              </a:rPr>
              <a:t>Open Reading Frame</a:t>
            </a:r>
            <a:r>
              <a:rPr lang="de-DE" sz="2800" dirty="0">
                <a:solidFill>
                  <a:schemeClr val="tx1"/>
                </a:solidFill>
                <a:effectLst/>
              </a:rPr>
              <a:t> (</a:t>
            </a:r>
            <a:r>
              <a:rPr lang="de-DE" sz="2800" b="1" dirty="0" smtClean="0">
                <a:solidFill>
                  <a:schemeClr val="tx1"/>
                </a:solidFill>
                <a:effectLst/>
              </a:rPr>
              <a:t>ORF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)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1040"/>
          </a:xfrm>
          <a:noFill/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sz="2800" dirty="0">
                <a:solidFill>
                  <a:schemeClr val="tx1"/>
                </a:solidFill>
              </a:rPr>
              <a:t>In genome sequence analysis, it is very important to locate the genes encoding protein.</a:t>
            </a:r>
          </a:p>
          <a:p>
            <a:pPr>
              <a:lnSpc>
                <a:spcPct val="160000"/>
              </a:lnSpc>
            </a:pPr>
            <a:r>
              <a:rPr lang="en-US" sz="2800" dirty="0">
                <a:solidFill>
                  <a:schemeClr val="tx1"/>
                </a:solidFill>
              </a:rPr>
              <a:t>If an RNA can be transcribed, this part of the DNA must contain ORF.</a:t>
            </a:r>
          </a:p>
          <a:p>
            <a:pPr>
              <a:lnSpc>
                <a:spcPct val="160000"/>
              </a:lnSpc>
            </a:pPr>
            <a:r>
              <a:rPr lang="en-US" sz="2800" dirty="0">
                <a:solidFill>
                  <a:schemeClr val="tx1"/>
                </a:solidFill>
              </a:rPr>
              <a:t>That is, a start codon, codons that encode amino acids, and a stop codon are found in DNA.</a:t>
            </a:r>
          </a:p>
          <a:p>
            <a:pPr>
              <a:lnSpc>
                <a:spcPct val="160000"/>
              </a:lnSpc>
            </a:pPr>
            <a:r>
              <a:rPr lang="en-US" sz="2800" dirty="0">
                <a:solidFill>
                  <a:schemeClr val="tx1"/>
                </a:solidFill>
              </a:rPr>
              <a:t>The identification of such ORFs in DNA, whether it is a protein or not, is extremely important in genetic engineering studies.</a:t>
            </a:r>
            <a:endParaRPr lang="tr-TR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73620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6303</TotalTime>
  <Words>717</Words>
  <Application>Microsoft Office PowerPoint</Application>
  <PresentationFormat>Ekran Gösterisi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Wingdings</vt:lpstr>
      <vt:lpstr>Wingdings 3</vt:lpstr>
      <vt:lpstr>Duman</vt:lpstr>
      <vt:lpstr>STRUCTURE AND FUNCTION OF RNA</vt:lpstr>
      <vt:lpstr>STRUCTURE AND FUNCTION OF RNA</vt:lpstr>
      <vt:lpstr>RNA Polymerase</vt:lpstr>
      <vt:lpstr>RNA Polymerase</vt:lpstr>
      <vt:lpstr>The gene is a DNA region whose final product may be a polypeptide or an RNA molecule.</vt:lpstr>
      <vt:lpstr>PowerPoint Sunusu</vt:lpstr>
      <vt:lpstr>PowerPoint Sunusu</vt:lpstr>
      <vt:lpstr>Reading frame (RF)</vt:lpstr>
      <vt:lpstr>Open Reading Frame (ORF)</vt:lpstr>
      <vt:lpstr>Transfer RNA </vt:lpstr>
      <vt:lpstr>PowerPoint Sunusu</vt:lpstr>
      <vt:lpstr>PowerPoint Sunusu</vt:lpstr>
      <vt:lpstr>Termination of the Protein Synthesis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onur</dc:creator>
  <cp:lastModifiedBy>sevgi</cp:lastModifiedBy>
  <cp:revision>618</cp:revision>
  <dcterms:created xsi:type="dcterms:W3CDTF">2005-03-28T14:51:35Z</dcterms:created>
  <dcterms:modified xsi:type="dcterms:W3CDTF">2020-01-17T06:46:49Z</dcterms:modified>
</cp:coreProperties>
</file>