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60" r:id="rId5"/>
    <p:sldId id="261" r:id="rId6"/>
    <p:sldId id="259" r:id="rId7"/>
    <p:sldId id="263" r:id="rId8"/>
    <p:sldId id="264" r:id="rId9"/>
    <p:sldId id="286" r:id="rId10"/>
    <p:sldId id="265" r:id="rId11"/>
    <p:sldId id="266" r:id="rId12"/>
    <p:sldId id="287" r:id="rId13"/>
    <p:sldId id="267" r:id="rId14"/>
    <p:sldId id="269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9" r:id="rId27"/>
    <p:sldId id="290" r:id="rId28"/>
    <p:sldId id="280" r:id="rId29"/>
    <p:sldId id="281" r:id="rId30"/>
    <p:sldId id="282" r:id="rId31"/>
    <p:sldId id="283" r:id="rId32"/>
    <p:sldId id="293" r:id="rId33"/>
    <p:sldId id="294" r:id="rId34"/>
    <p:sldId id="285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F91E-2B04-4340-A943-A8EE901D3A86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711F-200D-45CB-840C-0C2F4F7611F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Tıbbi Bilginin Gelişimi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Öğretim Görevlisi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Meltem ÖZDUYAN KILIÇ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259632" y="30689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AHE 303 HEMŞİRELİK TARİHİ DEONTOLOJİSİ VE ETİK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857500" cy="1600200"/>
          </a:xfrm>
          <a:prstGeom prst="rect">
            <a:avLst/>
          </a:prstGeom>
        </p:spPr>
      </p:pic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60648"/>
            <a:ext cx="2933700" cy="1562100"/>
          </a:xfrm>
          <a:prstGeom prst="rect">
            <a:avLst/>
          </a:prstGeom>
        </p:spPr>
      </p:pic>
      <p:pic>
        <p:nvPicPr>
          <p:cNvPr id="7" name="6 Resim" descr="tı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941168"/>
            <a:ext cx="2915816" cy="1733178"/>
          </a:xfrm>
          <a:prstGeom prst="rect">
            <a:avLst/>
          </a:prstGeom>
        </p:spPr>
      </p:pic>
      <p:pic>
        <p:nvPicPr>
          <p:cNvPr id="8" name="7 Resim" descr="indir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5013177"/>
            <a:ext cx="2867025" cy="16561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İçgüdüsel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İnsan ağrıdan-acıdan kaçma eğilimindedir.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Biyolojik içgüdüler acı-ıstıraptan kurtulmayı  sağlar.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Biyolojik içgüdüler insana has değildir.</a:t>
            </a:r>
          </a:p>
          <a:p>
            <a:pPr>
              <a:lnSpc>
                <a:spcPct val="200000"/>
              </a:lnSpc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İçgüdüsel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Hayvanların ateşini düşürmek için suya girmesi</a:t>
            </a:r>
          </a:p>
          <a:p>
            <a:pPr algn="just"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Hayvanların yara yerlerini yalaması…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Ampirik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Deneme-yanılma yöntemidir.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Zaman alıcıdır.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Acı- ıstıraba 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neyin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sebep olduğunu kavrama ve bu sebepten kurtulma çabası.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Diken battıysa çıkar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Parazit varsa temizle….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Tedavi olgusu gelişmeye başlamış.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Ampirik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Isı, güneş, su ya da otların tedavi edici etkileri ortaya çıkarılmaya çalışılmıştır.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Hayvanlar gözlemlenmiş ve zararlı olabilecek bitkiler saptanmış.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İnsanlar hem hekim hem eczacı konumundadır.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Ampirik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536504" cy="4525963"/>
          </a:xfrm>
        </p:spPr>
        <p:txBody>
          <a:bodyPr>
            <a:normAutofit/>
          </a:bodyPr>
          <a:lstStyle/>
          <a:p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Sinyatür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Tedavisi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Renk, koku, biçim benzerliklerinden yola çıkılarak doğada yer alan bitkilerin/maddelerin hastalığın tedavisinde kullanılması.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İçerik Yer Tutucusu" descr="indi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3816423" cy="468052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Ampirik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781128"/>
          </a:xfrm>
        </p:spPr>
        <p:txBody>
          <a:bodyPr/>
          <a:lstStyle/>
          <a:p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Trepanasyon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Çeşitli hastalıkları tedavi etmek amacıyla kafatasından kemik çıkarılması işlemidir.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işlemden sonra hastanın uzunca süre hayatına devam ettiği görülmektedir.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İçerik Yer Tutucusu" descr="indir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556792"/>
            <a:ext cx="4032447" cy="453650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Büyüsel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Bilinen bir etkene karşı eylemde bulunmada ilerleyen insan, bilinmeyen etkenler karşısında bir yargıya varamadığı zaman, sağlığı bozan durumları doğa dışı güçlerin eylemlerine bağlamıştır.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Hastalıkların tedavisi için büyücü hekimler, iyileştirme ayin ve törenleri yapılmaya başlanmıştır.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Büyüsel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Büyü her kültürde insanın tasarrufunda olan bir kavramdır, büyü gücü de tekil ve özel bir kuvvettir.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İnsan bedeni büyünün taşıyıcısı ve deposudur.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Büyücünün de bir takım kurallara uyması gerekir.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İçerik Yer Tutucusu" descr="indir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4176463" cy="518457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Büyüsel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Büyücü;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Sıradan olmamalı, bir dahi olmalı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Geleneği sürdürebilmeli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Enerjisi yüksek olmalı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Girişim gücü yüksek olmalı.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İçerik Yer Tutucusu" descr="indir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4176463" cy="518457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Büyüsel </a:t>
            </a:r>
            <a:endParaRPr lang="tr-TR" dirty="0"/>
          </a:p>
        </p:txBody>
      </p:sp>
      <p:pic>
        <p:nvPicPr>
          <p:cNvPr id="6" name="5 İçerik Yer Tutucusu" descr="indir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888432" cy="4752528"/>
          </a:xfrm>
        </p:spPr>
      </p:pic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Büyünün yapıldığı ayin de büyüye uygun olmalıdır.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ardigrad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8136904" cy="590465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M.Ö. 6./5. yy Yunan felsefesinin doğuşu ve filozofların dünyaya bakış açıları ve dünyayı açıklama yöntemleri tıbbı da etkilemiştir.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Sağlıktan sapma durumlarını mitoloji, doğa üstü canlılar ile değil, us-akıl kullanarak açıklamaya gitmişlerdir.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pic>
        <p:nvPicPr>
          <p:cNvPr id="6" name="5 İçerik Yer Tutucusu" descr="indir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1700808"/>
            <a:ext cx="1512168" cy="1867972"/>
          </a:xfrm>
        </p:spPr>
      </p:pic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611560" y="1412776"/>
            <a:ext cx="8280920" cy="47419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Alkmaion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(M.Ö. 450)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Yazılarının günümüze ulaşan kısmında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anatomiye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dair bilgiler yer almaktadır.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Burun ve kulak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kavitelerini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birbirine bağlayan kanalı ve optik siniri ifade etmiştir.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Beyni bütün duyu kanallarının bağlandığı ve zekanın kaynağı olarak ifade etmiştir. </a:t>
            </a:r>
          </a:p>
          <a:p>
            <a:pPr algn="just">
              <a:lnSpc>
                <a:spcPct val="15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Anaksagoras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bir maddenin görünmez küçük </a:t>
            </a:r>
          </a:p>
          <a:p>
            <a:pPr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tohumların karışımından meydana </a:t>
            </a:r>
          </a:p>
          <a:p>
            <a:pPr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geldiğini öne sürmüştür.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Sindirim sırasında besinlerden gözle görülmeyen bazı tohumlar salgılandığını ve bunların da farklı beden yapılarına katıldığını ortaya sürmüştür. </a:t>
            </a:r>
          </a:p>
        </p:txBody>
      </p:sp>
      <p:pic>
        <p:nvPicPr>
          <p:cNvPr id="4" name="3 Resim" descr="indir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844824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Demokritos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Leukippos</a:t>
            </a:r>
            <a:endParaRPr lang="tr-T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Maddenin temel yapı taşının atom olduğunu ifade etmişlerdir.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Atomlar hareket halindedir ve onların çarpışmaları ile çeşitli kombinasyonlar sonucu “yaratılış” meydana gelmektedir.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Atomların durum ve boyut farklılıkları canlıların fizyolojisini ve sağlıklarını belirlemektedir.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Karşıtların Etkileşimi Kuramı</a:t>
            </a:r>
          </a:p>
          <a:p>
            <a:pPr algn="just">
              <a:lnSpc>
                <a:spcPct val="150000"/>
              </a:lnSpc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“Sağlık bedensel güçlerin ve temel sıvıların uyumuna bağlıdır.</a:t>
            </a:r>
          </a:p>
          <a:p>
            <a:pPr algn="just">
              <a:lnSpc>
                <a:spcPct val="150000"/>
              </a:lnSpc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Sıvılar dengedeyse beden sağlıklıdır.</a:t>
            </a:r>
          </a:p>
          <a:p>
            <a:pPr algn="just">
              <a:lnSpc>
                <a:spcPct val="150000"/>
              </a:lnSpc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Sıvılardan birinin artışı dengeyi bozar ve hastalıklara yol açar.”</a:t>
            </a:r>
          </a:p>
          <a:p>
            <a:endParaRPr lang="tr-T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Hippokrates</a:t>
            </a: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Klinik gözlemin öncüsü olmuş ve </a:t>
            </a:r>
          </a:p>
          <a:p>
            <a:pPr lvl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insanlığa büyük bir hekimlik </a:t>
            </a:r>
          </a:p>
          <a:p>
            <a:pPr lvl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öğretisi bırakmıştır. </a:t>
            </a: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başında klinik dersi vermek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Hippokrates’in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 önemli buluşudur.</a:t>
            </a: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Tıbbın dini etkilerden uzak, bilimsel bir biçimde (gözleme önem ve öncelik veren bir yöntemle) uygulanmasını sağlayan eski çağların en büyük hekimidir.</a:t>
            </a:r>
          </a:p>
        </p:txBody>
      </p:sp>
      <p:pic>
        <p:nvPicPr>
          <p:cNvPr id="4" name="3 Resim" descr="indi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556792"/>
            <a:ext cx="1866900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Hippokrates</a:t>
            </a: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Hippokrates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adı, tıp deontolojisi ve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“Hipokrat Yemini” ile ilgili olarak,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birçok insana Yunan tıbbını çağrıştırmaktadır. 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Hekimlik anlayışı tamamen deneye dayanır.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Bedeni oluşturan 4 ana maddenin kan, balgam, sarı safra ve kara safra olduğunu söyler.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ndi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268760"/>
            <a:ext cx="1866900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Hippokrates</a:t>
            </a:r>
            <a:endParaRPr lang="tr-T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Doğa hastaları tedavi eden başlı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   başına bir hekimdir. Denge bozulduğunda doğa onu düzeltme eylemindedir. Hekim sadece doğanın yardımcısıdır. Doğanın iyileştirici etkisini beklerken hastaya yersiz müdahale edilmemelidir.  “</a:t>
            </a:r>
            <a:r>
              <a:rPr lang="tr-T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Önce zarar verme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4" name="3 Resim" descr="indi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980728"/>
            <a:ext cx="1866900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Felsefi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752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Galen</a:t>
            </a: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Hipokrat’tan sonra Yunan dünyasının </a:t>
            </a:r>
          </a:p>
          <a:p>
            <a:pPr lvl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en seçkin tıp bilgini “</a:t>
            </a:r>
            <a:r>
              <a:rPr lang="tr-TR" u="sng" dirty="0" smtClean="0">
                <a:latin typeface="Times New Roman" pitchFamily="18" charset="0"/>
                <a:cs typeface="Times New Roman" pitchFamily="18" charset="0"/>
              </a:rPr>
              <a:t>Galen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”dir. </a:t>
            </a: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Anatomi ve genellikle hekimlikle ilgili bilgileri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sistematize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etmiştir.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Değişik etkileri bulunan etken maddeleri bir araya getirerek ilaç yapmıştır. Bu reçetelere “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Galenik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” denir.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ndir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980728"/>
            <a:ext cx="1914525" cy="23907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Bilimsel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Tıbbi bilgilerin gelişimi, bir öncekinin bir sonrakini etkilemesi ile olmuştur.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Bilimsel metodoloji kullanılarak ortaya konulan bilimsel bilgidir.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Tıbbi bilginin/uygulamaların tarihi?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Bilimsel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Claude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Bernard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ndir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7848872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Bilimsel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Fransız bilim insanı.</a:t>
            </a:r>
          </a:p>
          <a:p>
            <a:pPr algn="just"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Deneysel tıbbın kurucusudur.</a:t>
            </a:r>
          </a:p>
          <a:p>
            <a:pPr algn="just">
              <a:lnSpc>
                <a:spcPct val="2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Tıp ve biyoloji alanında bugün kullanılan deneysel yöntemi geliştirmiştir.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Bilimsel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Sindirimin midede sona ermediğini, pankreas salgılarının etkisiyle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barsaklarda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da devam ettiğini ortaya koymuştur.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Ayrıca karaciğerin yalnız safra salgılamadığını, şeker de ürettiğini ve bu şekerin gıdalardaki şekere bağlı olmadığını saptamıştır.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Sorular…..</a:t>
            </a:r>
          </a:p>
          <a:p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Katkılar….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424936" cy="61206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De37fdYLW0iBfV8c_RW6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352928" cy="61206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8208912" cy="60486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4000" b="1" i="1" dirty="0" smtClean="0">
                <a:latin typeface="Times New Roman" pitchFamily="18" charset="0"/>
                <a:cs typeface="Times New Roman" pitchFamily="18" charset="0"/>
              </a:rPr>
              <a:t>Bu hastalıkları kimler iyileştirdi?</a:t>
            </a:r>
            <a:endParaRPr lang="tr-TR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3888432" cy="3096344"/>
          </a:xfrm>
        </p:spPr>
      </p:pic>
      <p:pic>
        <p:nvPicPr>
          <p:cNvPr id="5" name="4 Resim" descr="indir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48680"/>
            <a:ext cx="3816424" cy="2880320"/>
          </a:xfrm>
          <a:prstGeom prst="rect">
            <a:avLst/>
          </a:prstGeom>
        </p:spPr>
      </p:pic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717032"/>
            <a:ext cx="3888432" cy="2808312"/>
          </a:xfrm>
          <a:prstGeom prst="rect">
            <a:avLst/>
          </a:prstGeom>
        </p:spPr>
      </p:pic>
      <p:pic>
        <p:nvPicPr>
          <p:cNvPr id="7" name="6 Resim" descr="indir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645024"/>
            <a:ext cx="3672408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Tıbbi Bilginin Gelişimi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İçgüdüsel</a:t>
            </a:r>
          </a:p>
          <a:p>
            <a:pPr algn="ctr"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Ampirik </a:t>
            </a:r>
          </a:p>
          <a:p>
            <a:pPr algn="ctr"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Büyüsel</a:t>
            </a:r>
          </a:p>
          <a:p>
            <a:pPr algn="ctr"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Felsefi </a:t>
            </a:r>
          </a:p>
          <a:p>
            <a:pPr algn="ctr">
              <a:lnSpc>
                <a:spcPct val="15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Bilimsel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İçgüdüsel </a:t>
            </a:r>
            <a:endParaRPr lang="tr-TR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352928" cy="51845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713</Words>
  <Application>Microsoft Office PowerPoint</Application>
  <PresentationFormat>Ekran Gösterisi (4:3)</PresentationFormat>
  <Paragraphs>125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Tıbbi Bilginin Gelişimi </vt:lpstr>
      <vt:lpstr>Slayt 2</vt:lpstr>
      <vt:lpstr>Slayt 3</vt:lpstr>
      <vt:lpstr>Slayt 4</vt:lpstr>
      <vt:lpstr>Slayt 5</vt:lpstr>
      <vt:lpstr>Slayt 6</vt:lpstr>
      <vt:lpstr>Slayt 7</vt:lpstr>
      <vt:lpstr>Tıbbi Bilginin Gelişimi</vt:lpstr>
      <vt:lpstr>İçgüdüsel </vt:lpstr>
      <vt:lpstr>İçgüdüsel </vt:lpstr>
      <vt:lpstr>İçgüdüsel </vt:lpstr>
      <vt:lpstr>Ampirik </vt:lpstr>
      <vt:lpstr>Ampirik </vt:lpstr>
      <vt:lpstr>Ampirik </vt:lpstr>
      <vt:lpstr>Ampirik </vt:lpstr>
      <vt:lpstr>Büyüsel </vt:lpstr>
      <vt:lpstr>Büyüsel </vt:lpstr>
      <vt:lpstr>Büyüsel </vt:lpstr>
      <vt:lpstr>Büyüsel </vt:lpstr>
      <vt:lpstr>Felsefi  </vt:lpstr>
      <vt:lpstr>Felsefi </vt:lpstr>
      <vt:lpstr>Felsefi </vt:lpstr>
      <vt:lpstr>Felsefi </vt:lpstr>
      <vt:lpstr>Felsefi </vt:lpstr>
      <vt:lpstr>Felsefi </vt:lpstr>
      <vt:lpstr>Felsefi </vt:lpstr>
      <vt:lpstr>Felsefi </vt:lpstr>
      <vt:lpstr>Felsefi </vt:lpstr>
      <vt:lpstr>Bilimsel </vt:lpstr>
      <vt:lpstr>Bilimsel </vt:lpstr>
      <vt:lpstr>Bilimsel </vt:lpstr>
      <vt:lpstr>Bilimsel </vt:lpstr>
      <vt:lpstr>Slayt 33</vt:lpstr>
      <vt:lpstr>Slayt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Tıbbın Tarihine Kısa Bir Bakış </dc:title>
  <dc:creator>Kemal Toprak KILIÇ</dc:creator>
  <cp:lastModifiedBy>Kemal Toprak KILIÇ</cp:lastModifiedBy>
  <cp:revision>52</cp:revision>
  <dcterms:created xsi:type="dcterms:W3CDTF">2019-09-17T09:16:43Z</dcterms:created>
  <dcterms:modified xsi:type="dcterms:W3CDTF">2020-01-19T22:01:23Z</dcterms:modified>
</cp:coreProperties>
</file>