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5" r:id="rId1"/>
  </p:sldMasterIdLst>
  <p:notesMasterIdLst>
    <p:notesMasterId r:id="rId14"/>
  </p:notesMasterIdLst>
  <p:sldIdLst>
    <p:sldId id="256" r:id="rId2"/>
    <p:sldId id="265" r:id="rId3"/>
    <p:sldId id="266" r:id="rId4"/>
    <p:sldId id="263" r:id="rId5"/>
    <p:sldId id="257" r:id="rId6"/>
    <p:sldId id="259" r:id="rId7"/>
    <p:sldId id="267" r:id="rId8"/>
    <p:sldId id="268" r:id="rId9"/>
    <p:sldId id="269" r:id="rId10"/>
    <p:sldId id="261" r:id="rId11"/>
    <p:sldId id="262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46" autoAdjust="0"/>
  </p:normalViewPr>
  <p:slideViewPr>
    <p:cSldViewPr snapToGrid="0" snapToObjects="1"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F7908-6E25-4FCE-A8F2-55ACA83A1A3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17536-1822-4702-AC65-F0C3C850B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5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17536-1822-4702-AC65-F0C3C850B26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98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17536-1822-4702-AC65-F0C3C850B264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40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17536-1822-4702-AC65-F0C3C850B264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98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609EFA9-176C-524D-B632-3AD94BC1B47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EAB61DB-4D93-4849-80FA-787D1F4638C0}" type="datetimeFigureOut">
              <a:rPr lang="en-US" smtClean="0"/>
              <a:t>5/7/2020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3334" y="1566333"/>
            <a:ext cx="8007350" cy="3848947"/>
          </a:xfrm>
        </p:spPr>
        <p:txBody>
          <a:bodyPr>
            <a:normAutofit fontScale="90000"/>
          </a:bodyPr>
          <a:lstStyle/>
          <a:p>
            <a:pPr hangingPunct="0"/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SERUMDA TOTAL KOLESTEROL TAYİNİ ve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İDRARDA KETON CİSİMLERİNİN </a:t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ARANMASI İLE İLGİLİ TESTLER</a:t>
            </a:r>
            <a:br>
              <a:rPr lang="tr-TR" sz="4000" dirty="0">
                <a:latin typeface="Times New Roman" pitchFamily="18" charset="0"/>
                <a:cs typeface="Times New Roman" pitchFamily="18" charset="0"/>
              </a:rPr>
            </a:br>
            <a:br>
              <a:rPr lang="tr-TR" sz="3600" dirty="0">
                <a:latin typeface="Times New Roman" pitchFamily="18" charset="0"/>
                <a:cs typeface="Times New Roman" pitchFamily="18" charset="0"/>
              </a:rPr>
            </a:br>
            <a:br>
              <a:rPr lang="tr-TR" sz="3600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tr-TR" sz="2700" b="1" dirty="0" err="1">
                <a:latin typeface="Times New Roman" pitchFamily="18" charset="0"/>
                <a:cs typeface="Times New Roman" pitchFamily="18" charset="0"/>
              </a:rPr>
              <a:t>Araş</a:t>
            </a:r>
            <a:r>
              <a:rPr lang="tr-TR" sz="2700" b="1" dirty="0">
                <a:latin typeface="Times New Roman" pitchFamily="18" charset="0"/>
                <a:cs typeface="Times New Roman" pitchFamily="18" charset="0"/>
              </a:rPr>
              <a:t>. Gör. Nuri ÖZMEN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406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61300" cy="1143000"/>
          </a:xfrm>
        </p:spPr>
        <p:txBody>
          <a:bodyPr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İDRARDA KETON CİSİMLERİNİN 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ARANMASI İLE İLGİLİ TESTLER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 hangingPunct="0">
              <a:buNone/>
            </a:pP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LANGE DENEYİ (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Aseton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aranması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):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Prensip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Sodyum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nitroprussiyatın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aseton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renkli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vermesi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esasına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dayanır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de-DE" sz="2400" dirty="0">
                <a:latin typeface="Times New Roman" pitchFamily="18" charset="0"/>
                <a:cs typeface="Times New Roman" pitchFamily="18" charset="0"/>
              </a:rPr>
            </a:b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Materyal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İdrar</a:t>
            </a:r>
            <a:br>
              <a:rPr lang="de-DE" sz="2400" dirty="0">
                <a:latin typeface="Times New Roman" pitchFamily="18" charset="0"/>
                <a:cs typeface="Times New Roman" pitchFamily="18" charset="0"/>
              </a:rPr>
            </a:b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 hangingPunct="0">
              <a:buNone/>
            </a:pP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Deneyin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Yapılışı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tüpe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ml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idrar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alınır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Üzerine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0.5 ml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glasiyal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asetik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asit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0.5 ml %10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luk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sodyum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nitroprussiyat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çözeltisi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eklenir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Tüp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eğik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durumda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tutularak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2 ml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amonyum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hidroksit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tabaka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meydana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getirecek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şekilde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ilave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edilir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İki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sıvı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arasındaki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mor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halka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oluşumu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gözlenir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Mor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halkanın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varlığı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idrarda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aseton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olduğunu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gösterir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80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İDRARDA KETON CİSİMLERİNİN ARANMASI İLE İLGİLİ TESTLER</a:t>
            </a:r>
            <a:br>
              <a:rPr lang="tr-TR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hangingPunct="0">
              <a:buNone/>
            </a:pP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GERHARD DENEYİ (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Asetoasetik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asit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aranması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de-DE" sz="2400" b="1" dirty="0">
                <a:latin typeface="Times New Roman" pitchFamily="18" charset="0"/>
                <a:cs typeface="Times New Roman" pitchFamily="18" charset="0"/>
              </a:rPr>
              <a:t>):</a:t>
            </a:r>
            <a:br>
              <a:rPr lang="de-DE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Prensip: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Asetoasetik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asidin demir 3 klorür ile kırmızı bir renk vermesi esasına dayanır.</a:t>
            </a:r>
          </a:p>
          <a:p>
            <a:pPr marL="114300" indent="0" hangingPunct="0">
              <a:buNone/>
            </a:pPr>
            <a:r>
              <a:rPr lang="de-DE" sz="2400" b="1" dirty="0" err="1">
                <a:latin typeface="Times New Roman" pitchFamily="18" charset="0"/>
                <a:cs typeface="Times New Roman" pitchFamily="18" charset="0"/>
              </a:rPr>
              <a:t>Materyal:</a:t>
            </a:r>
            <a:r>
              <a:rPr lang="de-DE" sz="2400" dirty="0" err="1">
                <a:latin typeface="Times New Roman" pitchFamily="18" charset="0"/>
                <a:cs typeface="Times New Roman" pitchFamily="18" charset="0"/>
              </a:rPr>
              <a:t>İdrar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Deneyin Yapılışı: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hangingPunct="0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1. Bir deney tüpüne 2 ml idrar alınır. Üzerine birkaç damla  FeCl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 ilave edilir. </a:t>
            </a:r>
          </a:p>
          <a:p>
            <a:pPr marL="114300" indent="0" hangingPunct="0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2. Kiraz veya bordo kırmızısı renk meydana gelmesi idrarda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asetoasetik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asit varlığını gösterir</a:t>
            </a:r>
            <a:r>
              <a:rPr lang="tr-TR" dirty="0"/>
              <a:t>. </a:t>
            </a:r>
          </a:p>
          <a:p>
            <a:pPr hangingPunct="0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6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Referanslar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BİYOKİMYA PRATİK FÖYÜ (2004)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5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Dolaşımda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bulunan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kolesterolün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%75'i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asitleri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esterleşmiş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kalanı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serbest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kolesterol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şeklinde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bulunur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Organizmada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eritrosit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dışında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dokuda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kolesterol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sentezlenmekle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asıl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sentezlendiği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doku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karaciğer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(%80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kadarı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0756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Serum normal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kolesterol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düzeyi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%110-250 </a:t>
            </a:r>
            <a:r>
              <a:rPr lang="en-US" sz="26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'dır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Kolesterolün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kanda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artması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sonucu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hiperkolesterolemi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oluşur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Obstrüktif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sarılık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von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Gierke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orta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şiddette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enfeksiyöz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hepatit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portal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siroz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karaciğer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hastalıklarında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efritde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ankreas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hastalıklarında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ipotiroid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miksödem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tiroid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hastalıklarında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Ksantomatoz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Kolesterolün kanda azalması sonucu </a:t>
            </a:r>
            <a:r>
              <a:rPr lang="tr-TR" sz="2600" b="1" dirty="0" err="1">
                <a:latin typeface="Times New Roman" pitchFamily="18" charset="0"/>
                <a:cs typeface="Times New Roman" pitchFamily="18" charset="0"/>
              </a:rPr>
              <a:t>hipokolesterolemi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 oluşur.</a:t>
            </a:r>
          </a:p>
          <a:p>
            <a:pPr lvl="1" algn="just"/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Hipertiroidide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 algn="just"/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Östrojen hormonunun etkisi ile artan </a:t>
            </a:r>
            <a:r>
              <a:rPr lang="tr-TR" sz="2600" dirty="0" err="1">
                <a:latin typeface="Times New Roman" pitchFamily="18" charset="0"/>
                <a:cs typeface="Times New Roman" pitchFamily="18" charset="0"/>
              </a:rPr>
              <a:t>lipoliz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273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>
                <a:latin typeface="Times New Roman" pitchFamily="18" charset="0"/>
                <a:cs typeface="Times New Roman" pitchFamily="18" charset="0"/>
              </a:rPr>
              <a:t>SERUMDA ZAK METODU İLE TOTAL KOLESTEROL TAYİNİ</a:t>
            </a:r>
            <a:br>
              <a:rPr lang="tr-TR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1301750"/>
            <a:ext cx="7738533" cy="5099050"/>
          </a:xfrm>
        </p:spPr>
        <p:txBody>
          <a:bodyPr>
            <a:normAutofit/>
          </a:bodyPr>
          <a:lstStyle/>
          <a:p>
            <a:pPr marL="0" indent="0" algn="just" hangingPunct="0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Prensip: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Asetik asitte eritilmiş kolesterolün demir 3 klorür ve sülfürik asit ile verdiği ve miktar ile orantılı olan kırmızı menekşe renk reaksiyonuna dayanır.</a:t>
            </a:r>
          </a:p>
          <a:p>
            <a:pPr marL="0" indent="0" algn="just" hangingPunct="0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Materyal: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Serum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hangingPunct="0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 hangingPunct="0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Deneyin Yapılışı: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hangingPunct="0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1. Önce serum süzüntüsü hazırlanır. Bunun için bir santrifüj tüpüne 0.4  ml serum, 4 ml demir III klorür ayıracı koyulur ve iyice karıştırılır.</a:t>
            </a:r>
          </a:p>
          <a:p>
            <a:pPr algn="just" hangingPunct="0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2. Bu çözelti köre karşı kolorimetrede 560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nm'de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okunur. Standart eğri grafiğinden, serumda kolesterol miktarı % mg olarak okunur.</a:t>
            </a:r>
          </a:p>
          <a:p>
            <a:pPr marL="0" indent="0" hangingPunc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457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Standart Eğri Grafiğinin Hazırlanması ve Çalışma Şeması</a:t>
            </a:r>
            <a:br>
              <a:rPr lang="tr-TR" sz="3600" dirty="0"/>
            </a:b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812000"/>
              </p:ext>
            </p:extLst>
          </p:nvPr>
        </p:nvGraphicFramePr>
        <p:xfrm>
          <a:off x="457200" y="1600200"/>
          <a:ext cx="6531427" cy="37134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3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0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KÖR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Tüp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Tüp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Tüp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Tüp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Numune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Kolesterol çalışma çözeltisi (%10mg)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0.25</a:t>
                      </a:r>
                      <a:r>
                        <a:rPr lang="tr-TR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Demir III klorür ayıracı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Serum süzüntüsü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Sülfürik asit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Glasiyal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asetik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asit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1.75</a:t>
                      </a:r>
                      <a:r>
                        <a:rPr lang="tr-TR" sz="13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1mL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0.5mL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2mL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18415" algn="l" hangingPunct="0"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Serumda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%mg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kolesterol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karşılıkları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tr-TR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51.25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102.5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205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307.5</a:t>
                      </a:r>
                      <a:endParaRPr lang="tr-TR" sz="120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R="18415" algn="just" hangingPunct="0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200" dirty="0">
                        <a:effectLst/>
                        <a:latin typeface="Flanj"/>
                        <a:ea typeface="Times New Roman"/>
                        <a:cs typeface="Times New Roman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00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4-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707" b="-14707"/>
          <a:stretch>
            <a:fillRect/>
          </a:stretch>
        </p:blipFill>
        <p:spPr>
          <a:xfrm>
            <a:off x="277283" y="1176866"/>
            <a:ext cx="7620000" cy="4800600"/>
          </a:xfrm>
        </p:spPr>
      </p:pic>
      <p:sp>
        <p:nvSpPr>
          <p:cNvPr id="5" name="Rectangle 4"/>
          <p:cNvSpPr/>
          <p:nvPr/>
        </p:nvSpPr>
        <p:spPr>
          <a:xfrm>
            <a:off x="687917" y="5654300"/>
            <a:ext cx="7209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Zak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metoduna göre normal Total Kolesterol Değerleri=  </a:t>
            </a:r>
            <a:r>
              <a:rPr lang="tr-TR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%110-250 mg</a:t>
            </a:r>
            <a:endParaRPr lang="tr-TR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74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itchFamily="18" charset="0"/>
                <a:cs typeface="Times New Roman" pitchFamily="18" charset="0"/>
              </a:rPr>
              <a:t>KETON CİSİMLERİ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Enerji temel kaynakları metabolizma sonucu </a:t>
            </a:r>
            <a:r>
              <a:rPr lang="tr-TR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’ya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kadar parçalanırlar.</a:t>
            </a:r>
          </a:p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CoA’nın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çoğu enerji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eldesi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için </a:t>
            </a:r>
            <a:r>
              <a:rPr lang="tr-TR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krebs</a:t>
            </a:r>
            <a:r>
              <a:rPr lang="tr-T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siklusuna</a:t>
            </a:r>
            <a:r>
              <a:rPr lang="tr-T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girer, </a:t>
            </a:r>
          </a:p>
          <a:p>
            <a:r>
              <a:rPr lang="tr-TR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olesterol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sentezi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yağ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asidleri</a:t>
            </a:r>
            <a:r>
              <a:rPr lang="tr-TR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sentezinde rol oynar, 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Bir kısım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ise bir dizi reaksiyon ile keton cisimlerine dönüştürülür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ketogenezis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Keton cisimleri:</a:t>
            </a:r>
          </a:p>
          <a:p>
            <a:pPr lvl="1">
              <a:buFont typeface="Wingdings" pitchFamily="2" charset="2"/>
              <a:buChar char="q"/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Asetoasetik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asit</a:t>
            </a:r>
          </a:p>
          <a:p>
            <a:pPr lvl="1">
              <a:buFont typeface="Wingdings" pitchFamily="2" charset="2"/>
              <a:buChar char="q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hidroksi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bütirik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asit</a:t>
            </a:r>
          </a:p>
          <a:p>
            <a:pPr lvl="1">
              <a:buFont typeface="Wingdings" pitchFamily="2" charset="2"/>
              <a:buChar char="q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Aseton </a:t>
            </a:r>
          </a:p>
        </p:txBody>
      </p:sp>
    </p:spTree>
    <p:extLst>
      <p:ext uri="{BB962C8B-B14F-4D97-AF65-F5344CB8AC3E}">
        <p14:creationId xmlns:p14="http://schemas.microsoft.com/office/powerpoint/2010/main" val="2805612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rganizmada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cisimleri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birikir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buna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ketozis</a:t>
            </a:r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Ketozis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sonucu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cisimleri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artar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Kanda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cisimleri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konsantrasyonunun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artmasına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ketonemia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hiperketonemia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Kanda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miktarı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artan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cisimleri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idrara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geçerler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duruma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ketonüria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eton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cisimlerinin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birikmesi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sonucu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asidozis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durum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meydana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gelir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29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Ketozis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şeker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hastalığı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ileri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derecede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açlık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yüksek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yağlı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düşük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karbonhidratlı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besin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diyeti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süt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verme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gebelik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patolojik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fizyolojik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durumlarda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görülür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335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1810</TotalTime>
  <Words>474</Words>
  <Application>Microsoft Office PowerPoint</Application>
  <PresentationFormat>Ekran Gösterisi (4:3)</PresentationFormat>
  <Paragraphs>105</Paragraphs>
  <Slides>12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Flanj</vt:lpstr>
      <vt:lpstr>Times New Roman</vt:lpstr>
      <vt:lpstr>Wingdings</vt:lpstr>
      <vt:lpstr>Adjacency</vt:lpstr>
      <vt:lpstr>SERUMDA TOTAL KOLESTEROL TAYİNİ ve İDRARDA KETON CİSİMLERİNİN  ARANMASI İLE İLGİLİ TESTLER        Araş. Gör. Nuri ÖZMEN</vt:lpstr>
      <vt:lpstr>PowerPoint Sunusu</vt:lpstr>
      <vt:lpstr>PowerPoint Sunusu</vt:lpstr>
      <vt:lpstr>SERUMDA ZAK METODU İLE TOTAL KOLESTEROL TAYİNİ </vt:lpstr>
      <vt:lpstr>Standart Eğri Grafiğinin Hazırlanması ve Çalışma Şeması </vt:lpstr>
      <vt:lpstr>Standart grafik</vt:lpstr>
      <vt:lpstr>KETON CİSİMLERİ</vt:lpstr>
      <vt:lpstr>PowerPoint Sunusu</vt:lpstr>
      <vt:lpstr>PowerPoint Sunusu</vt:lpstr>
      <vt:lpstr>İDRARDA KETON CİSİMLERİNİN  ARANMASI İLE İLGİLİ TESTLER</vt:lpstr>
      <vt:lpstr>İDRARDA KETON CİSİMLERİNİN ARANMASI İLE İLGİLİ TESTLER </vt:lpstr>
      <vt:lpstr>Referanslar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SERUMDA ZAK METODU İLE TOTAL KOLESTEROL TAYİNİ</dc:title>
  <dc:creator>ecem kaya</dc:creator>
  <cp:lastModifiedBy>Nuri Özmen</cp:lastModifiedBy>
  <cp:revision>25</cp:revision>
  <dcterms:created xsi:type="dcterms:W3CDTF">2017-03-13T04:26:21Z</dcterms:created>
  <dcterms:modified xsi:type="dcterms:W3CDTF">2020-05-07T07:57:09Z</dcterms:modified>
</cp:coreProperties>
</file>