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45" r:id="rId1"/>
  </p:sldMasterIdLst>
  <p:notesMasterIdLst>
    <p:notesMasterId r:id="rId14"/>
  </p:notesMasterIdLst>
  <p:sldIdLst>
    <p:sldId id="256" r:id="rId2"/>
    <p:sldId id="265" r:id="rId3"/>
    <p:sldId id="266" r:id="rId4"/>
    <p:sldId id="263" r:id="rId5"/>
    <p:sldId id="257" r:id="rId6"/>
    <p:sldId id="259" r:id="rId7"/>
    <p:sldId id="267" r:id="rId8"/>
    <p:sldId id="268" r:id="rId9"/>
    <p:sldId id="269" r:id="rId10"/>
    <p:sldId id="261" r:id="rId11"/>
    <p:sldId id="262" r:id="rId12"/>
    <p:sldId id="264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0346" autoAdjust="0"/>
  </p:normalViewPr>
  <p:slideViewPr>
    <p:cSldViewPr snapToGrid="0" snapToObjects="1">
      <p:cViewPr varScale="1">
        <p:scale>
          <a:sx n="65" d="100"/>
          <a:sy n="65" d="100"/>
        </p:scale>
        <p:origin x="153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8F7908-6E25-4FCE-A8F2-55ACA83A1A3A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217536-1822-4702-AC65-F0C3C850B2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159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217536-1822-4702-AC65-F0C3C850B264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49815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217536-1822-4702-AC65-F0C3C850B264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3404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217536-1822-4702-AC65-F0C3C850B264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19876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tr-TR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B61DB-4D93-4849-80FA-787D1F4638C0}" type="datetimeFigureOut">
              <a:rPr lang="en-US" smtClean="0"/>
              <a:t>5/7/2020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9EFA9-176C-524D-B632-3AD94BC1B47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B61DB-4D93-4849-80FA-787D1F4638C0}" type="datetimeFigureOut">
              <a:rPr lang="en-US" smtClean="0"/>
              <a:t>5/7/2020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9EFA9-176C-524D-B632-3AD94BC1B47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tr-TR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B61DB-4D93-4849-80FA-787D1F4638C0}" type="datetimeFigureOut">
              <a:rPr lang="en-US" smtClean="0"/>
              <a:t>5/7/2020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9EFA9-176C-524D-B632-3AD94BC1B47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B61DB-4D93-4849-80FA-787D1F4638C0}" type="datetimeFigureOut">
              <a:rPr lang="en-US" smtClean="0"/>
              <a:t>5/7/2020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9EFA9-176C-524D-B632-3AD94BC1B47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tr-TR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B61DB-4D93-4849-80FA-787D1F4638C0}" type="datetimeFigureOut">
              <a:rPr lang="en-US" smtClean="0"/>
              <a:t>5/7/2020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9EFA9-176C-524D-B632-3AD94BC1B47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B61DB-4D93-4849-80FA-787D1F4638C0}" type="datetimeFigureOut">
              <a:rPr lang="en-US" smtClean="0"/>
              <a:t>5/7/2020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9EFA9-176C-524D-B632-3AD94BC1B47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B61DB-4D93-4849-80FA-787D1F4638C0}" type="datetimeFigureOut">
              <a:rPr lang="en-US" smtClean="0"/>
              <a:t>5/7/2020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9EFA9-176C-524D-B632-3AD94BC1B47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B61DB-4D93-4849-80FA-787D1F4638C0}" type="datetimeFigureOut">
              <a:rPr lang="en-US" smtClean="0"/>
              <a:t>5/7/2020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9EFA9-176C-524D-B632-3AD94BC1B47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B61DB-4D93-4849-80FA-787D1F4638C0}" type="datetimeFigureOut">
              <a:rPr lang="en-US" smtClean="0"/>
              <a:t>5/7/2020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9EFA9-176C-524D-B632-3AD94BC1B47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tr-TR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B61DB-4D93-4849-80FA-787D1F4638C0}" type="datetimeFigureOut">
              <a:rPr lang="en-US" smtClean="0"/>
              <a:t>5/7/2020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9EFA9-176C-524D-B632-3AD94BC1B47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tr-TR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B61DB-4D93-4849-80FA-787D1F4638C0}" type="datetimeFigureOut">
              <a:rPr lang="en-US" smtClean="0"/>
              <a:t>5/7/2020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609EFA9-176C-524D-B632-3AD94BC1B47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9609EFA9-176C-524D-B632-3AD94BC1B478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2EAB61DB-4D93-4849-80FA-787D1F4638C0}" type="datetimeFigureOut">
              <a:rPr lang="en-US" smtClean="0"/>
              <a:t>5/7/2020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3334" y="1566333"/>
            <a:ext cx="8007350" cy="3848947"/>
          </a:xfrm>
        </p:spPr>
        <p:txBody>
          <a:bodyPr>
            <a:normAutofit fontScale="90000"/>
          </a:bodyPr>
          <a:lstStyle/>
          <a:p>
            <a:pPr hangingPunct="0"/>
            <a:r>
              <a:rPr lang="tr-TR" sz="4000" b="1" dirty="0">
                <a:latin typeface="Times New Roman" pitchFamily="18" charset="0"/>
                <a:cs typeface="Times New Roman" pitchFamily="18" charset="0"/>
              </a:rPr>
              <a:t>SERUMDA TOTAL KOLESTEROL TAYİNİ ve 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İDRARDA KETON CİSİMLERİNİN </a:t>
            </a:r>
            <a:br>
              <a:rPr lang="en-US" sz="4000" b="1" dirty="0">
                <a:latin typeface="Times New Roman" pitchFamily="18" charset="0"/>
                <a:cs typeface="Times New Roman" pitchFamily="18" charset="0"/>
              </a:rPr>
            </a:b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ARANMASI İLE İLGİLİ TESTLER</a:t>
            </a:r>
            <a:br>
              <a:rPr lang="tr-TR" sz="4000" dirty="0">
                <a:latin typeface="Times New Roman" pitchFamily="18" charset="0"/>
                <a:cs typeface="Times New Roman" pitchFamily="18" charset="0"/>
              </a:rPr>
            </a:br>
            <a:br>
              <a:rPr lang="tr-TR" sz="3600" dirty="0">
                <a:latin typeface="Times New Roman" pitchFamily="18" charset="0"/>
                <a:cs typeface="Times New Roman" pitchFamily="18" charset="0"/>
              </a:rPr>
            </a:br>
            <a:br>
              <a:rPr lang="tr-TR" sz="3600" dirty="0">
                <a:latin typeface="Times New Roman" pitchFamily="18" charset="0"/>
                <a:cs typeface="Times New Roman" pitchFamily="18" charset="0"/>
              </a:rPr>
            </a:br>
            <a:r>
              <a:rPr lang="tr-TR" sz="3600" dirty="0">
                <a:latin typeface="Times New Roman" pitchFamily="18" charset="0"/>
                <a:cs typeface="Times New Roman" pitchFamily="18" charset="0"/>
              </a:rPr>
              <a:t>					</a:t>
            </a:r>
            <a:r>
              <a:rPr lang="tr-TR" sz="2700" b="1" dirty="0" err="1">
                <a:latin typeface="Times New Roman" pitchFamily="18" charset="0"/>
                <a:cs typeface="Times New Roman" pitchFamily="18" charset="0"/>
              </a:rPr>
              <a:t>Araş</a:t>
            </a:r>
            <a:r>
              <a:rPr lang="tr-TR" sz="2700" b="1" dirty="0">
                <a:latin typeface="Times New Roman" pitchFamily="18" charset="0"/>
                <a:cs typeface="Times New Roman" pitchFamily="18" charset="0"/>
              </a:rPr>
              <a:t>. Gör. Nuri ÖZMEN</a:t>
            </a:r>
            <a:endParaRPr lang="en-US" sz="31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94063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861300" cy="1143000"/>
          </a:xfrm>
        </p:spPr>
        <p:txBody>
          <a:bodyPr/>
          <a:lstStyle/>
          <a:p>
            <a:pPr algn="ctr"/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İDRARDA KETON CİSİMLERİNİN </a:t>
            </a:r>
            <a:br>
              <a:rPr lang="en-US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ARANMASI İLE İLGİLİ TESTLER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14300" indent="0" algn="just" hangingPunct="0">
              <a:buNone/>
            </a:pPr>
            <a:r>
              <a:rPr lang="de-DE" sz="2400" b="1" dirty="0">
                <a:latin typeface="Times New Roman" pitchFamily="18" charset="0"/>
                <a:cs typeface="Times New Roman" pitchFamily="18" charset="0"/>
              </a:rPr>
              <a:t>LANGE DENEYİ (</a:t>
            </a:r>
            <a:r>
              <a:rPr lang="de-DE" sz="2400" b="1" dirty="0" err="1">
                <a:latin typeface="Times New Roman" pitchFamily="18" charset="0"/>
                <a:cs typeface="Times New Roman" pitchFamily="18" charset="0"/>
              </a:rPr>
              <a:t>Aseton</a:t>
            </a:r>
            <a:r>
              <a:rPr lang="de-DE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2400" b="1" dirty="0" err="1">
                <a:latin typeface="Times New Roman" pitchFamily="18" charset="0"/>
                <a:cs typeface="Times New Roman" pitchFamily="18" charset="0"/>
              </a:rPr>
              <a:t>aranması</a:t>
            </a:r>
            <a:r>
              <a:rPr lang="de-DE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2400" b="1" dirty="0" err="1">
                <a:latin typeface="Times New Roman" pitchFamily="18" charset="0"/>
                <a:cs typeface="Times New Roman" pitchFamily="18" charset="0"/>
              </a:rPr>
              <a:t>için</a:t>
            </a:r>
            <a:r>
              <a:rPr lang="de-DE" sz="2400" b="1" dirty="0">
                <a:latin typeface="Times New Roman" pitchFamily="18" charset="0"/>
                <a:cs typeface="Times New Roman" pitchFamily="18" charset="0"/>
              </a:rPr>
              <a:t>):</a:t>
            </a:r>
            <a:endParaRPr lang="tr-TR" sz="2400" dirty="0">
              <a:latin typeface="Times New Roman" pitchFamily="18" charset="0"/>
              <a:cs typeface="Times New Roman" pitchFamily="18" charset="0"/>
            </a:endParaRPr>
          </a:p>
          <a:p>
            <a:pPr hangingPunct="0"/>
            <a:r>
              <a:rPr lang="de-DE" sz="2400" b="1" dirty="0" err="1">
                <a:latin typeface="Times New Roman" pitchFamily="18" charset="0"/>
                <a:cs typeface="Times New Roman" pitchFamily="18" charset="0"/>
              </a:rPr>
              <a:t>Prensip</a:t>
            </a:r>
            <a:r>
              <a:rPr lang="de-DE" sz="2400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de-DE" sz="2400" dirty="0" err="1">
                <a:latin typeface="Times New Roman" pitchFamily="18" charset="0"/>
                <a:cs typeface="Times New Roman" pitchFamily="18" charset="0"/>
              </a:rPr>
              <a:t>Sodyum</a:t>
            </a:r>
            <a:r>
              <a:rPr lang="de-DE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2400" dirty="0" err="1">
                <a:latin typeface="Times New Roman" pitchFamily="18" charset="0"/>
                <a:cs typeface="Times New Roman" pitchFamily="18" charset="0"/>
              </a:rPr>
              <a:t>nitroprussiyatın</a:t>
            </a:r>
            <a:r>
              <a:rPr lang="de-DE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2400" dirty="0" err="1">
                <a:latin typeface="Times New Roman" pitchFamily="18" charset="0"/>
                <a:cs typeface="Times New Roman" pitchFamily="18" charset="0"/>
              </a:rPr>
              <a:t>aseton</a:t>
            </a:r>
            <a:r>
              <a:rPr lang="de-DE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2400" dirty="0" err="1">
                <a:latin typeface="Times New Roman" pitchFamily="18" charset="0"/>
                <a:cs typeface="Times New Roman" pitchFamily="18" charset="0"/>
              </a:rPr>
              <a:t>ile</a:t>
            </a:r>
            <a:r>
              <a:rPr lang="de-DE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2400" dirty="0" err="1">
                <a:latin typeface="Times New Roman" pitchFamily="18" charset="0"/>
                <a:cs typeface="Times New Roman" pitchFamily="18" charset="0"/>
              </a:rPr>
              <a:t>renkli</a:t>
            </a:r>
            <a:r>
              <a:rPr lang="de-DE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2400" dirty="0" err="1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de-DE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2400" dirty="0" err="1">
                <a:latin typeface="Times New Roman" pitchFamily="18" charset="0"/>
                <a:cs typeface="Times New Roman" pitchFamily="18" charset="0"/>
              </a:rPr>
              <a:t>kompleks</a:t>
            </a:r>
            <a:r>
              <a:rPr lang="de-DE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2400" dirty="0" err="1">
                <a:latin typeface="Times New Roman" pitchFamily="18" charset="0"/>
                <a:cs typeface="Times New Roman" pitchFamily="18" charset="0"/>
              </a:rPr>
              <a:t>vermesi</a:t>
            </a:r>
            <a:r>
              <a:rPr lang="de-DE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2400" dirty="0" err="1">
                <a:latin typeface="Times New Roman" pitchFamily="18" charset="0"/>
                <a:cs typeface="Times New Roman" pitchFamily="18" charset="0"/>
              </a:rPr>
              <a:t>esasına</a:t>
            </a:r>
            <a:r>
              <a:rPr lang="de-DE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2400" dirty="0" err="1">
                <a:latin typeface="Times New Roman" pitchFamily="18" charset="0"/>
                <a:cs typeface="Times New Roman" pitchFamily="18" charset="0"/>
              </a:rPr>
              <a:t>dayanır</a:t>
            </a:r>
            <a:r>
              <a:rPr lang="de-DE" sz="2400" dirty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de-DE" sz="2400" dirty="0">
                <a:latin typeface="Times New Roman" pitchFamily="18" charset="0"/>
                <a:cs typeface="Times New Roman" pitchFamily="18" charset="0"/>
              </a:rPr>
            </a:br>
            <a:r>
              <a:rPr lang="de-DE" sz="2400" b="1" dirty="0" err="1">
                <a:latin typeface="Times New Roman" pitchFamily="18" charset="0"/>
                <a:cs typeface="Times New Roman" pitchFamily="18" charset="0"/>
              </a:rPr>
              <a:t>Materyal</a:t>
            </a:r>
            <a:r>
              <a:rPr lang="de-DE" sz="2400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de-DE" sz="2400" dirty="0" err="1">
                <a:latin typeface="Times New Roman" pitchFamily="18" charset="0"/>
                <a:cs typeface="Times New Roman" pitchFamily="18" charset="0"/>
              </a:rPr>
              <a:t>İdrar</a:t>
            </a:r>
            <a:br>
              <a:rPr lang="de-DE" sz="2400" dirty="0">
                <a:latin typeface="Times New Roman" pitchFamily="18" charset="0"/>
                <a:cs typeface="Times New Roman" pitchFamily="18" charset="0"/>
              </a:rPr>
            </a:br>
            <a:endParaRPr lang="tr-TR" sz="2400" dirty="0">
              <a:latin typeface="Times New Roman" pitchFamily="18" charset="0"/>
              <a:cs typeface="Times New Roman" pitchFamily="18" charset="0"/>
            </a:endParaRPr>
          </a:p>
          <a:p>
            <a:pPr marL="114300" indent="0" algn="just" hangingPunct="0">
              <a:buNone/>
            </a:pPr>
            <a:r>
              <a:rPr lang="de-DE" sz="24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de-DE" sz="2400" b="1" dirty="0" err="1">
                <a:latin typeface="Times New Roman" pitchFamily="18" charset="0"/>
                <a:cs typeface="Times New Roman" pitchFamily="18" charset="0"/>
              </a:rPr>
              <a:t>Deneyin</a:t>
            </a:r>
            <a:r>
              <a:rPr lang="de-DE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2400" b="1" dirty="0" err="1">
                <a:latin typeface="Times New Roman" pitchFamily="18" charset="0"/>
                <a:cs typeface="Times New Roman" pitchFamily="18" charset="0"/>
              </a:rPr>
              <a:t>Yapılışı</a:t>
            </a:r>
            <a:r>
              <a:rPr lang="de-DE" sz="2400" b="1" dirty="0">
                <a:latin typeface="Times New Roman" pitchFamily="18" charset="0"/>
                <a:cs typeface="Times New Roman" pitchFamily="18" charset="0"/>
              </a:rPr>
              <a:t>:</a:t>
            </a:r>
            <a:endParaRPr lang="tr-TR" sz="2400" dirty="0">
              <a:latin typeface="Times New Roman" pitchFamily="18" charset="0"/>
              <a:cs typeface="Times New Roman" pitchFamily="18" charset="0"/>
            </a:endParaRPr>
          </a:p>
          <a:p>
            <a:pPr algn="just" hangingPunct="0"/>
            <a:r>
              <a:rPr lang="de-DE" sz="2400" dirty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de-DE" sz="2400" dirty="0" err="1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de-DE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2400" dirty="0" err="1">
                <a:latin typeface="Times New Roman" pitchFamily="18" charset="0"/>
                <a:cs typeface="Times New Roman" pitchFamily="18" charset="0"/>
              </a:rPr>
              <a:t>tüpe</a:t>
            </a:r>
            <a:r>
              <a:rPr lang="de-DE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de-DE" sz="2400" dirty="0">
                <a:latin typeface="Times New Roman" pitchFamily="18" charset="0"/>
                <a:cs typeface="Times New Roman" pitchFamily="18" charset="0"/>
              </a:rPr>
              <a:t> ml </a:t>
            </a:r>
            <a:r>
              <a:rPr lang="de-DE" sz="2400" dirty="0" err="1">
                <a:latin typeface="Times New Roman" pitchFamily="18" charset="0"/>
                <a:cs typeface="Times New Roman" pitchFamily="18" charset="0"/>
              </a:rPr>
              <a:t>idrar</a:t>
            </a:r>
            <a:r>
              <a:rPr lang="de-DE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2400" dirty="0" err="1">
                <a:latin typeface="Times New Roman" pitchFamily="18" charset="0"/>
                <a:cs typeface="Times New Roman" pitchFamily="18" charset="0"/>
              </a:rPr>
              <a:t>alınır</a:t>
            </a:r>
            <a:r>
              <a:rPr lang="de-DE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de-DE" sz="2400" dirty="0" err="1">
                <a:latin typeface="Times New Roman" pitchFamily="18" charset="0"/>
                <a:cs typeface="Times New Roman" pitchFamily="18" charset="0"/>
              </a:rPr>
              <a:t>Üzerine</a:t>
            </a:r>
            <a:r>
              <a:rPr lang="de-DE" sz="2400" dirty="0">
                <a:latin typeface="Times New Roman" pitchFamily="18" charset="0"/>
                <a:cs typeface="Times New Roman" pitchFamily="18" charset="0"/>
              </a:rPr>
              <a:t> 0.5 ml </a:t>
            </a:r>
            <a:r>
              <a:rPr lang="de-DE" sz="2400" dirty="0" err="1">
                <a:latin typeface="Times New Roman" pitchFamily="18" charset="0"/>
                <a:cs typeface="Times New Roman" pitchFamily="18" charset="0"/>
              </a:rPr>
              <a:t>glasiyal</a:t>
            </a:r>
            <a:r>
              <a:rPr lang="de-DE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2400" dirty="0" err="1">
                <a:latin typeface="Times New Roman" pitchFamily="18" charset="0"/>
                <a:cs typeface="Times New Roman" pitchFamily="18" charset="0"/>
              </a:rPr>
              <a:t>asetik</a:t>
            </a:r>
            <a:r>
              <a:rPr lang="de-DE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2400" dirty="0" err="1">
                <a:latin typeface="Times New Roman" pitchFamily="18" charset="0"/>
                <a:cs typeface="Times New Roman" pitchFamily="18" charset="0"/>
              </a:rPr>
              <a:t>asit</a:t>
            </a:r>
            <a:r>
              <a:rPr lang="de-DE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2400" dirty="0" err="1">
                <a:latin typeface="Times New Roman" pitchFamily="18" charset="0"/>
                <a:cs typeface="Times New Roman" pitchFamily="18" charset="0"/>
              </a:rPr>
              <a:t>ve</a:t>
            </a:r>
            <a:r>
              <a:rPr lang="de-DE" sz="2400" dirty="0">
                <a:latin typeface="Times New Roman" pitchFamily="18" charset="0"/>
                <a:cs typeface="Times New Roman" pitchFamily="18" charset="0"/>
              </a:rPr>
              <a:t> 0.5 ml %10 </a:t>
            </a:r>
            <a:r>
              <a:rPr lang="de-DE" sz="2400" dirty="0" err="1">
                <a:latin typeface="Times New Roman" pitchFamily="18" charset="0"/>
                <a:cs typeface="Times New Roman" pitchFamily="18" charset="0"/>
              </a:rPr>
              <a:t>luk</a:t>
            </a:r>
            <a:r>
              <a:rPr lang="de-DE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2400" dirty="0" err="1">
                <a:latin typeface="Times New Roman" pitchFamily="18" charset="0"/>
                <a:cs typeface="Times New Roman" pitchFamily="18" charset="0"/>
              </a:rPr>
              <a:t>sodyum</a:t>
            </a:r>
            <a:r>
              <a:rPr lang="de-DE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2400" dirty="0" err="1">
                <a:latin typeface="Times New Roman" pitchFamily="18" charset="0"/>
                <a:cs typeface="Times New Roman" pitchFamily="18" charset="0"/>
              </a:rPr>
              <a:t>nitroprussiyat</a:t>
            </a:r>
            <a:r>
              <a:rPr lang="de-DE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2400" dirty="0" err="1">
                <a:latin typeface="Times New Roman" pitchFamily="18" charset="0"/>
                <a:cs typeface="Times New Roman" pitchFamily="18" charset="0"/>
              </a:rPr>
              <a:t>çözeltisi</a:t>
            </a:r>
            <a:r>
              <a:rPr lang="de-DE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2400" dirty="0" err="1">
                <a:latin typeface="Times New Roman" pitchFamily="18" charset="0"/>
                <a:cs typeface="Times New Roman" pitchFamily="18" charset="0"/>
              </a:rPr>
              <a:t>eklenir</a:t>
            </a:r>
            <a:r>
              <a:rPr lang="de-DE" sz="2400" dirty="0">
                <a:latin typeface="Times New Roman" pitchFamily="18" charset="0"/>
                <a:cs typeface="Times New Roman" pitchFamily="18" charset="0"/>
              </a:rPr>
              <a:t>.</a:t>
            </a:r>
            <a:endParaRPr lang="tr-TR" sz="2400" dirty="0">
              <a:latin typeface="Times New Roman" pitchFamily="18" charset="0"/>
              <a:cs typeface="Times New Roman" pitchFamily="18" charset="0"/>
            </a:endParaRPr>
          </a:p>
          <a:p>
            <a:pPr algn="just" hangingPunct="0"/>
            <a:r>
              <a:rPr lang="de-DE" sz="2400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de-DE" sz="2400" dirty="0" err="1">
                <a:latin typeface="Times New Roman" pitchFamily="18" charset="0"/>
                <a:cs typeface="Times New Roman" pitchFamily="18" charset="0"/>
              </a:rPr>
              <a:t>Tüp</a:t>
            </a:r>
            <a:r>
              <a:rPr lang="de-DE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2400" dirty="0" err="1">
                <a:latin typeface="Times New Roman" pitchFamily="18" charset="0"/>
                <a:cs typeface="Times New Roman" pitchFamily="18" charset="0"/>
              </a:rPr>
              <a:t>eğik</a:t>
            </a:r>
            <a:r>
              <a:rPr lang="de-DE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2400" dirty="0" err="1">
                <a:latin typeface="Times New Roman" pitchFamily="18" charset="0"/>
                <a:cs typeface="Times New Roman" pitchFamily="18" charset="0"/>
              </a:rPr>
              <a:t>durumda</a:t>
            </a:r>
            <a:r>
              <a:rPr lang="de-DE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2400" dirty="0" err="1">
                <a:latin typeface="Times New Roman" pitchFamily="18" charset="0"/>
                <a:cs typeface="Times New Roman" pitchFamily="18" charset="0"/>
              </a:rPr>
              <a:t>tutularak</a:t>
            </a:r>
            <a:r>
              <a:rPr lang="de-DE" sz="2400" dirty="0">
                <a:latin typeface="Times New Roman" pitchFamily="18" charset="0"/>
                <a:cs typeface="Times New Roman" pitchFamily="18" charset="0"/>
              </a:rPr>
              <a:t> 2 ml </a:t>
            </a:r>
            <a:r>
              <a:rPr lang="de-DE" sz="2400" dirty="0" err="1">
                <a:latin typeface="Times New Roman" pitchFamily="18" charset="0"/>
                <a:cs typeface="Times New Roman" pitchFamily="18" charset="0"/>
              </a:rPr>
              <a:t>amonyum</a:t>
            </a:r>
            <a:r>
              <a:rPr lang="de-DE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2400" dirty="0" err="1">
                <a:latin typeface="Times New Roman" pitchFamily="18" charset="0"/>
                <a:cs typeface="Times New Roman" pitchFamily="18" charset="0"/>
              </a:rPr>
              <a:t>hidroksit</a:t>
            </a:r>
            <a:r>
              <a:rPr lang="de-DE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de-DE" sz="2400" dirty="0" err="1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de-DE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2400" dirty="0" err="1">
                <a:latin typeface="Times New Roman" pitchFamily="18" charset="0"/>
                <a:cs typeface="Times New Roman" pitchFamily="18" charset="0"/>
              </a:rPr>
              <a:t>tabaka</a:t>
            </a:r>
            <a:r>
              <a:rPr lang="de-DE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2400" dirty="0" err="1">
                <a:latin typeface="Times New Roman" pitchFamily="18" charset="0"/>
                <a:cs typeface="Times New Roman" pitchFamily="18" charset="0"/>
              </a:rPr>
              <a:t>meydana</a:t>
            </a:r>
            <a:r>
              <a:rPr lang="de-DE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2400" dirty="0" err="1">
                <a:latin typeface="Times New Roman" pitchFamily="18" charset="0"/>
                <a:cs typeface="Times New Roman" pitchFamily="18" charset="0"/>
              </a:rPr>
              <a:t>getirecek</a:t>
            </a:r>
            <a:r>
              <a:rPr lang="de-DE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2400" dirty="0" err="1">
                <a:latin typeface="Times New Roman" pitchFamily="18" charset="0"/>
                <a:cs typeface="Times New Roman" pitchFamily="18" charset="0"/>
              </a:rPr>
              <a:t>şekilde</a:t>
            </a:r>
            <a:r>
              <a:rPr lang="de-DE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2400" dirty="0" err="1">
                <a:latin typeface="Times New Roman" pitchFamily="18" charset="0"/>
                <a:cs typeface="Times New Roman" pitchFamily="18" charset="0"/>
              </a:rPr>
              <a:t>ilave</a:t>
            </a:r>
            <a:r>
              <a:rPr lang="de-DE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2400" dirty="0" err="1">
                <a:latin typeface="Times New Roman" pitchFamily="18" charset="0"/>
                <a:cs typeface="Times New Roman" pitchFamily="18" charset="0"/>
              </a:rPr>
              <a:t>edilir</a:t>
            </a:r>
            <a:r>
              <a:rPr lang="de-DE" sz="2400" dirty="0">
                <a:latin typeface="Times New Roman" pitchFamily="18" charset="0"/>
                <a:cs typeface="Times New Roman" pitchFamily="18" charset="0"/>
              </a:rPr>
              <a:t>.</a:t>
            </a:r>
            <a:endParaRPr lang="tr-TR" sz="2400" dirty="0">
              <a:latin typeface="Times New Roman" pitchFamily="18" charset="0"/>
              <a:cs typeface="Times New Roman" pitchFamily="18" charset="0"/>
            </a:endParaRPr>
          </a:p>
          <a:p>
            <a:pPr algn="just" hangingPunct="0"/>
            <a:r>
              <a:rPr lang="de-DE" sz="2400" dirty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de-DE" sz="2400" dirty="0" err="1">
                <a:latin typeface="Times New Roman" pitchFamily="18" charset="0"/>
                <a:cs typeface="Times New Roman" pitchFamily="18" charset="0"/>
              </a:rPr>
              <a:t>İki</a:t>
            </a:r>
            <a:r>
              <a:rPr lang="de-DE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2400" dirty="0" err="1">
                <a:latin typeface="Times New Roman" pitchFamily="18" charset="0"/>
                <a:cs typeface="Times New Roman" pitchFamily="18" charset="0"/>
              </a:rPr>
              <a:t>sıvı</a:t>
            </a:r>
            <a:r>
              <a:rPr lang="de-DE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2400" dirty="0" err="1">
                <a:latin typeface="Times New Roman" pitchFamily="18" charset="0"/>
                <a:cs typeface="Times New Roman" pitchFamily="18" charset="0"/>
              </a:rPr>
              <a:t>arasındaki</a:t>
            </a:r>
            <a:r>
              <a:rPr lang="de-DE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2400" dirty="0" err="1">
                <a:latin typeface="Times New Roman" pitchFamily="18" charset="0"/>
                <a:cs typeface="Times New Roman" pitchFamily="18" charset="0"/>
              </a:rPr>
              <a:t>mor</a:t>
            </a:r>
            <a:r>
              <a:rPr lang="de-DE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2400" dirty="0" err="1">
                <a:latin typeface="Times New Roman" pitchFamily="18" charset="0"/>
                <a:cs typeface="Times New Roman" pitchFamily="18" charset="0"/>
              </a:rPr>
              <a:t>halka</a:t>
            </a:r>
            <a:r>
              <a:rPr lang="de-DE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2400" dirty="0" err="1">
                <a:latin typeface="Times New Roman" pitchFamily="18" charset="0"/>
                <a:cs typeface="Times New Roman" pitchFamily="18" charset="0"/>
              </a:rPr>
              <a:t>oluşumu</a:t>
            </a:r>
            <a:r>
              <a:rPr lang="de-DE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2400" dirty="0" err="1">
                <a:latin typeface="Times New Roman" pitchFamily="18" charset="0"/>
                <a:cs typeface="Times New Roman" pitchFamily="18" charset="0"/>
              </a:rPr>
              <a:t>gözlenir</a:t>
            </a:r>
            <a:r>
              <a:rPr lang="de-DE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de-DE" sz="2400" dirty="0" err="1">
                <a:latin typeface="Times New Roman" pitchFamily="18" charset="0"/>
                <a:cs typeface="Times New Roman" pitchFamily="18" charset="0"/>
              </a:rPr>
              <a:t>Mor</a:t>
            </a:r>
            <a:r>
              <a:rPr lang="de-DE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2400" dirty="0" err="1">
                <a:latin typeface="Times New Roman" pitchFamily="18" charset="0"/>
                <a:cs typeface="Times New Roman" pitchFamily="18" charset="0"/>
              </a:rPr>
              <a:t>halkanın</a:t>
            </a:r>
            <a:r>
              <a:rPr lang="de-DE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2400" dirty="0" err="1">
                <a:latin typeface="Times New Roman" pitchFamily="18" charset="0"/>
                <a:cs typeface="Times New Roman" pitchFamily="18" charset="0"/>
              </a:rPr>
              <a:t>varlığı</a:t>
            </a:r>
            <a:r>
              <a:rPr lang="de-DE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2400" dirty="0" err="1">
                <a:latin typeface="Times New Roman" pitchFamily="18" charset="0"/>
                <a:cs typeface="Times New Roman" pitchFamily="18" charset="0"/>
              </a:rPr>
              <a:t>idrarda</a:t>
            </a:r>
            <a:r>
              <a:rPr lang="de-DE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2400" dirty="0" err="1">
                <a:latin typeface="Times New Roman" pitchFamily="18" charset="0"/>
                <a:cs typeface="Times New Roman" pitchFamily="18" charset="0"/>
              </a:rPr>
              <a:t>aseton</a:t>
            </a:r>
            <a:r>
              <a:rPr lang="de-DE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2400" dirty="0" err="1">
                <a:latin typeface="Times New Roman" pitchFamily="18" charset="0"/>
                <a:cs typeface="Times New Roman" pitchFamily="18" charset="0"/>
              </a:rPr>
              <a:t>olduğunu</a:t>
            </a:r>
            <a:r>
              <a:rPr lang="de-DE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2400" dirty="0" err="1">
                <a:latin typeface="Times New Roman" pitchFamily="18" charset="0"/>
                <a:cs typeface="Times New Roman" pitchFamily="18" charset="0"/>
              </a:rPr>
              <a:t>gösterir</a:t>
            </a:r>
            <a:r>
              <a:rPr lang="de-DE" sz="2400" dirty="0">
                <a:latin typeface="Times New Roman" pitchFamily="18" charset="0"/>
                <a:cs typeface="Times New Roman" pitchFamily="18" charset="0"/>
              </a:rPr>
              <a:t>.</a:t>
            </a:r>
            <a:endParaRPr lang="tr-TR" sz="2400" dirty="0">
              <a:latin typeface="Times New Roman" pitchFamily="18" charset="0"/>
              <a:cs typeface="Times New Roman" pitchFamily="18" charset="0"/>
            </a:endParaRPr>
          </a:p>
          <a:p>
            <a:pPr hangingPunct="0"/>
            <a:endParaRPr lang="tr-T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41806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İDRARDA KETON CİSİMLERİNİN ARANMASI İLE İLGİLİ TESTLER</a:t>
            </a:r>
            <a:br>
              <a:rPr lang="tr-TR" sz="2800" dirty="0"/>
            </a:b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4300" indent="0" hangingPunct="0">
              <a:buNone/>
            </a:pPr>
            <a:r>
              <a:rPr lang="de-DE" sz="2400" b="1" dirty="0">
                <a:latin typeface="Times New Roman" pitchFamily="18" charset="0"/>
                <a:cs typeface="Times New Roman" pitchFamily="18" charset="0"/>
              </a:rPr>
              <a:t>GERHARD DENEYİ (</a:t>
            </a:r>
            <a:r>
              <a:rPr lang="de-DE" sz="2400" b="1" dirty="0" err="1">
                <a:latin typeface="Times New Roman" pitchFamily="18" charset="0"/>
                <a:cs typeface="Times New Roman" pitchFamily="18" charset="0"/>
              </a:rPr>
              <a:t>Asetoasetik</a:t>
            </a:r>
            <a:r>
              <a:rPr lang="de-DE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2400" b="1" dirty="0" err="1">
                <a:latin typeface="Times New Roman" pitchFamily="18" charset="0"/>
                <a:cs typeface="Times New Roman" pitchFamily="18" charset="0"/>
              </a:rPr>
              <a:t>asit</a:t>
            </a:r>
            <a:r>
              <a:rPr lang="de-DE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2400" b="1" dirty="0" err="1">
                <a:latin typeface="Times New Roman" pitchFamily="18" charset="0"/>
                <a:cs typeface="Times New Roman" pitchFamily="18" charset="0"/>
              </a:rPr>
              <a:t>aranması</a:t>
            </a:r>
            <a:r>
              <a:rPr lang="de-DE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2400" b="1" dirty="0" err="1">
                <a:latin typeface="Times New Roman" pitchFamily="18" charset="0"/>
                <a:cs typeface="Times New Roman" pitchFamily="18" charset="0"/>
              </a:rPr>
              <a:t>için</a:t>
            </a:r>
            <a:r>
              <a:rPr lang="de-DE" sz="2400" b="1" dirty="0">
                <a:latin typeface="Times New Roman" pitchFamily="18" charset="0"/>
                <a:cs typeface="Times New Roman" pitchFamily="18" charset="0"/>
              </a:rPr>
              <a:t>):</a:t>
            </a:r>
            <a:br>
              <a:rPr lang="de-DE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tr-TR" sz="2400" b="1" dirty="0">
                <a:latin typeface="Times New Roman" pitchFamily="18" charset="0"/>
                <a:cs typeface="Times New Roman" pitchFamily="18" charset="0"/>
              </a:rPr>
              <a:t>Prensip: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Asetoasetik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asidin demir 3 klorür ile kırmızı bir renk vermesi esasına dayanır.</a:t>
            </a:r>
          </a:p>
          <a:p>
            <a:pPr marL="114300" indent="0" hangingPunct="0">
              <a:buNone/>
            </a:pPr>
            <a:r>
              <a:rPr lang="de-DE" sz="2400" b="1" dirty="0" err="1">
                <a:latin typeface="Times New Roman" pitchFamily="18" charset="0"/>
                <a:cs typeface="Times New Roman" pitchFamily="18" charset="0"/>
              </a:rPr>
              <a:t>Materyal:</a:t>
            </a:r>
            <a:r>
              <a:rPr lang="de-DE" sz="2400" dirty="0" err="1">
                <a:latin typeface="Times New Roman" pitchFamily="18" charset="0"/>
                <a:cs typeface="Times New Roman" pitchFamily="18" charset="0"/>
              </a:rPr>
              <a:t>İdrar</a:t>
            </a:r>
            <a:endParaRPr lang="tr-TR" sz="2400" dirty="0">
              <a:latin typeface="Times New Roman" pitchFamily="18" charset="0"/>
              <a:cs typeface="Times New Roman" pitchFamily="18" charset="0"/>
            </a:endParaRPr>
          </a:p>
          <a:p>
            <a:pPr marL="114300" indent="0" hangingPunct="0">
              <a:buNone/>
            </a:pPr>
            <a:endParaRPr lang="tr-TR" sz="2400" dirty="0">
              <a:latin typeface="Times New Roman" pitchFamily="18" charset="0"/>
              <a:cs typeface="Times New Roman" pitchFamily="18" charset="0"/>
            </a:endParaRPr>
          </a:p>
          <a:p>
            <a:pPr marL="114300" indent="0" hangingPunct="0">
              <a:buNone/>
            </a:pPr>
            <a:r>
              <a:rPr lang="tr-TR" sz="2400" b="1" dirty="0">
                <a:latin typeface="Times New Roman" pitchFamily="18" charset="0"/>
                <a:cs typeface="Times New Roman" pitchFamily="18" charset="0"/>
              </a:rPr>
              <a:t>Deneyin Yapılışı:</a:t>
            </a:r>
            <a:endParaRPr lang="tr-TR" sz="2400" dirty="0">
              <a:latin typeface="Times New Roman" pitchFamily="18" charset="0"/>
              <a:cs typeface="Times New Roman" pitchFamily="18" charset="0"/>
            </a:endParaRPr>
          </a:p>
          <a:p>
            <a:pPr marL="114300" indent="0" hangingPunct="0">
              <a:buNone/>
            </a:pP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1. Bir deney tüpüne 2 ml idrar alınır. Üzerine birkaç damla  FeCl</a:t>
            </a:r>
            <a:r>
              <a:rPr lang="tr-TR" sz="2400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 ilave edilir. </a:t>
            </a:r>
          </a:p>
          <a:p>
            <a:pPr marL="114300" indent="0" hangingPunct="0">
              <a:buNone/>
            </a:pP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2. Kiraz veya bordo kırmızısı renk meydana gelmesi idrarda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asetoasetik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asit varlığını gösterir</a:t>
            </a:r>
            <a:r>
              <a:rPr lang="tr-TR" dirty="0"/>
              <a:t>. </a:t>
            </a:r>
          </a:p>
          <a:p>
            <a:pPr hangingPunct="0"/>
            <a:endParaRPr lang="tr-T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97668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Referanslar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BİYOKİMYA PRATİK FÖYÜ (2004)</a:t>
            </a:r>
            <a:endParaRPr lang="tr-T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23581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Wingdings" pitchFamily="2" charset="2"/>
              <a:buChar char="v"/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Dolaşımda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bulunan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kolesterolün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%75'i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yağ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asitleri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ile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esterleşmiş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olarak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kalanı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ise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serbest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kolesterol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şeklinde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bulunur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tr-TR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v"/>
            </a:pPr>
            <a:endParaRPr lang="tr-TR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Organizmada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eritrosit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dışında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pek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çok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dokuda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kolesterol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sentezlenmekle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beraber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asıl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sentezlendiği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doku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karaciğer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dir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(%80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kadarı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11430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207564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>
              <a:buFont typeface="Wingdings" pitchFamily="2" charset="2"/>
              <a:buChar char="Ø"/>
            </a:pP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Serum normal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kolesterol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düzeyi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%110-250 </a:t>
            </a:r>
            <a:r>
              <a:rPr lang="en-US" sz="2600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'dır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tr-TR" sz="2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tr-TR" sz="26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Kolesterolün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kanda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artması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sonucu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atin typeface="Times New Roman" pitchFamily="18" charset="0"/>
                <a:cs typeface="Times New Roman" pitchFamily="18" charset="0"/>
              </a:rPr>
              <a:t>hiperkolesterolemi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oluşur</a:t>
            </a:r>
            <a:r>
              <a:rPr lang="tr-TR" sz="26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1" algn="just"/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Obstrüktif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sarılık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, von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Gierke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orta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şiddette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enfeksiyöz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hepatit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ve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portal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siroz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gibi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karaciğer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hastalıklarında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, </a:t>
            </a:r>
            <a:endParaRPr lang="tr-TR" sz="2600" dirty="0">
              <a:latin typeface="Times New Roman" pitchFamily="18" charset="0"/>
              <a:cs typeface="Times New Roman" pitchFamily="18" charset="0"/>
            </a:endParaRPr>
          </a:p>
          <a:p>
            <a:pPr lvl="1" algn="just"/>
            <a:r>
              <a:rPr lang="tr-TR" sz="2600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efritde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, </a:t>
            </a:r>
            <a:endParaRPr lang="tr-TR" sz="2600" dirty="0">
              <a:latin typeface="Times New Roman" pitchFamily="18" charset="0"/>
              <a:cs typeface="Times New Roman" pitchFamily="18" charset="0"/>
            </a:endParaRPr>
          </a:p>
          <a:p>
            <a:pPr lvl="1" algn="just"/>
            <a:r>
              <a:rPr lang="tr-TR" sz="2600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ankreas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hastalıklarında</a:t>
            </a:r>
            <a:r>
              <a:rPr lang="tr-TR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, </a:t>
            </a:r>
            <a:endParaRPr lang="tr-TR" sz="2600" dirty="0">
              <a:latin typeface="Times New Roman" pitchFamily="18" charset="0"/>
              <a:cs typeface="Times New Roman" pitchFamily="18" charset="0"/>
            </a:endParaRPr>
          </a:p>
          <a:p>
            <a:pPr lvl="1" algn="just"/>
            <a:r>
              <a:rPr lang="tr-TR" sz="2600" dirty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ipotiroid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ve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miksödem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gibi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tiroid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hastalıklarında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, </a:t>
            </a:r>
            <a:endParaRPr lang="tr-TR" sz="2600" dirty="0">
              <a:latin typeface="Times New Roman" pitchFamily="18" charset="0"/>
              <a:cs typeface="Times New Roman" pitchFamily="18" charset="0"/>
            </a:endParaRPr>
          </a:p>
          <a:p>
            <a:pPr lvl="1" algn="just"/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Ksantomatoz</a:t>
            </a:r>
            <a:r>
              <a:rPr lang="tr-TR" sz="2600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endParaRPr lang="tr-TR" sz="26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600" dirty="0">
                <a:latin typeface="Times New Roman" pitchFamily="18" charset="0"/>
                <a:cs typeface="Times New Roman" pitchFamily="18" charset="0"/>
              </a:rPr>
              <a:t>Kolesterolün kanda azalması sonucu </a:t>
            </a:r>
            <a:r>
              <a:rPr lang="tr-TR" sz="2600" b="1" dirty="0" err="1">
                <a:latin typeface="Times New Roman" pitchFamily="18" charset="0"/>
                <a:cs typeface="Times New Roman" pitchFamily="18" charset="0"/>
              </a:rPr>
              <a:t>hipokolesterolemi</a:t>
            </a:r>
            <a:r>
              <a:rPr lang="tr-TR" sz="2600" dirty="0">
                <a:latin typeface="Times New Roman" pitchFamily="18" charset="0"/>
                <a:cs typeface="Times New Roman" pitchFamily="18" charset="0"/>
              </a:rPr>
              <a:t> oluşur.</a:t>
            </a:r>
          </a:p>
          <a:p>
            <a:pPr lvl="1" algn="just"/>
            <a:r>
              <a:rPr lang="tr-TR" sz="2600" dirty="0" err="1">
                <a:latin typeface="Times New Roman" pitchFamily="18" charset="0"/>
                <a:cs typeface="Times New Roman" pitchFamily="18" charset="0"/>
              </a:rPr>
              <a:t>Hipertiroidide</a:t>
            </a:r>
            <a:r>
              <a:rPr lang="tr-TR" sz="2600" dirty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lvl="1" algn="just"/>
            <a:r>
              <a:rPr lang="tr-TR" sz="2600" dirty="0">
                <a:latin typeface="Times New Roman" pitchFamily="18" charset="0"/>
                <a:cs typeface="Times New Roman" pitchFamily="18" charset="0"/>
              </a:rPr>
              <a:t>Östrojen hormonunun etkisi ile artan </a:t>
            </a:r>
            <a:r>
              <a:rPr lang="tr-TR" sz="2600" dirty="0" err="1">
                <a:latin typeface="Times New Roman" pitchFamily="18" charset="0"/>
                <a:cs typeface="Times New Roman" pitchFamily="18" charset="0"/>
              </a:rPr>
              <a:t>lipoliz</a:t>
            </a:r>
            <a:r>
              <a:rPr lang="tr-TR" sz="26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827368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sz="3600" b="1" dirty="0">
                <a:latin typeface="Times New Roman" pitchFamily="18" charset="0"/>
                <a:cs typeface="Times New Roman" pitchFamily="18" charset="0"/>
              </a:rPr>
              <a:t>SERUMDA ZAK METODU İLE TOTAL KOLESTEROL TAYİNİ</a:t>
            </a:r>
            <a:br>
              <a:rPr lang="tr-TR" sz="3600" dirty="0"/>
            </a:b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8667" y="1301750"/>
            <a:ext cx="7738533" cy="5099050"/>
          </a:xfrm>
        </p:spPr>
        <p:txBody>
          <a:bodyPr>
            <a:normAutofit/>
          </a:bodyPr>
          <a:lstStyle/>
          <a:p>
            <a:pPr marL="0" indent="0" algn="just" hangingPunct="0">
              <a:buNone/>
            </a:pPr>
            <a:r>
              <a:rPr lang="tr-TR" sz="2400" b="1" dirty="0">
                <a:latin typeface="Times New Roman" pitchFamily="18" charset="0"/>
                <a:cs typeface="Times New Roman" pitchFamily="18" charset="0"/>
              </a:rPr>
              <a:t>Prensip: 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Asetik asitte eritilmiş kolesterolün demir 3 klorür ve sülfürik asit ile verdiği ve miktar ile orantılı olan kırmızı menekşe renk reaksiyonuna dayanır.</a:t>
            </a:r>
          </a:p>
          <a:p>
            <a:pPr marL="0" indent="0" algn="just" hangingPunct="0">
              <a:buNone/>
            </a:pPr>
            <a:r>
              <a:rPr lang="tr-TR" sz="2400" b="1" dirty="0">
                <a:latin typeface="Times New Roman" pitchFamily="18" charset="0"/>
                <a:cs typeface="Times New Roman" pitchFamily="18" charset="0"/>
              </a:rPr>
              <a:t>Materyal: 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Serum</a:t>
            </a:r>
            <a:endParaRPr lang="tr-TR" sz="2400" b="1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 hangingPunct="0">
              <a:buNone/>
            </a:pPr>
            <a:endParaRPr lang="tr-TR" sz="2400" dirty="0">
              <a:latin typeface="Times New Roman" pitchFamily="18" charset="0"/>
              <a:cs typeface="Times New Roman" pitchFamily="18" charset="0"/>
            </a:endParaRPr>
          </a:p>
          <a:p>
            <a:pPr marL="114300" indent="0" algn="just" hangingPunct="0">
              <a:buNone/>
            </a:pPr>
            <a:r>
              <a:rPr lang="tr-TR" sz="2400" b="1" dirty="0">
                <a:latin typeface="Times New Roman" pitchFamily="18" charset="0"/>
                <a:cs typeface="Times New Roman" pitchFamily="18" charset="0"/>
              </a:rPr>
              <a:t>Deneyin Yapılışı:</a:t>
            </a:r>
            <a:endParaRPr lang="tr-TR" sz="2400" dirty="0">
              <a:latin typeface="Times New Roman" pitchFamily="18" charset="0"/>
              <a:cs typeface="Times New Roman" pitchFamily="18" charset="0"/>
            </a:endParaRPr>
          </a:p>
          <a:p>
            <a:pPr algn="just" hangingPunct="0"/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1. Önce serum süzüntüsü hazırlanır. Bunun için bir santrifüj tüpüne 0.4  ml serum, 4 ml demir III klorür ayıracı koyulur ve iyice karıştırılır.</a:t>
            </a:r>
          </a:p>
          <a:p>
            <a:pPr algn="just" hangingPunct="0"/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2. Bu çözelti köre karşı kolorimetrede 560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nm'de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okunur. Standart eğri grafiğinden, serumda kolesterol miktarı % mg olarak okunur.</a:t>
            </a:r>
          </a:p>
          <a:p>
            <a:pPr marL="0" indent="0" hangingPunc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4345781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sz="3600" dirty="0">
                <a:latin typeface="Times New Roman" pitchFamily="18" charset="0"/>
                <a:cs typeface="Times New Roman" pitchFamily="18" charset="0"/>
              </a:rPr>
              <a:t>Standart Eğri Grafiğinin Hazırlanması ve Çalışma Şeması</a:t>
            </a:r>
            <a:br>
              <a:rPr lang="tr-TR" sz="3600" dirty="0"/>
            </a:br>
            <a:endParaRPr lang="en-US" sz="36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89812000"/>
              </p:ext>
            </p:extLst>
          </p:nvPr>
        </p:nvGraphicFramePr>
        <p:xfrm>
          <a:off x="457200" y="1600200"/>
          <a:ext cx="6531427" cy="371348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9330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30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30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3306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3306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3306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3306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R="18415" algn="l" hangingPunct="0">
                        <a:spcAft>
                          <a:spcPts val="0"/>
                        </a:spcAft>
                      </a:pPr>
                      <a:r>
                        <a:rPr lang="tr-TR" sz="13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tr-TR" sz="1200" dirty="0">
                        <a:effectLst/>
                        <a:latin typeface="Flanj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marR="18415" algn="just" hangingPunct="0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KÖR</a:t>
                      </a:r>
                      <a:endParaRPr lang="tr-TR" sz="1200">
                        <a:effectLst/>
                        <a:latin typeface="Flanj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marR="18415" algn="just" hangingPunct="0">
                        <a:spcAft>
                          <a:spcPts val="0"/>
                        </a:spcAft>
                      </a:pPr>
                      <a:r>
                        <a:rPr lang="en-US" sz="13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Tüp</a:t>
                      </a: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tr-TR" sz="13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tr-TR" sz="1200" dirty="0">
                        <a:effectLst/>
                        <a:latin typeface="Flanj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marR="18415" algn="just" hangingPunct="0">
                        <a:spcAft>
                          <a:spcPts val="0"/>
                        </a:spcAft>
                      </a:pPr>
                      <a:r>
                        <a:rPr lang="en-US" sz="13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Tüp</a:t>
                      </a: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tr-TR" sz="13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tr-TR" sz="1200" dirty="0">
                        <a:effectLst/>
                        <a:latin typeface="Flanj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marR="18415" algn="just" hangingPunct="0">
                        <a:spcAft>
                          <a:spcPts val="0"/>
                        </a:spcAft>
                      </a:pPr>
                      <a:r>
                        <a:rPr lang="en-US" sz="13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Tüp</a:t>
                      </a: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tr-TR" sz="13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tr-TR" sz="1200" dirty="0">
                        <a:effectLst/>
                        <a:latin typeface="Flanj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marR="18415" algn="just" hangingPunct="0">
                        <a:spcAft>
                          <a:spcPts val="0"/>
                        </a:spcAft>
                      </a:pPr>
                      <a:r>
                        <a:rPr lang="en-US" sz="13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Tüp</a:t>
                      </a: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tr-TR" sz="13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tr-TR" sz="1200" dirty="0">
                        <a:effectLst/>
                        <a:latin typeface="Flanj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marR="18415" algn="just" hangingPunct="0">
                        <a:spcAft>
                          <a:spcPts val="0"/>
                        </a:spcAft>
                      </a:pPr>
                      <a:r>
                        <a:rPr lang="en-US" sz="13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Numune</a:t>
                      </a:r>
                      <a:endParaRPr lang="tr-TR" sz="1200" dirty="0">
                        <a:effectLst/>
                        <a:latin typeface="Flanj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R="18415" algn="l" hangingPunct="0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Kolesterol çalışma çözeltisi (%10mg)</a:t>
                      </a:r>
                      <a:endParaRPr lang="tr-TR" sz="1200">
                        <a:effectLst/>
                        <a:latin typeface="Flanj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marR="18415" algn="just" hangingPunct="0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tr-TR" sz="1200">
                        <a:effectLst/>
                        <a:latin typeface="Flanj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marR="18415" algn="just" hangingPunct="0">
                        <a:spcAft>
                          <a:spcPts val="0"/>
                        </a:spcAft>
                      </a:pPr>
                      <a:r>
                        <a:rPr lang="tr-TR" sz="13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0.25</a:t>
                      </a:r>
                      <a:r>
                        <a:rPr lang="tr-TR" sz="1300" baseline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ml</a:t>
                      </a:r>
                      <a:endParaRPr lang="tr-TR" sz="1200" dirty="0">
                        <a:effectLst/>
                        <a:latin typeface="Flanj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marR="18415" algn="just" hangingPunct="0"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0.5mL</a:t>
                      </a:r>
                      <a:endParaRPr lang="tr-TR" sz="1200" dirty="0">
                        <a:effectLst/>
                        <a:latin typeface="Flanj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marR="18415" algn="just" hangingPunct="0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1mL</a:t>
                      </a:r>
                      <a:endParaRPr lang="tr-TR" sz="1200">
                        <a:effectLst/>
                        <a:latin typeface="Flanj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marR="18415" algn="just" hangingPunct="0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1.5mL</a:t>
                      </a:r>
                      <a:endParaRPr lang="tr-TR" sz="1200">
                        <a:effectLst/>
                        <a:latin typeface="Flanj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marR="18415" algn="just" hangingPunct="0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tr-TR" sz="1200">
                        <a:effectLst/>
                        <a:latin typeface="Flanj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R="18415" algn="l" hangingPunct="0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Demir III klorür ayıracı</a:t>
                      </a:r>
                      <a:endParaRPr lang="tr-TR" sz="1200">
                        <a:effectLst/>
                        <a:latin typeface="Flanj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marR="18415" algn="just" hangingPunct="0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2mL</a:t>
                      </a:r>
                      <a:endParaRPr lang="tr-TR" sz="1200">
                        <a:effectLst/>
                        <a:latin typeface="Flanj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marR="18415" algn="just" hangingPunct="0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2mL</a:t>
                      </a:r>
                      <a:endParaRPr lang="tr-TR" sz="1200">
                        <a:effectLst/>
                        <a:latin typeface="Flanj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marR="18415" algn="just" hangingPunct="0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2mL</a:t>
                      </a:r>
                      <a:endParaRPr lang="tr-TR" sz="1200">
                        <a:effectLst/>
                        <a:latin typeface="Flanj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marR="18415" algn="just" hangingPunct="0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2mL</a:t>
                      </a:r>
                      <a:endParaRPr lang="tr-TR" sz="1200">
                        <a:effectLst/>
                        <a:latin typeface="Flanj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marR="18415" algn="just" hangingPunct="0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2mL</a:t>
                      </a:r>
                      <a:endParaRPr lang="tr-TR" sz="1200">
                        <a:effectLst/>
                        <a:latin typeface="Flanj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marR="18415" algn="just" hangingPunct="0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tr-TR" sz="1200">
                        <a:effectLst/>
                        <a:latin typeface="Flanj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R="18415" algn="l" hangingPunct="0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Serum süzüntüsü</a:t>
                      </a:r>
                      <a:endParaRPr lang="tr-TR" sz="1200">
                        <a:effectLst/>
                        <a:latin typeface="Flanj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marR="18415" algn="just" hangingPunct="0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tr-TR" sz="1200">
                        <a:effectLst/>
                        <a:latin typeface="Flanj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marR="18415" algn="just" hangingPunct="0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tr-TR" sz="1200">
                        <a:effectLst/>
                        <a:latin typeface="Flanj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marR="18415" algn="just" hangingPunct="0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tr-TR" sz="1200">
                        <a:effectLst/>
                        <a:latin typeface="Flanj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marR="18415" algn="just" hangingPunct="0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tr-TR" sz="1200">
                        <a:effectLst/>
                        <a:latin typeface="Flanj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marR="18415" algn="just" hangingPunct="0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tr-TR" sz="1200">
                        <a:effectLst/>
                        <a:latin typeface="Flanj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marR="18415" algn="just" hangingPunct="0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2mL</a:t>
                      </a:r>
                      <a:endParaRPr lang="tr-TR" sz="1200">
                        <a:effectLst/>
                        <a:latin typeface="Flanj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R="18415" algn="l" hangingPunct="0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Sülfürik asit</a:t>
                      </a:r>
                      <a:endParaRPr lang="tr-TR" sz="1200">
                        <a:effectLst/>
                        <a:latin typeface="Flanj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marR="18415" algn="just" hangingPunct="0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2mL</a:t>
                      </a:r>
                      <a:endParaRPr lang="tr-TR" sz="1200">
                        <a:effectLst/>
                        <a:latin typeface="Flanj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marR="18415" algn="just" hangingPunct="0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2mL</a:t>
                      </a:r>
                      <a:endParaRPr lang="tr-TR" sz="1200">
                        <a:effectLst/>
                        <a:latin typeface="Flanj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marR="18415" algn="just" hangingPunct="0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2mL</a:t>
                      </a:r>
                      <a:endParaRPr lang="tr-TR" sz="1200">
                        <a:effectLst/>
                        <a:latin typeface="Flanj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marR="18415" algn="just" hangingPunct="0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2mL</a:t>
                      </a:r>
                      <a:endParaRPr lang="tr-TR" sz="1200">
                        <a:effectLst/>
                        <a:latin typeface="Flanj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marR="18415" algn="just" hangingPunct="0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2mL</a:t>
                      </a:r>
                      <a:endParaRPr lang="tr-TR" sz="1200">
                        <a:effectLst/>
                        <a:latin typeface="Flanj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marR="18415" algn="just" hangingPunct="0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2mL</a:t>
                      </a:r>
                      <a:endParaRPr lang="tr-TR" sz="1200">
                        <a:effectLst/>
                        <a:latin typeface="Flanj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R="18415" algn="l" hangingPunct="0">
                        <a:spcAft>
                          <a:spcPts val="0"/>
                        </a:spcAft>
                      </a:pPr>
                      <a:r>
                        <a:rPr lang="en-US" sz="13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Glasiyal</a:t>
                      </a: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3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asetik</a:t>
                      </a: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3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asit</a:t>
                      </a:r>
                      <a:endParaRPr lang="tr-TR" sz="1200" dirty="0">
                        <a:effectLst/>
                        <a:latin typeface="Flanj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marR="18415" algn="just" hangingPunct="0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2mL</a:t>
                      </a:r>
                      <a:endParaRPr lang="tr-TR" sz="1200">
                        <a:effectLst/>
                        <a:latin typeface="Flanj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marR="18415" algn="just" hangingPunct="0">
                        <a:spcAft>
                          <a:spcPts val="0"/>
                        </a:spcAft>
                      </a:pPr>
                      <a:r>
                        <a:rPr lang="tr-TR" sz="13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1.75</a:t>
                      </a:r>
                      <a:r>
                        <a:rPr lang="tr-TR" sz="1300" baseline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ml</a:t>
                      </a:r>
                      <a:endParaRPr lang="tr-TR" sz="1200" dirty="0">
                        <a:effectLst/>
                        <a:latin typeface="Flanj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marR="18415" algn="just" hangingPunct="0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1.5mL</a:t>
                      </a:r>
                      <a:endParaRPr lang="tr-TR" sz="1200">
                        <a:effectLst/>
                        <a:latin typeface="Flanj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marR="18415" algn="just" hangingPunct="0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1mL</a:t>
                      </a:r>
                      <a:endParaRPr lang="tr-TR" sz="1200">
                        <a:effectLst/>
                        <a:latin typeface="Flanj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marR="18415" algn="just" hangingPunct="0"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0.5mL</a:t>
                      </a:r>
                      <a:endParaRPr lang="tr-TR" sz="1200" dirty="0">
                        <a:effectLst/>
                        <a:latin typeface="Flanj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marR="18415" algn="just" hangingPunct="0"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2mL</a:t>
                      </a:r>
                      <a:endParaRPr lang="tr-TR" sz="1200" dirty="0">
                        <a:effectLst/>
                        <a:latin typeface="Flanj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R="18415" algn="l" hangingPunct="0">
                        <a:spcAft>
                          <a:spcPts val="0"/>
                        </a:spcAft>
                      </a:pPr>
                      <a:r>
                        <a:rPr lang="en-US" sz="13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Serumda</a:t>
                      </a: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%mg </a:t>
                      </a:r>
                      <a:r>
                        <a:rPr lang="en-US" sz="13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kolesterol</a:t>
                      </a: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3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karşılıkları</a:t>
                      </a:r>
                      <a:endParaRPr lang="tr-TR" sz="1200" dirty="0">
                        <a:effectLst/>
                        <a:latin typeface="Flanj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marR="18415" algn="just" hangingPunct="0"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tr-TR" sz="1200" dirty="0">
                        <a:effectLst/>
                        <a:latin typeface="Flanj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marR="18415" algn="just" hangingPunct="0">
                        <a:spcAft>
                          <a:spcPts val="0"/>
                        </a:spcAft>
                      </a:pPr>
                      <a:r>
                        <a:rPr lang="tr-TR" sz="13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51.25</a:t>
                      </a:r>
                      <a:endParaRPr lang="tr-TR" sz="1200" dirty="0">
                        <a:effectLst/>
                        <a:latin typeface="Flanj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marR="18415" algn="just" hangingPunct="0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102.5</a:t>
                      </a:r>
                      <a:endParaRPr lang="tr-TR" sz="1200">
                        <a:effectLst/>
                        <a:latin typeface="Flanj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marR="18415" algn="just" hangingPunct="0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205</a:t>
                      </a:r>
                      <a:endParaRPr lang="tr-TR" sz="1200">
                        <a:effectLst/>
                        <a:latin typeface="Flanj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marR="18415" algn="just" hangingPunct="0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307.5</a:t>
                      </a:r>
                      <a:endParaRPr lang="tr-TR" sz="1200">
                        <a:effectLst/>
                        <a:latin typeface="Flanj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marR="18415" algn="just" hangingPunct="0"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tr-TR" sz="1200" dirty="0">
                        <a:effectLst/>
                        <a:latin typeface="Flanj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450071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>
                <a:latin typeface="Times New Roman" pitchFamily="18" charset="0"/>
                <a:cs typeface="Times New Roman" pitchFamily="18" charset="0"/>
              </a:rPr>
              <a:t>Standart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grafik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Content Placeholder 3" descr="4-0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4707" b="-14707"/>
          <a:stretch>
            <a:fillRect/>
          </a:stretch>
        </p:blipFill>
        <p:spPr>
          <a:xfrm>
            <a:off x="277283" y="1176866"/>
            <a:ext cx="7620000" cy="4800600"/>
          </a:xfrm>
        </p:spPr>
      </p:pic>
      <p:sp>
        <p:nvSpPr>
          <p:cNvPr id="5" name="Rectangle 4"/>
          <p:cNvSpPr/>
          <p:nvPr/>
        </p:nvSpPr>
        <p:spPr>
          <a:xfrm>
            <a:off x="687917" y="5654300"/>
            <a:ext cx="72093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 err="1">
                <a:latin typeface="Times New Roman" pitchFamily="18" charset="0"/>
                <a:cs typeface="Times New Roman" pitchFamily="18" charset="0"/>
              </a:rPr>
              <a:t>Zak</a:t>
            </a:r>
            <a:r>
              <a:rPr lang="tr-TR" b="1" dirty="0">
                <a:latin typeface="Times New Roman" pitchFamily="18" charset="0"/>
                <a:cs typeface="Times New Roman" pitchFamily="18" charset="0"/>
              </a:rPr>
              <a:t> metoduna göre normal Total Kolesterol Değerleri=  </a:t>
            </a:r>
            <a:r>
              <a:rPr lang="tr-TR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%110-250 mg</a:t>
            </a:r>
            <a:endParaRPr lang="tr-TR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57430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itchFamily="18" charset="0"/>
                <a:cs typeface="Times New Roman" pitchFamily="18" charset="0"/>
              </a:rPr>
              <a:t>KETON CİSİMLERİ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Enerji temel kaynakları metabolizma sonucu </a:t>
            </a:r>
            <a:r>
              <a:rPr lang="tr-TR" sz="2400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asetil</a:t>
            </a:r>
            <a:r>
              <a:rPr lang="tr-TR" sz="24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CoA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’ya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kadar parçalanırlar.</a:t>
            </a:r>
          </a:p>
          <a:p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Asetil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CoA’nın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çoğu enerji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eldesi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için </a:t>
            </a:r>
            <a:r>
              <a:rPr lang="tr-TR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krebs</a:t>
            </a:r>
            <a:r>
              <a:rPr lang="tr-TR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siklusuna</a:t>
            </a:r>
            <a:r>
              <a:rPr lang="tr-TR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girer, </a:t>
            </a:r>
          </a:p>
          <a:p>
            <a:r>
              <a:rPr lang="tr-TR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olesterol</a:t>
            </a:r>
            <a:r>
              <a:rPr lang="en-US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sentezi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yağ</a:t>
            </a:r>
            <a:r>
              <a:rPr lang="en-US" sz="2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asidleri</a:t>
            </a:r>
            <a:r>
              <a:rPr lang="tr-TR" sz="2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sentezinde rol oynar, </a:t>
            </a:r>
          </a:p>
          <a:p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Bir kısım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asetil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CoA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ise bir dizi reaksiyon ile keton cisimlerine dönüştürülür (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ketogenezis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). </a:t>
            </a:r>
          </a:p>
          <a:p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Keton cisimleri:</a:t>
            </a:r>
          </a:p>
          <a:p>
            <a:pPr lvl="1">
              <a:buFont typeface="Wingdings" pitchFamily="2" charset="2"/>
              <a:buChar char="q"/>
            </a:pP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Asetoasetik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asit</a:t>
            </a:r>
          </a:p>
          <a:p>
            <a:pPr lvl="1">
              <a:buFont typeface="Wingdings" pitchFamily="2" charset="2"/>
              <a:buChar char="q"/>
            </a:pP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hidroksi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bütirik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asit</a:t>
            </a:r>
          </a:p>
          <a:p>
            <a:pPr lvl="1">
              <a:buFont typeface="Wingdings" pitchFamily="2" charset="2"/>
              <a:buChar char="q"/>
            </a:pP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Aseton </a:t>
            </a:r>
          </a:p>
        </p:txBody>
      </p:sp>
    </p:spTree>
    <p:extLst>
      <p:ext uri="{BB962C8B-B14F-4D97-AF65-F5344CB8AC3E}">
        <p14:creationId xmlns:p14="http://schemas.microsoft.com/office/powerpoint/2010/main" val="28056129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rganizmada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keton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cisimleri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birikir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buna</a:t>
            </a:r>
            <a:r>
              <a:rPr lang="en-US" sz="2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ketozis</a:t>
            </a:r>
            <a:r>
              <a:rPr lang="en-US" sz="2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denir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Ketozis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sonucu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kanda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keton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cisimleri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artar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Kanda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keton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cisimleri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konsantrasyonunun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artmasına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ketonemia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veya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hiperketonemia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denir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Kanda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miktarı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artan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keton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cisimleri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idrara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geçerler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Bu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duruma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ketonüria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denir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eton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cisimlerinin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kanda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birikmesi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sonucu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asidozis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denen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durum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meydana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gelir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50295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Ketozis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şeker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hastalığı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ileri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derecede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açlık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yüksek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yağlı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düşük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karbonhidratlı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besin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diyeti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süt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verme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gebelik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gibi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patolojik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fizyolojik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durumlarda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görülür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  <a:endParaRPr lang="tr-TR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533507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Adjacency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Adjacency.thmx</Template>
  <TotalTime>1810</TotalTime>
  <Words>474</Words>
  <Application>Microsoft Office PowerPoint</Application>
  <PresentationFormat>Ekran Gösterisi (4:3)</PresentationFormat>
  <Paragraphs>105</Paragraphs>
  <Slides>12</Slides>
  <Notes>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9" baseType="lpstr">
      <vt:lpstr>Arial</vt:lpstr>
      <vt:lpstr>Calibri</vt:lpstr>
      <vt:lpstr>Cambria</vt:lpstr>
      <vt:lpstr>Flanj</vt:lpstr>
      <vt:lpstr>Times New Roman</vt:lpstr>
      <vt:lpstr>Wingdings</vt:lpstr>
      <vt:lpstr>Adjacency</vt:lpstr>
      <vt:lpstr>SERUMDA TOTAL KOLESTEROL TAYİNİ ve İDRARDA KETON CİSİMLERİNİN  ARANMASI İLE İLGİLİ TESTLER        Araş. Gör. Nuri ÖZMEN</vt:lpstr>
      <vt:lpstr>PowerPoint Sunusu</vt:lpstr>
      <vt:lpstr>PowerPoint Sunusu</vt:lpstr>
      <vt:lpstr>SERUMDA ZAK METODU İLE TOTAL KOLESTEROL TAYİNİ </vt:lpstr>
      <vt:lpstr>Standart Eğri Grafiğinin Hazırlanması ve Çalışma Şeması </vt:lpstr>
      <vt:lpstr>Standart grafik</vt:lpstr>
      <vt:lpstr>KETON CİSİMLERİ</vt:lpstr>
      <vt:lpstr>PowerPoint Sunusu</vt:lpstr>
      <vt:lpstr>PowerPoint Sunusu</vt:lpstr>
      <vt:lpstr>İDRARDA KETON CİSİMLERİNİN  ARANMASI İLE İLGİLİ TESTLER</vt:lpstr>
      <vt:lpstr>İDRARDA KETON CİSİMLERİNİN ARANMASI İLE İLGİLİ TESTLER </vt:lpstr>
      <vt:lpstr>Referanslar</vt:lpstr>
    </vt:vector>
  </TitlesOfParts>
  <Company>au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SERUMDA ZAK METODU İLE TOTAL KOLESTEROL TAYİNİ</dc:title>
  <dc:creator>ecem kaya</dc:creator>
  <cp:lastModifiedBy>Nuri Özmen</cp:lastModifiedBy>
  <cp:revision>25</cp:revision>
  <dcterms:created xsi:type="dcterms:W3CDTF">2017-03-13T04:26:21Z</dcterms:created>
  <dcterms:modified xsi:type="dcterms:W3CDTF">2020-05-07T07:57:09Z</dcterms:modified>
</cp:coreProperties>
</file>