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444" autoAdjust="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7DA1-A55E-4783-98D5-B6C26C6882E7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57F54-524C-4CB1-91CC-93F89134ED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3776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77" name="Shape 47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200"/>
            </a:pPr>
            <a:r>
              <a:t>lets have a look to these arts from a commercial view</a:t>
            </a:r>
          </a:p>
          <a:p>
            <a:pPr>
              <a:defRPr sz="1200"/>
            </a:pPr>
            <a:endParaRPr/>
          </a:p>
          <a:p>
            <a:pPr>
              <a:defRPr sz="1200"/>
            </a:pPr>
            <a:r>
              <a:t>which one has more impact in the market ?</a:t>
            </a:r>
          </a:p>
        </p:txBody>
      </p:sp>
    </p:spTree>
    <p:extLst>
      <p:ext uri="{BB962C8B-B14F-4D97-AF65-F5344CB8AC3E}">
        <p14:creationId xmlns="" xmlns:p14="http://schemas.microsoft.com/office/powerpoint/2010/main" val="2947200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65671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6903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59571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190625" y="1839515"/>
            <a:ext cx="9810750" cy="1785938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90625" y="3661172"/>
            <a:ext cx="9810750" cy="11697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160729" algn="ctr">
              <a:spcBef>
                <a:spcPts val="0"/>
              </a:spcBef>
              <a:buSzTx/>
              <a:buNone/>
            </a:lvl2pPr>
            <a:lvl3pPr marL="0" indent="321457" algn="ctr">
              <a:spcBef>
                <a:spcPts val="0"/>
              </a:spcBef>
              <a:buSzTx/>
              <a:buNone/>
            </a:lvl3pPr>
            <a:lvl4pPr marL="0" indent="482186" algn="ctr">
              <a:spcBef>
                <a:spcPts val="0"/>
              </a:spcBef>
              <a:buSzTx/>
              <a:buNone/>
            </a:lvl4pPr>
            <a:lvl5pPr marL="0" indent="642915" algn="ctr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94140028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1273969" y="-803672"/>
            <a:ext cx="13751719" cy="7072313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107281" y="4777383"/>
            <a:ext cx="9977438" cy="106263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07281" y="5893594"/>
            <a:ext cx="9977438" cy="66079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160729" algn="ctr">
              <a:spcBef>
                <a:spcPts val="0"/>
              </a:spcBef>
              <a:buSzTx/>
              <a:buNone/>
            </a:lvl2pPr>
            <a:lvl3pPr marL="0" indent="321457" algn="ctr">
              <a:spcBef>
                <a:spcPts val="0"/>
              </a:spcBef>
              <a:buSzTx/>
              <a:buNone/>
            </a:lvl3pPr>
            <a:lvl4pPr marL="0" indent="482186" algn="ctr">
              <a:spcBef>
                <a:spcPts val="0"/>
              </a:spcBef>
              <a:buSzTx/>
              <a:buNone/>
            </a:lvl4pPr>
            <a:lvl5pPr marL="0" indent="642915" algn="ctr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64334713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190625" y="2536031"/>
            <a:ext cx="9810750" cy="17859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8176064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1916907" y="-17859"/>
            <a:ext cx="11751470" cy="6081117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571500" y="812602"/>
            <a:ext cx="5619750" cy="2509242"/>
          </a:xfrm>
          <a:prstGeom prst="rect">
            <a:avLst/>
          </a:prstGeom>
        </p:spPr>
        <p:txBody>
          <a:bodyPr anchor="b"/>
          <a:lstStyle>
            <a:lvl1pPr>
              <a:defRPr sz="4078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71500" y="3348633"/>
            <a:ext cx="5619750" cy="25092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160729" algn="ctr">
              <a:spcBef>
                <a:spcPts val="0"/>
              </a:spcBef>
              <a:buSzTx/>
              <a:buNone/>
            </a:lvl2pPr>
            <a:lvl3pPr marL="0" indent="321457" algn="ctr">
              <a:spcBef>
                <a:spcPts val="0"/>
              </a:spcBef>
              <a:buSzTx/>
              <a:buNone/>
            </a:lvl3pPr>
            <a:lvl4pPr marL="0" indent="482186" algn="ctr">
              <a:spcBef>
                <a:spcPts val="0"/>
              </a:spcBef>
              <a:buSzTx/>
              <a:buNone/>
            </a:lvl4pPr>
            <a:lvl5pPr marL="0" indent="642915" algn="ctr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51401032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16333115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1946672"/>
            <a:ext cx="9810750" cy="403621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5072083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3321844" y="1419560"/>
            <a:ext cx="9655969" cy="5000626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90625" y="2071688"/>
            <a:ext cx="4941094" cy="4286250"/>
          </a:xfrm>
          <a:prstGeom prst="rect">
            <a:avLst/>
          </a:prstGeom>
        </p:spPr>
        <p:txBody>
          <a:bodyPr/>
          <a:lstStyle>
            <a:lvl1pPr marL="339316" indent="-339316">
              <a:spcBef>
                <a:spcPts val="2250"/>
              </a:spcBef>
              <a:buFont typeface="Gill Sans"/>
              <a:buBlip>
                <a:blip r:embed="rId2"/>
              </a:buBlip>
              <a:defRPr sz="2250"/>
            </a:lvl1pPr>
            <a:lvl2pPr marL="678632" indent="-339316">
              <a:spcBef>
                <a:spcPts val="2250"/>
              </a:spcBef>
              <a:buFont typeface="Gill Sans"/>
              <a:buBlip>
                <a:blip r:embed="rId2"/>
              </a:buBlip>
              <a:defRPr sz="2250"/>
            </a:lvl2pPr>
            <a:lvl3pPr marL="1017948" indent="-339316">
              <a:spcBef>
                <a:spcPts val="2250"/>
              </a:spcBef>
              <a:buFont typeface="Gill Sans"/>
              <a:buBlip>
                <a:blip r:embed="rId2"/>
              </a:buBlip>
              <a:defRPr sz="2250"/>
            </a:lvl3pPr>
            <a:lvl4pPr marL="1357264" indent="-339316">
              <a:spcBef>
                <a:spcPts val="2250"/>
              </a:spcBef>
              <a:buFont typeface="Gill Sans"/>
              <a:buBlip>
                <a:blip r:embed="rId2"/>
              </a:buBlip>
              <a:defRPr sz="2250"/>
            </a:lvl4pPr>
            <a:lvl5pPr marL="1696580" indent="-339316">
              <a:spcBef>
                <a:spcPts val="2250"/>
              </a:spcBef>
              <a:buFont typeface="Gill Sans"/>
              <a:buBlip>
                <a:blip r:embed="rId2"/>
              </a:buBlip>
              <a:defRPr sz="225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48537" y="6465094"/>
            <a:ext cx="301365" cy="297389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08356801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6358241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19435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idx="13"/>
          </p:nvPr>
        </p:nvSpPr>
        <p:spPr>
          <a:xfrm>
            <a:off x="4409928" y="2382904"/>
            <a:ext cx="9036845" cy="4501237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half" idx="14"/>
          </p:nvPr>
        </p:nvSpPr>
        <p:spPr>
          <a:xfrm rot="21600000">
            <a:off x="6826664" y="-935425"/>
            <a:ext cx="4667251" cy="4452557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 rot="21600000">
            <a:off x="-3012281" y="535781"/>
            <a:ext cx="11513344" cy="5973962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11947067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13"/>
          </p:nvPr>
        </p:nvSpPr>
        <p:spPr>
          <a:xfrm>
            <a:off x="1190625" y="4473773"/>
            <a:ext cx="9810750" cy="36221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14"/>
          </p:nvPr>
        </p:nvSpPr>
        <p:spPr>
          <a:xfrm>
            <a:off x="1190625" y="3172103"/>
            <a:ext cx="9810750" cy="5137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1687"/>
              </a:spcBef>
              <a:buSzTx/>
              <a:buNone/>
              <a:defRPr sz="2672"/>
            </a:lvl1pPr>
          </a:lstStyle>
          <a:p>
            <a:r>
              <a:t>“Type a quote here.”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4568412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721663" y="-152389"/>
            <a:ext cx="14025563" cy="7233048"/>
          </a:xfrm>
          <a:prstGeom prst="rect">
            <a:avLst/>
          </a:prstGeom>
          <a:ln w="88900"/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4751425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99339605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9385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9177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3182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9823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410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73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4758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E20F6-7B4C-4FB4-964D-2C5CC392414C}" type="datetimeFigureOut">
              <a:rPr lang="tr-TR" smtClean="0"/>
              <a:pPr/>
              <a:t>25.12.2019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3DA80-89B9-4F7D-B9CD-4C14A1CFAF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0551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750094"/>
            <a:ext cx="9810750" cy="5357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>
              <a:buBlip>
                <a:blip r:embed="rId15"/>
              </a:buBlip>
            </a:lvl1pPr>
            <a:lvl2pPr>
              <a:buBlip>
                <a:blip r:embed="rId15"/>
              </a:buBlip>
            </a:lvl2pPr>
            <a:lvl3pPr>
              <a:buBlip>
                <a:blip r:embed="rId15"/>
              </a:buBlip>
            </a:lvl3pPr>
            <a:lvl4pPr>
              <a:buBlip>
                <a:blip r:embed="rId15"/>
              </a:buBlip>
            </a:lvl4pPr>
            <a:lvl5pPr>
              <a:buBlip>
                <a:blip r:embed="rId15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190625" y="142875"/>
            <a:ext cx="9810750" cy="1785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44877" y="6465094"/>
            <a:ext cx="301366" cy="29738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66"/>
            </a:lvl1pPr>
          </a:lstStyle>
          <a:p>
            <a:pPr algn="ctr" defTabSz="321457" hangingPunct="0"/>
            <a:fld id="{86CB4B4D-7CA3-9044-876B-883B54F8677D}" type="slidenum">
              <a:rPr lang="tr-TR" kern="0" smtClean="0">
                <a:solidFill>
                  <a:srgbClr val="FFFFFF"/>
                </a:solidFill>
                <a:sym typeface="Chalkduster"/>
              </a:rPr>
              <a:pPr algn="ctr" defTabSz="321457" hangingPunct="0"/>
              <a:t>‹#›</a:t>
            </a:fld>
            <a:endParaRPr lang="tr-TR" kern="0">
              <a:solidFill>
                <a:srgbClr val="FFFFFF"/>
              </a:solidFill>
              <a:sym typeface="Chalkduster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10865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160729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321457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482186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642915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803643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964372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125101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285829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62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titleStyle>
    <p:bodyStyle>
      <a:lvl1pPr marL="401822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803643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1205465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1607287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2009108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2410930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2812752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3214573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3616395" marR="0" indent="-401822" algn="l" defTabSz="321457" rtl="0" latinLnBrk="0">
        <a:lnSpc>
          <a:spcPct val="100000"/>
        </a:lnSpc>
        <a:spcBef>
          <a:spcPts val="2531"/>
        </a:spcBef>
        <a:spcAft>
          <a:spcPts val="0"/>
        </a:spcAft>
        <a:buClrTx/>
        <a:buSzPct val="43000"/>
        <a:buFontTx/>
        <a:buBlip>
          <a:blip r:embed="rId15"/>
        </a:buBlip>
        <a:tabLst/>
        <a:defRPr sz="2531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bodyStyle>
    <p:otherStyle>
      <a:lvl1pPr marL="0" marR="0" indent="0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160729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321457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482186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642915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803643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964372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125101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285829" algn="ctr" defTabSz="32145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HIGH…"/>
          <p:cNvGrpSpPr/>
          <p:nvPr/>
        </p:nvGrpSpPr>
        <p:grpSpPr>
          <a:xfrm>
            <a:off x="6880635" y="1635905"/>
            <a:ext cx="2925043" cy="4425337"/>
            <a:chOff x="-25400" y="-154983"/>
            <a:chExt cx="4160059" cy="6293812"/>
          </a:xfrm>
        </p:grpSpPr>
        <p:sp>
          <p:nvSpPr>
            <p:cNvPr id="470" name="HIGH…"/>
            <p:cNvSpPr/>
            <p:nvPr/>
          </p:nvSpPr>
          <p:spPr>
            <a:xfrm>
              <a:off x="25400" y="633397"/>
              <a:ext cx="4109259" cy="50270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5719" tIns="35719" rIns="35719" bIns="35719" numCol="1" anchor="ctr">
              <a:spAutoFit/>
            </a:bodyPr>
            <a:lstStyle/>
            <a:p>
              <a:pPr algn="ctr" defTabSz="321457" hangingPunct="0">
                <a:defRPr sz="320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FF26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71B0E2">
                      <a:satOff val="18910"/>
                      <a:lumOff val="-23604"/>
                    </a:srgbClr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71B0E2">
                    <a:satOff val="18910"/>
                    <a:lumOff val="-23604"/>
                  </a:srgbClr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Yüksek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  <a:endParaRPr sz="844" kern="0" dirty="0">
                <a:solidFill>
                  <a:srgbClr val="0000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latin typeface="Times"/>
                <a:ea typeface="Times"/>
                <a:cs typeface="Times"/>
                <a:sym typeface="Times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Ortalama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Düşük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Çok Düşük</a:t>
              </a:r>
            </a:p>
          </p:txBody>
        </p:sp>
        <p:pic>
          <p:nvPicPr>
            <p:cNvPr id="469" name="HIGH… HIGH&#10;HIGH &#10;HIGH &#10;HIGH &#10;MODERATE&#10;LOW&#10;VERY lOW&#10;VERY LOW&#10;VERY LOW&#10;VERY LOW" descr="HIGH… HIGHHIGH HIGH HIGH MODERATELOWVERY lOWVERY LOWVERY LOWVERY LOW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5400" y="-154983"/>
              <a:ext cx="4160059" cy="6293812"/>
            </a:xfrm>
            <a:prstGeom prst="rect">
              <a:avLst/>
            </a:prstGeom>
            <a:effectLst/>
          </p:spPr>
        </p:pic>
      </p:grpSp>
      <p:grpSp>
        <p:nvGrpSpPr>
          <p:cNvPr id="474" name="Semen Collection &amp; AI…"/>
          <p:cNvGrpSpPr/>
          <p:nvPr/>
        </p:nvGrpSpPr>
        <p:grpSpPr>
          <a:xfrm>
            <a:off x="2396896" y="1637221"/>
            <a:ext cx="4152607" cy="4425337"/>
            <a:chOff x="61950" y="-247975"/>
            <a:chExt cx="5905928" cy="6293812"/>
          </a:xfrm>
        </p:grpSpPr>
        <p:sp>
          <p:nvSpPr>
            <p:cNvPr id="473" name="Semen Collection &amp; AI…"/>
            <p:cNvSpPr/>
            <p:nvPr/>
          </p:nvSpPr>
          <p:spPr>
            <a:xfrm>
              <a:off x="61950" y="633397"/>
              <a:ext cx="5779361" cy="50270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5719" tIns="35719" rIns="35719" bIns="35719" numCol="1" anchor="ctr">
              <a:spAutoFit/>
            </a:bodyPr>
            <a:lstStyle/>
            <a:p>
              <a:pPr algn="ctr" defTabSz="321457" hangingPunct="0">
                <a:defRPr sz="3200" u="sng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u="sng" kern="0" dirty="0">
                  <a:solidFill>
                    <a:srgbClr val="FF2600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Sperm alma &amp; Suni tohumlama</a:t>
              </a:r>
              <a:endParaRPr sz="2250" u="sng" kern="0" dirty="0">
                <a:solidFill>
                  <a:srgbClr val="FF2600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Sperm </a:t>
              </a:r>
              <a:r>
                <a:rPr lang="tr-TR" sz="2250" kern="0" dirty="0" err="1">
                  <a:solidFill>
                    <a:srgbClr val="71B0E2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Kriyoprezervasyonu</a:t>
              </a:r>
              <a:endParaRPr sz="2250" kern="0" dirty="0">
                <a:solidFill>
                  <a:srgbClr val="71B0E2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 err="1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Ultrasonogra</a:t>
              </a:r>
              <a:r>
                <a:rPr lang="tr-TR"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fi</a:t>
              </a:r>
              <a:r>
                <a:rPr sz="2250" kern="0" dirty="0">
                  <a:solidFill>
                    <a:srgbClr val="A8E685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Senkronizasyon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MOET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IVP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ICSI</a:t>
              </a: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lon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lama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- 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Transgeni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k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Embr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i</a:t>
              </a:r>
              <a:r>
                <a:rPr sz="2250" kern="0" dirty="0" err="1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yo</a:t>
              </a: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 </a:t>
              </a:r>
              <a:r>
                <a:rPr lang="tr-TR"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bölme</a:t>
              </a:r>
              <a:endParaRPr sz="2250" kern="0" dirty="0">
                <a:solidFill>
                  <a:srgbClr val="FFFFFF"/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sym typeface="Chalkduster"/>
              </a:endParaRPr>
            </a:p>
            <a:p>
              <a:pPr algn="ctr" defTabSz="321457" hangingPunct="0">
                <a:defRPr sz="3200"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</a:defRPr>
              </a:pPr>
              <a:r>
                <a:rPr sz="2250" kern="0" dirty="0">
                  <a:solidFill>
                    <a:srgbClr val="FFFFFF"/>
                  </a:solidFill>
                  <a:effectLst>
                    <a:outerShdw blurRad="63500" dist="25400" dir="2700000" rotWithShape="0">
                      <a:srgbClr val="000000">
                        <a:alpha val="70000"/>
                      </a:srgbClr>
                    </a:outerShdw>
                  </a:effectLst>
                  <a:sym typeface="Chalkduster"/>
                </a:rPr>
                <a:t>TG</a:t>
              </a:r>
            </a:p>
          </p:txBody>
        </p:sp>
        <p:pic>
          <p:nvPicPr>
            <p:cNvPr id="472" name="Semen Collection &amp; AI… Semen Collection &amp; AI&#10;Sperm Cryopreservation&#10;Ultrasonography &#10;Synchronisation&#10;MOET&#10;IVP&#10;ICSI&#10;Cloning - Transgenics&#10;Embryo splitting&#10;TG" descr="Semen Collection &amp; AI… Semen Collection &amp; AISperm CryopreservationUltrasonography SynchronisationMOETIVPICSICloning - TransgenicsEmbryo splittingTG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622" y="-247975"/>
              <a:ext cx="5903256" cy="6293812"/>
            </a:xfrm>
            <a:prstGeom prst="rect">
              <a:avLst/>
            </a:prstGeom>
            <a:effectLst/>
          </p:spPr>
        </p:pic>
      </p:grpSp>
      <p:sp>
        <p:nvSpPr>
          <p:cNvPr id="475" name="APPLICATION IN THE MARKET"/>
          <p:cNvSpPr txBox="1"/>
          <p:nvPr/>
        </p:nvSpPr>
        <p:spPr>
          <a:xfrm>
            <a:off x="2096511" y="570723"/>
            <a:ext cx="7998986" cy="742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6200"/>
            </a:lvl1pPr>
          </a:lstStyle>
          <a:p>
            <a:pPr algn="ctr" defTabSz="321457" hangingPunct="0"/>
            <a:r>
              <a:rPr lang="tr-TR" sz="4359" kern="0" dirty="0">
                <a:solidFill>
                  <a:srgbClr val="FFFFFF"/>
                </a:solidFill>
                <a:sym typeface="Chalkduster"/>
              </a:rPr>
              <a:t>SAHADA UYGULANMA ORANI</a:t>
            </a:r>
            <a:endParaRPr sz="4359" kern="0" dirty="0">
              <a:solidFill>
                <a:srgbClr val="FFFFFF"/>
              </a:solidFill>
              <a:sym typeface="Chalkduster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692726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="" xmlns:p14="http://schemas.microsoft.com/office/powerpoint/2010/main" val="14370216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="" xmlns:p14="http://schemas.microsoft.com/office/powerpoint/2010/main" val="14370216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hecklist !"/>
          <p:cNvSpPr txBox="1">
            <a:spLocks noGrp="1"/>
          </p:cNvSpPr>
          <p:nvPr>
            <p:ph type="title"/>
          </p:nvPr>
        </p:nvSpPr>
        <p:spPr>
          <a:xfrm>
            <a:off x="1831945" y="-405121"/>
            <a:ext cx="7358063" cy="1785938"/>
          </a:xfrm>
          <a:prstGeom prst="rect">
            <a:avLst/>
          </a:prstGeom>
        </p:spPr>
        <p:txBody>
          <a:bodyPr/>
          <a:lstStyle/>
          <a:p>
            <a:r>
              <a:rPr dirty="0"/>
              <a:t>Checklist !</a:t>
            </a:r>
          </a:p>
        </p:txBody>
      </p:sp>
      <p:sp>
        <p:nvSpPr>
          <p:cNvPr id="484" name="To accelerate the production traits"/>
          <p:cNvSpPr txBox="1">
            <a:spLocks noGrp="1"/>
          </p:cNvSpPr>
          <p:nvPr>
            <p:ph type="body" sz="quarter" idx="1"/>
          </p:nvPr>
        </p:nvSpPr>
        <p:spPr>
          <a:xfrm>
            <a:off x="1752843" y="941669"/>
            <a:ext cx="7358063" cy="51686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73693" indent="-373693" defTabSz="298955">
              <a:spcBef>
                <a:spcPts val="0"/>
              </a:spcBef>
              <a:defRPr sz="3348"/>
            </a:pPr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Verim özelliklerini</a:t>
            </a:r>
            <a:r>
              <a:rPr lang="tr-TR" dirty="0"/>
              <a:t> </a:t>
            </a:r>
            <a:r>
              <a:rPr lang="tr-TR" dirty="0" smtClean="0"/>
              <a:t>iyileştirmek</a:t>
            </a:r>
            <a:endParaRPr lang="tr-TR" dirty="0"/>
          </a:p>
        </p:txBody>
      </p:sp>
      <p:sp>
        <p:nvSpPr>
          <p:cNvPr id="485" name="AI"/>
          <p:cNvSpPr txBox="1"/>
          <p:nvPr/>
        </p:nvSpPr>
        <p:spPr>
          <a:xfrm>
            <a:off x="9123276" y="932455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ym typeface="Chalkduster"/>
              </a:rPr>
              <a:t>ST</a:t>
            </a:r>
            <a:endParaRPr sz="2953" kern="0" dirty="0">
              <a:sym typeface="Chalkduster"/>
            </a:endParaRPr>
          </a:p>
        </p:txBody>
      </p:sp>
      <p:sp>
        <p:nvSpPr>
          <p:cNvPr id="486" name="Synchronisation"/>
          <p:cNvSpPr txBox="1"/>
          <p:nvPr/>
        </p:nvSpPr>
        <p:spPr>
          <a:xfrm>
            <a:off x="7815055" y="1537854"/>
            <a:ext cx="2309928" cy="450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500">
                <a:solidFill>
                  <a:srgbClr val="FF85FF"/>
                </a:solidFill>
              </a:defRPr>
            </a:lvl1pPr>
          </a:lstStyle>
          <a:p>
            <a:pPr algn="ctr" defTabSz="321457" hangingPunct="0"/>
            <a:r>
              <a:rPr lang="tr-TR" sz="2461" kern="0" dirty="0">
                <a:solidFill>
                  <a:srgbClr val="BC00FF">
                    <a:lumMod val="60000"/>
                    <a:lumOff val="40000"/>
                  </a:srgbClr>
                </a:solidFill>
                <a:sym typeface="Chalkduster"/>
              </a:rPr>
              <a:t>Senkronizasyon</a:t>
            </a:r>
            <a:endParaRPr sz="2461" kern="0" dirty="0">
              <a:solidFill>
                <a:srgbClr val="BC00FF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87" name="To gain faster genetic quality"/>
          <p:cNvSpPr txBox="1"/>
          <p:nvPr/>
        </p:nvSpPr>
        <p:spPr>
          <a:xfrm>
            <a:off x="1831945" y="2075635"/>
            <a:ext cx="5615320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Genetik kaliteyi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daha hızlı kazanmak</a:t>
            </a:r>
          </a:p>
          <a:p>
            <a:pPr marL="180820" indent="-180820" defTabSz="321457" hangingPunct="0">
              <a:buSzPct val="100000"/>
              <a:buFontTx/>
              <a:buChar char="•"/>
              <a:defRPr sz="3600"/>
            </a:pP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8" name="To gain uniformity at sires"/>
          <p:cNvSpPr txBox="1"/>
          <p:nvPr/>
        </p:nvSpPr>
        <p:spPr>
          <a:xfrm>
            <a:off x="1784825" y="1484359"/>
            <a:ext cx="4379725" cy="46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marL="170183" indent="-170183" defTabSz="321457" hangingPunct="0">
              <a:buSzPct val="100000"/>
              <a:buFontTx/>
              <a:buChar char="•"/>
              <a:defRPr sz="3600"/>
            </a:pPr>
            <a:r>
              <a:rPr sz="2531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Sürüde </a:t>
            </a:r>
            <a:r>
              <a:rPr lang="tr-TR" sz="2531" kern="0" dirty="0" err="1">
                <a:solidFill>
                  <a:srgbClr val="D4ABEF">
                    <a:lumMod val="75000"/>
                  </a:srgbClr>
                </a:solidFill>
                <a:sym typeface="Chalkduster"/>
              </a:rPr>
              <a:t>uniformite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sağlamak</a:t>
            </a:r>
            <a:endParaRPr sz="2531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89" name="ET"/>
          <p:cNvSpPr txBox="1"/>
          <p:nvPr/>
        </p:nvSpPr>
        <p:spPr>
          <a:xfrm>
            <a:off x="9110618" y="2049441"/>
            <a:ext cx="556243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96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60000"/>
                    <a:lumOff val="40000"/>
                  </a:srgbClr>
                </a:solidFill>
                <a:sym typeface="Chalkduster"/>
              </a:rPr>
              <a:t>ET</a:t>
            </a:r>
          </a:p>
        </p:txBody>
      </p:sp>
      <p:sp>
        <p:nvSpPr>
          <p:cNvPr id="490" name="To get births from VALUABLE…"/>
          <p:cNvSpPr txBox="1"/>
          <p:nvPr/>
        </p:nvSpPr>
        <p:spPr>
          <a:xfrm>
            <a:off x="1832654" y="2603490"/>
            <a:ext cx="5610052" cy="851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80820" indent="-180820" defTabSz="321457" hangingPunct="0">
              <a:buClr>
                <a:srgbClr val="FFFFFF"/>
              </a:buClr>
              <a:buSzPct val="100000"/>
              <a:buFontTx/>
              <a:buChar char="•"/>
              <a:defRPr sz="3600"/>
            </a:pPr>
            <a:r>
              <a:rPr lang="tr-TR" sz="2531" kern="0" dirty="0">
                <a:solidFill>
                  <a:srgbClr val="92D050"/>
                </a:solidFill>
                <a:sym typeface="Chalkduster"/>
              </a:rPr>
              <a:t>Y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aşlı-</a:t>
            </a:r>
            <a:r>
              <a:rPr lang="tr-TR" sz="2531" kern="0" dirty="0" err="1">
                <a:solidFill>
                  <a:srgbClr val="A8E685">
                    <a:lumMod val="75000"/>
                  </a:srgbClr>
                </a:solidFill>
                <a:sym typeface="Chalkduster"/>
              </a:rPr>
              <a:t>prepubertal</a:t>
            </a:r>
            <a:r>
              <a:rPr lang="tr-TR" sz="2531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-kesilen değerli</a:t>
            </a:r>
            <a:r>
              <a:rPr lang="tr-TR" sz="2531" kern="0" dirty="0">
                <a:solidFill>
                  <a:srgbClr val="FFFFFF"/>
                </a:solidFill>
                <a:sym typeface="Chalkduster"/>
              </a:rPr>
              <a:t>    hayvanlardan yavru elde etmek </a:t>
            </a:r>
          </a:p>
        </p:txBody>
      </p:sp>
      <p:sp>
        <p:nvSpPr>
          <p:cNvPr id="491" name="IVP"/>
          <p:cNvSpPr txBox="1"/>
          <p:nvPr/>
        </p:nvSpPr>
        <p:spPr>
          <a:xfrm>
            <a:off x="9049972" y="2781274"/>
            <a:ext cx="684484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00F900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A8E685">
                    <a:lumMod val="75000"/>
                  </a:srgbClr>
                </a:solidFill>
                <a:sym typeface="Chalkduster"/>
              </a:rPr>
              <a:t>IVP</a:t>
            </a:r>
          </a:p>
        </p:txBody>
      </p:sp>
      <p:sp>
        <p:nvSpPr>
          <p:cNvPr id="492" name="To use epigenetic in animal husbandry"/>
          <p:cNvSpPr txBox="1"/>
          <p:nvPr/>
        </p:nvSpPr>
        <p:spPr>
          <a:xfrm>
            <a:off x="1716154" y="3581212"/>
            <a:ext cx="6768328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Hayvan yetiştiriciliğinde </a:t>
            </a:r>
            <a:r>
              <a:rPr lang="tr-TR" sz="2250" kern="0" dirty="0" err="1">
                <a:solidFill>
                  <a:srgbClr val="71B0E2">
                    <a:lumMod val="75000"/>
                  </a:srgbClr>
                </a:solidFill>
                <a:sym typeface="Chalkduster"/>
              </a:rPr>
              <a:t>epigenetiğin</a:t>
            </a:r>
            <a:r>
              <a:rPr lang="tr-TR" sz="2250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uygulanması</a:t>
            </a:r>
            <a:endParaRPr sz="2250" kern="0" dirty="0">
              <a:solidFill>
                <a:srgbClr val="FFFFFF"/>
              </a:solidFill>
              <a:sym typeface="Chalkduster"/>
            </a:endParaRPr>
          </a:p>
        </p:txBody>
      </p:sp>
      <p:sp>
        <p:nvSpPr>
          <p:cNvPr id="493" name="ICSI"/>
          <p:cNvSpPr txBox="1"/>
          <p:nvPr/>
        </p:nvSpPr>
        <p:spPr>
          <a:xfrm>
            <a:off x="8953562" y="3491696"/>
            <a:ext cx="811120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7A81FF"/>
                </a:solidFill>
              </a:defRPr>
            </a:lvl1pPr>
          </a:lstStyle>
          <a:p>
            <a:pPr algn="ctr" defTabSz="321457" hangingPunct="0"/>
            <a:r>
              <a:rPr sz="2953" kern="0" dirty="0">
                <a:solidFill>
                  <a:srgbClr val="71B0E2">
                    <a:lumMod val="75000"/>
                  </a:srgbClr>
                </a:solidFill>
                <a:sym typeface="Chalkduster"/>
              </a:rPr>
              <a:t>ICSI</a:t>
            </a:r>
          </a:p>
        </p:txBody>
      </p:sp>
      <p:sp>
        <p:nvSpPr>
          <p:cNvPr id="494" name="To produce farmasotics from farm…"/>
          <p:cNvSpPr txBox="1"/>
          <p:nvPr/>
        </p:nvSpPr>
        <p:spPr>
          <a:xfrm>
            <a:off x="1524000" y="4299484"/>
            <a:ext cx="5961755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Çiftlik hayvanlarından </a:t>
            </a:r>
            <a:r>
              <a:rPr lang="tr-TR" sz="2250" kern="0" dirty="0" err="1">
                <a:solidFill>
                  <a:srgbClr val="FF7777">
                    <a:lumMod val="60000"/>
                    <a:lumOff val="40000"/>
                  </a:srgbClr>
                </a:solidFill>
                <a:sym typeface="Chalkduster"/>
              </a:rPr>
              <a:t>farmasötik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üretimi</a:t>
            </a:r>
            <a:endParaRPr sz="2250" kern="0" dirty="0">
              <a:solidFill>
                <a:srgbClr val="FF7777">
                  <a:lumMod val="60000"/>
                  <a:lumOff val="40000"/>
                </a:srgbClr>
              </a:solidFill>
              <a:sym typeface="Chalkduster"/>
            </a:endParaRPr>
          </a:p>
        </p:txBody>
      </p:sp>
      <p:sp>
        <p:nvSpPr>
          <p:cNvPr id="495" name="Transgen"/>
          <p:cNvSpPr txBox="1"/>
          <p:nvPr/>
        </p:nvSpPr>
        <p:spPr>
          <a:xfrm>
            <a:off x="8373162" y="4217543"/>
            <a:ext cx="1668727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7E79"/>
                </a:solidFill>
              </a:defRPr>
            </a:lvl1pPr>
          </a:lstStyle>
          <a:p>
            <a:pPr algn="ctr" defTabSz="321457" hangingPunct="0"/>
            <a:r>
              <a:rPr sz="2953" kern="0" dirty="0" err="1">
                <a:sym typeface="Chalkduster"/>
              </a:rPr>
              <a:t>Transgen</a:t>
            </a:r>
            <a:endParaRPr sz="2953" kern="0" dirty="0">
              <a:sym typeface="Chalkduster"/>
            </a:endParaRPr>
          </a:p>
        </p:txBody>
      </p:sp>
      <p:sp>
        <p:nvSpPr>
          <p:cNvPr id="496" name="To create animal for disease models"/>
          <p:cNvSpPr txBox="1"/>
          <p:nvPr/>
        </p:nvSpPr>
        <p:spPr>
          <a:xfrm>
            <a:off x="1447720" y="4910643"/>
            <a:ext cx="5870093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Hastalık modelleri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için hayvan üretimi</a:t>
            </a:r>
            <a:endParaRPr sz="2250" u="sng" kern="0" dirty="0">
              <a:solidFill>
                <a:srgbClr val="FFFC79"/>
              </a:solidFill>
              <a:sym typeface="Chalkduster"/>
            </a:endParaRPr>
          </a:p>
        </p:txBody>
      </p:sp>
      <p:sp>
        <p:nvSpPr>
          <p:cNvPr id="497" name="Cloning"/>
          <p:cNvSpPr txBox="1"/>
          <p:nvPr/>
        </p:nvSpPr>
        <p:spPr>
          <a:xfrm>
            <a:off x="8338806" y="4856556"/>
            <a:ext cx="1647888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>
                <a:solidFill>
                  <a:srgbClr val="FFFC79"/>
                </a:solidFill>
              </a:defRPr>
            </a:lvl1pPr>
          </a:lstStyle>
          <a:p>
            <a:pPr algn="ctr" defTabSz="321457" hangingPunct="0"/>
            <a:r>
              <a:rPr lang="tr-TR" sz="2953" kern="0" dirty="0">
                <a:solidFill>
                  <a:srgbClr val="FFE181">
                    <a:lumMod val="75000"/>
                  </a:srgbClr>
                </a:solidFill>
                <a:sym typeface="Chalkduster"/>
              </a:rPr>
              <a:t>Klonlama</a:t>
            </a:r>
            <a:endParaRPr sz="2953" kern="0" dirty="0">
              <a:solidFill>
                <a:srgbClr val="FFE181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8" name="To storage genetic material"/>
          <p:cNvSpPr txBox="1"/>
          <p:nvPr/>
        </p:nvSpPr>
        <p:spPr>
          <a:xfrm>
            <a:off x="1447720" y="5461365"/>
            <a:ext cx="4580960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Genetik materyal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saklamak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499" name="Sperm and embryo…"/>
          <p:cNvSpPr txBox="1"/>
          <p:nvPr/>
        </p:nvSpPr>
        <p:spPr>
          <a:xfrm>
            <a:off x="7824498" y="5378008"/>
            <a:ext cx="2572820" cy="764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Sperm 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ve 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emb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ryo</a:t>
            </a:r>
            <a:r>
              <a:rPr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 </a:t>
            </a:r>
          </a:p>
          <a:p>
            <a:pPr algn="ctr" defTabSz="321457" hangingPunct="0">
              <a:defRPr sz="3200">
                <a:solidFill>
                  <a:srgbClr val="0096FF"/>
                </a:solidFill>
              </a:defRPr>
            </a:pP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kri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yopre</a:t>
            </a:r>
            <a:r>
              <a:rPr lang="tr-TR" sz="2250" kern="0" dirty="0">
                <a:solidFill>
                  <a:srgbClr val="F2A057">
                    <a:lumMod val="75000"/>
                  </a:srgbClr>
                </a:solidFill>
                <a:sym typeface="Chalkduster"/>
              </a:rPr>
              <a:t>z</a:t>
            </a:r>
            <a:r>
              <a:rPr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erva</a:t>
            </a:r>
            <a:r>
              <a:rPr lang="tr-TR" sz="2250" kern="0" dirty="0" err="1">
                <a:solidFill>
                  <a:srgbClr val="F2A057">
                    <a:lumMod val="75000"/>
                  </a:srgbClr>
                </a:solidFill>
                <a:sym typeface="Chalkduster"/>
              </a:rPr>
              <a:t>syonu</a:t>
            </a:r>
            <a:endParaRPr sz="2250" kern="0" dirty="0">
              <a:solidFill>
                <a:srgbClr val="F2A057">
                  <a:lumMod val="75000"/>
                </a:srgbClr>
              </a:solidFill>
              <a:sym typeface="Chalkduster"/>
            </a:endParaRPr>
          </a:p>
        </p:txBody>
      </p:sp>
      <p:sp>
        <p:nvSpPr>
          <p:cNvPr id="500" name="To monitoring female and male rep. syst."/>
          <p:cNvSpPr txBox="1"/>
          <p:nvPr/>
        </p:nvSpPr>
        <p:spPr>
          <a:xfrm>
            <a:off x="1831944" y="6118310"/>
            <a:ext cx="6219506" cy="418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marL="160729" indent="-160729" algn="ctr" defTabSz="321457" hangingPunct="0">
              <a:buSzPct val="100000"/>
              <a:buFontTx/>
              <a:buChar char="•"/>
              <a:defRPr sz="3200"/>
            </a:pPr>
            <a:r>
              <a:rPr sz="2250" kern="0" dirty="0">
                <a:solidFill>
                  <a:srgbClr val="FFFFFF"/>
                </a:solidFill>
                <a:sym typeface="Chalkduster"/>
              </a:rPr>
              <a:t> 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Dişi ve erkek </a:t>
            </a:r>
            <a:r>
              <a:rPr lang="tr-TR" sz="2250" kern="0" dirty="0" err="1">
                <a:solidFill>
                  <a:srgbClr val="FFFFFF"/>
                </a:solidFill>
                <a:sym typeface="Chalkduster"/>
              </a:rPr>
              <a:t>reprodüktif</a:t>
            </a:r>
            <a:r>
              <a:rPr lang="tr-TR" sz="2250" kern="0" dirty="0">
                <a:solidFill>
                  <a:srgbClr val="FFFFFF"/>
                </a:solidFill>
                <a:sym typeface="Chalkduster"/>
              </a:rPr>
              <a:t> sistemi </a:t>
            </a:r>
            <a:r>
              <a:rPr lang="tr-TR" sz="2250" kern="0" dirty="0">
                <a:solidFill>
                  <a:srgbClr val="00B050"/>
                </a:solidFill>
                <a:sym typeface="Chalkduster"/>
              </a:rPr>
              <a:t>görüntülemek</a:t>
            </a:r>
            <a:endParaRPr sz="2250" kern="0" dirty="0">
              <a:solidFill>
                <a:srgbClr val="00B050"/>
              </a:solidFill>
              <a:sym typeface="Chalkduster"/>
            </a:endParaRPr>
          </a:p>
        </p:txBody>
      </p:sp>
      <p:sp>
        <p:nvSpPr>
          <p:cNvPr id="501" name="USG-TG"/>
          <p:cNvSpPr txBox="1"/>
          <p:nvPr/>
        </p:nvSpPr>
        <p:spPr>
          <a:xfrm>
            <a:off x="8389300" y="6142655"/>
            <a:ext cx="1546899" cy="5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algn="ctr" defTabSz="321457" hangingPunct="0"/>
            <a:r>
              <a:rPr sz="2953" kern="0" dirty="0">
                <a:solidFill>
                  <a:srgbClr val="00B050"/>
                </a:solidFill>
                <a:sym typeface="Chalkduster"/>
              </a:rPr>
              <a:t>USG-TG</a:t>
            </a:r>
          </a:p>
        </p:txBody>
      </p:sp>
    </p:spTree>
    <p:extLst>
      <p:ext uri="{BB962C8B-B14F-4D97-AF65-F5344CB8AC3E}">
        <p14:creationId xmlns="" xmlns:p14="http://schemas.microsoft.com/office/powerpoint/2010/main" val="1437021669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1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" grpId="0" animBg="1" advAuto="0"/>
      <p:bldP spid="484" grpId="0" animBg="1" advAuto="0"/>
      <p:bldP spid="485" grpId="0" animBg="1" advAuto="0"/>
      <p:bldP spid="486" grpId="0" animBg="1" advAuto="0"/>
      <p:bldP spid="487" grpId="0" animBg="1" advAuto="0"/>
      <p:bldP spid="488" grpId="0" animBg="1" advAuto="0"/>
      <p:bldP spid="489" grpId="0" animBg="1" advAuto="0"/>
      <p:bldP spid="490" grpId="0" animBg="1" advAuto="0"/>
      <p:bldP spid="491" grpId="0" animBg="1" advAuto="0"/>
      <p:bldP spid="492" grpId="0" animBg="1" advAuto="0"/>
      <p:bldP spid="493" grpId="0" animBg="1" advAuto="0"/>
      <p:bldP spid="494" grpId="0" animBg="1" advAuto="0"/>
      <p:bldP spid="495" grpId="0" animBg="1" advAuto="0"/>
      <p:bldP spid="496" grpId="0" animBg="1" advAuto="0"/>
      <p:bldP spid="497" grpId="0" animBg="1" advAuto="0"/>
      <p:bldP spid="498" grpId="0" animBg="1" advAuto="0"/>
      <p:bldP spid="499" grpId="0" animBg="1" advAuto="0"/>
      <p:bldP spid="500" grpId="0" animBg="1" advAuto="0"/>
      <p:bldP spid="501" grpId="0" animBg="1" advAuto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r="162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r="162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63500" dir="162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63500" dist="25400" dir="2700000" rotWithShape="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259</Words>
  <Application>Microsoft Office PowerPoint</Application>
  <PresentationFormat>Özel</PresentationFormat>
  <Paragraphs>84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Office Teması</vt:lpstr>
      <vt:lpstr>Chalkboard</vt:lpstr>
      <vt:lpstr>Slayt 1</vt:lpstr>
      <vt:lpstr>Checklist !</vt:lpstr>
      <vt:lpstr>Checklist !</vt:lpstr>
      <vt:lpstr>Checklist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Koyun ve Keçilerde İleri Üreme Teknikleri</dc:title>
  <dc:creator>Toprak</dc:creator>
  <cp:lastModifiedBy>SONY</cp:lastModifiedBy>
  <cp:revision>17</cp:revision>
  <dcterms:created xsi:type="dcterms:W3CDTF">2019-12-20T10:40:14Z</dcterms:created>
  <dcterms:modified xsi:type="dcterms:W3CDTF">2019-12-25T00:07:59Z</dcterms:modified>
</cp:coreProperties>
</file>