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2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88EA9-4020-4098-B61C-265EB8EA79B0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E289E-F04A-4BF2-A295-3828E129F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17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DB1DF-8179-41C3-B622-FC4A44D37055}" type="datetime1">
              <a:rPr lang="en-US" smtClean="0"/>
              <a:t>4/13/2020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99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3335-875B-4265-8BB4-3A14326D18EE}" type="datetime1">
              <a:rPr lang="en-US" smtClean="0"/>
              <a:t>4/13/2020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6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8025-BFE4-4443-9F4F-3AD5E7DC058D}" type="datetime1">
              <a:rPr lang="en-US" smtClean="0"/>
              <a:t>4/13/2020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748D-F914-4991-B7AB-C5F47F64018B}" type="datetime1">
              <a:rPr lang="en-US" smtClean="0"/>
              <a:t>4/13/2020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2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5768-B425-4E45-873A-C925C6D433F0}" type="datetime1">
              <a:rPr lang="en-US" smtClean="0"/>
              <a:t>4/13/2020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17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694-4A7A-4FFA-8596-3EFEF1BDF91D}" type="datetime1">
              <a:rPr lang="en-US" smtClean="0"/>
              <a:t>4/13/2020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7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5A85-9E41-4E1C-855E-8C78FD33AB14}" type="datetime1">
              <a:rPr lang="en-US" smtClean="0"/>
              <a:t>4/13/2020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33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0A3B-FD2A-4F58-9B4C-5F54C858A093}" type="datetime1">
              <a:rPr lang="en-US" smtClean="0"/>
              <a:t>4/13/2020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4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3585-65C4-488A-80C1-C54BCC460CEB}" type="datetime1">
              <a:rPr lang="en-US" smtClean="0"/>
              <a:t>4/13/2020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251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E95F-5F14-4F91-AAD1-19FF38B13637}" type="datetime1">
              <a:rPr lang="en-US" smtClean="0"/>
              <a:t>4/13/2020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0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9972-9EC5-4CFB-85CA-1EA4BA0C1182}" type="datetime1">
              <a:rPr lang="en-US" smtClean="0"/>
              <a:t>4/13/2020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EB6D8-24D8-491C-A6F2-08311DA4A49F}" type="datetime1">
              <a:rPr lang="en-US" smtClean="0"/>
              <a:t>4/13/2020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29E59-6CA8-4D22-A77F-5421A2064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7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irstaidforfree.com/first-aid-for-temperature-related-emergencies/heatstroke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mgbiology.com/tag/vasodilation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niosh/mining/UserFiles/works/pdfs/2017-128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448500" y="3361840"/>
            <a:ext cx="55451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Verdana-Bold"/>
              </a:rPr>
              <a:t>Exposure: Hyperthermia</a:t>
            </a:r>
            <a:endParaRPr lang="en-US" sz="3600" dirty="0"/>
          </a:p>
        </p:txBody>
      </p:sp>
      <p:sp>
        <p:nvSpPr>
          <p:cNvPr id="5" name="Dikdörtgen 4"/>
          <p:cNvSpPr/>
          <p:nvPr/>
        </p:nvSpPr>
        <p:spPr>
          <a:xfrm>
            <a:off x="8054083" y="5971768"/>
            <a:ext cx="12105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  <a:latin typeface="Verdana-Bold"/>
              </a:rPr>
              <a:t>AOB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8194" name="Picture 2" descr="https://www.safetysign.com/images/source/large-images/D456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97" y="141622"/>
            <a:ext cx="2719029" cy="271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27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10</a:t>
            </a:fld>
            <a:endParaRPr lang="en-US"/>
          </a:p>
        </p:txBody>
      </p:sp>
      <p:sp>
        <p:nvSpPr>
          <p:cNvPr id="7" name="Metin kutusu 6"/>
          <p:cNvSpPr txBox="1"/>
          <p:nvPr/>
        </p:nvSpPr>
        <p:spPr>
          <a:xfrm>
            <a:off x="779347" y="181764"/>
            <a:ext cx="8103476" cy="707886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tr-TR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OFTEN FATAL: </a:t>
            </a:r>
            <a:r>
              <a:rPr lang="en-US" sz="40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Heat </a:t>
            </a:r>
            <a:r>
              <a:rPr lang="tr-TR" sz="4000" spc="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Stroke</a:t>
            </a:r>
            <a:endParaRPr lang="en-US" sz="40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211788" y="889650"/>
            <a:ext cx="923859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an emergency! </a:t>
            </a:r>
            <a:endParaRPr lang="tr-TR" sz="32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for emergency care immediately! </a:t>
            </a:r>
            <a:endParaRPr lang="tr-TR" sz="32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940123" y="2045183"/>
            <a:ext cx="79427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Move </a:t>
            </a:r>
            <a:r>
              <a:rPr lang="tr-TR" sz="3200" dirty="0" err="1" smtClean="0">
                <a:solidFill>
                  <a:prstClr val="black"/>
                </a:solidFill>
              </a:rPr>
              <a:t>person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to a cool area and remove outer clothing </a:t>
            </a:r>
            <a:endParaRPr lang="tr-TR" sz="3200" dirty="0" smtClean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</a:rPr>
              <a:t>Cool </a:t>
            </a:r>
            <a:r>
              <a:rPr lang="tr-TR" sz="3200" dirty="0" err="1" smtClean="0">
                <a:solidFill>
                  <a:prstClr val="black"/>
                </a:solidFill>
              </a:rPr>
              <a:t>person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with water, cold compresses, an ice bath, or fans </a:t>
            </a:r>
            <a:endParaRPr lang="tr-TR" sz="3200" dirty="0" smtClean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</a:rPr>
              <a:t>Circulate </a:t>
            </a:r>
            <a:r>
              <a:rPr lang="en-US" sz="3200" dirty="0">
                <a:solidFill>
                  <a:prstClr val="black"/>
                </a:solidFill>
              </a:rPr>
              <a:t>air around </a:t>
            </a:r>
            <a:r>
              <a:rPr lang="tr-TR" sz="3200" dirty="0" err="1" smtClean="0">
                <a:solidFill>
                  <a:prstClr val="black"/>
                </a:solidFill>
              </a:rPr>
              <a:t>person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to speed cooling </a:t>
            </a:r>
            <a:r>
              <a:rPr lang="en-US" sz="3200" dirty="0" smtClean="0">
                <a:solidFill>
                  <a:prstClr val="black"/>
                </a:solidFill>
              </a:rPr>
              <a:t>Place </a:t>
            </a:r>
            <a:r>
              <a:rPr lang="en-US" sz="3200" dirty="0">
                <a:solidFill>
                  <a:prstClr val="black"/>
                </a:solidFill>
              </a:rPr>
              <a:t>cold, wet cloths or ice on head, neck, armpits, and groin </a:t>
            </a:r>
            <a:endParaRPr lang="tr-TR" sz="3200" dirty="0" smtClean="0">
              <a:solidFill>
                <a:prstClr val="black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prstClr val="black"/>
                </a:solidFill>
              </a:rPr>
              <a:t>Stay </a:t>
            </a:r>
            <a:r>
              <a:rPr lang="en-US" sz="3200" dirty="0">
                <a:solidFill>
                  <a:prstClr val="black"/>
                </a:solidFill>
              </a:rPr>
              <a:t>with </a:t>
            </a:r>
            <a:r>
              <a:rPr lang="tr-TR" sz="3200" dirty="0" err="1" smtClean="0">
                <a:solidFill>
                  <a:prstClr val="black"/>
                </a:solidFill>
              </a:rPr>
              <a:t>person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until emergency medical services arrive</a:t>
            </a:r>
            <a:endParaRPr lang="en-US" sz="3200" dirty="0">
              <a:solidFill>
                <a:prstClr val="black"/>
              </a:solidFill>
            </a:endParaRPr>
          </a:p>
        </p:txBody>
      </p:sp>
      <p:pic>
        <p:nvPicPr>
          <p:cNvPr id="10" name="Picture 2" descr="First Aid Sign D4564 - by SafetySign.co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5" t="10045" r="15028" b="23381"/>
          <a:stretch/>
        </p:blipFill>
        <p:spPr bwMode="auto">
          <a:xfrm>
            <a:off x="894429" y="2180145"/>
            <a:ext cx="516470" cy="494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First Aid Sign D4564 - by SafetySign.co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5" t="10045" r="15028" b="23381"/>
          <a:stretch/>
        </p:blipFill>
        <p:spPr bwMode="auto">
          <a:xfrm>
            <a:off x="894429" y="3161135"/>
            <a:ext cx="473991" cy="453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First Aid Sign D4564 - by SafetySign.co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5" t="10045" r="15028" b="23381"/>
          <a:stretch/>
        </p:blipFill>
        <p:spPr bwMode="auto">
          <a:xfrm>
            <a:off x="911539" y="4135661"/>
            <a:ext cx="446372" cy="427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First Aid Sign D4564 - by SafetySign.co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5" t="10045" r="15028" b="23381"/>
          <a:stretch/>
        </p:blipFill>
        <p:spPr bwMode="auto">
          <a:xfrm>
            <a:off x="901029" y="5620501"/>
            <a:ext cx="467392" cy="447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First Aid Sign D4564 - by SafetySign.co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5" t="10045" r="15028" b="23381"/>
          <a:stretch/>
        </p:blipFill>
        <p:spPr bwMode="auto">
          <a:xfrm>
            <a:off x="919103" y="4670511"/>
            <a:ext cx="438808" cy="42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70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11</a:t>
            </a:fld>
            <a:endParaRPr lang="en-US"/>
          </a:p>
        </p:txBody>
      </p:sp>
      <p:pic>
        <p:nvPicPr>
          <p:cNvPr id="9218" name="Picture 2" descr="https://www.firstaidforfree.com/wp-content/uploads/2017/10/HeatStrok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4" r="2903" b="9132"/>
          <a:stretch/>
        </p:blipFill>
        <p:spPr bwMode="auto">
          <a:xfrm>
            <a:off x="599089" y="132657"/>
            <a:ext cx="4782207" cy="6588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5535011" y="5665489"/>
            <a:ext cx="34303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https://www.firstaidforfree.com/first-aid-for-temperature-related-emergencies/heatstroke/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68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174443"/>
            <a:ext cx="96590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Human body </a:t>
            </a:r>
            <a:r>
              <a:rPr lang="en-US" sz="2800" dirty="0" smtClean="0"/>
              <a:t>keeps </a:t>
            </a:r>
            <a:r>
              <a:rPr lang="tr-TR" sz="2800" dirty="0" err="1" smtClean="0"/>
              <a:t>internal</a:t>
            </a:r>
            <a:r>
              <a:rPr lang="tr-TR" sz="2800" dirty="0" smtClean="0"/>
              <a:t> </a:t>
            </a:r>
            <a:r>
              <a:rPr lang="tr-TR" sz="2800" dirty="0" err="1" smtClean="0"/>
              <a:t>temperature</a:t>
            </a:r>
            <a:r>
              <a:rPr lang="tr-TR" sz="2800" dirty="0" smtClean="0"/>
              <a:t> </a:t>
            </a:r>
            <a:r>
              <a:rPr lang="en-US" sz="2800" dirty="0" smtClean="0"/>
              <a:t>at </a:t>
            </a:r>
            <a:r>
              <a:rPr lang="tr-TR" sz="2800" dirty="0" err="1" smtClean="0"/>
              <a:t>around</a:t>
            </a:r>
            <a:r>
              <a:rPr lang="tr-TR" sz="2800" dirty="0" smtClean="0"/>
              <a:t> </a:t>
            </a:r>
            <a:r>
              <a:rPr lang="en-US" sz="2800" dirty="0" smtClean="0"/>
              <a:t>37°C</a:t>
            </a:r>
            <a:r>
              <a:rPr lang="tr-TR" sz="2800" dirty="0" smtClean="0"/>
              <a:t> (</a:t>
            </a:r>
            <a:r>
              <a:rPr lang="en-US" sz="2800" dirty="0" smtClean="0"/>
              <a:t>98.6°F</a:t>
            </a:r>
            <a:r>
              <a:rPr lang="tr-TR" sz="2800" dirty="0" smtClean="0"/>
              <a:t>)</a:t>
            </a:r>
            <a:r>
              <a:rPr lang="en-US" sz="2800" dirty="0" smtClean="0"/>
              <a:t>,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en-US" sz="2800" dirty="0" smtClean="0"/>
              <a:t>temperature</a:t>
            </a:r>
            <a:r>
              <a:rPr lang="tr-TR" sz="2800" dirty="0" smtClean="0"/>
              <a:t> at </a:t>
            </a:r>
            <a:r>
              <a:rPr lang="en-US" sz="2800" dirty="0" smtClean="0"/>
              <a:t>which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en-US" sz="2800" dirty="0" smtClean="0"/>
              <a:t>organs</a:t>
            </a:r>
            <a:r>
              <a:rPr lang="tr-TR" sz="2800" dirty="0" smtClean="0"/>
              <a:t> </a:t>
            </a:r>
            <a:r>
              <a:rPr lang="en-US" sz="2800" dirty="0" smtClean="0"/>
              <a:t>work their best</a:t>
            </a:r>
            <a:r>
              <a:rPr lang="tr-TR" sz="28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C</a:t>
            </a:r>
            <a:r>
              <a:rPr lang="en-US" sz="2800" dirty="0" err="1" smtClean="0"/>
              <a:t>irculatory</a:t>
            </a:r>
            <a:r>
              <a:rPr lang="en-US" sz="2800" dirty="0" smtClean="0"/>
              <a:t> system and skin </a:t>
            </a:r>
            <a:r>
              <a:rPr lang="tr-TR" sz="2800" dirty="0" err="1" smtClean="0"/>
              <a:t>work</a:t>
            </a:r>
            <a:r>
              <a:rPr lang="tr-TR" sz="2800" dirty="0" smtClean="0"/>
              <a:t> as </a:t>
            </a:r>
            <a:r>
              <a:rPr lang="tr-TR" sz="2800" dirty="0" err="1" smtClean="0"/>
              <a:t>heat</a:t>
            </a:r>
            <a:r>
              <a:rPr lang="tr-TR" sz="2800" dirty="0" smtClean="0"/>
              <a:t> </a:t>
            </a:r>
            <a:r>
              <a:rPr lang="en-US" sz="2800" dirty="0" smtClean="0"/>
              <a:t>conductors, carrying away</a:t>
            </a:r>
            <a:r>
              <a:rPr lang="tr-TR" sz="2800" dirty="0" smtClean="0"/>
              <a:t>/</a:t>
            </a:r>
            <a:r>
              <a:rPr lang="en-US" sz="2800" dirty="0" smtClean="0"/>
              <a:t> conserving the heat your body produces</a:t>
            </a:r>
            <a:r>
              <a:rPr lang="tr-TR" sz="2800" dirty="0" smtClean="0"/>
              <a:t> 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When </a:t>
            </a:r>
            <a:r>
              <a:rPr lang="tr-TR" sz="2800" dirty="0" err="1" smtClean="0"/>
              <a:t>the</a:t>
            </a:r>
            <a:r>
              <a:rPr lang="tr-TR" sz="2800" dirty="0" smtClean="0"/>
              <a:t> c</a:t>
            </a:r>
            <a:r>
              <a:rPr lang="en-US" sz="2800" dirty="0" smtClean="0"/>
              <a:t>ore </a:t>
            </a:r>
            <a:r>
              <a:rPr lang="en-US" sz="2800" dirty="0"/>
              <a:t>temperature is </a:t>
            </a:r>
            <a:r>
              <a:rPr lang="tr-TR" sz="2800" dirty="0" smtClean="0"/>
              <a:t>t</a:t>
            </a:r>
            <a:r>
              <a:rPr lang="en-US" sz="2800" dirty="0" err="1" smtClean="0"/>
              <a:t>oo</a:t>
            </a:r>
            <a:r>
              <a:rPr lang="en-US" sz="2800" dirty="0" smtClean="0"/>
              <a:t> </a:t>
            </a:r>
            <a:r>
              <a:rPr lang="en-US" sz="2800" dirty="0"/>
              <a:t>hot</a:t>
            </a:r>
            <a:r>
              <a:rPr lang="en-US" sz="2800" dirty="0" smtClean="0"/>
              <a:t>,</a:t>
            </a:r>
            <a:r>
              <a:rPr lang="tr-TR" sz="2800" dirty="0" smtClean="0"/>
              <a:t> </a:t>
            </a:r>
            <a:r>
              <a:rPr lang="en-US" sz="2800" dirty="0" smtClean="0"/>
              <a:t>blood </a:t>
            </a:r>
            <a:r>
              <a:rPr lang="en-US" sz="2800" dirty="0"/>
              <a:t>vessels close to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en-US" sz="2800" dirty="0" smtClean="0"/>
              <a:t>skin dilate</a:t>
            </a:r>
            <a:r>
              <a:rPr lang="tr-TR" sz="2800" dirty="0" smtClean="0"/>
              <a:t>, </a:t>
            </a:r>
            <a:r>
              <a:rPr lang="en-US" sz="2800" dirty="0" smtClean="0"/>
              <a:t>so </a:t>
            </a:r>
            <a:r>
              <a:rPr lang="en-US" sz="2800" dirty="0"/>
              <a:t>more heat is released through </a:t>
            </a:r>
            <a:r>
              <a:rPr lang="tr-TR" sz="2800" dirty="0" err="1" smtClean="0"/>
              <a:t>the</a:t>
            </a:r>
            <a:r>
              <a:rPr lang="en-US" sz="2800" dirty="0" smtClean="0"/>
              <a:t> </a:t>
            </a:r>
            <a:r>
              <a:rPr lang="en-US" sz="2800" dirty="0"/>
              <a:t>skin’s </a:t>
            </a:r>
            <a:r>
              <a:rPr lang="en-US" sz="2800" dirty="0" smtClean="0"/>
              <a:t>surface</a:t>
            </a:r>
            <a:endParaRPr lang="en-US" sz="2800" dirty="0"/>
          </a:p>
        </p:txBody>
      </p:sp>
      <p:pic>
        <p:nvPicPr>
          <p:cNvPr id="1028" name="Picture 4" descr="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327" y="3891261"/>
            <a:ext cx="4700204" cy="2797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ikdörtgen 5"/>
          <p:cNvSpPr/>
          <p:nvPr/>
        </p:nvSpPr>
        <p:spPr>
          <a:xfrm>
            <a:off x="458479" y="5290177"/>
            <a:ext cx="4155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3"/>
              </a:rPr>
              <a:t>https://pmgbiology.com/tag/vasodilation/</a:t>
            </a:r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7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3</a:t>
            </a:fld>
            <a:endParaRPr lang="en-US"/>
          </a:p>
        </p:txBody>
      </p:sp>
      <p:sp>
        <p:nvSpPr>
          <p:cNvPr id="3" name="Dikdörtgen 2"/>
          <p:cNvSpPr/>
          <p:nvPr/>
        </p:nvSpPr>
        <p:spPr>
          <a:xfrm>
            <a:off x="490867" y="390767"/>
            <a:ext cx="8828689" cy="5842497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prolonged exposure to a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tr-TR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eat</a:t>
            </a:r>
            <a:r>
              <a:rPr lang="tr-T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tr-TR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tr-T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body adapt</a:t>
            </a:r>
            <a:r>
              <a:rPr lang="tr-T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higher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heat in the following ways:</a:t>
            </a:r>
          </a:p>
          <a:p>
            <a:pPr marL="514350" indent="-51435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800" dirty="0" smtClean="0">
                <a:solidFill>
                  <a:schemeClr val="bg2">
                    <a:lumMod val="10000"/>
                  </a:schemeClr>
                </a:solidFill>
              </a:rPr>
              <a:t>s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</a:rPr>
              <a:t>weat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more</a:t>
            </a:r>
            <a:endParaRPr lang="tr-TR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sweat 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starts containing a lesser concentration of salt so </a:t>
            </a:r>
            <a:r>
              <a:rPr lang="tr-TR" sz="2800" dirty="0" err="1" smtClean="0">
                <a:solidFill>
                  <a:schemeClr val="bg2">
                    <a:lumMod val="10000"/>
                  </a:schemeClr>
                </a:solidFill>
              </a:rPr>
              <a:t>Na</a:t>
            </a:r>
            <a:r>
              <a:rPr lang="tr-TR" sz="2800" baseline="30000" dirty="0" smtClean="0">
                <a:solidFill>
                  <a:schemeClr val="bg2">
                    <a:lumMod val="10000"/>
                  </a:schemeClr>
                </a:solidFill>
              </a:rPr>
              <a:t>+</a:t>
            </a:r>
            <a:r>
              <a:rPr lang="tr-TR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tr-TR" sz="2800" dirty="0" err="1" smtClean="0">
                <a:solidFill>
                  <a:schemeClr val="bg2">
                    <a:lumMod val="10000"/>
                  </a:schemeClr>
                </a:solidFill>
              </a:rPr>
              <a:t>doesn’t</a:t>
            </a:r>
            <a:r>
              <a:rPr lang="tr-TR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become depleted</a:t>
            </a: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heart beat</a:t>
            </a:r>
            <a:r>
              <a:rPr lang="tr-TR" sz="2800" dirty="0" smtClean="0">
                <a:solidFill>
                  <a:schemeClr val="bg2">
                    <a:lumMod val="10000"/>
                  </a:schemeClr>
                </a:solidFill>
              </a:rPr>
              <a:t>s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more 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efficiently, circulating more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blood</a:t>
            </a:r>
            <a:r>
              <a:rPr lang="tr-TR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per 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beat to cool at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skin surface</a:t>
            </a: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cells 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become more efficient, making less heat per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unit</a:t>
            </a:r>
            <a:r>
              <a:rPr lang="tr-TR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of 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energy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produced</a:t>
            </a: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57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4</a:t>
            </a:fld>
            <a:endParaRPr lang="en-US"/>
          </a:p>
        </p:txBody>
      </p:sp>
      <p:sp>
        <p:nvSpPr>
          <p:cNvPr id="5" name="Dikdörtgen 4"/>
          <p:cNvSpPr/>
          <p:nvPr/>
        </p:nvSpPr>
        <p:spPr>
          <a:xfrm>
            <a:off x="241738" y="938159"/>
            <a:ext cx="9280634" cy="4549835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FACTORS THAT INCREASE </a:t>
            </a:r>
            <a:r>
              <a:rPr lang="tr-TR" sz="2800" b="1" dirty="0" smtClean="0">
                <a:solidFill>
                  <a:srgbClr val="FF0000"/>
                </a:solidFill>
              </a:rPr>
              <a:t>THE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RISK </a:t>
            </a:r>
            <a:r>
              <a:rPr lang="en-US" sz="2800" b="1" dirty="0" smtClean="0">
                <a:solidFill>
                  <a:srgbClr val="FF0000"/>
                </a:solidFill>
              </a:rPr>
              <a:t>OF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OVERHEATING</a:t>
            </a:r>
            <a:endParaRPr lang="en-US" sz="28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/>
              <a:t>• external air temperature </a:t>
            </a:r>
            <a:r>
              <a:rPr lang="tr-TR" sz="2800" dirty="0" smtClean="0"/>
              <a:t>&gt; </a:t>
            </a:r>
            <a:r>
              <a:rPr lang="en-US" sz="2800" dirty="0" smtClean="0"/>
              <a:t>32°C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• high humidity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• prolonged strenuous physical activity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• </a:t>
            </a:r>
            <a:r>
              <a:rPr lang="tr-TR" sz="2800" dirty="0" smtClean="0"/>
              <a:t>AGE</a:t>
            </a:r>
            <a:r>
              <a:rPr lang="en-US" sz="2800" dirty="0" smtClean="0"/>
              <a:t>—the </a:t>
            </a:r>
            <a:r>
              <a:rPr lang="en-US" sz="2800" dirty="0"/>
              <a:t>elderly and children </a:t>
            </a:r>
            <a:r>
              <a:rPr lang="en-US" sz="2800" dirty="0" smtClean="0"/>
              <a:t>age </a:t>
            </a:r>
            <a:r>
              <a:rPr lang="tr-TR" sz="2800" dirty="0" smtClean="0"/>
              <a:t>&lt; 4 </a:t>
            </a:r>
            <a:r>
              <a:rPr lang="en-US" sz="2800" dirty="0" smtClean="0"/>
              <a:t>are particularly</a:t>
            </a:r>
            <a:r>
              <a:rPr lang="tr-TR" sz="2800" dirty="0" smtClean="0"/>
              <a:t> </a:t>
            </a:r>
            <a:r>
              <a:rPr lang="en-US" sz="2800" dirty="0" smtClean="0"/>
              <a:t>susceptible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• chronic illness</a:t>
            </a:r>
          </a:p>
        </p:txBody>
      </p:sp>
    </p:spTree>
    <p:extLst>
      <p:ext uri="{BB962C8B-B14F-4D97-AF65-F5344CB8AC3E}">
        <p14:creationId xmlns:p14="http://schemas.microsoft.com/office/powerpoint/2010/main" val="317994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5</a:t>
            </a:fld>
            <a:endParaRPr lang="en-US"/>
          </a:p>
        </p:txBody>
      </p:sp>
      <p:sp>
        <p:nvSpPr>
          <p:cNvPr id="3" name="Dikdörtgen 2"/>
          <p:cNvSpPr/>
          <p:nvPr/>
        </p:nvSpPr>
        <p:spPr>
          <a:xfrm>
            <a:off x="1452282" y="2578810"/>
            <a:ext cx="817581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Red cluster of pimples</a:t>
            </a:r>
            <a:r>
              <a:rPr lang="tr-TR" sz="2800" dirty="0" smtClean="0"/>
              <a:t>/</a:t>
            </a:r>
            <a:r>
              <a:rPr lang="en-US" sz="2800" dirty="0" smtClean="0"/>
              <a:t>small blisters, usually on neck, upper chest, groin, under breasts, and in elbow creases </a:t>
            </a:r>
            <a:endParaRPr lang="tr-TR" sz="2800" dirty="0" smtClean="0"/>
          </a:p>
          <a:p>
            <a:r>
              <a:rPr lang="en-US" sz="2800" dirty="0" smtClean="0"/>
              <a:t>• </a:t>
            </a:r>
            <a:r>
              <a:rPr lang="en-US" sz="2800" u="sng" dirty="0" smtClean="0"/>
              <a:t>Extensive areas of skin that do not sweat </a:t>
            </a:r>
            <a:r>
              <a:rPr lang="en-US" sz="2800" dirty="0" smtClean="0"/>
              <a:t>on heat exposure, but present gooseflesh appearance </a:t>
            </a:r>
            <a:endParaRPr lang="tr-TR" sz="2800" dirty="0" smtClean="0"/>
          </a:p>
          <a:p>
            <a:r>
              <a:rPr lang="en-US" sz="2800" dirty="0" smtClean="0"/>
              <a:t>• </a:t>
            </a:r>
            <a:r>
              <a:rPr lang="tr-TR" sz="2800" dirty="0" smtClean="0"/>
              <a:t>A</a:t>
            </a:r>
            <a:r>
              <a:rPr lang="en-US" sz="2800" dirty="0" smtClean="0"/>
              <a:t> cooler, less humid work environment is the best treatment </a:t>
            </a:r>
            <a:endParaRPr lang="tr-TR" sz="2800" dirty="0" smtClean="0"/>
          </a:p>
          <a:p>
            <a:r>
              <a:rPr lang="en-US" sz="2800" dirty="0" smtClean="0"/>
              <a:t>• </a:t>
            </a:r>
            <a:r>
              <a:rPr lang="en-US" sz="2800" u="sng" dirty="0" smtClean="0"/>
              <a:t>Keep rash area dry </a:t>
            </a:r>
            <a:endParaRPr lang="tr-TR" sz="2800" u="sng" dirty="0" smtClean="0"/>
          </a:p>
          <a:p>
            <a:r>
              <a:rPr lang="en-US" sz="2800" dirty="0" smtClean="0"/>
              <a:t>• </a:t>
            </a:r>
            <a:r>
              <a:rPr lang="en-US" sz="2800" u="sng" dirty="0" smtClean="0"/>
              <a:t>Do not use ointments or creams</a:t>
            </a:r>
            <a:r>
              <a:rPr lang="en-US" sz="2800" dirty="0" smtClean="0"/>
              <a:t>, as they may impair cooling—warm, moist skin can make the rash worse</a:t>
            </a:r>
            <a:endParaRPr lang="en-US" sz="28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l="4124" t="9376" r="4988"/>
          <a:stretch/>
        </p:blipFill>
        <p:spPr>
          <a:xfrm>
            <a:off x="0" y="-14792"/>
            <a:ext cx="7315200" cy="2287457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24417" y="2209478"/>
            <a:ext cx="87446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https://www.cdc.gov/niosh/mining/UserFiles/works/pdfs/2017-128.pdf</a:t>
            </a:r>
            <a:endParaRPr lang="en-US" dirty="0"/>
          </a:p>
        </p:txBody>
      </p:sp>
      <p:sp>
        <p:nvSpPr>
          <p:cNvPr id="6" name="Metin kutusu 5"/>
          <p:cNvSpPr txBox="1"/>
          <p:nvPr/>
        </p:nvSpPr>
        <p:spPr>
          <a:xfrm rot="16200000">
            <a:off x="-993511" y="4366878"/>
            <a:ext cx="3389964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800" dirty="0" err="1" smtClean="0">
                <a:solidFill>
                  <a:srgbClr val="FF0000"/>
                </a:solidFill>
              </a:rPr>
              <a:t>Less</a:t>
            </a:r>
            <a:r>
              <a:rPr lang="tr-TR" sz="2800" dirty="0" smtClean="0">
                <a:solidFill>
                  <a:srgbClr val="FF0000"/>
                </a:solidFill>
              </a:rPr>
              <a:t> severe</a:t>
            </a:r>
            <a:r>
              <a:rPr lang="tr-TR" sz="2800" dirty="0" smtClean="0"/>
              <a:t>: </a:t>
            </a:r>
            <a:r>
              <a:rPr lang="en-US" sz="2800" dirty="0" smtClean="0"/>
              <a:t>Heat Rash/Prickly Heat</a:t>
            </a:r>
            <a:endParaRPr lang="en-US" sz="2800" dirty="0"/>
          </a:p>
        </p:txBody>
      </p:sp>
      <p:pic>
        <p:nvPicPr>
          <p:cNvPr id="2050" name="Picture 2" descr="NHS Direct Wales - Encyclopaedia : Prickly hea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923" y="0"/>
            <a:ext cx="2834077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irst aid - Wikipedi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585" y="4290977"/>
            <a:ext cx="497311" cy="497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irst aid - Wikipedi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584" y="5665383"/>
            <a:ext cx="497311" cy="497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First aid - Wikipedi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593" y="5110582"/>
            <a:ext cx="497311" cy="497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971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6</a:t>
            </a:fld>
            <a:endParaRPr lang="en-US"/>
          </a:p>
        </p:txBody>
      </p:sp>
      <p:sp>
        <p:nvSpPr>
          <p:cNvPr id="3" name="Dikdörtgen 2"/>
          <p:cNvSpPr/>
          <p:nvPr/>
        </p:nvSpPr>
        <p:spPr>
          <a:xfrm rot="16200000">
            <a:off x="-899098" y="2504662"/>
            <a:ext cx="2861411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Heat Cramps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492470" y="462953"/>
            <a:ext cx="783020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Muscle cramps, pain, or spasms in the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abdomen</a:t>
            </a:r>
            <a:r>
              <a:rPr lang="en-US" sz="2800" dirty="0" smtClean="0"/>
              <a:t>,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arms</a:t>
            </a:r>
            <a:r>
              <a:rPr lang="en-US" sz="2800" dirty="0" smtClean="0"/>
              <a:t>, or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r-TR" sz="2800" dirty="0"/>
          </a:p>
          <a:p>
            <a:r>
              <a:rPr lang="en-US" sz="2800" dirty="0" smtClean="0"/>
              <a:t>•Drink fluids every 15 to 20 minutes and eat a snack or sports drink </a:t>
            </a:r>
            <a:endParaRPr lang="tr-TR" sz="2800" dirty="0" smtClean="0"/>
          </a:p>
          <a:p>
            <a:r>
              <a:rPr lang="en-US" sz="2800" dirty="0" smtClean="0"/>
              <a:t>•Avoid salt tablets </a:t>
            </a:r>
            <a:endParaRPr lang="tr-TR" sz="2800" dirty="0" smtClean="0"/>
          </a:p>
          <a:p>
            <a:r>
              <a:rPr lang="en-US" sz="2800" dirty="0" smtClean="0"/>
              <a:t>•Get medical help if the </a:t>
            </a:r>
            <a:r>
              <a:rPr lang="tr-TR" sz="2800" dirty="0" err="1" smtClean="0"/>
              <a:t>person</a:t>
            </a:r>
            <a:r>
              <a:rPr lang="en-US" sz="2800" dirty="0" smtClean="0"/>
              <a:t> has heart problems, is on a low sodium diet, or if cramps do not subside 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within 1 hour</a:t>
            </a:r>
            <a:endParaRPr lang="en-US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First aid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288" y="2721972"/>
            <a:ext cx="454211" cy="45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First aid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287" y="3247711"/>
            <a:ext cx="454211" cy="45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irst aid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287" y="1901638"/>
            <a:ext cx="454211" cy="45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eat Cramp Images, Stock Photos &amp; Vectors | Shuttersto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3" t="1345" r="5145" b="9590"/>
          <a:stretch/>
        </p:blipFill>
        <p:spPr bwMode="auto">
          <a:xfrm>
            <a:off x="7735614" y="4056994"/>
            <a:ext cx="1702676" cy="237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eat Cramps: Causes and How to Get Rid of Them - YouTub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5" t="-1098" r="28377" b="29962"/>
          <a:stretch/>
        </p:blipFill>
        <p:spPr bwMode="auto">
          <a:xfrm>
            <a:off x="3801171" y="4096405"/>
            <a:ext cx="2509881" cy="2442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0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6925660" y="6377260"/>
            <a:ext cx="2228850" cy="365125"/>
          </a:xfrm>
        </p:spPr>
        <p:txBody>
          <a:bodyPr/>
          <a:lstStyle/>
          <a:p>
            <a:fld id="{77A29E59-6CA8-4D22-A77F-5421A20643D3}" type="slidenum">
              <a:rPr lang="en-US" smtClean="0"/>
              <a:t>7</a:t>
            </a:fld>
            <a:endParaRPr lang="en-US"/>
          </a:p>
        </p:txBody>
      </p:sp>
      <p:sp>
        <p:nvSpPr>
          <p:cNvPr id="7" name="Metin kutusu 6"/>
          <p:cNvSpPr txBox="1"/>
          <p:nvPr/>
        </p:nvSpPr>
        <p:spPr>
          <a:xfrm rot="19816756">
            <a:off x="-145822" y="743370"/>
            <a:ext cx="3389964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solidFill>
                  <a:srgbClr val="FF0000"/>
                </a:solidFill>
              </a:rPr>
              <a:t>Severe</a:t>
            </a:r>
            <a:r>
              <a:rPr lang="tr-TR" sz="2800" dirty="0" smtClean="0"/>
              <a:t>: </a:t>
            </a:r>
            <a:r>
              <a:rPr lang="en-US" sz="2800" dirty="0" smtClean="0"/>
              <a:t>Heat </a:t>
            </a:r>
            <a:r>
              <a:rPr lang="tr-TR" sz="2800" dirty="0" err="1" smtClean="0"/>
              <a:t>Syncope</a:t>
            </a:r>
            <a:endParaRPr lang="en-US" sz="2800" dirty="0"/>
          </a:p>
        </p:txBody>
      </p:sp>
      <p:sp>
        <p:nvSpPr>
          <p:cNvPr id="3" name="Dikdörtgen 2"/>
          <p:cNvSpPr/>
          <p:nvPr/>
        </p:nvSpPr>
        <p:spPr>
          <a:xfrm>
            <a:off x="1383423" y="1504472"/>
            <a:ext cx="705638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Fainting, dizziness, or lightheadedness after standing or suddenly rising from a sitting/ lying position </a:t>
            </a:r>
            <a:endParaRPr lang="tr-TR" sz="2800" dirty="0" smtClean="0"/>
          </a:p>
          <a:p>
            <a:endParaRPr lang="tr-TR" sz="2800" dirty="0"/>
          </a:p>
          <a:p>
            <a:r>
              <a:rPr lang="en-US" sz="2800" dirty="0" smtClean="0"/>
              <a:t>• Sit or lie down in a cool place when beginning to feel faint or dizzy </a:t>
            </a:r>
            <a:endParaRPr lang="tr-TR" sz="2800" dirty="0" smtClean="0"/>
          </a:p>
          <a:p>
            <a:r>
              <a:rPr lang="en-US" sz="2800" dirty="0" smtClean="0"/>
              <a:t>• </a:t>
            </a:r>
            <a:r>
              <a:rPr lang="en-US" sz="3200" u="sng" dirty="0" smtClean="0"/>
              <a:t>Slowly drink water </a:t>
            </a:r>
            <a:r>
              <a:rPr lang="en-US" sz="2800" dirty="0" smtClean="0"/>
              <a:t>or clear juice</a:t>
            </a:r>
            <a:endParaRPr lang="en-US" sz="2800" dirty="0"/>
          </a:p>
        </p:txBody>
      </p:sp>
      <p:pic>
        <p:nvPicPr>
          <p:cNvPr id="3074" name="Picture 2" descr="First aid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726" y="3204810"/>
            <a:ext cx="472825" cy="47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irst aid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830" y="4158804"/>
            <a:ext cx="454211" cy="45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eat Syncope Images, Stock Photos &amp; Vectors | Shuttersto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6" t="2396" r="5271" b="10903"/>
          <a:stretch/>
        </p:blipFill>
        <p:spPr bwMode="auto">
          <a:xfrm>
            <a:off x="6737130" y="3867754"/>
            <a:ext cx="2816773" cy="2312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44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8</a:t>
            </a:fld>
            <a:endParaRPr lang="en-US"/>
          </a:p>
        </p:txBody>
      </p:sp>
      <p:sp>
        <p:nvSpPr>
          <p:cNvPr id="7" name="Metin kutusu 6"/>
          <p:cNvSpPr txBox="1"/>
          <p:nvPr/>
        </p:nvSpPr>
        <p:spPr>
          <a:xfrm>
            <a:off x="87249" y="217853"/>
            <a:ext cx="4951660" cy="107721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chemeClr val="bg1"/>
                </a:solidFill>
              </a:rPr>
              <a:t>SEVERE </a:t>
            </a:r>
            <a:r>
              <a:rPr lang="tr-TR" sz="3200" dirty="0" smtClean="0">
                <a:solidFill>
                  <a:schemeClr val="bg1"/>
                </a:solidFill>
                <a:sym typeface="Symbol" panose="05050102010706020507" pitchFamily="18" charset="2"/>
              </a:rPr>
              <a:t> </a:t>
            </a:r>
            <a:r>
              <a:rPr lang="tr-TR" sz="3200" dirty="0" smtClean="0">
                <a:solidFill>
                  <a:schemeClr val="bg1"/>
                </a:solidFill>
              </a:rPr>
              <a:t> OFTEN FATAL:</a:t>
            </a:r>
          </a:p>
          <a:p>
            <a:pPr algn="ctr"/>
            <a:r>
              <a:rPr lang="en-US" sz="32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Heat </a:t>
            </a:r>
            <a:r>
              <a:rPr lang="en-US" sz="3200" spc="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Exhaustio</a:t>
            </a:r>
            <a:r>
              <a:rPr lang="tr-TR" sz="32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n</a:t>
            </a:r>
            <a:endParaRPr lang="en-US" sz="32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89236" y="1651265"/>
            <a:ext cx="4747686" cy="4708981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Headache </a:t>
            </a:r>
            <a:endParaRPr lang="tr-TR" sz="2800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Nausea</a:t>
            </a:r>
            <a:endParaRPr lang="tr-TR" sz="2800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Dizziness, weakness </a:t>
            </a:r>
            <a:endParaRPr lang="tr-TR" sz="2800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Irritability</a:t>
            </a:r>
            <a:endParaRPr lang="tr-TR" sz="2800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Thirst, </a:t>
            </a:r>
            <a:r>
              <a:rPr lang="en-US" sz="3200" u="sng" dirty="0" smtClean="0"/>
              <a:t>heavy sweating</a:t>
            </a:r>
            <a:endParaRPr lang="tr-TR" sz="3200" u="sng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Elevated body temperature</a:t>
            </a:r>
            <a:endParaRPr lang="tr-TR" sz="2800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Decreased urine output</a:t>
            </a:r>
            <a:endParaRPr lang="en-US" sz="2800" dirty="0"/>
          </a:p>
        </p:txBody>
      </p:sp>
      <p:sp>
        <p:nvSpPr>
          <p:cNvPr id="10" name="Dikdörtgen 9"/>
          <p:cNvSpPr/>
          <p:nvPr/>
        </p:nvSpPr>
        <p:spPr>
          <a:xfrm>
            <a:off x="5167526" y="217853"/>
            <a:ext cx="460353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for medical help </a:t>
            </a:r>
            <a:endParaRPr lang="tr-TR" sz="32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Stay with </a:t>
            </a:r>
            <a:r>
              <a:rPr lang="tr-TR" sz="2800" dirty="0" err="1" smtClean="0"/>
              <a:t>person</a:t>
            </a:r>
            <a:r>
              <a:rPr lang="tr-TR" sz="2800" dirty="0" smtClean="0"/>
              <a:t> </a:t>
            </a:r>
            <a:r>
              <a:rPr lang="en-US" sz="2800" dirty="0" smtClean="0"/>
              <a:t>until help arrives </a:t>
            </a:r>
            <a:endParaRPr lang="tr-TR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Remove </a:t>
            </a:r>
            <a:r>
              <a:rPr lang="tr-TR" sz="2800" dirty="0" err="1" smtClean="0"/>
              <a:t>person</a:t>
            </a:r>
            <a:r>
              <a:rPr lang="en-US" sz="2800" dirty="0" smtClean="0"/>
              <a:t> from hot area and give liquids to drink </a:t>
            </a:r>
            <a:endParaRPr lang="tr-TR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Remove unnecessary clothing, including shoes and socks </a:t>
            </a:r>
            <a:endParaRPr lang="tr-TR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Cool worker with water, cold compresses, an ice bath, or fans </a:t>
            </a:r>
            <a:endParaRPr lang="tr-TR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Encourage frequent sips of cool water</a:t>
            </a:r>
            <a:endParaRPr lang="en-US" sz="2800" dirty="0"/>
          </a:p>
        </p:txBody>
      </p:sp>
      <p:pic>
        <p:nvPicPr>
          <p:cNvPr id="3" name="Picture 2" descr="First aid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540" y="2987808"/>
            <a:ext cx="454211" cy="45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First aid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539" y="4265020"/>
            <a:ext cx="454211" cy="45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irst aid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255" y="1676400"/>
            <a:ext cx="454211" cy="45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irst aid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216" y="783080"/>
            <a:ext cx="454211" cy="45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First aid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539" y="5516616"/>
            <a:ext cx="454211" cy="45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First Aid Sign D4564 - by SafetySign.com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5" t="10045" r="15028" b="23381"/>
          <a:stretch/>
        </p:blipFill>
        <p:spPr bwMode="auto">
          <a:xfrm>
            <a:off x="5112479" y="201775"/>
            <a:ext cx="557545" cy="53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614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29E59-6CA8-4D22-A77F-5421A20643D3}" type="slidenum">
              <a:rPr lang="en-US" smtClean="0"/>
              <a:t>9</a:t>
            </a:fld>
            <a:endParaRPr lang="en-US"/>
          </a:p>
        </p:txBody>
      </p:sp>
      <p:sp>
        <p:nvSpPr>
          <p:cNvPr id="5" name="Metin kutusu 4"/>
          <p:cNvSpPr txBox="1"/>
          <p:nvPr/>
        </p:nvSpPr>
        <p:spPr>
          <a:xfrm>
            <a:off x="3057900" y="199395"/>
            <a:ext cx="3938213" cy="132343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OFTEN FATAL:</a:t>
            </a:r>
          </a:p>
          <a:p>
            <a:pPr algn="ctr"/>
            <a:r>
              <a:rPr lang="en-US" sz="4000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Heat </a:t>
            </a:r>
            <a:r>
              <a:rPr lang="tr-TR" sz="4000" spc="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Stroke</a:t>
            </a:r>
            <a:endParaRPr lang="en-US" sz="40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681044" y="1756024"/>
            <a:ext cx="6979479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Confusion, altered mental state, slurred speech, loss of consciousness </a:t>
            </a:r>
            <a:endParaRPr lang="tr-TR" sz="2800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u="sng" dirty="0"/>
              <a:t>Hot, dry skin or profuse sweating </a:t>
            </a:r>
            <a:endParaRPr lang="tr-TR" sz="2800" u="sng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Seizures </a:t>
            </a:r>
            <a:endParaRPr lang="tr-TR" sz="2800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Very high body temperatures </a:t>
            </a:r>
            <a:r>
              <a:rPr lang="tr-TR" sz="2800" dirty="0" smtClean="0"/>
              <a:t>(&gt;39</a:t>
            </a:r>
            <a:r>
              <a:rPr lang="tr-TR" sz="2800" dirty="0" smtClean="0">
                <a:sym typeface="Symbol" panose="05050102010706020507" pitchFamily="18" charset="2"/>
              </a:rPr>
              <a:t>C)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800" dirty="0" err="1" smtClean="0">
                <a:sym typeface="Symbol" panose="05050102010706020507" pitchFamily="18" charset="2"/>
              </a:rPr>
              <a:t>Fast</a:t>
            </a:r>
            <a:r>
              <a:rPr lang="tr-TR" sz="2800" dirty="0" smtClean="0">
                <a:sym typeface="Symbol" panose="05050102010706020507" pitchFamily="18" charset="2"/>
              </a:rPr>
              <a:t>, </a:t>
            </a:r>
            <a:r>
              <a:rPr lang="tr-TR" sz="2800" dirty="0" err="1" smtClean="0">
                <a:sym typeface="Symbol" panose="05050102010706020507" pitchFamily="18" charset="2"/>
              </a:rPr>
              <a:t>strong</a:t>
            </a:r>
            <a:r>
              <a:rPr lang="tr-TR" sz="2800" dirty="0" smtClean="0">
                <a:sym typeface="Symbol" panose="05050102010706020507" pitchFamily="18" charset="2"/>
              </a:rPr>
              <a:t> </a:t>
            </a:r>
            <a:r>
              <a:rPr lang="tr-TR" sz="2800" dirty="0" err="1" smtClean="0">
                <a:sym typeface="Symbol" panose="05050102010706020507" pitchFamily="18" charset="2"/>
              </a:rPr>
              <a:t>pulse</a:t>
            </a:r>
            <a:endParaRPr lang="tr-TR" sz="2800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Fatal if treatment delayed</a:t>
            </a:r>
          </a:p>
        </p:txBody>
      </p:sp>
    </p:spTree>
    <p:extLst>
      <p:ext uri="{BB962C8B-B14F-4D97-AF65-F5344CB8AC3E}">
        <p14:creationId xmlns:p14="http://schemas.microsoft.com/office/powerpoint/2010/main" val="415637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573</Words>
  <Application>Microsoft Office PowerPoint</Application>
  <PresentationFormat>A4 Kağıt (210x297 mm)</PresentationFormat>
  <Paragraphs>78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Arial</vt:lpstr>
      <vt:lpstr>Arial Rounded MT Bold</vt:lpstr>
      <vt:lpstr>Calibri</vt:lpstr>
      <vt:lpstr>Calibri Light</vt:lpstr>
      <vt:lpstr>Symbol</vt:lpstr>
      <vt:lpstr>Verdana-Bold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35</cp:revision>
  <dcterms:created xsi:type="dcterms:W3CDTF">2020-04-13T07:22:22Z</dcterms:created>
  <dcterms:modified xsi:type="dcterms:W3CDTF">2020-04-13T11:33:14Z</dcterms:modified>
</cp:coreProperties>
</file>