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AD175301-6854-4AFC-B61E-CC72093A7F72}" type="datetimeFigureOut">
              <a:rPr lang="tr-TR" smtClean="0"/>
              <a:t>16.9.2018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A0C82F2-3BD3-41B4-84A5-8DB7DBC2D8E8}" type="slidenum">
              <a:rPr lang="tr-TR" smtClean="0"/>
              <a:t>‹#›</a:t>
            </a:fld>
            <a:endParaRPr lang="tr-TR"/>
          </a:p>
        </p:txBody>
      </p:sp>
    </p:spTree>
    <p:extLst>
      <p:ext uri="{BB962C8B-B14F-4D97-AF65-F5344CB8AC3E}">
        <p14:creationId xmlns:p14="http://schemas.microsoft.com/office/powerpoint/2010/main" val="21105215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D175301-6854-4AFC-B61E-CC72093A7F72}" type="datetimeFigureOut">
              <a:rPr lang="tr-TR" smtClean="0"/>
              <a:t>16.9.2018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A0C82F2-3BD3-41B4-84A5-8DB7DBC2D8E8}" type="slidenum">
              <a:rPr lang="tr-TR" smtClean="0"/>
              <a:t>‹#›</a:t>
            </a:fld>
            <a:endParaRPr lang="tr-TR"/>
          </a:p>
        </p:txBody>
      </p:sp>
    </p:spTree>
    <p:extLst>
      <p:ext uri="{BB962C8B-B14F-4D97-AF65-F5344CB8AC3E}">
        <p14:creationId xmlns:p14="http://schemas.microsoft.com/office/powerpoint/2010/main" val="20648092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D175301-6854-4AFC-B61E-CC72093A7F72}" type="datetimeFigureOut">
              <a:rPr lang="tr-TR" smtClean="0"/>
              <a:t>16.9.2018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A0C82F2-3BD3-41B4-84A5-8DB7DBC2D8E8}" type="slidenum">
              <a:rPr lang="tr-TR" smtClean="0"/>
              <a:t>‹#›</a:t>
            </a:fld>
            <a:endParaRPr lang="tr-TR"/>
          </a:p>
        </p:txBody>
      </p:sp>
    </p:spTree>
    <p:extLst>
      <p:ext uri="{BB962C8B-B14F-4D97-AF65-F5344CB8AC3E}">
        <p14:creationId xmlns:p14="http://schemas.microsoft.com/office/powerpoint/2010/main" val="26454780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D175301-6854-4AFC-B61E-CC72093A7F72}" type="datetimeFigureOut">
              <a:rPr lang="tr-TR" smtClean="0"/>
              <a:t>16.9.2018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A0C82F2-3BD3-41B4-84A5-8DB7DBC2D8E8}" type="slidenum">
              <a:rPr lang="tr-TR" smtClean="0"/>
              <a:t>‹#›</a:t>
            </a:fld>
            <a:endParaRPr lang="tr-TR"/>
          </a:p>
        </p:txBody>
      </p:sp>
    </p:spTree>
    <p:extLst>
      <p:ext uri="{BB962C8B-B14F-4D97-AF65-F5344CB8AC3E}">
        <p14:creationId xmlns:p14="http://schemas.microsoft.com/office/powerpoint/2010/main" val="12389912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AD175301-6854-4AFC-B61E-CC72093A7F72}" type="datetimeFigureOut">
              <a:rPr lang="tr-TR" smtClean="0"/>
              <a:t>16.9.2018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A0C82F2-3BD3-41B4-84A5-8DB7DBC2D8E8}" type="slidenum">
              <a:rPr lang="tr-TR" smtClean="0"/>
              <a:t>‹#›</a:t>
            </a:fld>
            <a:endParaRPr lang="tr-TR"/>
          </a:p>
        </p:txBody>
      </p:sp>
    </p:spTree>
    <p:extLst>
      <p:ext uri="{BB962C8B-B14F-4D97-AF65-F5344CB8AC3E}">
        <p14:creationId xmlns:p14="http://schemas.microsoft.com/office/powerpoint/2010/main" val="39999500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AD175301-6854-4AFC-B61E-CC72093A7F72}" type="datetimeFigureOut">
              <a:rPr lang="tr-TR" smtClean="0"/>
              <a:t>16.9.2018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A0C82F2-3BD3-41B4-84A5-8DB7DBC2D8E8}" type="slidenum">
              <a:rPr lang="tr-TR" smtClean="0"/>
              <a:t>‹#›</a:t>
            </a:fld>
            <a:endParaRPr lang="tr-TR"/>
          </a:p>
        </p:txBody>
      </p:sp>
    </p:spTree>
    <p:extLst>
      <p:ext uri="{BB962C8B-B14F-4D97-AF65-F5344CB8AC3E}">
        <p14:creationId xmlns:p14="http://schemas.microsoft.com/office/powerpoint/2010/main" val="10905697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AD175301-6854-4AFC-B61E-CC72093A7F72}" type="datetimeFigureOut">
              <a:rPr lang="tr-TR" smtClean="0"/>
              <a:t>16.9.2018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3A0C82F2-3BD3-41B4-84A5-8DB7DBC2D8E8}" type="slidenum">
              <a:rPr lang="tr-TR" smtClean="0"/>
              <a:t>‹#›</a:t>
            </a:fld>
            <a:endParaRPr lang="tr-TR"/>
          </a:p>
        </p:txBody>
      </p:sp>
    </p:spTree>
    <p:extLst>
      <p:ext uri="{BB962C8B-B14F-4D97-AF65-F5344CB8AC3E}">
        <p14:creationId xmlns:p14="http://schemas.microsoft.com/office/powerpoint/2010/main" val="10559863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AD175301-6854-4AFC-B61E-CC72093A7F72}" type="datetimeFigureOut">
              <a:rPr lang="tr-TR" smtClean="0"/>
              <a:t>16.9.2018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3A0C82F2-3BD3-41B4-84A5-8DB7DBC2D8E8}" type="slidenum">
              <a:rPr lang="tr-TR" smtClean="0"/>
              <a:t>‹#›</a:t>
            </a:fld>
            <a:endParaRPr lang="tr-TR"/>
          </a:p>
        </p:txBody>
      </p:sp>
    </p:spTree>
    <p:extLst>
      <p:ext uri="{BB962C8B-B14F-4D97-AF65-F5344CB8AC3E}">
        <p14:creationId xmlns:p14="http://schemas.microsoft.com/office/powerpoint/2010/main" val="39739614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D175301-6854-4AFC-B61E-CC72093A7F72}" type="datetimeFigureOut">
              <a:rPr lang="tr-TR" smtClean="0"/>
              <a:t>16.9.2018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3A0C82F2-3BD3-41B4-84A5-8DB7DBC2D8E8}" type="slidenum">
              <a:rPr lang="tr-TR" smtClean="0"/>
              <a:t>‹#›</a:t>
            </a:fld>
            <a:endParaRPr lang="tr-TR"/>
          </a:p>
        </p:txBody>
      </p:sp>
    </p:spTree>
    <p:extLst>
      <p:ext uri="{BB962C8B-B14F-4D97-AF65-F5344CB8AC3E}">
        <p14:creationId xmlns:p14="http://schemas.microsoft.com/office/powerpoint/2010/main" val="40109523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D175301-6854-4AFC-B61E-CC72093A7F72}" type="datetimeFigureOut">
              <a:rPr lang="tr-TR" smtClean="0"/>
              <a:t>16.9.2018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A0C82F2-3BD3-41B4-84A5-8DB7DBC2D8E8}" type="slidenum">
              <a:rPr lang="tr-TR" smtClean="0"/>
              <a:t>‹#›</a:t>
            </a:fld>
            <a:endParaRPr lang="tr-TR"/>
          </a:p>
        </p:txBody>
      </p:sp>
    </p:spTree>
    <p:extLst>
      <p:ext uri="{BB962C8B-B14F-4D97-AF65-F5344CB8AC3E}">
        <p14:creationId xmlns:p14="http://schemas.microsoft.com/office/powerpoint/2010/main" val="32205748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D175301-6854-4AFC-B61E-CC72093A7F72}" type="datetimeFigureOut">
              <a:rPr lang="tr-TR" smtClean="0"/>
              <a:t>16.9.2018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A0C82F2-3BD3-41B4-84A5-8DB7DBC2D8E8}" type="slidenum">
              <a:rPr lang="tr-TR" smtClean="0"/>
              <a:t>‹#›</a:t>
            </a:fld>
            <a:endParaRPr lang="tr-TR"/>
          </a:p>
        </p:txBody>
      </p:sp>
    </p:spTree>
    <p:extLst>
      <p:ext uri="{BB962C8B-B14F-4D97-AF65-F5344CB8AC3E}">
        <p14:creationId xmlns:p14="http://schemas.microsoft.com/office/powerpoint/2010/main" val="30861050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D175301-6854-4AFC-B61E-CC72093A7F72}" type="datetimeFigureOut">
              <a:rPr lang="tr-TR" smtClean="0"/>
              <a:t>16.9.2018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0C82F2-3BD3-41B4-84A5-8DB7DBC2D8E8}" type="slidenum">
              <a:rPr lang="tr-TR" smtClean="0"/>
              <a:t>‹#›</a:t>
            </a:fld>
            <a:endParaRPr lang="tr-TR"/>
          </a:p>
        </p:txBody>
      </p:sp>
    </p:spTree>
    <p:extLst>
      <p:ext uri="{BB962C8B-B14F-4D97-AF65-F5344CB8AC3E}">
        <p14:creationId xmlns:p14="http://schemas.microsoft.com/office/powerpoint/2010/main" val="27386378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smtClean="0">
                <a:latin typeface="Arial" panose="020B0604020202020204" pitchFamily="34" charset="0"/>
                <a:cs typeface="Arial" panose="020B0604020202020204" pitchFamily="34" charset="0"/>
              </a:rPr>
              <a:t>Sosyal </a:t>
            </a:r>
            <a:r>
              <a:rPr lang="tr-TR" dirty="0" smtClean="0">
                <a:latin typeface="Arial" panose="020B0604020202020204" pitchFamily="34" charset="0"/>
                <a:cs typeface="Arial" panose="020B0604020202020204" pitchFamily="34" charset="0"/>
              </a:rPr>
              <a:t>Değişme ve Teknoloji</a:t>
            </a:r>
            <a:endParaRPr lang="tr-TR" dirty="0">
              <a:latin typeface="Arial" panose="020B0604020202020204" pitchFamily="34" charset="0"/>
              <a:cs typeface="Arial" panose="020B0604020202020204" pitchFamily="34" charset="0"/>
            </a:endParaRPr>
          </a:p>
        </p:txBody>
      </p:sp>
      <p:sp>
        <p:nvSpPr>
          <p:cNvPr id="3" name="Alt Başlık 2"/>
          <p:cNvSpPr>
            <a:spLocks noGrp="1"/>
          </p:cNvSpPr>
          <p:nvPr>
            <p:ph type="subTitle" idx="1"/>
          </p:nvPr>
        </p:nvSpPr>
        <p:spPr/>
        <p:txBody>
          <a:bodyPr>
            <a:normAutofit/>
          </a:bodyPr>
          <a:lstStyle/>
          <a:p>
            <a:endParaRPr lang="tr-TR" sz="3600" dirty="0" smtClean="0">
              <a:latin typeface="Arial" panose="020B0604020202020204" pitchFamily="34" charset="0"/>
              <a:cs typeface="Arial" panose="020B0604020202020204" pitchFamily="34" charset="0"/>
            </a:endParaRPr>
          </a:p>
          <a:p>
            <a:r>
              <a:rPr lang="tr-TR" sz="3600" dirty="0" smtClean="0">
                <a:latin typeface="Arial" panose="020B0604020202020204" pitchFamily="34" charset="0"/>
                <a:cs typeface="Arial" panose="020B0604020202020204" pitchFamily="34" charset="0"/>
              </a:rPr>
              <a:t>Değişme Nedir? </a:t>
            </a:r>
            <a:endParaRPr lang="tr-TR" sz="3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749136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Derste işlenecek konular </a:t>
            </a:r>
            <a:endParaRPr lang="tr-TR" dirty="0"/>
          </a:p>
        </p:txBody>
      </p:sp>
      <p:sp>
        <p:nvSpPr>
          <p:cNvPr id="3" name="İçerik Yer Tutucusu 2"/>
          <p:cNvSpPr>
            <a:spLocks noGrp="1"/>
          </p:cNvSpPr>
          <p:nvPr>
            <p:ph idx="1"/>
          </p:nvPr>
        </p:nvSpPr>
        <p:spPr/>
        <p:txBody>
          <a:bodyPr/>
          <a:lstStyle/>
          <a:p>
            <a:pPr lvl="0"/>
            <a:r>
              <a:rPr lang="tr-TR" sz="3200" dirty="0"/>
              <a:t>Toplumsal Değişmenin Tanımı </a:t>
            </a:r>
          </a:p>
          <a:p>
            <a:pPr lvl="0"/>
            <a:r>
              <a:rPr lang="tr-TR" sz="3200" dirty="0"/>
              <a:t>Toplumsal Değişme ile İlgili Temel Kavramlar ve Farkları </a:t>
            </a:r>
          </a:p>
          <a:p>
            <a:pPr lvl="0"/>
            <a:r>
              <a:rPr lang="tr-TR" sz="3200" dirty="0"/>
              <a:t>Toplumsal Değişmeyi Etkileyen Faktörler </a:t>
            </a:r>
          </a:p>
          <a:p>
            <a:pPr lvl="0"/>
            <a:r>
              <a:rPr lang="tr-TR" sz="3200" dirty="0"/>
              <a:t>Toplumsal Değişme Tipleri </a:t>
            </a:r>
          </a:p>
          <a:p>
            <a:pPr lvl="0"/>
            <a:r>
              <a:rPr lang="tr-TR" sz="3200" dirty="0"/>
              <a:t>Toplumsal Değişmenin Yayılması </a:t>
            </a:r>
          </a:p>
          <a:p>
            <a:pPr lvl="0"/>
            <a:r>
              <a:rPr lang="tr-TR" sz="3200" dirty="0"/>
              <a:t>Çağdaş Toplumlarda Değişme Alanları</a:t>
            </a:r>
          </a:p>
          <a:p>
            <a:endParaRPr lang="tr-TR" dirty="0"/>
          </a:p>
        </p:txBody>
      </p:sp>
    </p:spTree>
    <p:extLst>
      <p:ext uri="{BB962C8B-B14F-4D97-AF65-F5344CB8AC3E}">
        <p14:creationId xmlns:p14="http://schemas.microsoft.com/office/powerpoint/2010/main" val="4192133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Doğanın, toplumların ve insanların sürekli bir değişme içinde olduk­ları bilinen bir gerçektir. Tüm zamanlarda ve toplumlarda değişme görülmekle beraber, günümüzde bilim ve teknolojide meydan gelen gelişmeler ile daha hızlı bir değişmenin yaşandığı söylenebilir. Toplumlar statik değildir ve sürekli sosyal, politik, ekonomik ve kül­türel değişmeler meydana gelmektedir. Sosyologlar sosyal değişmeyi farklı şekillerde tanımlasalar bile bazı ortak ifadeler bulmak mümkün­dür. En genel anlamı ile toplumsal değişme, kültür ve sosyal organi­zasyonlarda/yapıda zaman içinde meydana gelen dönüşümdür.</a:t>
            </a:r>
          </a:p>
          <a:p>
            <a:endParaRPr lang="tr-TR" dirty="0"/>
          </a:p>
        </p:txBody>
      </p:sp>
    </p:spTree>
    <p:extLst>
      <p:ext uri="{BB962C8B-B14F-4D97-AF65-F5344CB8AC3E}">
        <p14:creationId xmlns:p14="http://schemas.microsoft.com/office/powerpoint/2010/main" val="31977477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Değişme nedir?</a:t>
            </a:r>
            <a:endParaRPr lang="tr-TR" dirty="0"/>
          </a:p>
        </p:txBody>
      </p:sp>
      <p:sp>
        <p:nvSpPr>
          <p:cNvPr id="3" name="İçerik Yer Tutucusu 2"/>
          <p:cNvSpPr>
            <a:spLocks noGrp="1"/>
          </p:cNvSpPr>
          <p:nvPr>
            <p:ph idx="1"/>
          </p:nvPr>
        </p:nvSpPr>
        <p:spPr/>
        <p:txBody>
          <a:bodyPr>
            <a:normAutofit/>
          </a:bodyPr>
          <a:lstStyle/>
          <a:p>
            <a:endParaRPr lang="tr-TR" sz="3200" dirty="0" smtClean="0">
              <a:latin typeface="Arial" panose="020B0604020202020204" pitchFamily="34" charset="0"/>
              <a:cs typeface="Arial" panose="020B0604020202020204" pitchFamily="34" charset="0"/>
            </a:endParaRPr>
          </a:p>
          <a:p>
            <a:r>
              <a:rPr lang="tr-TR" sz="3200" dirty="0" smtClean="0">
                <a:latin typeface="Arial" panose="020B0604020202020204" pitchFamily="34" charset="0"/>
                <a:cs typeface="Arial" panose="020B0604020202020204" pitchFamily="34" charset="0"/>
              </a:rPr>
              <a:t>Tezcan </a:t>
            </a:r>
            <a:r>
              <a:rPr lang="tr-TR" sz="3200" dirty="0">
                <a:latin typeface="Arial" panose="020B0604020202020204" pitchFamily="34" charset="0"/>
                <a:cs typeface="Arial" panose="020B0604020202020204" pitchFamily="34" charset="0"/>
              </a:rPr>
              <a:t>(1994:191) ise toplumsal değişmeyi “toplumsal yapının ve onu oluşturan toplumsal ilişkiler ağının ve bu ilişkileri belirleyen toplumsal kurumların değişmesi” </a:t>
            </a:r>
            <a:r>
              <a:rPr lang="tr-TR" sz="3200" dirty="0" smtClean="0">
                <a:latin typeface="Arial" panose="020B0604020202020204" pitchFamily="34" charset="0"/>
                <a:cs typeface="Arial" panose="020B0604020202020204" pitchFamily="34" charset="0"/>
              </a:rPr>
              <a:t>şeklinde </a:t>
            </a:r>
            <a:r>
              <a:rPr lang="tr-TR" sz="3200" dirty="0">
                <a:latin typeface="Arial" panose="020B0604020202020204" pitchFamily="34" charset="0"/>
                <a:cs typeface="Arial" panose="020B0604020202020204" pitchFamily="34" charset="0"/>
              </a:rPr>
              <a:t>belirtmiştir. </a:t>
            </a:r>
            <a:endParaRPr lang="tr-TR" sz="3200" dirty="0" smtClean="0">
              <a:latin typeface="Arial" panose="020B0604020202020204" pitchFamily="34" charset="0"/>
              <a:cs typeface="Arial" panose="020B0604020202020204" pitchFamily="34" charset="0"/>
            </a:endParaRPr>
          </a:p>
          <a:p>
            <a:r>
              <a:rPr lang="tr-TR" sz="3200" dirty="0"/>
              <a:t>En genel anlamı ile toplumsal değişme, toplumda, toplumsal kurumlarda kısaca toplumsal hayatın her alanında zaman içerisinde meydana gelen farklılaşma veya dönüşümlerdir. </a:t>
            </a:r>
            <a:endParaRPr lang="tr-TR"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583458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270456"/>
            <a:ext cx="10515600" cy="1420232"/>
          </a:xfrm>
        </p:spPr>
        <p:txBody>
          <a:bodyPr>
            <a:normAutofit fontScale="90000"/>
          </a:bodyPr>
          <a:lstStyle/>
          <a:p>
            <a:r>
              <a:rPr lang="tr-TR" sz="4000" dirty="0" smtClean="0"/>
              <a:t/>
            </a:r>
            <a:br>
              <a:rPr lang="tr-TR" sz="4000" dirty="0" smtClean="0"/>
            </a:br>
            <a:r>
              <a:rPr lang="tr-TR" sz="3600" dirty="0" err="1" smtClean="0">
                <a:latin typeface="Arial" panose="020B0604020202020204" pitchFamily="34" charset="0"/>
                <a:cs typeface="Arial" panose="020B0604020202020204" pitchFamily="34" charset="0"/>
              </a:rPr>
              <a:t>Macionis’e</a:t>
            </a:r>
            <a:r>
              <a:rPr lang="tr-TR" sz="3600" dirty="0" smtClean="0">
                <a:latin typeface="Arial" panose="020B0604020202020204" pitchFamily="34" charset="0"/>
                <a:cs typeface="Arial" panose="020B0604020202020204" pitchFamily="34" charset="0"/>
              </a:rPr>
              <a:t> (2008) göre, toplumsal değişmenin dört temel karakteristiği bulunmaktadır: </a:t>
            </a:r>
            <a:r>
              <a:rPr lang="tr-TR" dirty="0" smtClean="0"/>
              <a:t/>
            </a:r>
            <a:br>
              <a:rPr lang="tr-TR" dirty="0" smtClean="0"/>
            </a:br>
            <a:endParaRPr lang="tr-TR" dirty="0"/>
          </a:p>
        </p:txBody>
      </p:sp>
      <p:sp>
        <p:nvSpPr>
          <p:cNvPr id="3" name="İçerik Yer Tutucusu 2"/>
          <p:cNvSpPr>
            <a:spLocks noGrp="1"/>
          </p:cNvSpPr>
          <p:nvPr>
            <p:ph idx="1"/>
          </p:nvPr>
        </p:nvSpPr>
        <p:spPr/>
        <p:txBody>
          <a:bodyPr>
            <a:normAutofit fontScale="92500" lnSpcReduction="20000"/>
          </a:bodyPr>
          <a:lstStyle/>
          <a:p>
            <a:pPr marL="0" indent="0">
              <a:buNone/>
            </a:pPr>
            <a:r>
              <a:rPr lang="tr-TR" dirty="0" smtClean="0">
                <a:latin typeface="Arial" panose="020B0604020202020204" pitchFamily="34" charset="0"/>
                <a:cs typeface="Arial" panose="020B0604020202020204" pitchFamily="34" charset="0"/>
              </a:rPr>
              <a:t>1</a:t>
            </a:r>
            <a:r>
              <a:rPr lang="tr-TR" dirty="0">
                <a:latin typeface="Arial" panose="020B0604020202020204" pitchFamily="34" charset="0"/>
                <a:cs typeface="Arial" panose="020B0604020202020204" pitchFamily="34" charset="0"/>
              </a:rPr>
              <a:t>. Toplumsal değişme tüm toplumlarda oluşmaktadır.</a:t>
            </a:r>
          </a:p>
          <a:p>
            <a:pPr marL="0" indent="0">
              <a:buNone/>
            </a:pPr>
            <a:r>
              <a:rPr lang="tr-TR" dirty="0">
                <a:latin typeface="Arial" panose="020B0604020202020204" pitchFamily="34" charset="0"/>
                <a:cs typeface="Arial" panose="020B0604020202020204" pitchFamily="34" charset="0"/>
              </a:rPr>
              <a:t>2. D</a:t>
            </a:r>
            <a:r>
              <a:rPr lang="tr-TR" dirty="0" smtClean="0">
                <a:latin typeface="Arial" panose="020B0604020202020204" pitchFamily="34" charset="0"/>
                <a:cs typeface="Arial" panose="020B0604020202020204" pitchFamily="34" charset="0"/>
              </a:rPr>
              <a:t>eğişmenin </a:t>
            </a:r>
            <a:r>
              <a:rPr lang="tr-TR" dirty="0">
                <a:latin typeface="Arial" panose="020B0604020202020204" pitchFamily="34" charset="0"/>
                <a:cs typeface="Arial" panose="020B0604020202020204" pitchFamily="34" charset="0"/>
              </a:rPr>
              <a:t>hızı (rate) toplumdan topluma değişmektedir. Örneğin; teknoloji ve bilgiye ulaşmada daha sınırlı olanaklara sahip az gelişmiş bir topluma göre Amerika Birleşik Devletleri, değişmeyi daha hızlı yaşamaktadır. </a:t>
            </a:r>
            <a:endParaRPr lang="tr-TR" dirty="0" smtClean="0">
              <a:latin typeface="Arial" panose="020B0604020202020204" pitchFamily="34" charset="0"/>
              <a:cs typeface="Arial" panose="020B0604020202020204" pitchFamily="34" charset="0"/>
            </a:endParaRPr>
          </a:p>
          <a:p>
            <a:pPr marL="0" indent="0">
              <a:buNone/>
            </a:pPr>
            <a:r>
              <a:rPr lang="tr-TR" dirty="0" smtClean="0">
                <a:latin typeface="Arial" panose="020B0604020202020204" pitchFamily="34" charset="0"/>
                <a:cs typeface="Arial" panose="020B0604020202020204" pitchFamily="34" charset="0"/>
              </a:rPr>
              <a:t>3-Toplumsal </a:t>
            </a:r>
            <a:r>
              <a:rPr lang="tr-TR" dirty="0">
                <a:latin typeface="Arial" panose="020B0604020202020204" pitchFamily="34" charset="0"/>
                <a:cs typeface="Arial" panose="020B0604020202020204" pitchFamily="34" charset="0"/>
              </a:rPr>
              <a:t>değişme bazen planlıdır fakat genellikle planlanmadan olur. Örneğin, uçağın icadının insanların daha hızlı seyahat etme olasılığı yaratacağı biliniyordu. Bununla beraber bu buluşun gelecekte toplum yapılarını nasıl etkileyeceği muhtemelen tüm boyutları ile açıklanamamıştır. Şirketler dünyanın birçok yerinde şube açabildiler.</a:t>
            </a:r>
          </a:p>
          <a:p>
            <a:pPr marL="0" indent="0">
              <a:buNone/>
            </a:pPr>
            <a:r>
              <a:rPr lang="tr-TR" dirty="0">
                <a:latin typeface="Arial" panose="020B0604020202020204" pitchFamily="34" charset="0"/>
                <a:cs typeface="Arial" panose="020B0604020202020204" pitchFamily="34" charset="0"/>
              </a:rPr>
              <a:t>4. Toplumsal değişme bazen tartışmaya neden olabilir. </a:t>
            </a:r>
            <a:r>
              <a:rPr lang="tr-TR" dirty="0" smtClean="0">
                <a:latin typeface="Arial" panose="020B0604020202020204" pitchFamily="34" charset="0"/>
                <a:cs typeface="Arial" panose="020B0604020202020204" pitchFamily="34" charset="0"/>
              </a:rPr>
              <a:t>Bazı </a:t>
            </a:r>
            <a:r>
              <a:rPr lang="tr-TR" dirty="0">
                <a:latin typeface="Arial" panose="020B0604020202020204" pitchFamily="34" charset="0"/>
                <a:cs typeface="Arial" panose="020B0604020202020204" pitchFamily="34" charset="0"/>
              </a:rPr>
              <a:t>değişmeler diğerlerinden daha etkili olabilir. Bilgisayarın bulunması bir çocuk bebeğinden daha önemlidir. </a:t>
            </a:r>
          </a:p>
        </p:txBody>
      </p:sp>
    </p:spTree>
    <p:extLst>
      <p:ext uri="{BB962C8B-B14F-4D97-AF65-F5344CB8AC3E}">
        <p14:creationId xmlns:p14="http://schemas.microsoft.com/office/powerpoint/2010/main" val="29454778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4000" dirty="0" smtClean="0">
                <a:latin typeface="Arial" panose="020B0604020202020204" pitchFamily="34" charset="0"/>
                <a:cs typeface="Arial" panose="020B0604020202020204" pitchFamily="34" charset="0"/>
              </a:rPr>
              <a:t>Değişmenin Yayılması </a:t>
            </a:r>
            <a:endParaRPr lang="tr-TR" sz="4000" dirty="0">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p:txBody>
          <a:bodyPr>
            <a:normAutofit/>
          </a:bodyPr>
          <a:lstStyle/>
          <a:p>
            <a:r>
              <a:rPr lang="tr-TR" sz="4000" b="1" dirty="0">
                <a:latin typeface="Arial" panose="020B0604020202020204" pitchFamily="34" charset="0"/>
                <a:cs typeface="Arial" panose="020B0604020202020204" pitchFamily="34" charset="0"/>
              </a:rPr>
              <a:t>100 Maymun Teorisi</a:t>
            </a:r>
            <a:endParaRPr lang="tr-TR" sz="4000" dirty="0">
              <a:latin typeface="Arial" panose="020B0604020202020204" pitchFamily="34" charset="0"/>
              <a:cs typeface="Arial" panose="020B0604020202020204" pitchFamily="34" charset="0"/>
            </a:endParaRPr>
          </a:p>
          <a:p>
            <a:pPr marL="0" indent="0">
              <a:buNone/>
            </a:pPr>
            <a:endParaRPr lang="tr-TR" sz="4000" dirty="0" smtClean="0">
              <a:latin typeface="Arial" panose="020B0604020202020204" pitchFamily="34" charset="0"/>
              <a:cs typeface="Arial" panose="020B0604020202020204" pitchFamily="34" charset="0"/>
            </a:endParaRPr>
          </a:p>
          <a:p>
            <a:pPr marL="0" indent="0">
              <a:buNone/>
            </a:pPr>
            <a:r>
              <a:rPr lang="tr-TR" sz="4000" dirty="0" smtClean="0">
                <a:latin typeface="Arial" panose="020B0604020202020204" pitchFamily="34" charset="0"/>
                <a:cs typeface="Arial" panose="020B0604020202020204" pitchFamily="34" charset="0"/>
              </a:rPr>
              <a:t>(</a:t>
            </a:r>
            <a:r>
              <a:rPr lang="tr-TR" sz="4000" dirty="0">
                <a:latin typeface="Arial" panose="020B0604020202020204" pitchFamily="34" charset="0"/>
                <a:cs typeface="Arial" panose="020B0604020202020204" pitchFamily="34" charset="0"/>
              </a:rPr>
              <a:t>Toplumsal Değişme Hakkında </a:t>
            </a:r>
            <a:r>
              <a:rPr lang="tr-TR" sz="4000" dirty="0" smtClean="0">
                <a:latin typeface="Arial" panose="020B0604020202020204" pitchFamily="34" charset="0"/>
                <a:cs typeface="Arial" panose="020B0604020202020204" pitchFamily="34" charset="0"/>
              </a:rPr>
              <a:t>Bir  Öykü-</a:t>
            </a:r>
          </a:p>
          <a:p>
            <a:pPr marL="0" indent="0">
              <a:buNone/>
            </a:pPr>
            <a:r>
              <a:rPr lang="tr-TR" sz="4000" dirty="0" err="1" smtClean="0">
                <a:latin typeface="Arial" panose="020B0604020202020204" pitchFamily="34" charset="0"/>
                <a:cs typeface="Arial" panose="020B0604020202020204" pitchFamily="34" charset="0"/>
              </a:rPr>
              <a:t>Ken</a:t>
            </a:r>
            <a:r>
              <a:rPr lang="tr-TR" sz="4000" dirty="0" smtClean="0">
                <a:latin typeface="Arial" panose="020B0604020202020204" pitchFamily="34" charset="0"/>
                <a:cs typeface="Arial" panose="020B0604020202020204" pitchFamily="34" charset="0"/>
              </a:rPr>
              <a:t> </a:t>
            </a:r>
            <a:r>
              <a:rPr lang="tr-TR" sz="4000" dirty="0" err="1">
                <a:latin typeface="Arial" panose="020B0604020202020204" pitchFamily="34" charset="0"/>
                <a:cs typeface="Arial" panose="020B0604020202020204" pitchFamily="34" charset="0"/>
              </a:rPr>
              <a:t>Keyes</a:t>
            </a:r>
            <a:r>
              <a:rPr lang="tr-TR" sz="4000"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35334681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smtClean="0"/>
              <a:t/>
            </a:r>
            <a:br>
              <a:rPr lang="tr-TR" b="1" dirty="0" smtClean="0"/>
            </a:br>
            <a:r>
              <a:rPr lang="tr-TR" b="1" dirty="0" smtClean="0"/>
              <a:t>Toplumsal Değişmeyi Etkileyen Faktörler </a:t>
            </a:r>
            <a:r>
              <a:rPr lang="tr-TR" dirty="0" smtClean="0"/>
              <a:t/>
            </a:r>
            <a:br>
              <a:rPr lang="tr-TR" dirty="0" smtClean="0"/>
            </a:br>
            <a:endParaRPr lang="tr-TR" dirty="0"/>
          </a:p>
        </p:txBody>
      </p:sp>
      <p:sp>
        <p:nvSpPr>
          <p:cNvPr id="3" name="İçerik Yer Tutucusu 2"/>
          <p:cNvSpPr>
            <a:spLocks noGrp="1"/>
          </p:cNvSpPr>
          <p:nvPr>
            <p:ph idx="1"/>
          </p:nvPr>
        </p:nvSpPr>
        <p:spPr/>
        <p:txBody>
          <a:bodyPr>
            <a:normAutofit/>
          </a:bodyPr>
          <a:lstStyle/>
          <a:p>
            <a:r>
              <a:rPr lang="tr-TR" sz="3200" dirty="0" smtClean="0">
                <a:latin typeface="Arial" panose="020B0604020202020204" pitchFamily="34" charset="0"/>
                <a:cs typeface="Arial" panose="020B0604020202020204" pitchFamily="34" charset="0"/>
              </a:rPr>
              <a:t>Toplumsal </a:t>
            </a:r>
            <a:r>
              <a:rPr lang="tr-TR" sz="3200" dirty="0">
                <a:latin typeface="Arial" panose="020B0604020202020204" pitchFamily="34" charset="0"/>
                <a:cs typeface="Arial" panose="020B0604020202020204" pitchFamily="34" charset="0"/>
              </a:rPr>
              <a:t>değişmenin niçin olduğu sorusu genel olarak toplumsal değişmeyi etkileyen faktörlerle yakından ilişkilidir ancak bu konu oldukça karmaşıktır ve çoğunlukla tek faktörle açıklamak mümkün olamamaktadır. </a:t>
            </a:r>
            <a:endParaRPr lang="tr-TR" sz="3200" dirty="0" smtClean="0">
              <a:latin typeface="Arial" panose="020B0604020202020204" pitchFamily="34" charset="0"/>
              <a:cs typeface="Arial" panose="020B0604020202020204" pitchFamily="34" charset="0"/>
            </a:endParaRPr>
          </a:p>
          <a:p>
            <a:r>
              <a:rPr lang="tr-TR" sz="3200" dirty="0" smtClean="0">
                <a:latin typeface="Arial" panose="020B0604020202020204" pitchFamily="34" charset="0"/>
                <a:cs typeface="Arial" panose="020B0604020202020204" pitchFamily="34" charset="0"/>
              </a:rPr>
              <a:t>Bu </a:t>
            </a:r>
            <a:r>
              <a:rPr lang="tr-TR" sz="3200" dirty="0">
                <a:latin typeface="Arial" panose="020B0604020202020204" pitchFamily="34" charset="0"/>
                <a:cs typeface="Arial" panose="020B0604020202020204" pitchFamily="34" charset="0"/>
              </a:rPr>
              <a:t>faktörlerin arasında bilim ve teknoloji, kültür, demografi, ekonomi ve kitle iletişim araçları ve çevresel faktörler ilk akla gelenlerdir. </a:t>
            </a:r>
          </a:p>
        </p:txBody>
      </p:sp>
    </p:spTree>
    <p:extLst>
      <p:ext uri="{BB962C8B-B14F-4D97-AF65-F5344CB8AC3E}">
        <p14:creationId xmlns:p14="http://schemas.microsoft.com/office/powerpoint/2010/main" val="37823265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4000" b="1" dirty="0">
                <a:latin typeface="Arial" panose="020B0604020202020204" pitchFamily="34" charset="0"/>
                <a:cs typeface="Arial" panose="020B0604020202020204" pitchFamily="34" charset="0"/>
              </a:rPr>
              <a:t>Çağdaş Toplumlarda Başlıca Değişme Alanları</a:t>
            </a:r>
            <a:endParaRPr lang="tr-TR" sz="4000" dirty="0">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p:txBody>
          <a:bodyPr>
            <a:normAutofit lnSpcReduction="10000"/>
          </a:bodyPr>
          <a:lstStyle/>
          <a:p>
            <a:pPr marL="0" indent="0">
              <a:buNone/>
            </a:pPr>
            <a:r>
              <a:rPr lang="tr-TR" b="1" dirty="0" smtClean="0">
                <a:latin typeface="Arial" panose="020B0604020202020204" pitchFamily="34" charset="0"/>
                <a:cs typeface="Arial" panose="020B0604020202020204" pitchFamily="34" charset="0"/>
              </a:rPr>
              <a:t>1-Demografik </a:t>
            </a:r>
            <a:r>
              <a:rPr lang="tr-TR" b="1" dirty="0">
                <a:latin typeface="Arial" panose="020B0604020202020204" pitchFamily="34" charset="0"/>
                <a:cs typeface="Arial" panose="020B0604020202020204" pitchFamily="34" charset="0"/>
              </a:rPr>
              <a:t>alan: </a:t>
            </a:r>
            <a:r>
              <a:rPr lang="tr-TR" dirty="0">
                <a:latin typeface="Arial" panose="020B0604020202020204" pitchFamily="34" charset="0"/>
                <a:cs typeface="Arial" panose="020B0604020202020204" pitchFamily="34" charset="0"/>
              </a:rPr>
              <a:t>Gelişmiş ülkelerde ölüm ve doğum oranları azalıyor.</a:t>
            </a:r>
          </a:p>
          <a:p>
            <a:pPr marL="0" indent="0">
              <a:buNone/>
            </a:pPr>
            <a:r>
              <a:rPr lang="tr-TR" b="1" dirty="0">
                <a:latin typeface="Arial" panose="020B0604020202020204" pitchFamily="34" charset="0"/>
                <a:cs typeface="Arial" panose="020B0604020202020204" pitchFamily="34" charset="0"/>
              </a:rPr>
              <a:t>2. Aile: </a:t>
            </a:r>
            <a:r>
              <a:rPr lang="tr-TR" dirty="0">
                <a:latin typeface="Arial" panose="020B0604020202020204" pitchFamily="34" charset="0"/>
                <a:cs typeface="Arial" panose="020B0604020202020204" pitchFamily="34" charset="0"/>
              </a:rPr>
              <a:t>Geniş aileden çekirdek aileye geçiliyor ve ailenin fonksiyonları azalıyor.</a:t>
            </a:r>
          </a:p>
          <a:p>
            <a:pPr marL="0" indent="0">
              <a:buNone/>
            </a:pPr>
            <a:r>
              <a:rPr lang="tr-TR" b="1" dirty="0">
                <a:latin typeface="Arial" panose="020B0604020202020204" pitchFamily="34" charset="0"/>
                <a:cs typeface="Arial" panose="020B0604020202020204" pitchFamily="34" charset="0"/>
              </a:rPr>
              <a:t>3. </a:t>
            </a:r>
            <a:r>
              <a:rPr lang="tr-TR" b="1" dirty="0" err="1">
                <a:latin typeface="Arial" panose="020B0604020202020204" pitchFamily="34" charset="0"/>
                <a:cs typeface="Arial" panose="020B0604020202020204" pitchFamily="34" charset="0"/>
              </a:rPr>
              <a:t>Tabakalaşma</a:t>
            </a:r>
            <a:r>
              <a:rPr lang="tr-TR" b="1" dirty="0">
                <a:latin typeface="Arial" panose="020B0604020202020204" pitchFamily="34" charset="0"/>
                <a:cs typeface="Arial" panose="020B0604020202020204" pitchFamily="34" charset="0"/>
              </a:rPr>
              <a:t>: </a:t>
            </a:r>
            <a:r>
              <a:rPr lang="tr-TR" dirty="0">
                <a:latin typeface="Arial" panose="020B0604020202020204" pitchFamily="34" charset="0"/>
                <a:cs typeface="Arial" panose="020B0604020202020204" pitchFamily="34" charset="0"/>
              </a:rPr>
              <a:t>Yüksek düzeyde hareketliliğe açılması.</a:t>
            </a:r>
          </a:p>
          <a:p>
            <a:pPr marL="0" indent="0">
              <a:buNone/>
            </a:pPr>
            <a:r>
              <a:rPr lang="tr-TR" b="1" dirty="0">
                <a:latin typeface="Arial" panose="020B0604020202020204" pitchFamily="34" charset="0"/>
                <a:cs typeface="Arial" panose="020B0604020202020204" pitchFamily="34" charset="0"/>
              </a:rPr>
              <a:t>4. Demokratikleşme: </a:t>
            </a:r>
            <a:r>
              <a:rPr lang="tr-TR" dirty="0">
                <a:latin typeface="Arial" panose="020B0604020202020204" pitchFamily="34" charset="0"/>
                <a:cs typeface="Arial" panose="020B0604020202020204" pitchFamily="34" charset="0"/>
              </a:rPr>
              <a:t>Gelişmiş ülkelerde demokratik sistemlerin kurulmuş </a:t>
            </a:r>
            <a:r>
              <a:rPr lang="tr-TR" dirty="0" smtClean="0">
                <a:latin typeface="Arial" panose="020B0604020202020204" pitchFamily="34" charset="0"/>
                <a:cs typeface="Arial" panose="020B0604020202020204" pitchFamily="34" charset="0"/>
              </a:rPr>
              <a:t>olması.</a:t>
            </a:r>
            <a:endParaRPr lang="tr-TR" dirty="0">
              <a:latin typeface="Arial" panose="020B0604020202020204" pitchFamily="34" charset="0"/>
              <a:cs typeface="Arial" panose="020B0604020202020204" pitchFamily="34" charset="0"/>
            </a:endParaRPr>
          </a:p>
          <a:p>
            <a:pPr marL="0" indent="0">
              <a:buNone/>
            </a:pPr>
            <a:r>
              <a:rPr lang="tr-TR" b="1" dirty="0" smtClean="0">
                <a:latin typeface="Arial" panose="020B0604020202020204" pitchFamily="34" charset="0"/>
                <a:cs typeface="Arial" panose="020B0604020202020204" pitchFamily="34" charset="0"/>
              </a:rPr>
              <a:t>5. </a:t>
            </a:r>
            <a:r>
              <a:rPr lang="tr-TR" b="1" dirty="0">
                <a:latin typeface="Arial" panose="020B0604020202020204" pitchFamily="34" charset="0"/>
                <a:cs typeface="Arial" panose="020B0604020202020204" pitchFamily="34" charset="0"/>
              </a:rPr>
              <a:t>Eğitim: </a:t>
            </a:r>
            <a:r>
              <a:rPr lang="tr-TR" dirty="0">
                <a:latin typeface="Arial" panose="020B0604020202020204" pitchFamily="34" charset="0"/>
                <a:cs typeface="Arial" panose="020B0604020202020204" pitchFamily="34" charset="0"/>
              </a:rPr>
              <a:t>Aile ve topluluktan yarılması ve zenginleşmesi</a:t>
            </a:r>
            <a:r>
              <a:rPr lang="tr-TR" dirty="0" smtClean="0">
                <a:latin typeface="Arial" panose="020B0604020202020204" pitchFamily="34" charset="0"/>
                <a:cs typeface="Arial" panose="020B0604020202020204" pitchFamily="34" charset="0"/>
              </a:rPr>
              <a:t>.</a:t>
            </a:r>
          </a:p>
          <a:p>
            <a:pPr marL="0" indent="0">
              <a:buNone/>
            </a:pPr>
            <a:r>
              <a:rPr lang="tr-TR" b="1" dirty="0">
                <a:latin typeface="Arial" panose="020B0604020202020204" pitchFamily="34" charset="0"/>
                <a:cs typeface="Arial" panose="020B0604020202020204" pitchFamily="34" charset="0"/>
              </a:rPr>
              <a:t>6</a:t>
            </a:r>
            <a:r>
              <a:rPr lang="tr-TR" b="1" dirty="0" smtClean="0">
                <a:latin typeface="Arial" panose="020B0604020202020204" pitchFamily="34" charset="0"/>
                <a:cs typeface="Arial" panose="020B0604020202020204" pitchFamily="34" charset="0"/>
              </a:rPr>
              <a:t>. </a:t>
            </a:r>
            <a:r>
              <a:rPr lang="tr-TR" b="1" dirty="0">
                <a:latin typeface="Arial" panose="020B0604020202020204" pitchFamily="34" charset="0"/>
                <a:cs typeface="Arial" panose="020B0604020202020204" pitchFamily="34" charset="0"/>
              </a:rPr>
              <a:t>Kitle iletişim </a:t>
            </a:r>
            <a:r>
              <a:rPr lang="tr-TR" b="1" dirty="0" smtClean="0">
                <a:latin typeface="Arial" panose="020B0604020202020204" pitchFamily="34" charset="0"/>
                <a:cs typeface="Arial" panose="020B0604020202020204" pitchFamily="34" charset="0"/>
              </a:rPr>
              <a:t>araçları: </a:t>
            </a:r>
            <a:r>
              <a:rPr lang="tr-TR" dirty="0">
                <a:latin typeface="Arial" panose="020B0604020202020204" pitchFamily="34" charset="0"/>
                <a:cs typeface="Arial" panose="020B0604020202020204" pitchFamily="34" charset="0"/>
              </a:rPr>
              <a:t>Kitle iletişim araçlarının yardımı ile kitle kültürünün gelişmesi. </a:t>
            </a:r>
          </a:p>
        </p:txBody>
      </p:sp>
    </p:spTree>
    <p:extLst>
      <p:ext uri="{BB962C8B-B14F-4D97-AF65-F5344CB8AC3E}">
        <p14:creationId xmlns:p14="http://schemas.microsoft.com/office/powerpoint/2010/main" val="38980352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600" dirty="0" smtClean="0">
                <a:latin typeface="Arial" panose="020B0604020202020204" pitchFamily="34" charset="0"/>
                <a:cs typeface="Arial" panose="020B0604020202020204" pitchFamily="34" charset="0"/>
              </a:rPr>
              <a:t>Değerlendirme Soruları</a:t>
            </a:r>
            <a:endParaRPr lang="tr-TR" sz="3600" dirty="0">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p:txBody>
          <a:bodyPr>
            <a:normAutofit/>
          </a:bodyPr>
          <a:lstStyle/>
          <a:p>
            <a:r>
              <a:rPr lang="tr-TR" dirty="0">
                <a:latin typeface="Arial" panose="020B0604020202020204" pitchFamily="34" charset="0"/>
                <a:cs typeface="Arial" panose="020B0604020202020204" pitchFamily="34" charset="0"/>
              </a:rPr>
              <a:t>Toplumsal değişmeyi nasıl tanımlarsınız? </a:t>
            </a:r>
            <a:endParaRPr lang="tr-TR" dirty="0" smtClean="0">
              <a:latin typeface="Arial" panose="020B0604020202020204" pitchFamily="34" charset="0"/>
              <a:cs typeface="Arial" panose="020B0604020202020204" pitchFamily="34" charset="0"/>
            </a:endParaRPr>
          </a:p>
          <a:p>
            <a:r>
              <a:rPr lang="tr-TR" dirty="0" err="1">
                <a:latin typeface="Arial" panose="020B0604020202020204" pitchFamily="34" charset="0"/>
                <a:cs typeface="Arial" panose="020B0604020202020204" pitchFamily="34" charset="0"/>
              </a:rPr>
              <a:t>Macionis’a</a:t>
            </a:r>
            <a:r>
              <a:rPr lang="tr-TR" dirty="0">
                <a:latin typeface="Arial" panose="020B0604020202020204" pitchFamily="34" charset="0"/>
                <a:cs typeface="Arial" panose="020B0604020202020204" pitchFamily="34" charset="0"/>
              </a:rPr>
              <a:t> göre, toplumsal değişmenin özellikleri nelerdir? </a:t>
            </a:r>
          </a:p>
          <a:p>
            <a:r>
              <a:rPr lang="tr-TR" dirty="0" smtClean="0">
                <a:latin typeface="Arial" panose="020B0604020202020204" pitchFamily="34" charset="0"/>
                <a:cs typeface="Arial" panose="020B0604020202020204" pitchFamily="34" charset="0"/>
              </a:rPr>
              <a:t>Toplumda </a:t>
            </a:r>
            <a:r>
              <a:rPr lang="tr-TR" dirty="0">
                <a:latin typeface="Arial" panose="020B0604020202020204" pitchFamily="34" charset="0"/>
                <a:cs typeface="Arial" panose="020B0604020202020204" pitchFamily="34" charset="0"/>
              </a:rPr>
              <a:t>değişmeler nasıl yayılmaktadır? Günümüzde toplumsal değişmenin yayılmasında etki eden faktörler nelerdir? </a:t>
            </a:r>
          </a:p>
          <a:p>
            <a:r>
              <a:rPr lang="tr-TR" dirty="0" smtClean="0">
                <a:latin typeface="Arial" panose="020B0604020202020204" pitchFamily="34" charset="0"/>
                <a:cs typeface="Arial" panose="020B0604020202020204" pitchFamily="34" charset="0"/>
              </a:rPr>
              <a:t>100 </a:t>
            </a:r>
            <a:r>
              <a:rPr lang="tr-TR" dirty="0">
                <a:latin typeface="Arial" panose="020B0604020202020204" pitchFamily="34" charset="0"/>
                <a:cs typeface="Arial" panose="020B0604020202020204" pitchFamily="34" charset="0"/>
              </a:rPr>
              <a:t>Maymun teorisi ile açıklanmak istenen nedir? Bu teori toplumsal değişmenin yayılmasını nasıl açıklamaktadır? </a:t>
            </a:r>
          </a:p>
          <a:p>
            <a:r>
              <a:rPr lang="tr-TR" dirty="0" smtClean="0">
                <a:latin typeface="Arial" panose="020B0604020202020204" pitchFamily="34" charset="0"/>
                <a:cs typeface="Arial" panose="020B0604020202020204" pitchFamily="34" charset="0"/>
              </a:rPr>
              <a:t>Çağdaş </a:t>
            </a:r>
            <a:r>
              <a:rPr lang="tr-TR" dirty="0">
                <a:latin typeface="Arial" panose="020B0604020202020204" pitchFamily="34" charset="0"/>
                <a:cs typeface="Arial" panose="020B0604020202020204" pitchFamily="34" charset="0"/>
              </a:rPr>
              <a:t>toplumlarda değişme alanları nelerdir? </a:t>
            </a:r>
          </a:p>
        </p:txBody>
      </p:sp>
    </p:spTree>
    <p:extLst>
      <p:ext uri="{BB962C8B-B14F-4D97-AF65-F5344CB8AC3E}">
        <p14:creationId xmlns:p14="http://schemas.microsoft.com/office/powerpoint/2010/main" val="3796763356"/>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125</TotalTime>
  <Words>473</Words>
  <Application>Microsoft Office PowerPoint</Application>
  <PresentationFormat>Geniş ekran</PresentationFormat>
  <Paragraphs>41</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Teması</vt:lpstr>
      <vt:lpstr>Sosyal Değişme ve Teknoloji</vt:lpstr>
      <vt:lpstr>Derste işlenecek konular </vt:lpstr>
      <vt:lpstr>PowerPoint Sunusu</vt:lpstr>
      <vt:lpstr>Değişme nedir?</vt:lpstr>
      <vt:lpstr> Macionis’e (2008) göre, toplumsal değişmenin dört temel karakteristiği bulunmaktadır:  </vt:lpstr>
      <vt:lpstr>Değişmenin Yayılması </vt:lpstr>
      <vt:lpstr> Toplumsal Değişmeyi Etkileyen Faktörler  </vt:lpstr>
      <vt:lpstr>Çağdaş Toplumlarda Başlıca Değişme Alanları</vt:lpstr>
      <vt:lpstr>Değerlendirme Soruları</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Değişme Nedir</dc:title>
  <dc:creator>Feryal</dc:creator>
  <cp:lastModifiedBy>Feryal</cp:lastModifiedBy>
  <cp:revision>5</cp:revision>
  <dcterms:created xsi:type="dcterms:W3CDTF">2018-09-15T19:03:29Z</dcterms:created>
  <dcterms:modified xsi:type="dcterms:W3CDTF">2018-09-15T22:07:31Z</dcterms:modified>
</cp:coreProperties>
</file>