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3070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8315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921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033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3501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316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65345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222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057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821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5826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90045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0877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278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9663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6068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862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6B791E5-CB90-485B-A589-117D70DB7A3F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E014F46-3287-47CB-8EBE-947D2A3B65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5614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5305" y="1399309"/>
            <a:ext cx="11790218" cy="2530738"/>
          </a:xfrm>
        </p:spPr>
        <p:txBody>
          <a:bodyPr>
            <a:normAutofit/>
          </a:bodyPr>
          <a:lstStyle/>
          <a:p>
            <a:pPr algn="ctr"/>
            <a:r>
              <a:rPr lang="tr-TR" sz="7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Garamond" panose="02020404030301010803" pitchFamily="18" charset="0"/>
              </a:rPr>
              <a:t>La forma </a:t>
            </a:r>
            <a:r>
              <a:rPr lang="tr-TR" sz="72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Garamond" panose="02020404030301010803" pitchFamily="18" charset="0"/>
              </a:rPr>
              <a:t>esplıcıta</a:t>
            </a:r>
            <a:r>
              <a:rPr lang="tr-TR" sz="7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Garamond" panose="02020404030301010803" pitchFamily="18" charset="0"/>
              </a:rPr>
              <a:t> - </a:t>
            </a:r>
            <a:r>
              <a:rPr lang="tr-TR" sz="72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Garamond" panose="02020404030301010803" pitchFamily="18" charset="0"/>
              </a:rPr>
              <a:t>ımplıcıta</a:t>
            </a:r>
            <a:endParaRPr lang="tr-TR" sz="7200" b="1" dirty="0">
              <a:solidFill>
                <a:schemeClr val="accent4">
                  <a:lumMod val="20000"/>
                  <a:lumOff val="80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3114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24464" y="2388080"/>
            <a:ext cx="112874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Dopo che fu scoperta l'America, iniziò l'era moderna.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09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265471" y="2161938"/>
            <a:ext cx="114447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 quasi sempre possibile trasformare ogni frase implicita in esplicita. Occorre: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232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186813" y="1489953"/>
            <a:ext cx="114349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svolgere il verbo di modo indefinito in un verbo di modo finito.</a:t>
            </a:r>
          </a:p>
          <a:p>
            <a:pPr algn="just"/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b) anteporre una corretta congiunzione subordinativa,</a:t>
            </a:r>
          </a:p>
          <a:p>
            <a:pPr algn="just"/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c) assegnare al predicato il soggetto adeguato.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73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324464" y="255639"/>
            <a:ext cx="1166105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subordinate esplicite sono introdotte:</a:t>
            </a: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da una congiunzione subordinativa come che, affinché, quando, poiché, benché, se:</a:t>
            </a: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Stavamo uscendo quando suonò il telefono.</a:t>
            </a: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da pronomi relativi (che, cui) o misti (chi, chiunque) e da avverbi con valore di pronome relativo (dove, donde):</a:t>
            </a: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Sono stata dal dentista  che mi hai consigliato.</a:t>
            </a: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Sono tornato nel posto dove ho conosciuto mia moglie.</a:t>
            </a: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da aggettivi, pronomi, e avverbi interrogativi ( quale, chi, quanto ) :</a:t>
            </a: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mi hai ancora detto quale pasta  preferisci.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340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96644" y="748295"/>
            <a:ext cx="1170038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 </a:t>
            </a:r>
            <a:r>
              <a:rPr lang="it-IT" sz="32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subordinate implicite </a:t>
            </a:r>
            <a:r>
              <a:rPr lang="it-IT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possono: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essere introdotte da preposizioni come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per, a, di, da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seguite dall'infinito:</a:t>
            </a:r>
          </a:p>
          <a:p>
            <a:pPr algn="just"/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È stato arrestato 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aver rapinato la banca.</a:t>
            </a:r>
          </a:p>
          <a:p>
            <a:pPr algn="just"/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pregai 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accompagnarmi 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casa.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collegarsi direttamente alla reggente: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Correndo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sono caduto.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essere preceduta </a:t>
            </a:r>
            <a:r>
              <a:rPr lang="it-IT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una congiunzione come </a:t>
            </a:r>
            <a:r>
              <a:rPr lang="it-IT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pure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se, </a:t>
            </a:r>
            <a:r>
              <a:rPr lang="tr-TR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ecc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it-IT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 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camminando a fatica, arrivò alla stazione in tempo.</a:t>
            </a:r>
            <a:endParaRPr lang="it-IT" sz="32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916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304800" y="1001732"/>
            <a:ext cx="1166105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Nei seguenti periodi trasforma le proposizioni implicite, scritte in corsivo, in proposizioni esplicite</a:t>
            </a:r>
            <a:r>
              <a:rPr lang="it-IT" sz="32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200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Giunto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casa, indossò il pigiama e si infilò a letto</a:t>
            </a:r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potendo fuggire, rimase fino alla morte.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candidato fu invitato a presentarsi sulla scena.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Credendo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fare del bene, intervenne sul luogo dell'incidente, ma combinò solo guai.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guida gli ordinò di fermarsi, perché le lampade andavano esaurendosi.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309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8155" y="996645"/>
            <a:ext cx="118872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Nel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portare il compito alla cattedra, Luisa passò accanto a Michele e gli </a:t>
            </a:r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sorrise.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Estratto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l'ultimo biglietto della lotteria, la gente si alzò delusa ed uscì dalla </a:t>
            </a:r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sala.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Risolto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questo problema, il compito sarà finito.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it-IT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C'è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signore all'incrocio che, nonostante le prove contrarie, continua a sostenere di avere ragione e di non essere passato con il rosso.</a:t>
            </a:r>
            <a:endParaRPr lang="it-IT" sz="3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4442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127820" y="601658"/>
            <a:ext cx="1187736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Soluzione:</a:t>
            </a:r>
          </a:p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Dopo che era giunto.</a:t>
            </a:r>
          </a:p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Anche se poteva fuggire.</a:t>
            </a:r>
          </a:p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E si presentò.</a:t>
            </a:r>
          </a:p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Poiché credeva.</a:t>
            </a:r>
          </a:p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Affinché si fermasse.</a:t>
            </a:r>
          </a:p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Mentre portava il compito.</a:t>
            </a:r>
          </a:p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Mentre si estraeva.</a:t>
            </a:r>
          </a:p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Dopo che ho risolto.</a:t>
            </a:r>
          </a:p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Che ha ragione e che non è passato con il rosso.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20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91613" y="717756"/>
            <a:ext cx="114250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3200" dirty="0">
                <a:latin typeface="-apple-system"/>
              </a:rPr>
              <a:t>Le proposizioni subordinate possono essere</a:t>
            </a:r>
            <a:r>
              <a:rPr lang="it-IT" sz="3200" dirty="0" smtClean="0">
                <a:latin typeface="-apple-system"/>
              </a:rPr>
              <a:t>:</a:t>
            </a:r>
            <a:endParaRPr lang="tr-TR" sz="3200" dirty="0" smtClean="0">
              <a:latin typeface="-apple-system"/>
            </a:endParaRPr>
          </a:p>
          <a:p>
            <a:pPr algn="just"/>
            <a:endParaRPr lang="it-IT" sz="3200" dirty="0">
              <a:latin typeface="-apple-system"/>
            </a:endParaRPr>
          </a:p>
          <a:p>
            <a:pPr algn="just"/>
            <a:r>
              <a:rPr lang="it-IT" sz="3200" b="1" dirty="0">
                <a:latin typeface="-apple-system"/>
              </a:rPr>
              <a:t>→ </a:t>
            </a:r>
            <a:r>
              <a:rPr lang="it-IT" sz="32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-apple-system"/>
              </a:rPr>
              <a:t>esplicite</a:t>
            </a:r>
            <a:r>
              <a:rPr lang="it-IT" sz="3200" b="1" dirty="0">
                <a:latin typeface="-apple-system"/>
              </a:rPr>
              <a:t> </a:t>
            </a:r>
            <a:r>
              <a:rPr lang="it-IT" sz="3200" dirty="0">
                <a:latin typeface="-apple-system"/>
              </a:rPr>
              <a:t>se contengono un verbo di </a:t>
            </a:r>
            <a:r>
              <a:rPr lang="it-IT" sz="3200" b="1" dirty="0">
                <a:solidFill>
                  <a:schemeClr val="accent6"/>
                </a:solidFill>
                <a:latin typeface="-apple-system"/>
              </a:rPr>
              <a:t>modo finito</a:t>
            </a:r>
            <a:r>
              <a:rPr lang="it-IT" sz="3200" dirty="0">
                <a:latin typeface="-apple-system"/>
              </a:rPr>
              <a:t> (cioè all'indicativo, al condizionale e al congiuntivo, l'imperativo non viene mai usato nelle subordinate); implicite se contengono un verbo di modo indefinito</a:t>
            </a:r>
            <a:r>
              <a:rPr lang="it-IT" sz="3200" dirty="0" smtClean="0">
                <a:latin typeface="-apple-system"/>
              </a:rPr>
              <a:t>.</a:t>
            </a:r>
            <a:endParaRPr lang="tr-TR" sz="3200" dirty="0" smtClean="0">
              <a:latin typeface="-apple-system"/>
            </a:endParaRPr>
          </a:p>
          <a:p>
            <a:pPr algn="just"/>
            <a:endParaRPr lang="it-IT" sz="3200" dirty="0">
              <a:latin typeface="-apple-system"/>
            </a:endParaRPr>
          </a:p>
          <a:p>
            <a:pPr algn="just"/>
            <a:r>
              <a:rPr lang="it-IT" sz="3200" dirty="0">
                <a:latin typeface="-apple-system"/>
              </a:rPr>
              <a:t>→ </a:t>
            </a:r>
            <a:r>
              <a:rPr lang="it-IT" sz="3200" b="1" dirty="0">
                <a:solidFill>
                  <a:srgbClr val="FFFF00"/>
                </a:solidFill>
                <a:latin typeface="-apple-system"/>
              </a:rPr>
              <a:t>implicite</a:t>
            </a:r>
            <a:r>
              <a:rPr lang="it-IT" sz="3200" b="1" dirty="0">
                <a:latin typeface="-apple-system"/>
              </a:rPr>
              <a:t> </a:t>
            </a:r>
            <a:r>
              <a:rPr lang="it-IT" sz="3200" dirty="0">
                <a:latin typeface="-apple-system"/>
              </a:rPr>
              <a:t>se contengono un verbo di </a:t>
            </a:r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-apple-system"/>
              </a:rPr>
              <a:t>modo indefinito</a:t>
            </a:r>
            <a:r>
              <a:rPr lang="it-IT" sz="3200" dirty="0">
                <a:latin typeface="-apple-system"/>
              </a:rPr>
              <a:t>, e cioè all'infinito, al participio, al gerundio.</a:t>
            </a:r>
            <a:endParaRPr lang="it-IT" sz="3200" b="0" i="0" dirty="0"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3260837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85135" y="2034119"/>
            <a:ext cx="113660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subordinate possono presentarsi in forma 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esplicita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forma 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implicita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96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65471" y="1611331"/>
            <a:ext cx="116020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4000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 </a:t>
            </a:r>
            <a:r>
              <a:rPr lang="tr-TR" sz="4000" dirty="0" err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cosa</a:t>
            </a:r>
            <a:r>
              <a:rPr lang="tr-TR" sz="4000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e’ </a:t>
            </a:r>
            <a:r>
              <a:rPr lang="tr-TR" sz="4000" dirty="0" err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subordinata</a:t>
            </a:r>
            <a:r>
              <a:rPr lang="tr-TR" sz="4000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it-IT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Proposizione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frase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it-IT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dipendente da un’altra con rapporto di subordinazione.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391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14168" y="2201267"/>
            <a:ext cx="89178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IMPLICIT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it-IT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accorsi di non avere più fame.</a:t>
            </a:r>
            <a:endParaRPr lang="it-IT" sz="4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632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27355" y="1709654"/>
            <a:ext cx="829842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ESPLICITA</a:t>
            </a:r>
          </a:p>
          <a:p>
            <a:pPr algn="just"/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accorsi che non avevo più fame.</a:t>
            </a:r>
            <a:endParaRPr lang="it-IT" sz="4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572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19201" y="2693727"/>
            <a:ext cx="105341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Avendo bisogno di soldi , te li </a:t>
            </a:r>
            <a:r>
              <a:rPr lang="it-IT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chiederei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tr-TR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avessi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bisogno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soldi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te </a:t>
            </a:r>
            <a:r>
              <a:rPr lang="tr-TR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chiederei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369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83227" y="2388927"/>
            <a:ext cx="110775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avessi bisogno di soldi, te li chiederei.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04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98092" y="2379095"/>
            <a:ext cx="110941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Scoperta l'America, iniziò l'era </a:t>
            </a:r>
            <a:r>
              <a:rPr lang="it-IT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moderna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8037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Gökyüzü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Gökyüzü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ökyüzü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TM03457452[[fn=Gökyüzü]]</Template>
  <TotalTime>926</TotalTime>
  <Words>474</Words>
  <Application>Microsoft Office PowerPoint</Application>
  <PresentationFormat>Geniş ekran</PresentationFormat>
  <Paragraphs>69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4" baseType="lpstr">
      <vt:lpstr>-apple-system</vt:lpstr>
      <vt:lpstr>Arial</vt:lpstr>
      <vt:lpstr>Calibri</vt:lpstr>
      <vt:lpstr>Calibri Light</vt:lpstr>
      <vt:lpstr>Garamond</vt:lpstr>
      <vt:lpstr>Times New Roman</vt:lpstr>
      <vt:lpstr>Gökyüzü</vt:lpstr>
      <vt:lpstr>La forma esplıcıta - ımplıcıta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GENERE DEI   NOMI</dc:title>
  <dc:creator>Barış YÜCESAN</dc:creator>
  <cp:lastModifiedBy>Barış YÜCESAN</cp:lastModifiedBy>
  <cp:revision>149</cp:revision>
  <dcterms:created xsi:type="dcterms:W3CDTF">2018-09-29T16:39:44Z</dcterms:created>
  <dcterms:modified xsi:type="dcterms:W3CDTF">2020-04-21T13:15:26Z</dcterms:modified>
</cp:coreProperties>
</file>