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73F1921-161E-4726-803C-0DAD0B22DC58}"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A15C479-796F-4108-B587-F0BD727C866D}" type="slidenum">
              <a:rPr lang="tr-TR" smtClean="0"/>
              <a:t>‹#›</a:t>
            </a:fld>
            <a:endParaRPr lang="tr-TR"/>
          </a:p>
        </p:txBody>
      </p:sp>
    </p:spTree>
    <p:extLst>
      <p:ext uri="{BB962C8B-B14F-4D97-AF65-F5344CB8AC3E}">
        <p14:creationId xmlns:p14="http://schemas.microsoft.com/office/powerpoint/2010/main" val="96465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3F1921-161E-4726-803C-0DAD0B22DC58}"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33123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3F1921-161E-4726-803C-0DAD0B22DC58}"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49129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73F1921-161E-4726-803C-0DAD0B22DC58}"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901362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D73F1921-161E-4726-803C-0DAD0B22DC58}" type="datetimeFigureOut">
              <a:rPr lang="tr-TR" smtClean="0"/>
              <a:t>13.10.2019</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A15C479-796F-4108-B587-F0BD727C866D}" type="slidenum">
              <a:rPr lang="tr-TR" smtClean="0"/>
              <a:t>‹#›</a:t>
            </a:fld>
            <a:endParaRPr lang="tr-TR"/>
          </a:p>
        </p:txBody>
      </p:sp>
    </p:spTree>
    <p:extLst>
      <p:ext uri="{BB962C8B-B14F-4D97-AF65-F5344CB8AC3E}">
        <p14:creationId xmlns:p14="http://schemas.microsoft.com/office/powerpoint/2010/main" val="3215829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73F1921-161E-4726-803C-0DAD0B22DC58}" type="datetimeFigureOut">
              <a:rPr lang="tr-TR" smtClean="0"/>
              <a:t>13.10.2019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069022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73F1921-161E-4726-803C-0DAD0B22DC58}" type="datetimeFigureOut">
              <a:rPr lang="tr-TR" smtClean="0"/>
              <a:t>13.10.2019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321019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73F1921-161E-4726-803C-0DAD0B22DC58}" type="datetimeFigureOut">
              <a:rPr lang="tr-TR" smtClean="0"/>
              <a:t>13.10.2019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3752814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3F1921-161E-4726-803C-0DAD0B22DC58}" type="datetimeFigureOut">
              <a:rPr lang="tr-TR" smtClean="0"/>
              <a:t>13.10.2019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357315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3F1921-161E-4726-803C-0DAD0B22DC58}" type="datetimeFigureOut">
              <a:rPr lang="tr-TR" smtClean="0"/>
              <a:t>13.10.2019</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238164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73F1921-161E-4726-803C-0DAD0B22DC58}" type="datetimeFigureOut">
              <a:rPr lang="tr-TR" smtClean="0"/>
              <a:t>13.10.2019</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A15C479-796F-4108-B587-F0BD727C866D}" type="slidenum">
              <a:rPr lang="tr-TR" smtClean="0"/>
              <a:t>‹#›</a:t>
            </a:fld>
            <a:endParaRPr lang="tr-TR"/>
          </a:p>
        </p:txBody>
      </p:sp>
    </p:spTree>
    <p:extLst>
      <p:ext uri="{BB962C8B-B14F-4D97-AF65-F5344CB8AC3E}">
        <p14:creationId xmlns:p14="http://schemas.microsoft.com/office/powerpoint/2010/main" val="293756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73F1921-161E-4726-803C-0DAD0B22DC58}" type="datetimeFigureOut">
              <a:rPr lang="tr-TR" smtClean="0"/>
              <a:t>13.10.2019</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A15C479-796F-4108-B587-F0BD727C866D}" type="slidenum">
              <a:rPr lang="tr-TR" smtClean="0"/>
              <a:t>‹#›</a:t>
            </a:fld>
            <a:endParaRPr lang="tr-TR"/>
          </a:p>
        </p:txBody>
      </p:sp>
    </p:spTree>
    <p:extLst>
      <p:ext uri="{BB962C8B-B14F-4D97-AF65-F5344CB8AC3E}">
        <p14:creationId xmlns:p14="http://schemas.microsoft.com/office/powerpoint/2010/main" val="239045617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Modernliğin sonuçları</a:t>
            </a:r>
            <a:endParaRPr lang="tr-TR" dirty="0"/>
          </a:p>
        </p:txBody>
      </p:sp>
      <p:sp>
        <p:nvSpPr>
          <p:cNvPr id="3" name="Alt Başlık 2"/>
          <p:cNvSpPr>
            <a:spLocks noGrp="1"/>
          </p:cNvSpPr>
          <p:nvPr>
            <p:ph type="subTitle" idx="1"/>
          </p:nvPr>
        </p:nvSpPr>
        <p:spPr/>
        <p:txBody>
          <a:bodyPr/>
          <a:lstStyle/>
          <a:p>
            <a:r>
              <a:rPr lang="tr-TR" dirty="0" err="1"/>
              <a:t>Anthony</a:t>
            </a:r>
            <a:r>
              <a:rPr lang="tr-TR" dirty="0"/>
              <a:t> </a:t>
            </a:r>
            <a:r>
              <a:rPr lang="tr-TR" dirty="0" err="1"/>
              <a:t>Giddens</a:t>
            </a:r>
            <a:endParaRPr lang="tr-TR" dirty="0"/>
          </a:p>
        </p:txBody>
      </p:sp>
    </p:spTree>
    <p:extLst>
      <p:ext uri="{BB962C8B-B14F-4D97-AF65-F5344CB8AC3E}">
        <p14:creationId xmlns:p14="http://schemas.microsoft.com/office/powerpoint/2010/main" val="1795438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endParaRPr lang="tr-TR" dirty="0"/>
          </a:p>
          <a:p>
            <a:r>
              <a:rPr lang="tr-TR" dirty="0"/>
              <a:t>Modernlik, yapısal olarak geleceğe yöneliktir; öyle ki "gelecek," karşı-olgusal modelleme konumundadır. Böyle olmasında başka nedenler de bulunmasına karşın, bu, ütopyacı gerçekçilik kavramını dayandırdığım bir etkendir. Gelecekle ilgili öngörüler şu anın bir parçası oluverirler; dolayısıyla da geleceğin aslında nasıl gelişeceğini etkilerler. Ütopyacı gerçekçilik “pencerelerin geleceğe açılmasını”, siyasal geleceklerin günümüzde içkin olarak bulundukları kurumsal eğilimlerin analiziyle birleştirir. Tam bu noktada, kitabın başlangıcındaki zaman temasına dönüyoruz. Modernliğin dinamik yapısının altında yattığından söz ettiğimiz üç etken kümesi açısından bakıldığında, post-modern düzen acaba nasıl bir görüntü sergileyebilirdi? Çünkü, eğer modern kurumlar günün birinde büyük ölçüde aşılacaklarsa, zorunlu olarak temel bir değişim de geçireceklerdir. Bu noktada birkaç yorum, sonuç bölümü için yeterli olmak zorundadır.</a:t>
            </a:r>
          </a:p>
          <a:p>
            <a:r>
              <a:rPr lang="tr-TR" dirty="0"/>
              <a:t>Ütopyacı gerçekçiliğin ütopyaları modernliğin hem </a:t>
            </a:r>
            <a:r>
              <a:rPr lang="tr-TR" dirty="0" err="1" smtClean="0"/>
              <a:t>düşünümselliğinin</a:t>
            </a:r>
            <a:r>
              <a:rPr lang="tr-TR" dirty="0" smtClean="0"/>
              <a:t> </a:t>
            </a:r>
            <a:r>
              <a:rPr lang="tr-TR" dirty="0"/>
              <a:t>hem de </a:t>
            </a:r>
            <a:r>
              <a:rPr lang="tr-TR" dirty="0" err="1"/>
              <a:t>zamansallığının</a:t>
            </a:r>
            <a:r>
              <a:rPr lang="tr-TR" dirty="0"/>
              <a:t> karşıtı niteliğindedir. Ütopyacı reçeteler ya da öngörüler gelecekteki olayların </a:t>
            </a:r>
            <a:r>
              <a:rPr lang="tr-TR" dirty="0" err="1"/>
              <a:t>anahatlarını</a:t>
            </a:r>
            <a:r>
              <a:rPr lang="tr-TR" dirty="0"/>
              <a:t> belirleyerek modernliğin sonsuza dek açık karakterini engellerler. Post- modern bir dünyada, zaman ve uzam artık tarihsellikle aralarındaki karşılıklı ilişkilerle düzenlenmeyecektir. Bunun, dinin şu ya da bu biçimde yeniden ortaya çıkacağını ima ettiğini söylemek zordur; ancak, galiba yaşamın bazı yönlerinde, geleneğin bazı özelliklerini anımsatacak yeni bir değişmezlik niteliği hâkim olacaktır. Bu tür bir değişmezlik sonuçta, insanoğlunun denetimi altındaki toplumsal evrenin farkında olunmasıyla pekişen bir ontolojik güvenlik duygusuna zemin oluşturacaktır; Böyle bir dünya </a:t>
            </a:r>
            <a:r>
              <a:rPr lang="tr-TR" dirty="0" err="1"/>
              <a:t>ademimerkezi</a:t>
            </a:r>
            <a:r>
              <a:rPr lang="tr-TR" dirty="0"/>
              <a:t> örgütlenmelere yol açacak bir biçimde "dışa doğru çöken" bir dünya da olmayacaktır; ancak, kuşkusuz, yerel ve küreseli karmaşık bir biçimde birbirine iliştirecektir. Acaba, böyle bir dünya zaman ve uzamın kökten bir yeniden düzenlenmesini kapsayacak mıdır? Bu, olası görünmektedir. Yine de böyle düşüncelerle, ütopyam spekülasyon ile gerçekçilik arasındaki bağlantıyı çözmeye başlamış oluruz. </a:t>
            </a:r>
            <a:endParaRPr lang="tr-TR" dirty="0"/>
          </a:p>
        </p:txBody>
      </p:sp>
    </p:spTree>
    <p:extLst>
      <p:ext uri="{BB962C8B-B14F-4D97-AF65-F5344CB8AC3E}">
        <p14:creationId xmlns:p14="http://schemas.microsoft.com/office/powerpoint/2010/main" val="251786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Toplumbilim ve modernlik</a:t>
            </a:r>
          </a:p>
        </p:txBody>
      </p:sp>
      <p:sp>
        <p:nvSpPr>
          <p:cNvPr id="3" name="İçerik Yer Tutucusu 2"/>
          <p:cNvSpPr>
            <a:spLocks noGrp="1"/>
          </p:cNvSpPr>
          <p:nvPr>
            <p:ph idx="1"/>
          </p:nvPr>
        </p:nvSpPr>
        <p:spPr/>
        <p:txBody>
          <a:bodyPr>
            <a:normAutofit fontScale="85000" lnSpcReduction="20000"/>
          </a:bodyPr>
          <a:lstStyle/>
          <a:p>
            <a:endParaRPr lang="tr-TR" dirty="0"/>
          </a:p>
          <a:p>
            <a:endParaRPr lang="tr-TR" dirty="0"/>
          </a:p>
          <a:p>
            <a:r>
              <a:rPr lang="tr-TR" dirty="0"/>
              <a:t>Toplumbilim geniş ve çok yönlü bir konudur; bir bütün olarak bu bilim dalı üzerine yapılan her türlü basit genelleme tartışılabilir niteliktedir. Bu sakıncaya rağmen, modem kurumlar üzerinde doyurucu bir analiz yapılmasını engelleyen, kısmen klasik toplumsal kuramın toplumbilim içinde süregelen etkisinden türeyen ve yaygın kabul görmüş üç fikre işaret edebiliriz. Birincisi, modernliğin kurumsal tanısıyla ilgilidir; İkincisi, </a:t>
            </a:r>
            <a:r>
              <a:rPr lang="tr-TR" dirty="0" err="1"/>
              <a:t>toplumbilimsel</a:t>
            </a:r>
            <a:r>
              <a:rPr lang="tr-TR" dirty="0"/>
              <a:t> analizin asıl odağına, yani "</a:t>
            </a:r>
            <a:r>
              <a:rPr lang="tr-TR" dirty="0" err="1"/>
              <a:t>toplum"a</a:t>
            </a:r>
            <a:r>
              <a:rPr lang="tr-TR" dirty="0"/>
              <a:t> yöneliktir; üçüncüsü ise </a:t>
            </a:r>
            <a:r>
              <a:rPr lang="tr-TR" dirty="0" err="1"/>
              <a:t>toplumbilimsel</a:t>
            </a:r>
            <a:r>
              <a:rPr lang="tr-TR" dirty="0"/>
              <a:t> bilgi ile bu bilginin göndermede bulunduğu modernlik karakteristikleri arasındaki ilişkilere aittir.</a:t>
            </a:r>
          </a:p>
          <a:p>
            <a:r>
              <a:rPr lang="tr-TR" dirty="0"/>
              <a:t>1. Toplumbilimde, </a:t>
            </a:r>
            <a:r>
              <a:rPr lang="tr-TR" dirty="0" err="1"/>
              <a:t>Marx</a:t>
            </a:r>
            <a:r>
              <a:rPr lang="tr-TR" dirty="0"/>
              <a:t>, </a:t>
            </a:r>
            <a:r>
              <a:rPr lang="tr-TR" dirty="0" err="1"/>
              <a:t>Durkheim</a:t>
            </a:r>
            <a:r>
              <a:rPr lang="tr-TR" dirty="0"/>
              <a:t> ve </a:t>
            </a:r>
            <a:r>
              <a:rPr lang="tr-TR" dirty="0" err="1"/>
              <a:t>Weber'in</a:t>
            </a:r>
            <a:r>
              <a:rPr lang="tr-TR" dirty="0"/>
              <a:t> çalışmalarından kaynaklananlar da dahil olmak üzere, en seçkin kuramsal </a:t>
            </a:r>
            <a:r>
              <a:rPr lang="tr-TR" dirty="0" smtClean="0"/>
              <a:t>gelenekler </a:t>
            </a:r>
            <a:r>
              <a:rPr lang="tr-TR" dirty="0"/>
              <a:t>modernliğin doğasını yorumlarken tek bir egemen dönüşüm dinamiğine bakmaya eğilim göstermişlerdir. </a:t>
            </a:r>
            <a:r>
              <a:rPr lang="tr-TR" dirty="0" err="1"/>
              <a:t>Marx'tan</a:t>
            </a:r>
            <a:r>
              <a:rPr lang="tr-TR" dirty="0"/>
              <a:t> etkilenen yazarlar için modern dünyayı biçimlendiren ana dönüştürücü (trans- </a:t>
            </a:r>
            <a:r>
              <a:rPr lang="tr-TR" dirty="0" err="1"/>
              <a:t>formative</a:t>
            </a:r>
            <a:r>
              <a:rPr lang="tr-TR" dirty="0"/>
              <a:t>) güç kapitalizmdir. Feodalizmin çöküşü ile birlikte yerel </a:t>
            </a:r>
            <a:r>
              <a:rPr lang="tr-TR" dirty="0" err="1"/>
              <a:t>tımar'a</a:t>
            </a:r>
            <a:r>
              <a:rPr lang="tr-TR" dirty="0"/>
              <a:t> (</a:t>
            </a:r>
            <a:r>
              <a:rPr lang="tr-TR" dirty="0" err="1"/>
              <a:t>monar</a:t>
            </a:r>
            <a:r>
              <a:rPr lang="tr-TR" dirty="0"/>
              <a:t>) dayalı tarımsal üretim, ulusal ve uluslararası pazarlar için yapılan üretimle yer değiştirir; bu noktada, yalnızca sınırsız çeşitlilikte maddi ürünler değil, insanın işgücü de metalaşır. Modernliğin belirginleşen toplumsal düzeni hem ekonomik sistemi hem de diğer kurumlan açısından </a:t>
            </a:r>
            <a:r>
              <a:rPr lang="tr-TR" i="1" dirty="0"/>
              <a:t>kapitalisttir. </a:t>
            </a:r>
            <a:r>
              <a:rPr lang="tr-TR" dirty="0"/>
              <a:t>Modernliğin huzursuz ve dinamik karakteri, yatırım-kâr-yatırım döngüsünün, kâr oranındaki düşme eğilimiyle birleşip sisteme kalıcı bir genişleme özelliği kazandırmasının bir sonucu olarak açıklanır.</a:t>
            </a:r>
          </a:p>
          <a:p>
            <a:pPr marL="0" indent="0">
              <a:buNone/>
            </a:pPr>
            <a:endParaRPr lang="tr-TR" dirty="0"/>
          </a:p>
        </p:txBody>
      </p:sp>
    </p:spTree>
    <p:extLst>
      <p:ext uri="{BB962C8B-B14F-4D97-AF65-F5344CB8AC3E}">
        <p14:creationId xmlns:p14="http://schemas.microsoft.com/office/powerpoint/2010/main" val="149189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Modernlik, zaman ve uzam</a:t>
            </a:r>
          </a:p>
        </p:txBody>
      </p:sp>
      <p:sp>
        <p:nvSpPr>
          <p:cNvPr id="3" name="İçerik Yer Tutucusu 2"/>
          <p:cNvSpPr>
            <a:spLocks noGrp="1"/>
          </p:cNvSpPr>
          <p:nvPr>
            <p:ph idx="1"/>
          </p:nvPr>
        </p:nvSpPr>
        <p:spPr/>
        <p:txBody>
          <a:bodyPr>
            <a:normAutofit fontScale="85000" lnSpcReduction="10000"/>
          </a:bodyPr>
          <a:lstStyle/>
          <a:p>
            <a:endParaRPr lang="tr-TR" dirty="0"/>
          </a:p>
          <a:p>
            <a:r>
              <a:rPr lang="tr-TR" dirty="0"/>
              <a:t>Modernlik ile zaman ve uzamın dönüşümü arasındaki sıkı bağlantıyı anlamak için işe modernlik-öncesi dünyadaki zaman-uzam ilişkileriyle ilgili bazı farklılıkları göstererek başlamalıyız.</a:t>
            </a:r>
          </a:p>
          <a:p>
            <a:r>
              <a:rPr lang="tr-TR" dirty="0"/>
              <a:t>Bütün modernlik-öncesi kültürler zaman hesaplama biçimlerine sahiptiler. Örneğin, takvim, yazının bulunuşu gibi toprağa dayalı devletlerin ayırt edici bir özelliğiydi. Fakat, gündelik yaşamın, kuşkusuz toplumun çoğunluğu için temelini oluşturan zaman hesabı, zamanı daima uzama bağlıyordu ve genellikle kesinlikten uzak ve değişken oluyordu. Kimse o günün tarihini diğer toplumsal ve bölgesel işaretlere bakmadan söyleyemezdi; "Ne zaman," hemen hemen evrensel olarak, ya "Nerede" ile ilişkilendirilirdi ya da düzenli doğal olaylarla tanımlanırdı. Mekanik saatin icadı ve nüfusun neredeyse tamamına yayılması (başlangıcı, on sekizinci yüzyılın sonlarına kadar uzanan bir olgudur) zamanın uzamdan ayrılmasında çok önemli bir olaydı. Saat, "boş" zaman için günün "dilimlerinin" (örneğin "çalışma günü”) kesin olarak belirlenmesine olanak sağlayacak biçimde </a:t>
            </a:r>
            <a:r>
              <a:rPr lang="tr-TR" dirty="0" err="1"/>
              <a:t>nicelleştirilmiş</a:t>
            </a:r>
            <a:r>
              <a:rPr lang="tr-TR" dirty="0"/>
              <a:t> tek biçimli bir ölçü </a:t>
            </a:r>
            <a:r>
              <a:rPr lang="tr-TR" dirty="0" smtClean="0"/>
              <a:t>belirtiyordu.</a:t>
            </a:r>
            <a:endParaRPr lang="tr-TR" dirty="0"/>
          </a:p>
          <a:p>
            <a:r>
              <a:rPr lang="tr-TR" dirty="0"/>
              <a:t>Zaman, mekanik saatle ulaşılan ölçü birliğinin toplumsal örgütlenmede de karşılığını bulmasına kadar hep uzam (ve yer) ile iliş- </a:t>
            </a:r>
            <a:r>
              <a:rPr lang="tr-TR" dirty="0" err="1"/>
              <a:t>kilendirildi</a:t>
            </a:r>
            <a:r>
              <a:rPr lang="tr-TR" dirty="0"/>
              <a:t>. Bu değişikliğin tamamlanması, modernliğin yayılmasıyla çakışarak yüzyılımıza kadar sürdü. </a:t>
            </a:r>
            <a:endParaRPr lang="tr-TR" dirty="0"/>
          </a:p>
        </p:txBody>
      </p:sp>
    </p:spTree>
    <p:extLst>
      <p:ext uri="{BB962C8B-B14F-4D97-AF65-F5344CB8AC3E}">
        <p14:creationId xmlns:p14="http://schemas.microsoft.com/office/powerpoint/2010/main" val="2486013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Güven</a:t>
            </a:r>
          </a:p>
        </p:txBody>
      </p:sp>
      <p:sp>
        <p:nvSpPr>
          <p:cNvPr id="3" name="İçerik Yer Tutucusu 2"/>
          <p:cNvSpPr>
            <a:spLocks noGrp="1"/>
          </p:cNvSpPr>
          <p:nvPr>
            <p:ph idx="1"/>
          </p:nvPr>
        </p:nvSpPr>
        <p:spPr/>
        <p:txBody>
          <a:bodyPr>
            <a:normAutofit fontScale="77500" lnSpcReduction="20000"/>
          </a:bodyPr>
          <a:lstStyle/>
          <a:p>
            <a:endParaRPr lang="tr-TR" dirty="0"/>
          </a:p>
          <a:p>
            <a:endParaRPr lang="tr-TR" dirty="0"/>
          </a:p>
          <a:p>
            <a:r>
              <a:rPr lang="tr-TR" dirty="0"/>
              <a:t>"Güven" terimi gündelik konuşmalarda oldukça sık olarak karşımıza çıkar.26 Bu terimin bazı anlamlan diğer kullanımlarla yaygın benzerlikler gösterse de göreceli olarak bazı ince farklılıklar içerirler. Karşısındakine "iyisindir, iyi olduğuna güvenim tam" diye hatır soran bir kişi normalde, "</a:t>
            </a:r>
            <a:r>
              <a:rPr lang="tr-TR" dirty="0" err="1"/>
              <a:t>umanm</a:t>
            </a:r>
            <a:r>
              <a:rPr lang="tr-TR" dirty="0"/>
              <a:t> sağlığın yerindedir" şeklindeki hatır sormadan fazla bir şey amaçlamaz; burada bile, "</a:t>
            </a:r>
            <a:r>
              <a:rPr lang="tr-TR" dirty="0" err="1"/>
              <a:t>umanm</a:t>
            </a:r>
            <a:r>
              <a:rPr lang="tr-TR" dirty="0"/>
              <a:t> ve kuşku duymak için hiçbir nedenim yok" anlamını içeren "güvenmek," "</a:t>
            </a:r>
            <a:r>
              <a:rPr lang="tr-TR" dirty="0" err="1"/>
              <a:t>ummak"tan</a:t>
            </a:r>
            <a:r>
              <a:rPr lang="tr-TR" dirty="0"/>
              <a:t> daha kuvvetli bir ifade taşır. Bazı daha önemli bağlamlarda güvenin içine giren itimat tutumu ya da güvenirlilik, burada zaten vardır. Bir kimse "</a:t>
            </a:r>
            <a:r>
              <a:rPr lang="tr-TR" dirty="0" err="1"/>
              <a:t>X'in</a:t>
            </a:r>
            <a:r>
              <a:rPr lang="tr-TR" dirty="0"/>
              <a:t> böyle davranacağına güven" dediği zaman, bu ifade, "zayıf </a:t>
            </a:r>
            <a:r>
              <a:rPr lang="tr-TR" dirty="0" err="1"/>
              <a:t>tümevarımsal</a:t>
            </a:r>
            <a:r>
              <a:rPr lang="tr-TR" dirty="0"/>
              <a:t> bilgi" düzeyinden çok ötede olmamasına rağmen, daha da vurgulanmış olur. Burada, </a:t>
            </a:r>
            <a:r>
              <a:rPr lang="tr-TR" dirty="0" err="1"/>
              <a:t>X'e</a:t>
            </a:r>
            <a:r>
              <a:rPr lang="tr-TR" dirty="0"/>
              <a:t>, uygun koşullar oluştuğunda, söz konusu davranışı göstermesi açısından bel </a:t>
            </a:r>
            <a:r>
              <a:rPr lang="tr-TR" dirty="0" err="1"/>
              <a:t>bağlanabilineceği</a:t>
            </a:r>
            <a:r>
              <a:rPr lang="tr-TR" dirty="0"/>
              <a:t> kabul edilmiştir. Ancak, bu tür kullanımlar tartışmamızdaki konular açısından özellikle ilgi çekici değildir; çünkü, güveni kapsayan toplumsal ilişkilere dokunmamaktadırlar. Güven-sürdürücü sistemlerle ilgili olmayan, ama başkalarının davranışlarına işaret eden </a:t>
            </a:r>
            <a:r>
              <a:rPr lang="tr-TR" dirty="0" err="1" smtClean="0"/>
              <a:t>ifadelerdir;buradaki</a:t>
            </a:r>
            <a:r>
              <a:rPr lang="tr-TR" dirty="0" smtClean="0"/>
              <a:t> </a:t>
            </a:r>
            <a:r>
              <a:rPr lang="tr-TR" dirty="0"/>
              <a:t>kişiden, güvenin daha derin anlamlarıyla işin içine girdiği "inancı" sergilemesi beklenmez.</a:t>
            </a:r>
          </a:p>
          <a:p>
            <a:r>
              <a:rPr lang="tr-TR" i="1" dirty="0" err="1"/>
              <a:t>Orford</a:t>
            </a:r>
            <a:r>
              <a:rPr lang="tr-TR" i="1" dirty="0"/>
              <a:t> İngilizce </a:t>
            </a:r>
            <a:r>
              <a:rPr lang="tr-TR" i="1" dirty="0" err="1"/>
              <a:t>Sözlüğü</a:t>
            </a:r>
            <a:r>
              <a:rPr lang="tr-TR" dirty="0" err="1"/>
              <a:t>'ndeki</a:t>
            </a:r>
            <a:r>
              <a:rPr lang="tr-TR" dirty="0"/>
              <a:t> başlıca tanım "</a:t>
            </a:r>
            <a:r>
              <a:rPr lang="tr-TR" dirty="0" err="1"/>
              <a:t>güven"i</a:t>
            </a:r>
            <a:r>
              <a:rPr lang="tr-TR" dirty="0"/>
              <a:t>, "bir kişi ya da nesnenin bazı özellik ya da niteliklerine ya da bir ifadenin doğruluğuna itimat etme ya da bel bağlama" olmak açıklar; bu tanım faydalı bir başlangıç noktası olabilir. "İtimat" ve "bel bağlama", açıkça, daha önce </a:t>
            </a:r>
            <a:r>
              <a:rPr lang="tr-TR" dirty="0" err="1"/>
              <a:t>Simmel'i</a:t>
            </a:r>
            <a:r>
              <a:rPr lang="tr-TR" dirty="0"/>
              <a:t> izleyerek sözünü ettiğim "inanç" ile ilişkili şeylerdir. </a:t>
            </a:r>
            <a:r>
              <a:rPr lang="tr-TR" dirty="0" err="1"/>
              <a:t>Luhmann</a:t>
            </a:r>
            <a:r>
              <a:rPr lang="tr-TR" dirty="0"/>
              <a:t>, itimat ve güvenin yakından bağlantılı olduğunu kabul ederken, bu ikisi arasında, güven üzerindeki çalışmasının temelini oluşturan bir ayırım </a:t>
            </a:r>
            <a:r>
              <a:rPr lang="tr-TR" dirty="0" smtClean="0"/>
              <a:t>yapar.</a:t>
            </a:r>
            <a:endParaRPr lang="tr-TR" dirty="0"/>
          </a:p>
        </p:txBody>
      </p:sp>
    </p:spTree>
    <p:extLst>
      <p:ext uri="{BB962C8B-B14F-4D97-AF65-F5344CB8AC3E}">
        <p14:creationId xmlns:p14="http://schemas.microsoft.com/office/powerpoint/2010/main" val="1680785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nn-NO" dirty="0"/>
              <a:t>Modernlik mi yoksa post-modernlik mi?</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endParaRPr lang="tr-TR" dirty="0"/>
          </a:p>
          <a:p>
            <a:r>
              <a:rPr lang="tr-TR" dirty="0"/>
              <a:t>Bu noktada, </a:t>
            </a:r>
            <a:r>
              <a:rPr lang="tr-TR" dirty="0" err="1"/>
              <a:t>düşünümsellik</a:t>
            </a:r>
            <a:r>
              <a:rPr lang="tr-TR" dirty="0"/>
              <a:t> tartışmasını post-modernlikle ilgili tartışmalarla ilişkilendirebiliriz. "Post-modernlik," genellikle post- </a:t>
            </a:r>
            <a:r>
              <a:rPr lang="tr-TR" dirty="0" err="1"/>
              <a:t>modernizm</a:t>
            </a:r>
            <a:r>
              <a:rPr lang="tr-TR" dirty="0"/>
              <a:t>, endüstri-sonrası toplum vb. ile eş anlamlıymış gibi kullanılır. Endüstri-sonrası toplum düşüncesi, en azından Daniel </a:t>
            </a:r>
            <a:r>
              <a:rPr lang="tr-TR" dirty="0" err="1"/>
              <a:t>Bell</a:t>
            </a:r>
            <a:r>
              <a:rPr lang="tr-TR" dirty="0"/>
              <a:t> tarafından incelendiği biçimde,34 oldukça iyi açıklanmıştır; söz ettiğimiz diğer iki kavram için ise durum kuşkusuz böyle değildir. Bu kavramlar arasında bir ayırım yapacağım. Post-</a:t>
            </a:r>
            <a:r>
              <a:rPr lang="tr-TR" dirty="0" err="1"/>
              <a:t>modernizm</a:t>
            </a:r>
            <a:r>
              <a:rPr lang="tr-TR" dirty="0"/>
              <a:t>, eğer bir anlamı varsa, en iyi biçimde, edebiyat, resim, plastik sanatlar ve mimarideki stil ve akımlara işaret etmeyle sınırlandırılmalıdır. Bu kavram, modernliğin doğası üzerine </a:t>
            </a:r>
            <a:r>
              <a:rPr lang="tr-TR" i="1" dirty="0"/>
              <a:t>estetik düşüncenin </a:t>
            </a:r>
            <a:r>
              <a:rPr lang="tr-TR" dirty="0"/>
              <a:t>çeşitli yönleriyle ilgilidir. Ara sıra, daha belli belirsiz </a:t>
            </a:r>
            <a:r>
              <a:rPr lang="tr-TR" dirty="0" smtClean="0"/>
              <a:t>biçimlendirilmekle </a:t>
            </a:r>
            <a:r>
              <a:rPr lang="tr-TR" dirty="0"/>
              <a:t>kalsa da </a:t>
            </a:r>
            <a:r>
              <a:rPr lang="tr-TR" dirty="0" err="1"/>
              <a:t>modernizm</a:t>
            </a:r>
            <a:r>
              <a:rPr lang="tr-TR" dirty="0"/>
              <a:t>, söz konusu alanlarda </a:t>
            </a:r>
            <a:r>
              <a:rPr lang="tr-TR" dirty="0" smtClean="0"/>
              <a:t>ayrımsanabilir</a:t>
            </a:r>
            <a:r>
              <a:rPr lang="tr-TR" dirty="0"/>
              <a:t> </a:t>
            </a:r>
            <a:r>
              <a:rPr lang="tr-TR" dirty="0" smtClean="0"/>
              <a:t>bir </a:t>
            </a:r>
            <a:r>
              <a:rPr lang="tr-TR" dirty="0"/>
              <a:t>bakış açısı oluşturur ya da oluştururdu; post-</a:t>
            </a:r>
            <a:r>
              <a:rPr lang="tr-TR" dirty="0" err="1"/>
              <a:t>modernist</a:t>
            </a:r>
            <a:r>
              <a:rPr lang="tr-TR" dirty="0"/>
              <a:t> çeşitlilik içindeki diğer akımların </a:t>
            </a:r>
            <a:r>
              <a:rPr lang="tr-TR" dirty="0" err="1"/>
              <a:t>modemizmin</a:t>
            </a:r>
            <a:r>
              <a:rPr lang="tr-TR" dirty="0"/>
              <a:t> yerini almış olduğu da söylenebilir. </a:t>
            </a:r>
            <a:endParaRPr lang="tr-TR" dirty="0" smtClean="0"/>
          </a:p>
          <a:p>
            <a:r>
              <a:rPr lang="tr-TR" dirty="0" smtClean="0"/>
              <a:t>Post-modernlik </a:t>
            </a:r>
            <a:r>
              <a:rPr lang="tr-TR" dirty="0"/>
              <a:t>ise en azından kavramın benim tanımlayacağım biçiminde, başka şeye işaret eder. Eğer bir post-</a:t>
            </a:r>
            <a:r>
              <a:rPr lang="tr-TR" dirty="0" err="1"/>
              <a:t>modemlik</a:t>
            </a:r>
            <a:r>
              <a:rPr lang="tr-TR" dirty="0"/>
              <a:t> dönemine doğru gidiyorsak, bunun anlamı, toplumsal gelişimin yörüngesinin bizi modernliğin kuramlarından uzaklaştırıp, yeni ve farklı bir toplumsal düzene doğru götürdüğüdür. Post-</a:t>
            </a:r>
            <a:r>
              <a:rPr lang="tr-TR" dirty="0" err="1"/>
              <a:t>modemizm</a:t>
            </a:r>
            <a:r>
              <a:rPr lang="tr-TR" dirty="0"/>
              <a:t>, o da eğer inandırıcı bir biçim içindeyse, bu tür bir geçişin farkında olunduğunu anlatabilir, ancak </a:t>
            </a:r>
            <a:r>
              <a:rPr lang="tr-TR" dirty="0" err="1"/>
              <a:t>varolduğunu</a:t>
            </a:r>
            <a:r>
              <a:rPr lang="tr-TR" dirty="0"/>
              <a:t> göstermez.</a:t>
            </a:r>
            <a:endParaRPr lang="tr-TR" dirty="0"/>
          </a:p>
        </p:txBody>
      </p:sp>
    </p:spTree>
    <p:extLst>
      <p:ext uri="{BB962C8B-B14F-4D97-AF65-F5344CB8AC3E}">
        <p14:creationId xmlns:p14="http://schemas.microsoft.com/office/powerpoint/2010/main" val="1771116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Modernliğin kurumsal boyutları</a:t>
            </a:r>
          </a:p>
        </p:txBody>
      </p:sp>
      <p:sp>
        <p:nvSpPr>
          <p:cNvPr id="3" name="İçerik Yer Tutucusu 2"/>
          <p:cNvSpPr>
            <a:spLocks noGrp="1"/>
          </p:cNvSpPr>
          <p:nvPr>
            <p:ph idx="1"/>
          </p:nvPr>
        </p:nvSpPr>
        <p:spPr/>
        <p:txBody>
          <a:bodyPr>
            <a:normAutofit fontScale="70000" lnSpcReduction="20000"/>
          </a:bodyPr>
          <a:lstStyle/>
          <a:p>
            <a:endParaRPr lang="tr-TR" dirty="0"/>
          </a:p>
          <a:p>
            <a:endParaRPr lang="tr-TR" dirty="0"/>
          </a:p>
          <a:p>
            <a:r>
              <a:rPr lang="tr-TR" dirty="0"/>
              <a:t>Daha önce, çoğu </a:t>
            </a:r>
            <a:r>
              <a:rPr lang="tr-TR" dirty="0" err="1"/>
              <a:t>toplumbilimsel</a:t>
            </a:r>
            <a:r>
              <a:rPr lang="tr-TR" dirty="0"/>
              <a:t> perspektif ya da kuramın modem toplumlar içinde tek bir baskın kurumsal rabıta arama eğiliminden söz etmiştim: Modern toplumlar kapitalist mi, yoksa endüstriyel midir? Bu uzayıp giden tartışma günümüzde önemli değildir denemez hiçbir biçimde. Yine de söz konusu tartışma kısmen yanlış öncüllere dayandırılır; çünkü, her bir durumda işin içine indirgemeci- </a:t>
            </a:r>
            <a:r>
              <a:rPr lang="tr-TR" dirty="0" err="1"/>
              <a:t>lik</a:t>
            </a:r>
            <a:r>
              <a:rPr lang="tr-TR" dirty="0"/>
              <a:t> girmektedir: Ya </a:t>
            </a:r>
            <a:r>
              <a:rPr lang="tr-TR" dirty="0" err="1"/>
              <a:t>endiistriyalizm</a:t>
            </a:r>
            <a:r>
              <a:rPr lang="tr-TR" dirty="0"/>
              <a:t> kapitalizmin bir alt türü olarak görülür ya da tam tersi... Bu tür bir </a:t>
            </a:r>
            <a:r>
              <a:rPr lang="tr-TR" dirty="0" err="1"/>
              <a:t>indirgemeciliğe</a:t>
            </a:r>
            <a:r>
              <a:rPr lang="tr-TR" dirty="0"/>
              <a:t> karşı, kapitalizm ve endüstriyalizmi iki </a:t>
            </a:r>
            <a:r>
              <a:rPr lang="tr-TR" dirty="0" err="1"/>
              <a:t>ayîı</a:t>
            </a:r>
            <a:r>
              <a:rPr lang="tr-TR" dirty="0"/>
              <a:t> "örgütsel küme" ya da modernlik </a:t>
            </a:r>
            <a:r>
              <a:rPr lang="tr-TR" dirty="0" err="1"/>
              <a:t>kurumlanyla</a:t>
            </a:r>
            <a:r>
              <a:rPr lang="tr-TR" dirty="0"/>
              <a:t> ilişkili boyutlar olarak görmeliyiz </a:t>
            </a:r>
            <a:r>
              <a:rPr lang="tr-TR" dirty="0" smtClean="0"/>
              <a:t>.</a:t>
            </a:r>
            <a:endParaRPr lang="tr-TR" dirty="0"/>
          </a:p>
          <a:p>
            <a:r>
              <a:rPr lang="tr-TR" i="1" dirty="0"/>
              <a:t>Kapitalizm, </a:t>
            </a:r>
            <a:r>
              <a:rPr lang="tr-TR" dirty="0"/>
              <a:t>özel sermaye mülkiyeti ile mülksüz ücretli emek arasındaki ilişki merkezinde yoğunlaşmış bir meta üretim sistemidir; bu ilişki bir sınıf sisteminin ana eksenini oluşturur. Kapitalist girişimcilik, fiyatların yatırımcılar, üreticiler ve tüketiciler için aynı işaretleri oluşturduğu rekabetçi pazarlar için üretime dayanır.</a:t>
            </a:r>
          </a:p>
          <a:p>
            <a:r>
              <a:rPr lang="tr-TR" i="1" dirty="0" err="1"/>
              <a:t>Endüstriyalizm'in</a:t>
            </a:r>
            <a:r>
              <a:rPr lang="tr-TR" i="1" dirty="0"/>
              <a:t> </a:t>
            </a:r>
            <a:r>
              <a:rPr lang="tr-TR" dirty="0"/>
              <a:t>ana karakteristiği ise cansız maddi güç kaynaklarının mal üretiminde kullanımıdır; makineler bu üretim sürecinde merkezi rol oynar. Bir "makine", bu tür güç kaynaklarını çalışma aracı olarak kullanarak bir dizi işi yerine getiren, insan elinden çıkma bir araç olarak tanımlanabilir. Endüstriyalizm, insan etkinliğinin, makinelerin, ham madde ve ürün girdi ve çıktılarının eşgüdümü için üretimin belli kurallara göre toplumsal örgütlenmesini öngörür. Bu kavram -"Endüstri </a:t>
            </a:r>
            <a:r>
              <a:rPr lang="tr-TR" dirty="0" err="1"/>
              <a:t>Devrimi"ndeki</a:t>
            </a:r>
            <a:r>
              <a:rPr lang="tr-TR" dirty="0"/>
              <a:t> kökeni, bizi, böyle düşünmemiz için baştan çıkarsa da- çok dar bir anlamda da anlaşılmamalıdır. Endüstriyalizm, akla hemen kir pas içindeki atölye ve fabrikalarda şakırdayan büyük, hantal makineleri, kömür ve buhar gücü imgelerini getirir. Endüstriyalizm kavramı, bu tür konumlardan hiç de az olmamak üzere, tek güç kaynağının elektrik, kullanılan tek mekanize aygıtın da elektronik mikro devreler olduğu ortamlara da uygulanabilir. Dahası, endüstriyalizm yalnızca iş ortamını değil; ulaşım, iletişim ve gündelik ev yaşamını da etkiler.</a:t>
            </a:r>
            <a:endParaRPr lang="tr-TR" dirty="0"/>
          </a:p>
        </p:txBody>
      </p:sp>
    </p:spTree>
    <p:extLst>
      <p:ext uri="{BB962C8B-B14F-4D97-AF65-F5344CB8AC3E}">
        <p14:creationId xmlns:p14="http://schemas.microsoft.com/office/powerpoint/2010/main" val="1938285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Modernliğin küreselleşmesi</a:t>
            </a:r>
          </a:p>
        </p:txBody>
      </p:sp>
      <p:sp>
        <p:nvSpPr>
          <p:cNvPr id="3" name="İçerik Yer Tutucusu 2"/>
          <p:cNvSpPr>
            <a:spLocks noGrp="1"/>
          </p:cNvSpPr>
          <p:nvPr>
            <p:ph idx="1"/>
          </p:nvPr>
        </p:nvSpPr>
        <p:spPr/>
        <p:txBody>
          <a:bodyPr>
            <a:normAutofit fontScale="70000" lnSpcReduction="20000"/>
          </a:bodyPr>
          <a:lstStyle/>
          <a:p>
            <a:endParaRPr lang="tr-TR" dirty="0"/>
          </a:p>
          <a:p>
            <a:endParaRPr lang="tr-TR" dirty="0"/>
          </a:p>
          <a:p>
            <a:r>
              <a:rPr lang="tr-TR" dirty="0"/>
              <a:t>Modernlik yapısal olarak </a:t>
            </a:r>
            <a:r>
              <a:rPr lang="tr-TR" dirty="0" err="1"/>
              <a:t>küreselleştiricidir</a:t>
            </a:r>
            <a:r>
              <a:rPr lang="tr-TR" dirty="0"/>
              <a:t>; bu nitelik, modern kuramların en temel karakteristiklerinin bazılarında, özellikle, yerinden </a:t>
            </a:r>
            <a:r>
              <a:rPr lang="tr-TR" dirty="0" err="1"/>
              <a:t>çıkarılmışlıklan</a:t>
            </a:r>
            <a:r>
              <a:rPr lang="tr-TR" dirty="0"/>
              <a:t> ve </a:t>
            </a:r>
            <a:r>
              <a:rPr lang="tr-TR" dirty="0" err="1"/>
              <a:t>düşünümselliklerini</a:t>
            </a:r>
            <a:r>
              <a:rPr lang="tr-TR" dirty="0"/>
              <a:t> de kapsayacak biçimde, açıkça görülür. Ancak, küreselleşme tam olarak nedir ve bu olguyu en iyi biçimde nasıl kavramsallaştırabiliriz? Bu sorulan şimdi daha geniş biçimde ele alacağım; çünkü, küreselleşme süreçlerinin günümüzdeki merkezi önemi </a:t>
            </a:r>
            <a:r>
              <a:rPr lang="tr-TR" dirty="0" err="1"/>
              <a:t>toplumbilimsel</a:t>
            </a:r>
            <a:r>
              <a:rPr lang="tr-TR" dirty="0"/>
              <a:t> literatürde süregelen kavram tartışmalarında çok az ele alınmıştır. Daha önce değinilen bazı noktaları anımsayarak işe başlayabiliriz.</a:t>
            </a:r>
          </a:p>
          <a:p>
            <a:r>
              <a:rPr lang="tr-TR" dirty="0"/>
              <a:t>Toplumbilimcilerin gereğinden fazla güven besledikleri "toplum" düşüncesi (sınırlı bir sistem anlamında), toplumsal yaşamın zaman ve uzam üzerine nasıl düzenlendiğinin incelenmesi -zaman- uzam uzaklaşması sorunsalı- üzerinde yoğunlaşan bir başlangıç noktasıyla değiştirilmelidir. Zaman-uzam uzaklaşmasının kavramsal çerçevesi dikkatimizi </a:t>
            </a:r>
            <a:r>
              <a:rPr lang="tr-TR" i="1" dirty="0"/>
              <a:t>yerel katılımlar </a:t>
            </a:r>
            <a:r>
              <a:rPr lang="tr-TR" dirty="0"/>
              <a:t>(birliktelik ortamları) ve </a:t>
            </a:r>
            <a:r>
              <a:rPr lang="tr-TR" i="1" dirty="0"/>
              <a:t>uzak etkileşim </a:t>
            </a:r>
            <a:r>
              <a:rPr lang="tr-TR" dirty="0"/>
              <a:t>(varlık ve yokluk arası bağlantılar) arasındaki karmaşık ilişkilere yöneltir. Modern dönemde zaman-uzam uzaklaşması düzeyi, önceki bütün dönemlerden çok daha yüksektir. Yerel ve uzak toplumsal biçim ve olaylar arasındaki ilişkiler de buna uygun olarak "esnerler." Küreselleşme asıl olarak bu esneme sürecine işaret eder; farklı toplumsal bağlamlar ya da bölgeler arasındaki bağlantı biçimleri bir bütün olarak yerküre yüzeyinde şebeke- </a:t>
            </a:r>
            <a:r>
              <a:rPr lang="tr-TR" dirty="0" err="1"/>
              <a:t>leşir</a:t>
            </a:r>
            <a:r>
              <a:rPr lang="tr-TR" dirty="0"/>
              <a:t>.</a:t>
            </a:r>
          </a:p>
          <a:p>
            <a:r>
              <a:rPr lang="tr-TR" dirty="0"/>
              <a:t>Böylece küreselleşme, uzak yerleşimleri birbirlerine, yerel oluşumların millerce ötedeki olaylarla biçimlendirildiği ya da bunun tam tersinin söz konusu olduğu yollarla bağlayan dünya çapındaki toplumsal ilişkilerin yoğunlaşması olarak tanımlanabilir. </a:t>
            </a:r>
            <a:endParaRPr lang="tr-TR" dirty="0"/>
          </a:p>
        </p:txBody>
      </p:sp>
    </p:spTree>
    <p:extLst>
      <p:ext uri="{BB962C8B-B14F-4D97-AF65-F5344CB8AC3E}">
        <p14:creationId xmlns:p14="http://schemas.microsoft.com/office/powerpoint/2010/main" val="586656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Soyut sistemler ve mahremiyetin dönüşümü</a:t>
            </a:r>
          </a:p>
        </p:txBody>
      </p:sp>
      <p:sp>
        <p:nvSpPr>
          <p:cNvPr id="3" name="İçerik Yer Tutucusu 2"/>
          <p:cNvSpPr>
            <a:spLocks noGrp="1"/>
          </p:cNvSpPr>
          <p:nvPr>
            <p:ph idx="1"/>
          </p:nvPr>
        </p:nvSpPr>
        <p:spPr/>
        <p:txBody>
          <a:bodyPr>
            <a:normAutofit fontScale="85000" lnSpcReduction="20000"/>
          </a:bodyPr>
          <a:lstStyle/>
          <a:p>
            <a:endParaRPr lang="tr-TR" dirty="0"/>
          </a:p>
          <a:p>
            <a:endParaRPr lang="tr-TR" dirty="0"/>
          </a:p>
          <a:p>
            <a:r>
              <a:rPr lang="tr-TR" dirty="0"/>
              <a:t>Soyut sistemler, günlük yaşamda modem-öncesi düzenlerde bulunmayan ölçüde bir güvenlik sağlamışlardır. Bir kişi, Londra’dan uçağa binip yaklaşık on saat sonra Los Angeles’a ulaşabilir ve yalnızca yolculuğun güvenli olacağından değil, uçağın önceden belirlenene oldukça yakın bir sürede varacağı yere ulaşacağından da emin olabilir. Belki de bu yolcu, Los Angeles’ın nerede olduğuna ilişkin yalnızca belli belirsiz bir fikir sahibidir. Yolculuk için yalnızca birkaç hazırlığın yapılması (pasaport edinmek, vize, uçak bileti ve para) gerekecektir; izlenecek rota ile ilgili ise hiçbir bilgiye gerek yoktur. Uçağa binebilmek için çok miktarda "çevresel" bilgi </a:t>
            </a:r>
            <a:r>
              <a:rPr lang="tr-TR" dirty="0" smtClean="0"/>
              <a:t>gereklidir </a:t>
            </a:r>
            <a:r>
              <a:rPr lang="tr-TR" dirty="0"/>
              <a:t>ve bu bilgi de uzmanlık sistemlerinden günlük yaşam bağlamına ve eylemlerine süzülen bilgidir. Kişi, havaalanının, biletin ve bunların yanında diğer birçok şeyin de ne olduğunu bilmek zorundadır. Ancak, yolculuğun güvenliği, bunu olası kılan teknik araç gereç üstüne bir uzmanlığa dayanmaz.</a:t>
            </a:r>
          </a:p>
          <a:p>
            <a:r>
              <a:rPr lang="tr-TR" dirty="0"/>
              <a:t>Bunu, üç ya da dört yüzyıl önce aynı yolculuğa kalkışan bir maceraperestin durumuyla karşılaştırın... Söz konusu kişi "uzman" da olsa, nereye yolculuk ettiğine ilişkin çok az bir fikri olacaktı ve "gezi" kavramı garip bir biçimde amacına aykırı bir anlam belirtecekti. Gezi tehlikelerle dolu ve felaket ya da ölüm riski ise oldukça yüksek olacaktı. Fiziksel yönden güçlü, dirençli ve yolculuğun yürütülmesine yönelik becerilere sahip olmayan hiç kimse bu tür bir yolculuğa katılamayacaktı.</a:t>
            </a:r>
            <a:endParaRPr lang="tr-TR" dirty="0"/>
          </a:p>
        </p:txBody>
      </p:sp>
    </p:spTree>
    <p:extLst>
      <p:ext uri="{BB962C8B-B14F-4D97-AF65-F5344CB8AC3E}">
        <p14:creationId xmlns:p14="http://schemas.microsoft.com/office/powerpoint/2010/main" val="2466859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sv-SE" dirty="0"/>
              <a:t>Modern dünyada risk ve tehlike</a:t>
            </a:r>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endParaRPr lang="tr-TR" dirty="0"/>
          </a:p>
          <a:p>
            <a:r>
              <a:rPr lang="tr-TR" dirty="0"/>
              <a:t>Çağdaş dünyanın </a:t>
            </a:r>
            <a:r>
              <a:rPr lang="tr-TR" dirty="0" err="1"/>
              <a:t>Lasch'ın</a:t>
            </a:r>
            <a:r>
              <a:rPr lang="tr-TR" dirty="0"/>
              <a:t> sözünü ettiği "tehditkâr görünümünü" nasıl incelememiz gerekiyor? Böyle bir inceleme, modernliğin aşağıdaki gibi sıralanabilecek olan özgül risk profiline daha ayrıntılı bakmak anlamına gelir:</a:t>
            </a:r>
          </a:p>
          <a:p>
            <a:r>
              <a:rPr lang="tr-TR" dirty="0"/>
              <a:t>1 </a:t>
            </a:r>
            <a:r>
              <a:rPr lang="tr-TR" i="1" dirty="0"/>
              <a:t>.Riskin, yoğunluk </a:t>
            </a:r>
            <a:r>
              <a:rPr lang="tr-TR" dirty="0"/>
              <a:t>anlamında küreselleşmesi: Örneğin, nükleer savaş insanoğlunun varlığını tehdit edebilmektedir.</a:t>
            </a:r>
          </a:p>
          <a:p>
            <a:r>
              <a:rPr lang="tr-TR" dirty="0"/>
              <a:t>2. </a:t>
            </a:r>
            <a:r>
              <a:rPr lang="tr-TR" i="1" dirty="0"/>
              <a:t>Riskin, </a:t>
            </a:r>
            <a:r>
              <a:rPr lang="tr-TR" dirty="0"/>
              <a:t>gezegenimiz üzerindeki herkesi, en azından çok sayıda kişiyi etkileyebilecek nitelikteki </a:t>
            </a:r>
            <a:r>
              <a:rPr lang="tr-TR" i="1" dirty="0" err="1"/>
              <a:t>raslantısal</a:t>
            </a:r>
            <a:r>
              <a:rPr lang="tr-TR" i="1" dirty="0"/>
              <a:t> olay sayısının çoğalması </a:t>
            </a:r>
            <a:r>
              <a:rPr lang="tr-TR" dirty="0"/>
              <a:t>anlamında </a:t>
            </a:r>
            <a:r>
              <a:rPr lang="tr-TR" i="1" dirty="0"/>
              <a:t>küreselleşmesi</a:t>
            </a:r>
            <a:r>
              <a:rPr lang="tr-TR" dirty="0"/>
              <a:t>: Örnek olarak, küresel </a:t>
            </a:r>
            <a:r>
              <a:rPr lang="tr-TR" dirty="0" err="1"/>
              <a:t>işbölü</a:t>
            </a:r>
            <a:r>
              <a:rPr lang="tr-TR" dirty="0"/>
              <a:t>- </a:t>
            </a:r>
            <a:r>
              <a:rPr lang="tr-TR" dirty="0" err="1"/>
              <a:t>mündeki</a:t>
            </a:r>
            <a:r>
              <a:rPr lang="tr-TR" dirty="0"/>
              <a:t> değişmeler.</a:t>
            </a:r>
          </a:p>
          <a:p>
            <a:r>
              <a:rPr lang="tr-TR" dirty="0"/>
              <a:t>3. </a:t>
            </a:r>
            <a:r>
              <a:rPr lang="tr-TR" i="1" dirty="0"/>
              <a:t>Yaratılmış çevreden </a:t>
            </a:r>
            <a:r>
              <a:rPr lang="tr-TR" dirty="0"/>
              <a:t>ya da </a:t>
            </a:r>
            <a:r>
              <a:rPr lang="tr-TR" i="1" dirty="0"/>
              <a:t>toplumsallaşmış doğadan </a:t>
            </a:r>
            <a:r>
              <a:rPr lang="tr-TR" dirty="0"/>
              <a:t>kaynaklanan risk: İnsan bilgisinin maddi çevreye girmesi.</a:t>
            </a:r>
          </a:p>
          <a:p>
            <a:r>
              <a:rPr lang="tr-TR" dirty="0"/>
              <a:t>4. Milyonların yaşam şansını etkileyen </a:t>
            </a:r>
            <a:r>
              <a:rPr lang="tr-TR" i="1" dirty="0"/>
              <a:t>kurumsallaşmış risk ortamlarının </a:t>
            </a:r>
            <a:r>
              <a:rPr lang="tr-TR" dirty="0"/>
              <a:t>gelişimi: Örneğin, yatırım pazarlan.</a:t>
            </a:r>
          </a:p>
          <a:p>
            <a:r>
              <a:rPr lang="tr-TR" dirty="0"/>
              <a:t>5. </a:t>
            </a:r>
            <a:r>
              <a:rPr lang="tr-TR" i="1" dirty="0"/>
              <a:t>Riskin, risk olarak bilinmesi: </a:t>
            </a:r>
            <a:r>
              <a:rPr lang="tr-TR" dirty="0"/>
              <a:t>Riskler içindeki "bilgi boşlukları" dinsel bilgiler ya da sihir yoluyla "kesinlikler" haline çevrilemez.</a:t>
            </a:r>
          </a:p>
          <a:p>
            <a:r>
              <a:rPr lang="tr-TR" dirty="0"/>
              <a:t>6. </a:t>
            </a:r>
            <a:r>
              <a:rPr lang="tr-TR" i="1" dirty="0"/>
              <a:t>Yaygınlaşmış risk bilgisi: </a:t>
            </a:r>
            <a:r>
              <a:rPr lang="tr-TR" dirty="0"/>
              <a:t>Ortak olarak karşılaştığımız tehlikeler geniş kitlelerce bilinmektedir.</a:t>
            </a:r>
          </a:p>
          <a:p>
            <a:r>
              <a:rPr lang="tr-TR" dirty="0"/>
              <a:t>7. </a:t>
            </a:r>
            <a:r>
              <a:rPr lang="tr-TR" i="1" dirty="0"/>
              <a:t>Uzmanlığın sınırlılıklarının bilinmesi: </a:t>
            </a:r>
            <a:r>
              <a:rPr lang="tr-TR" dirty="0"/>
              <a:t>Hiçbir uzmanlık sistemi, uzmanlık ilkelerinin uygulama sonuçlan açısından tümüyle uzman olamaz.</a:t>
            </a:r>
            <a:endParaRPr lang="tr-TR" dirty="0"/>
          </a:p>
        </p:txBody>
      </p:sp>
    </p:spTree>
    <p:extLst>
      <p:ext uri="{BB962C8B-B14F-4D97-AF65-F5344CB8AC3E}">
        <p14:creationId xmlns:p14="http://schemas.microsoft.com/office/powerpoint/2010/main" val="24819079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16</TotalTime>
  <Words>2158</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Rockwell</vt:lpstr>
      <vt:lpstr>Rockwell Condensed</vt:lpstr>
      <vt:lpstr>Wingdings</vt:lpstr>
      <vt:lpstr>Wood Type Yazı Tipi</vt:lpstr>
      <vt:lpstr>Modernliğin sonuçları</vt:lpstr>
      <vt:lpstr>Toplumbilim ve modernlik</vt:lpstr>
      <vt:lpstr>Modernlik, zaman ve uzam</vt:lpstr>
      <vt:lpstr>Güven</vt:lpstr>
      <vt:lpstr>Modernlik mi yoksa post-modernlik mi?</vt:lpstr>
      <vt:lpstr>Modernliğin kurumsal boyutları</vt:lpstr>
      <vt:lpstr>Modernliğin küreselleşmesi</vt:lpstr>
      <vt:lpstr>Soyut sistemler ve mahremiyetin dönüşümü</vt:lpstr>
      <vt:lpstr>Modern dünyada risk ve tehlike</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Modernliğin sonuçları</dc:title>
  <dc:creator>sukru ozubek</dc:creator>
  <cp:lastModifiedBy>sukru ozubek</cp:lastModifiedBy>
  <cp:revision>3</cp:revision>
  <dcterms:created xsi:type="dcterms:W3CDTF">2019-10-13T18:10:56Z</dcterms:created>
  <dcterms:modified xsi:type="dcterms:W3CDTF">2019-10-13T18:27:27Z</dcterms:modified>
</cp:coreProperties>
</file>