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82" r:id="rId3"/>
    <p:sldId id="283" r:id="rId4"/>
    <p:sldId id="259" r:id="rId5"/>
    <p:sldId id="260" r:id="rId6"/>
    <p:sldId id="261" r:id="rId7"/>
    <p:sldId id="262" r:id="rId8"/>
    <p:sldId id="284" r:id="rId9"/>
    <p:sldId id="263" r:id="rId10"/>
    <p:sldId id="285" r:id="rId11"/>
    <p:sldId id="264" r:id="rId12"/>
    <p:sldId id="265" r:id="rId13"/>
    <p:sldId id="266" r:id="rId14"/>
    <p:sldId id="267" r:id="rId15"/>
    <p:sldId id="270" r:id="rId16"/>
    <p:sldId id="268" r:id="rId17"/>
    <p:sldId id="286" r:id="rId18"/>
    <p:sldId id="269" r:id="rId19"/>
    <p:sldId id="287" r:id="rId20"/>
    <p:sldId id="271" r:id="rId21"/>
    <p:sldId id="272" r:id="rId22"/>
    <p:sldId id="274" r:id="rId23"/>
    <p:sldId id="275" r:id="rId24"/>
    <p:sldId id="276" r:id="rId25"/>
    <p:sldId id="277" r:id="rId26"/>
    <p:sldId id="278" r:id="rId27"/>
    <p:sldId id="279" r:id="rId28"/>
    <p:sldId id="280" r:id="rId29"/>
    <p:sldId id="281" r:id="rId30"/>
    <p:sldId id="288"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2118" y="-4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E9569-98B3-4A03-8A1C-88434814EDD6}" type="datetimeFigureOut">
              <a:rPr lang="tr-TR" smtClean="0"/>
              <a:t>28.11.2017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E4DF6-A5D2-4589-81EF-B7D76D859F7E}" type="slidenum">
              <a:rPr lang="tr-TR" smtClean="0"/>
              <a:t>‹#›</a:t>
            </a:fld>
            <a:endParaRPr lang="tr-TR"/>
          </a:p>
        </p:txBody>
      </p:sp>
    </p:spTree>
    <p:extLst>
      <p:ext uri="{BB962C8B-B14F-4D97-AF65-F5344CB8AC3E}">
        <p14:creationId xmlns:p14="http://schemas.microsoft.com/office/powerpoint/2010/main" val="9680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smtClean="0"/>
          </a:p>
        </p:txBody>
      </p:sp>
      <p:sp>
        <p:nvSpPr>
          <p:cNvPr id="1126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562489-5CF1-4B27-B6CB-252F25397259}" type="slidenum">
              <a:rPr lang="en-US" altLang="tr-TR"/>
              <a:pPr eaLnBrk="1" hangingPunct="1"/>
              <a:t>1</a:t>
            </a:fld>
            <a:endParaRPr lang="en-US" altLang="tr-TR"/>
          </a:p>
        </p:txBody>
      </p:sp>
    </p:spTree>
    <p:extLst>
      <p:ext uri="{BB962C8B-B14F-4D97-AF65-F5344CB8AC3E}">
        <p14:creationId xmlns:p14="http://schemas.microsoft.com/office/powerpoint/2010/main" val="46737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7"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tr-T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tr-TR">
              <a:solidFill>
                <a:srgbClr val="94C600"/>
              </a:solidFill>
            </a:endParaRPr>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0A7EF263-001D-4227-952A-4B91865C6AB9}" type="slidenum">
              <a:rPr lang="tr-TR">
                <a:solidFill>
                  <a:srgbClr val="94C600"/>
                </a:solidFill>
              </a:rPr>
              <a:pPr>
                <a:defRPr/>
              </a:pPr>
              <a:t>‹#›</a:t>
            </a:fld>
            <a:endParaRPr lang="tr-TR">
              <a:solidFill>
                <a:srgbClr val="94C600"/>
              </a:solidFill>
            </a:endParaRPr>
          </a:p>
        </p:txBody>
      </p:sp>
    </p:spTree>
    <p:extLst>
      <p:ext uri="{BB962C8B-B14F-4D97-AF65-F5344CB8AC3E}">
        <p14:creationId xmlns:p14="http://schemas.microsoft.com/office/powerpoint/2010/main" val="24586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4FB72353-5C1E-4484-B464-F2F654B6CFFA}" type="slidenum">
              <a:rPr lang="tr-TR"/>
              <a:pPr>
                <a:defRPr/>
              </a:pPr>
              <a:t>‹#›</a:t>
            </a:fld>
            <a:endParaRPr lang="tr-TR"/>
          </a:p>
        </p:txBody>
      </p:sp>
    </p:spTree>
    <p:extLst>
      <p:ext uri="{BB962C8B-B14F-4D97-AF65-F5344CB8AC3E}">
        <p14:creationId xmlns:p14="http://schemas.microsoft.com/office/powerpoint/2010/main" val="4160893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7"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7BB1FA44-FB06-4BBB-962F-6F33AEBD058C}" type="slidenum">
              <a:rPr lang="tr-TR"/>
              <a:pPr>
                <a:defRPr/>
              </a:pPr>
              <a:t>‹#›</a:t>
            </a:fld>
            <a:endParaRPr lang="tr-TR"/>
          </a:p>
        </p:txBody>
      </p:sp>
    </p:spTree>
    <p:extLst>
      <p:ext uri="{BB962C8B-B14F-4D97-AF65-F5344CB8AC3E}">
        <p14:creationId xmlns:p14="http://schemas.microsoft.com/office/powerpoint/2010/main" val="1559177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endParaRPr lang="tr-TR"/>
          </a:p>
        </p:txBody>
      </p:sp>
      <p:sp>
        <p:nvSpPr>
          <p:cNvPr id="6" name="Footer Placeholder 4"/>
          <p:cNvSpPr>
            <a:spLocks noGrp="1"/>
          </p:cNvSpPr>
          <p:nvPr>
            <p:ph type="ftr" sz="quarter" idx="16"/>
          </p:nvPr>
        </p:nvSpPr>
        <p:spPr/>
        <p:txBody>
          <a:bodyPr/>
          <a:lstStyle>
            <a:lvl1pPr>
              <a:defRPr/>
            </a:lvl1pPr>
          </a:lstStyle>
          <a:p>
            <a:pPr>
              <a:defRPr/>
            </a:pPr>
            <a:endParaRPr lang="tr-TR">
              <a:solidFill>
                <a:srgbClr val="94C600"/>
              </a:solidFill>
            </a:endParaRPr>
          </a:p>
        </p:txBody>
      </p:sp>
      <p:sp>
        <p:nvSpPr>
          <p:cNvPr id="7" name="Slide Number Placeholder 5"/>
          <p:cNvSpPr>
            <a:spLocks noGrp="1"/>
          </p:cNvSpPr>
          <p:nvPr>
            <p:ph type="sldNum" sz="quarter" idx="17"/>
          </p:nvPr>
        </p:nvSpPr>
        <p:spPr/>
        <p:txBody>
          <a:bodyPr/>
          <a:lstStyle>
            <a:lvl1pPr>
              <a:defRPr/>
            </a:lvl1pPr>
          </a:lstStyle>
          <a:p>
            <a:pPr>
              <a:defRPr/>
            </a:pPr>
            <a:fld id="{CD47E75A-81EA-43FB-A02C-84A754D8556E}" type="slidenum">
              <a:rPr lang="tr-TR"/>
              <a:pPr>
                <a:defRPr/>
              </a:pPr>
              <a:t>‹#›</a:t>
            </a:fld>
            <a:endParaRPr lang="tr-TR"/>
          </a:p>
        </p:txBody>
      </p:sp>
    </p:spTree>
    <p:extLst>
      <p:ext uri="{BB962C8B-B14F-4D97-AF65-F5344CB8AC3E}">
        <p14:creationId xmlns:p14="http://schemas.microsoft.com/office/powerpoint/2010/main" val="357434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9" y="2316009"/>
            <a:ext cx="3055717"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endParaRPr lang="tr-TR"/>
          </a:p>
        </p:txBody>
      </p:sp>
      <p:sp>
        <p:nvSpPr>
          <p:cNvPr id="8"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9" name="Slide Number Placeholder 5"/>
          <p:cNvSpPr>
            <a:spLocks noGrp="1"/>
          </p:cNvSpPr>
          <p:nvPr>
            <p:ph type="sldNum" sz="quarter" idx="12"/>
          </p:nvPr>
        </p:nvSpPr>
        <p:spPr/>
        <p:txBody>
          <a:bodyPr/>
          <a:lstStyle>
            <a:lvl1pPr>
              <a:defRPr/>
            </a:lvl1pPr>
          </a:lstStyle>
          <a:p>
            <a:pPr>
              <a:defRPr/>
            </a:pPr>
            <a:fld id="{516B06F1-5FB9-4CF4-A0A0-6841265D5908}" type="slidenum">
              <a:rPr lang="tr-TR"/>
              <a:pPr>
                <a:defRPr/>
              </a:pPr>
              <a:t>‹#›</a:t>
            </a:fld>
            <a:endParaRPr lang="tr-TR"/>
          </a:p>
        </p:txBody>
      </p:sp>
    </p:spTree>
    <p:extLst>
      <p:ext uri="{BB962C8B-B14F-4D97-AF65-F5344CB8AC3E}">
        <p14:creationId xmlns:p14="http://schemas.microsoft.com/office/powerpoint/2010/main" val="13197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endParaRPr lang="tr-TR"/>
          </a:p>
        </p:txBody>
      </p:sp>
      <p:sp>
        <p:nvSpPr>
          <p:cNvPr id="4"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5" name="Slide Number Placeholder 5"/>
          <p:cNvSpPr>
            <a:spLocks noGrp="1"/>
          </p:cNvSpPr>
          <p:nvPr>
            <p:ph type="sldNum" sz="quarter" idx="12"/>
          </p:nvPr>
        </p:nvSpPr>
        <p:spPr/>
        <p:txBody>
          <a:bodyPr/>
          <a:lstStyle>
            <a:lvl1pPr>
              <a:defRPr/>
            </a:lvl1pPr>
          </a:lstStyle>
          <a:p>
            <a:pPr>
              <a:defRPr/>
            </a:pPr>
            <a:fld id="{2B252356-4706-46DA-97E8-F30090C45460}" type="slidenum">
              <a:rPr lang="tr-TR"/>
              <a:pPr>
                <a:defRPr/>
              </a:pPr>
              <a:t>‹#›</a:t>
            </a:fld>
            <a:endParaRPr lang="tr-TR"/>
          </a:p>
        </p:txBody>
      </p:sp>
    </p:spTree>
    <p:extLst>
      <p:ext uri="{BB962C8B-B14F-4D97-AF65-F5344CB8AC3E}">
        <p14:creationId xmlns:p14="http://schemas.microsoft.com/office/powerpoint/2010/main" val="294680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p>
        </p:txBody>
      </p:sp>
      <p:sp>
        <p:nvSpPr>
          <p:cNvPr id="3"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4" name="Slide Number Placeholder 5"/>
          <p:cNvSpPr>
            <a:spLocks noGrp="1"/>
          </p:cNvSpPr>
          <p:nvPr>
            <p:ph type="sldNum" sz="quarter" idx="12"/>
          </p:nvPr>
        </p:nvSpPr>
        <p:spPr/>
        <p:txBody>
          <a:bodyPr/>
          <a:lstStyle>
            <a:lvl1pPr>
              <a:defRPr/>
            </a:lvl1pPr>
          </a:lstStyle>
          <a:p>
            <a:pPr>
              <a:defRPr/>
            </a:pPr>
            <a:fld id="{E13C1119-0F78-4A47-8651-6A41258B3F7C}" type="slidenum">
              <a:rPr lang="tr-TR"/>
              <a:pPr>
                <a:defRPr/>
              </a:pPr>
              <a:t>‹#›</a:t>
            </a:fld>
            <a:endParaRPr lang="tr-TR"/>
          </a:p>
        </p:txBody>
      </p:sp>
    </p:spTree>
    <p:extLst>
      <p:ext uri="{BB962C8B-B14F-4D97-AF65-F5344CB8AC3E}">
        <p14:creationId xmlns:p14="http://schemas.microsoft.com/office/powerpoint/2010/main" val="3714925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1145894" y="856527"/>
            <a:ext cx="3090440" cy="51507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4739833" y="2657436"/>
            <a:ext cx="3304572" cy="1463153"/>
          </a:xfrm>
        </p:spPr>
        <p:txBody>
          <a:bodyPr>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5"/>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8" name="Date Placeholder 4"/>
          <p:cNvSpPr>
            <a:spLocks noGrp="1"/>
          </p:cNvSpPr>
          <p:nvPr>
            <p:ph type="dt" sz="half" idx="10"/>
          </p:nvPr>
        </p:nvSpPr>
        <p:spPr/>
        <p:txBody>
          <a:bodyPr/>
          <a:lstStyle>
            <a:lvl1pPr>
              <a:defRPr/>
            </a:lvl1pPr>
          </a:lstStyle>
          <a:p>
            <a:pPr>
              <a:defRPr/>
            </a:pPr>
            <a:endParaRPr lang="tr-TR"/>
          </a:p>
        </p:txBody>
      </p:sp>
      <p:sp>
        <p:nvSpPr>
          <p:cNvPr id="49" name="Slide Number Placeholder 6"/>
          <p:cNvSpPr>
            <a:spLocks noGrp="1"/>
          </p:cNvSpPr>
          <p:nvPr>
            <p:ph type="sldNum" sz="quarter" idx="11"/>
          </p:nvPr>
        </p:nvSpPr>
        <p:spPr/>
        <p:txBody>
          <a:bodyPr/>
          <a:lstStyle>
            <a:lvl1pPr>
              <a:defRPr/>
            </a:lvl1pPr>
          </a:lstStyle>
          <a:p>
            <a:pPr>
              <a:defRPr/>
            </a:pPr>
            <a:fld id="{F1669253-6F97-4C72-A307-CC950F28C3C5}" type="slidenum">
              <a:rPr lang="tr-TR"/>
              <a:pPr>
                <a:defRPr/>
              </a:pPr>
              <a:t>‹#›</a:t>
            </a:fld>
            <a:endParaRPr lang="tr-TR"/>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tr-TR">
              <a:solidFill>
                <a:srgbClr val="94C600"/>
              </a:solidFill>
            </a:endParaRPr>
          </a:p>
        </p:txBody>
      </p:sp>
    </p:spTree>
    <p:extLst>
      <p:ext uri="{BB962C8B-B14F-4D97-AF65-F5344CB8AC3E}">
        <p14:creationId xmlns:p14="http://schemas.microsoft.com/office/powerpoint/2010/main" val="57127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10"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4734632"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8" name="Date Placeholder 4"/>
          <p:cNvSpPr>
            <a:spLocks noGrp="1"/>
          </p:cNvSpPr>
          <p:nvPr>
            <p:ph type="dt" sz="half" idx="10"/>
          </p:nvPr>
        </p:nvSpPr>
        <p:spPr/>
        <p:txBody>
          <a:bodyPr/>
          <a:lstStyle>
            <a:lvl1pPr>
              <a:defRPr/>
            </a:lvl1pPr>
          </a:lstStyle>
          <a:p>
            <a:pPr>
              <a:defRPr/>
            </a:pPr>
            <a:endParaRPr lang="tr-T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tr-TR">
              <a:solidFill>
                <a:srgbClr val="94C600"/>
              </a:solidFill>
            </a:endParaRPr>
          </a:p>
        </p:txBody>
      </p:sp>
      <p:sp>
        <p:nvSpPr>
          <p:cNvPr id="50" name="Slide Number Placeholder 6"/>
          <p:cNvSpPr>
            <a:spLocks noGrp="1"/>
          </p:cNvSpPr>
          <p:nvPr>
            <p:ph type="sldNum" sz="quarter" idx="12"/>
          </p:nvPr>
        </p:nvSpPr>
        <p:spPr/>
        <p:txBody>
          <a:bodyPr/>
          <a:lstStyle>
            <a:lvl1pPr>
              <a:defRPr/>
            </a:lvl1pPr>
          </a:lstStyle>
          <a:p>
            <a:pPr>
              <a:defRPr/>
            </a:pPr>
            <a:fld id="{F2C528C2-F916-4580-A844-38A79E330B1A}" type="slidenum">
              <a:rPr lang="tr-TR"/>
              <a:pPr>
                <a:defRPr/>
              </a:pPr>
              <a:t>‹#›</a:t>
            </a:fld>
            <a:endParaRPr lang="tr-TR"/>
          </a:p>
        </p:txBody>
      </p:sp>
    </p:spTree>
    <p:extLst>
      <p:ext uri="{BB962C8B-B14F-4D97-AF65-F5344CB8AC3E}">
        <p14:creationId xmlns:p14="http://schemas.microsoft.com/office/powerpoint/2010/main" val="207407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9023ECB2-B5F0-47FD-8D6B-C0A3758675E3}" type="slidenum">
              <a:rPr lang="tr-TR"/>
              <a:pPr>
                <a:defRPr/>
              </a:pPr>
              <a:t>‹#›</a:t>
            </a:fld>
            <a:endParaRPr lang="tr-TR"/>
          </a:p>
        </p:txBody>
      </p:sp>
    </p:spTree>
    <p:extLst>
      <p:ext uri="{BB962C8B-B14F-4D97-AF65-F5344CB8AC3E}">
        <p14:creationId xmlns:p14="http://schemas.microsoft.com/office/powerpoint/2010/main" val="118967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94C600"/>
              </a:solidFill>
            </a:endParaRPr>
          </a:p>
        </p:txBody>
      </p:sp>
      <p:sp>
        <p:nvSpPr>
          <p:cNvPr id="6" name="Slide Number Placeholder 5"/>
          <p:cNvSpPr>
            <a:spLocks noGrp="1"/>
          </p:cNvSpPr>
          <p:nvPr>
            <p:ph type="sldNum" sz="quarter" idx="12"/>
          </p:nvPr>
        </p:nvSpPr>
        <p:spPr/>
        <p:txBody>
          <a:bodyPr/>
          <a:lstStyle>
            <a:lvl1pPr>
              <a:defRPr/>
            </a:lvl1pPr>
          </a:lstStyle>
          <a:p>
            <a:pPr>
              <a:defRPr/>
            </a:pPr>
            <a:fld id="{F1687A14-69F4-4D35-99B5-E5B46E7E8341}" type="slidenum">
              <a:rPr lang="tr-TR"/>
              <a:pPr>
                <a:defRPr/>
              </a:pPr>
              <a:t>‹#›</a:t>
            </a:fld>
            <a:endParaRPr lang="tr-TR"/>
          </a:p>
        </p:txBody>
      </p:sp>
    </p:spTree>
    <p:extLst>
      <p:ext uri="{BB962C8B-B14F-4D97-AF65-F5344CB8AC3E}">
        <p14:creationId xmlns:p14="http://schemas.microsoft.com/office/powerpoint/2010/main" val="324739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28.11.2017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base">
              <a:spcBef>
                <a:spcPct val="0"/>
              </a:spcBef>
              <a:spcAft>
                <a:spcPct val="0"/>
              </a:spcAft>
              <a:defRPr/>
            </a:pPr>
            <a:endParaRPr lang="tr-TR">
              <a:latin typeface="Arial" charset="0"/>
            </a:endParaRP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defRPr>
            </a:lvl1pPr>
          </a:lstStyle>
          <a:p>
            <a:pPr fontAlgn="base">
              <a:spcBef>
                <a:spcPct val="0"/>
              </a:spcBef>
              <a:spcAft>
                <a:spcPct val="0"/>
              </a:spcAft>
              <a:defRPr/>
            </a:pPr>
            <a:endParaRPr lang="tr-TR">
              <a:solidFill>
                <a:srgbClr val="94C600"/>
              </a:solidFill>
              <a:latin typeface="Arial" charset="0"/>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smtClean="0">
                <a:solidFill>
                  <a:srgbClr val="FEFEFE"/>
                </a:solidFill>
              </a:defRPr>
            </a:lvl1pPr>
          </a:lstStyle>
          <a:p>
            <a:pPr fontAlgn="base">
              <a:spcBef>
                <a:spcPct val="0"/>
              </a:spcBef>
              <a:spcAft>
                <a:spcPct val="0"/>
              </a:spcAft>
              <a:defRPr/>
            </a:pPr>
            <a:fld id="{E723815B-7860-419B-9C50-72EA09CD4B85}" type="slidenum">
              <a:rPr lang="tr-TR">
                <a:latin typeface="Arial" charset="0"/>
              </a:rPr>
              <a:pPr fontAlgn="base">
                <a:spcBef>
                  <a:spcPct val="0"/>
                </a:spcBef>
                <a:spcAft>
                  <a:spcPct val="0"/>
                </a:spcAft>
                <a:defRPr/>
              </a:pPr>
              <a:t>‹#›</a:t>
            </a:fld>
            <a:endParaRPr lang="tr-TR">
              <a:latin typeface="Arial" charset="0"/>
            </a:endParaRPr>
          </a:p>
        </p:txBody>
      </p:sp>
    </p:spTree>
    <p:extLst>
      <p:ext uri="{BB962C8B-B14F-4D97-AF65-F5344CB8AC3E}">
        <p14:creationId xmlns:p14="http://schemas.microsoft.com/office/powerpoint/2010/main" val="426621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68313" y="1557338"/>
            <a:ext cx="82073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600" dirty="0">
                <a:latin typeface="Arial Black" panose="020B0A04020102020204" pitchFamily="34" charset="0"/>
              </a:rPr>
              <a:t>BİTKİ TANIMA VE DEĞERLENDİRME II </a:t>
            </a:r>
          </a:p>
          <a:p>
            <a:pPr algn="ctr"/>
            <a:endParaRPr lang="tr-TR" altLang="tr-TR" sz="3600" dirty="0">
              <a:latin typeface="Arial Black" panose="020B0A04020102020204" pitchFamily="34" charset="0"/>
            </a:endParaRPr>
          </a:p>
          <a:p>
            <a:pPr algn="ctr"/>
            <a:r>
              <a:rPr lang="tr-TR" altLang="tr-TR" sz="3600" dirty="0">
                <a:latin typeface="Arial Black" panose="020B0A04020102020204" pitchFamily="34" charset="0"/>
              </a:rPr>
              <a:t> DERS </a:t>
            </a:r>
            <a:r>
              <a:rPr lang="tr-TR" altLang="tr-TR" sz="3600" dirty="0" smtClean="0">
                <a:latin typeface="Arial Black" panose="020B0A04020102020204" pitchFamily="34" charset="0"/>
              </a:rPr>
              <a:t>NOTLARI-V</a:t>
            </a:r>
            <a:endParaRPr lang="tr-TR" altLang="tr-TR" sz="3600" dirty="0">
              <a:latin typeface="Arial Black" panose="020B0A04020102020204" pitchFamily="34" charset="0"/>
            </a:endParaRPr>
          </a:p>
          <a:p>
            <a:pPr algn="ctr"/>
            <a:r>
              <a:rPr lang="tr-TR" altLang="tr-TR" sz="3600" dirty="0" smtClean="0">
                <a:latin typeface="Arial Black" panose="020B0A04020102020204" pitchFamily="34" charset="0"/>
              </a:rPr>
              <a:t>(CEDRUS) </a:t>
            </a:r>
            <a:endParaRPr lang="tr-TR" altLang="tr-TR" sz="3600" dirty="0">
              <a:latin typeface="Arial Black" panose="020B0A04020102020204" pitchFamily="34" charset="0"/>
            </a:endParaRPr>
          </a:p>
          <a:p>
            <a:r>
              <a:rPr lang="tr-TR" altLang="tr-TR" b="1" dirty="0">
                <a:latin typeface="Times New Roman" panose="02020603050405020304" pitchFamily="18" charset="0"/>
              </a:rPr>
              <a:t>                 </a:t>
            </a:r>
          </a:p>
          <a:p>
            <a:endParaRPr lang="tr-TR" altLang="tr-TR" b="1" dirty="0">
              <a:latin typeface="Times New Roman" panose="02020603050405020304" pitchFamily="18" charset="0"/>
            </a:endParaRPr>
          </a:p>
          <a:p>
            <a:endParaRPr lang="tr-TR" altLang="tr-TR" b="1" dirty="0">
              <a:latin typeface="Times New Roman" panose="02020603050405020304" pitchFamily="18" charset="0"/>
            </a:endParaRPr>
          </a:p>
        </p:txBody>
      </p:sp>
    </p:spTree>
    <p:extLst>
      <p:ext uri="{BB962C8B-B14F-4D97-AF65-F5344CB8AC3E}">
        <p14:creationId xmlns:p14="http://schemas.microsoft.com/office/powerpoint/2010/main" val="2812843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ERSLER\Dendroloji\Ders4\cedatl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974" y="680098"/>
            <a:ext cx="3962474" cy="5759720"/>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446446" y="836712"/>
            <a:ext cx="433387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tr-TR" altLang="tr-TR" sz="1800" b="1" i="1" dirty="0" err="1">
                <a:cs typeface="Times New Roman" panose="02020603050405020304" pitchFamily="18" charset="0"/>
              </a:rPr>
              <a:t>Cedrus</a:t>
            </a:r>
            <a:r>
              <a:rPr lang="tr-TR" altLang="tr-TR" sz="1800" b="1" i="1" dirty="0">
                <a:cs typeface="Times New Roman" panose="02020603050405020304" pitchFamily="18" charset="0"/>
              </a:rPr>
              <a:t> </a:t>
            </a:r>
            <a:r>
              <a:rPr lang="tr-TR" altLang="tr-TR" sz="1800" b="1" i="1" dirty="0" err="1">
                <a:cs typeface="Times New Roman" panose="02020603050405020304" pitchFamily="18" charset="0"/>
              </a:rPr>
              <a:t>atlantica</a:t>
            </a:r>
            <a:r>
              <a:rPr lang="tr-TR" altLang="tr-TR" sz="1800" b="1" i="1" dirty="0">
                <a:cs typeface="Times New Roman" panose="02020603050405020304" pitchFamily="18" charset="0"/>
              </a:rPr>
              <a:t> </a:t>
            </a:r>
            <a:r>
              <a:rPr lang="tr-TR" altLang="tr-TR" sz="1800" b="1" i="1" dirty="0" err="1" smtClean="0">
                <a:cs typeface="Times New Roman" panose="02020603050405020304" pitchFamily="18" charset="0"/>
              </a:rPr>
              <a:t>Manetti</a:t>
            </a:r>
            <a:endParaRPr lang="tr-TR" altLang="tr-TR" sz="1800" b="1" i="1" dirty="0" smtClean="0">
              <a:cs typeface="Times New Roman" panose="02020603050405020304" pitchFamily="18" charset="0"/>
            </a:endParaRPr>
          </a:p>
          <a:p>
            <a:pPr algn="just" eaLnBrk="0" hangingPunct="0">
              <a:spcBef>
                <a:spcPct val="50000"/>
              </a:spcBef>
            </a:pPr>
            <a:r>
              <a:rPr lang="tr-TR" altLang="tr-TR" sz="1800" b="1" i="1" dirty="0" smtClean="0">
                <a:cs typeface="Times New Roman" panose="02020603050405020304" pitchFamily="18" charset="0"/>
              </a:rPr>
              <a:t>Atlas </a:t>
            </a:r>
            <a:r>
              <a:rPr lang="tr-TR" altLang="tr-TR" sz="1800" b="1" i="1" dirty="0">
                <a:cs typeface="Times New Roman" panose="02020603050405020304" pitchFamily="18" charset="0"/>
              </a:rPr>
              <a:t>Sediri</a:t>
            </a:r>
          </a:p>
        </p:txBody>
      </p:sp>
      <p:sp>
        <p:nvSpPr>
          <p:cNvPr id="5125" name="Text Box 5"/>
          <p:cNvSpPr txBox="1">
            <a:spLocks noChangeArrowheads="1"/>
          </p:cNvSpPr>
          <p:nvPr/>
        </p:nvSpPr>
        <p:spPr bwMode="auto">
          <a:xfrm>
            <a:off x="440785" y="2276872"/>
            <a:ext cx="4211637"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tr-TR" sz="1600" dirty="0">
                <a:cs typeface="Times New Roman" panose="02020603050405020304" pitchFamily="18" charset="0"/>
              </a:rPr>
              <a:t>Doğal yayılışı Kuzey Afrika'da, özellikle </a:t>
            </a:r>
            <a:r>
              <a:rPr lang="tr-TR" altLang="tr-TR" sz="1600" dirty="0" err="1">
                <a:cs typeface="Times New Roman" panose="02020603050405020304" pitchFamily="18" charset="0"/>
              </a:rPr>
              <a:t>Fas'da</a:t>
            </a:r>
            <a:r>
              <a:rPr lang="tr-TR" altLang="tr-TR" sz="1600" dirty="0">
                <a:cs typeface="Times New Roman" panose="02020603050405020304" pitchFamily="18" charset="0"/>
              </a:rPr>
              <a:t> Atlas dağlarında yetişen bu tür vatanında 40-50 m yüksekliğe ulaşır. </a:t>
            </a:r>
            <a:r>
              <a:rPr lang="tr-TR" altLang="tr-TR" sz="1600" i="1" dirty="0">
                <a:cs typeface="Times New Roman" panose="02020603050405020304" pitchFamily="18" charset="0"/>
              </a:rPr>
              <a:t>Acer </a:t>
            </a:r>
            <a:r>
              <a:rPr lang="tr-TR" altLang="tr-TR" sz="1600" i="1" dirty="0" err="1">
                <a:cs typeface="Times New Roman" panose="02020603050405020304" pitchFamily="18" charset="0"/>
              </a:rPr>
              <a:t>monspessuIanum</a:t>
            </a:r>
            <a:r>
              <a:rPr lang="tr-TR" altLang="tr-TR" sz="1600" i="1" dirty="0">
                <a:cs typeface="Times New Roman" panose="02020603050405020304" pitchFamily="18" charset="0"/>
              </a:rPr>
              <a:t>, Quercus </a:t>
            </a:r>
            <a:r>
              <a:rPr lang="tr-TR" altLang="tr-TR" sz="1600" i="1" dirty="0" err="1">
                <a:cs typeface="Times New Roman" panose="02020603050405020304" pitchFamily="18" charset="0"/>
              </a:rPr>
              <a:t>ilex</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Ilex</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aquifolium</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Sorbus</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torminalis</a:t>
            </a:r>
            <a:r>
              <a:rPr lang="tr-TR" altLang="tr-TR" sz="1600" dirty="0">
                <a:cs typeface="Times New Roman" panose="02020603050405020304" pitchFamily="18" charset="0"/>
              </a:rPr>
              <a:t> doğal yetişme koşullarında </a:t>
            </a:r>
            <a:r>
              <a:rPr lang="tr-TR" altLang="tr-TR" sz="1600" i="1" dirty="0">
                <a:cs typeface="Times New Roman" panose="02020603050405020304" pitchFamily="18" charset="0"/>
              </a:rPr>
              <a:t>C. </a:t>
            </a:r>
            <a:r>
              <a:rPr lang="tr-TR" altLang="tr-TR" sz="1600" i="1" dirty="0" err="1">
                <a:cs typeface="Times New Roman" panose="02020603050405020304" pitchFamily="18" charset="0"/>
              </a:rPr>
              <a:t>atlantica</a:t>
            </a:r>
            <a:r>
              <a:rPr lang="tr-TR" altLang="tr-TR" sz="1600" dirty="0" err="1">
                <a:cs typeface="Times New Roman" panose="02020603050405020304" pitchFamily="18" charset="0"/>
              </a:rPr>
              <a:t>'ya</a:t>
            </a:r>
            <a:r>
              <a:rPr lang="tr-TR" altLang="tr-TR" sz="1600" dirty="0">
                <a:cs typeface="Times New Roman" panose="02020603050405020304" pitchFamily="18" charset="0"/>
              </a:rPr>
              <a:t> eşlik eden başlıca bitkilerdir.</a:t>
            </a:r>
            <a:endParaRPr lang="tr-TR" altLang="tr-TR" sz="1600" dirty="0">
              <a:latin typeface="Arial" panose="020B0604020202020204" pitchFamily="34" charset="0"/>
              <a:cs typeface="Arial" panose="020B0604020202020204" pitchFamily="34" charset="0"/>
            </a:endParaRPr>
          </a:p>
          <a:p>
            <a:pPr eaLnBrk="0" hangingPunct="0">
              <a:spcBef>
                <a:spcPct val="50000"/>
              </a:spcBef>
            </a:pPr>
            <a:r>
              <a:rPr lang="tr-TR" altLang="tr-TR" sz="1600" dirty="0">
                <a:cs typeface="Times New Roman" panose="02020603050405020304" pitchFamily="18" charset="0"/>
              </a:rPr>
              <a:t>Habitus bakımından </a:t>
            </a:r>
            <a:r>
              <a:rPr lang="tr-TR" altLang="tr-TR" sz="1600" i="1" dirty="0">
                <a:cs typeface="Times New Roman" panose="02020603050405020304" pitchFamily="18" charset="0"/>
              </a:rPr>
              <a:t>C. </a:t>
            </a:r>
            <a:r>
              <a:rPr lang="tr-TR" altLang="tr-TR" sz="1600" i="1" dirty="0" err="1">
                <a:cs typeface="Times New Roman" panose="02020603050405020304" pitchFamily="18" charset="0"/>
              </a:rPr>
              <a:t>atlantica</a:t>
            </a:r>
            <a:r>
              <a:rPr lang="tr-TR" altLang="tr-TR" sz="1600" dirty="0">
                <a:cs typeface="Times New Roman" panose="02020603050405020304" pitchFamily="18" charset="0"/>
              </a:rPr>
              <a:t> yaşlı ağaç halinde dahi, piramit şeklinde gevşek bir tepeye sahiptir. Dalla</a:t>
            </a:r>
            <a:r>
              <a:rPr lang="tr-TR" altLang="tr-TR" sz="1600" dirty="0"/>
              <a:t>rı</a:t>
            </a:r>
            <a:r>
              <a:rPr lang="tr-TR" altLang="tr-TR" sz="1600" dirty="0">
                <a:cs typeface="Times New Roman" panose="02020603050405020304" pitchFamily="18" charset="0"/>
              </a:rPr>
              <a:t> daima yukarıya doğru, tepe sürgünü ise yukarıya veya hafif yana doğru yönelmiştir. Dalla</a:t>
            </a:r>
            <a:r>
              <a:rPr lang="tr-TR" altLang="tr-TR" sz="1600" dirty="0"/>
              <a:t>rı</a:t>
            </a:r>
            <a:r>
              <a:rPr lang="tr-TR" altLang="tr-TR" sz="1600" dirty="0">
                <a:cs typeface="Times New Roman" panose="02020603050405020304" pitchFamily="18" charset="0"/>
              </a:rPr>
              <a:t> </a:t>
            </a:r>
            <a:r>
              <a:rPr lang="tr-TR" altLang="tr-TR" sz="1600" i="1" dirty="0">
                <a:cs typeface="Times New Roman" panose="02020603050405020304" pitchFamily="18" charset="0"/>
              </a:rPr>
              <a:t>C. </a:t>
            </a:r>
            <a:r>
              <a:rPr lang="tr-TR" altLang="tr-TR" sz="1600" i="1" dirty="0" err="1">
                <a:cs typeface="Times New Roman" panose="02020603050405020304" pitchFamily="18" charset="0"/>
              </a:rPr>
              <a:t>libani</a:t>
            </a:r>
            <a:r>
              <a:rPr lang="tr-TR" altLang="tr-TR" sz="1600" dirty="0">
                <a:cs typeface="Times New Roman" panose="02020603050405020304" pitchFamily="18" charset="0"/>
              </a:rPr>
              <a:t> türüne göre daha kısadır.</a:t>
            </a:r>
            <a:r>
              <a:rPr lang="en-US" altLang="tr-TR" sz="1600" dirty="0"/>
              <a:t> </a:t>
            </a:r>
            <a:endParaRPr lang="tr-TR" altLang="tr-TR" sz="1600" dirty="0"/>
          </a:p>
        </p:txBody>
      </p:sp>
      <p:sp>
        <p:nvSpPr>
          <p:cNvPr id="5"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spTree>
    <p:extLst>
      <p:ext uri="{BB962C8B-B14F-4D97-AF65-F5344CB8AC3E}">
        <p14:creationId xmlns:p14="http://schemas.microsoft.com/office/powerpoint/2010/main" val="20815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DERSLER\Dendroloji\Ders4\cedatl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6019800" cy="5754687"/>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6559352" y="1554102"/>
            <a:ext cx="219154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600" dirty="0">
                <a:cs typeface="Times New Roman" panose="02020603050405020304" pitchFamily="18" charset="0"/>
              </a:rPr>
              <a:t>İğne yaprakları genellikle mavi yeşil veya gümüşi gri, nadiren de açık veya koyu yeşil renkte ve 2-2,5 cm boyundadır</a:t>
            </a:r>
            <a:r>
              <a:rPr lang="tr-TR" altLang="tr-TR" sz="1600" dirty="0" smtClean="0">
                <a:cs typeface="Times New Roman" panose="02020603050405020304" pitchFamily="18" charset="0"/>
              </a:rPr>
              <a:t>.</a:t>
            </a:r>
          </a:p>
          <a:p>
            <a:pPr eaLnBrk="0" hangingPunct="0">
              <a:spcBef>
                <a:spcPct val="50000"/>
              </a:spcBef>
            </a:pPr>
            <a:endParaRPr lang="en-US" altLang="tr-TR" sz="1600" dirty="0">
              <a:cs typeface="Times New Roman" panose="02020603050405020304" pitchFamily="18" charset="0"/>
            </a:endParaRPr>
          </a:p>
          <a:p>
            <a:pPr eaLnBrk="0" hangingPunct="0">
              <a:spcBef>
                <a:spcPct val="50000"/>
              </a:spcBef>
            </a:pPr>
            <a:r>
              <a:rPr lang="tr-TR" altLang="tr-TR" sz="1600" i="1" dirty="0" err="1">
                <a:cs typeface="Times New Roman" panose="02020603050405020304" pitchFamily="18" charset="0"/>
              </a:rPr>
              <a:t>Cedrus</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atlantica</a:t>
            </a:r>
            <a:r>
              <a:rPr lang="tr-TR" altLang="tr-TR" sz="1600" dirty="0">
                <a:cs typeface="Times New Roman" panose="02020603050405020304" pitchFamily="18" charset="0"/>
              </a:rPr>
              <a:t> yeşil alan düzenlemesinde geniş sahalarda </a:t>
            </a:r>
            <a:r>
              <a:rPr lang="tr-TR" altLang="tr-TR" sz="1600" dirty="0" err="1">
                <a:cs typeface="Times New Roman" panose="02020603050405020304" pitchFamily="18" charset="0"/>
              </a:rPr>
              <a:t>soliter</a:t>
            </a:r>
            <a:r>
              <a:rPr lang="tr-TR" altLang="tr-TR" sz="1600" dirty="0">
                <a:cs typeface="Times New Roman" panose="02020603050405020304" pitchFamily="18" charset="0"/>
              </a:rPr>
              <a:t> olarak kullanılmaya uygun bir türdür</a:t>
            </a:r>
            <a:r>
              <a:rPr lang="en-US" altLang="tr-TR" sz="1600" dirty="0">
                <a:cs typeface="Times New Roman" panose="02020603050405020304" pitchFamily="18" charset="0"/>
              </a:rPr>
              <a:t> </a:t>
            </a:r>
            <a:endParaRPr lang="tr-TR" altLang="tr-TR" sz="1600" dirty="0">
              <a:cs typeface="Times New Roman" panose="02020603050405020304" pitchFamily="18" charset="0"/>
            </a:endParaRPr>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spTree>
    <p:extLst>
      <p:ext uri="{BB962C8B-B14F-4D97-AF65-F5344CB8AC3E}">
        <p14:creationId xmlns:p14="http://schemas.microsoft.com/office/powerpoint/2010/main" val="287630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ERSLER\Dendroloji\Ders4\cedatlankozalak_0057.gif"/>
          <p:cNvPicPr>
            <a:picLocks noChangeAspect="1" noChangeArrowheads="1"/>
          </p:cNvPicPr>
          <p:nvPr/>
        </p:nvPicPr>
        <p:blipFill rotWithShape="1">
          <a:blip r:embed="rId2">
            <a:extLst>
              <a:ext uri="{28A0092B-C50C-407E-A947-70E740481C1C}">
                <a14:useLocalDpi xmlns:a14="http://schemas.microsoft.com/office/drawing/2010/main" val="0"/>
              </a:ext>
            </a:extLst>
          </a:blip>
          <a:srcRect l="5901" t="16401" r="5901" b="8001"/>
          <a:stretch/>
        </p:blipFill>
        <p:spPr bwMode="auto">
          <a:xfrm>
            <a:off x="539552" y="764704"/>
            <a:ext cx="8064896" cy="5184576"/>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539552" y="5920459"/>
            <a:ext cx="8424936" cy="581025"/>
          </a:xfrm>
          <a:prstGeom prst="rect">
            <a:avLst/>
          </a:prstGeom>
          <a:noFill/>
          <a:ln>
            <a:noFill/>
          </a:ln>
          <a:effectLst/>
        </p:spPr>
        <p:txBody>
          <a:bodyPr wrap="square">
            <a:spAutoFit/>
          </a:bodyPr>
          <a:lstStyle/>
          <a:p>
            <a:pPr eaLnBrk="0" hangingPunct="0">
              <a:spcBef>
                <a:spcPct val="50000"/>
              </a:spcBef>
            </a:pPr>
            <a:r>
              <a:rPr lang="tr-TR" altLang="tr-TR" sz="1600" dirty="0">
                <a:cs typeface="Times New Roman" panose="02020603050405020304" pitchFamily="18" charset="0"/>
              </a:rPr>
              <a:t>Kozalakları parlak açık kahverengi, 5-7 cm uzunluğunda, 4 cm </a:t>
            </a:r>
            <a:r>
              <a:rPr lang="en-US" altLang="tr-TR" sz="1600" dirty="0">
                <a:cs typeface="Times New Roman" panose="02020603050405020304" pitchFamily="18" charset="0"/>
              </a:rPr>
              <a:t>g</a:t>
            </a:r>
            <a:r>
              <a:rPr lang="tr-TR" altLang="tr-TR" sz="1600" dirty="0" err="1">
                <a:cs typeface="Times New Roman" panose="02020603050405020304" pitchFamily="18" charset="0"/>
              </a:rPr>
              <a:t>enişliğinde</a:t>
            </a:r>
            <a:r>
              <a:rPr lang="tr-TR" altLang="tr-TR" sz="1600" dirty="0">
                <a:cs typeface="Times New Roman" panose="02020603050405020304" pitchFamily="18" charset="0"/>
              </a:rPr>
              <a:t> ve uç kısmı içeriye doğru basıktır. </a:t>
            </a:r>
            <a:endParaRPr lang="en-US" altLang="tr-TR" dirty="0"/>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spTree>
    <p:extLst>
      <p:ext uri="{BB962C8B-B14F-4D97-AF65-F5344CB8AC3E}">
        <p14:creationId xmlns:p14="http://schemas.microsoft.com/office/powerpoint/2010/main" val="106740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ERSLER\Dendroloji\Ders4\cedatlglau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64704"/>
            <a:ext cx="6641172" cy="5688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spTree>
    <p:extLst>
      <p:ext uri="{BB962C8B-B14F-4D97-AF65-F5344CB8AC3E}">
        <p14:creationId xmlns:p14="http://schemas.microsoft.com/office/powerpoint/2010/main" val="1653300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ERSLER\Dendroloji\Ders4\cedatlglaucapend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52" y="714650"/>
            <a:ext cx="7627776" cy="5085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sp>
        <p:nvSpPr>
          <p:cNvPr id="2" name="Dikdörtgen 1"/>
          <p:cNvSpPr/>
          <p:nvPr/>
        </p:nvSpPr>
        <p:spPr>
          <a:xfrm>
            <a:off x="616632" y="5794857"/>
            <a:ext cx="7987816" cy="738664"/>
          </a:xfrm>
          <a:prstGeom prst="rect">
            <a:avLst/>
          </a:prstGeom>
        </p:spPr>
        <p:txBody>
          <a:bodyPr wrap="square">
            <a:spAutoFit/>
          </a:bodyPr>
          <a:lstStyle/>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Pendula</a:t>
            </a:r>
            <a:r>
              <a:rPr lang="tr-TR" altLang="tr-TR" sz="1400" i="1" dirty="0">
                <a:cs typeface="Times New Roman" panose="02020603050405020304" pitchFamily="18" charset="0"/>
              </a:rPr>
              <a:t>' </a:t>
            </a:r>
            <a:r>
              <a:rPr lang="tr-TR" altLang="tr-TR" sz="1400" dirty="0">
                <a:cs typeface="Times New Roman" panose="02020603050405020304" pitchFamily="18" charset="0"/>
              </a:rPr>
              <a:t>Sarkık Dallı Mavi Atlas Sediri </a:t>
            </a:r>
            <a:r>
              <a:rPr lang="en-US" altLang="tr-TR" sz="1400" dirty="0">
                <a:cs typeface="Times New Roman" panose="02020603050405020304" pitchFamily="18" charset="0"/>
              </a:rPr>
              <a:t>- </a:t>
            </a:r>
            <a:r>
              <a:rPr lang="tr-TR" altLang="tr-TR" sz="1400" dirty="0">
                <a:cs typeface="Times New Roman" panose="02020603050405020304" pitchFamily="18" charset="0"/>
              </a:rPr>
              <a:t>İğne yapraklar açık veya koyu gri mavi renktedir. Dalları sık ve aşağıya doğru sarkıktır. Bu form doğal olarak Atlas dağlarında yayılış göstermektedir.</a:t>
            </a:r>
          </a:p>
        </p:txBody>
      </p:sp>
    </p:spTree>
    <p:extLst>
      <p:ext uri="{BB962C8B-B14F-4D97-AF65-F5344CB8AC3E}">
        <p14:creationId xmlns:p14="http://schemas.microsoft.com/office/powerpoint/2010/main" val="347345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026"/>
          <p:cNvSpPr txBox="1">
            <a:spLocks noChangeArrowheads="1"/>
          </p:cNvSpPr>
          <p:nvPr/>
        </p:nvSpPr>
        <p:spPr bwMode="auto">
          <a:xfrm>
            <a:off x="487011" y="758889"/>
            <a:ext cx="4012981"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Argente</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Fastigiata</a:t>
            </a:r>
            <a:r>
              <a:rPr lang="tr-TR" altLang="tr-TR" sz="1400" i="1" dirty="0">
                <a:cs typeface="Times New Roman" panose="02020603050405020304" pitchFamily="18" charset="0"/>
              </a:rPr>
              <a:t>',</a:t>
            </a:r>
            <a:r>
              <a:rPr lang="tr-TR" altLang="tr-TR" sz="1400" dirty="0">
                <a:cs typeface="Times New Roman" panose="02020603050405020304" pitchFamily="18" charset="0"/>
              </a:rPr>
              <a:t> Gümüşi Sütun Atlas Sediri</a:t>
            </a:r>
            <a:r>
              <a:rPr lang="en-US" altLang="tr-TR" sz="1400" dirty="0">
                <a:cs typeface="Times New Roman" panose="02020603050405020304" pitchFamily="18" charset="0"/>
              </a:rPr>
              <a:t> - </a:t>
            </a:r>
            <a:r>
              <a:rPr lang="tr-TR" altLang="tr-TR" sz="1400" dirty="0">
                <a:cs typeface="Times New Roman" panose="02020603050405020304" pitchFamily="18" charset="0"/>
              </a:rPr>
              <a:t>Gümüşi beyaz iğne yaprakları ve dar piramidal formu ile '</a:t>
            </a:r>
            <a:r>
              <a:rPr lang="tr-TR" altLang="tr-TR" sz="1400" dirty="0" err="1">
                <a:cs typeface="Times New Roman" panose="02020603050405020304" pitchFamily="18" charset="0"/>
              </a:rPr>
              <a:t>Glauca'dan</a:t>
            </a:r>
            <a:r>
              <a:rPr lang="tr-TR" altLang="tr-TR" sz="1400" dirty="0">
                <a:cs typeface="Times New Roman" panose="02020603050405020304" pitchFamily="18" charset="0"/>
              </a:rPr>
              <a:t> ayırt edilen bir formdur. Diğer özellikleri ile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Glauca'</a:t>
            </a:r>
            <a:r>
              <a:rPr lang="tr-TR" altLang="tr-TR" sz="1400" dirty="0" err="1">
                <a:cs typeface="Times New Roman" panose="02020603050405020304" pitchFamily="18" charset="0"/>
              </a:rPr>
              <a:t>ya</a:t>
            </a:r>
            <a:r>
              <a:rPr lang="tr-TR" altLang="tr-TR" sz="1400" dirty="0">
                <a:cs typeface="Times New Roman" panose="02020603050405020304" pitchFamily="18" charset="0"/>
              </a:rPr>
              <a:t> benzer. </a:t>
            </a:r>
            <a:endParaRPr lang="tr-TR" altLang="tr-TR" sz="1400" dirty="0" smtClean="0">
              <a:cs typeface="Times New Roman" panose="02020603050405020304" pitchFamily="18" charset="0"/>
            </a:endParaRP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Aurea</a:t>
            </a:r>
            <a:r>
              <a:rPr lang="tr-TR" altLang="tr-TR" sz="1400" i="1" dirty="0">
                <a:cs typeface="Times New Roman" panose="02020603050405020304" pitchFamily="18" charset="0"/>
              </a:rPr>
              <a:t>'</a:t>
            </a:r>
            <a:r>
              <a:rPr lang="tr-TR" altLang="tr-TR" sz="1400" dirty="0">
                <a:cs typeface="Times New Roman" panose="02020603050405020304" pitchFamily="18" charset="0"/>
              </a:rPr>
              <a:t>, Sarı alaca Atlas Sediri </a:t>
            </a:r>
            <a:r>
              <a:rPr lang="en-US" altLang="tr-TR" sz="1400" dirty="0">
                <a:cs typeface="Times New Roman" panose="02020603050405020304" pitchFamily="18" charset="0"/>
              </a:rPr>
              <a:t>- </a:t>
            </a:r>
            <a:r>
              <a:rPr lang="tr-TR" altLang="tr-TR" sz="1400" dirty="0">
                <a:cs typeface="Times New Roman" panose="02020603050405020304" pitchFamily="18" charset="0"/>
              </a:rPr>
              <a:t>İğne yapraklan, ilk yıl hafif griye çalan altın sarısı renktedir. İkinci yıl içerisinde bu yapraklar yeşile dönerler. Dallar gövdeden genellikle </a:t>
            </a:r>
            <a:r>
              <a:rPr lang="tr-TR" altLang="tr-TR" sz="1400" dirty="0" err="1">
                <a:cs typeface="Times New Roman" panose="02020603050405020304" pitchFamily="18" charset="0"/>
              </a:rPr>
              <a:t>horizontal</a:t>
            </a:r>
            <a:r>
              <a:rPr lang="tr-TR" altLang="tr-TR" sz="1400" dirty="0">
                <a:cs typeface="Times New Roman" panose="02020603050405020304" pitchFamily="18" charset="0"/>
              </a:rPr>
              <a:t> yönde çıkarlar. Zayıf gelişme gösterir. Kuvvetli güneş ışığında yapraklar kısa zamanda kahverengiye dönerler</a:t>
            </a:r>
            <a:r>
              <a:rPr lang="tr-TR" altLang="tr-TR" sz="1400" dirty="0" smtClean="0">
                <a:cs typeface="Times New Roman" panose="02020603050405020304" pitchFamily="18" charset="0"/>
              </a:rPr>
              <a:t>.</a:t>
            </a: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Aurea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Robusta</a:t>
            </a:r>
            <a:r>
              <a:rPr lang="tr-TR" altLang="tr-TR" sz="1400" i="1" dirty="0">
                <a:cs typeface="Times New Roman" panose="02020603050405020304" pitchFamily="18" charset="0"/>
              </a:rPr>
              <a:t>',</a:t>
            </a:r>
            <a:r>
              <a:rPr lang="tr-TR" altLang="tr-TR" sz="1400" dirty="0">
                <a:cs typeface="Times New Roman" panose="02020603050405020304" pitchFamily="18" charset="0"/>
              </a:rPr>
              <a:t> Gösterişli San alaca Atlas Sediri </a:t>
            </a:r>
            <a:r>
              <a:rPr lang="en-US" altLang="tr-TR" sz="1400" dirty="0">
                <a:cs typeface="Times New Roman" panose="02020603050405020304" pitchFamily="18" charset="0"/>
              </a:rPr>
              <a:t>- </a:t>
            </a:r>
            <a:r>
              <a:rPr lang="tr-TR" altLang="tr-TR" sz="1400" dirty="0" smtClean="0">
                <a:cs typeface="Times New Roman" panose="02020603050405020304" pitchFamily="18" charset="0"/>
              </a:rPr>
              <a:t>İğne </a:t>
            </a:r>
            <a:r>
              <a:rPr lang="tr-TR" altLang="tr-TR" sz="1400" dirty="0">
                <a:cs typeface="Times New Roman" panose="02020603050405020304" pitchFamily="18" charset="0"/>
              </a:rPr>
              <a:t>yapraklan '</a:t>
            </a:r>
            <a:r>
              <a:rPr lang="tr-TR" altLang="tr-TR" sz="1400" dirty="0" err="1">
                <a:cs typeface="Times New Roman" panose="02020603050405020304" pitchFamily="18" charset="0"/>
              </a:rPr>
              <a:t>Aurea'ya</a:t>
            </a:r>
            <a:r>
              <a:rPr lang="tr-TR" altLang="tr-TR" sz="1400" dirty="0">
                <a:cs typeface="Times New Roman" panose="02020603050405020304" pitchFamily="18" charset="0"/>
              </a:rPr>
              <a:t> nazaran daha açık sa</a:t>
            </a:r>
            <a:r>
              <a:rPr lang="tr-TR" altLang="tr-TR" sz="1400" dirty="0"/>
              <a:t>rı</a:t>
            </a:r>
            <a:r>
              <a:rPr lang="tr-TR" altLang="tr-TR" sz="1400" dirty="0">
                <a:cs typeface="Times New Roman" panose="02020603050405020304" pitchFamily="18" charset="0"/>
              </a:rPr>
              <a:t> ve uzundur. Bir önceki forma nazaran daha süratli gelişme gösterir. Gölge </a:t>
            </a:r>
            <a:r>
              <a:rPr lang="tr-TR" altLang="tr-TR" sz="1400" dirty="0"/>
              <a:t>ortamlarda</a:t>
            </a:r>
            <a:r>
              <a:rPr lang="tr-TR" altLang="tr-TR" sz="1400" dirty="0">
                <a:cs typeface="Times New Roman" panose="02020603050405020304" pitchFamily="18" charset="0"/>
              </a:rPr>
              <a:t> bulundurulan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Aurea</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Robusta</a:t>
            </a:r>
            <a:r>
              <a:rPr lang="tr-TR" altLang="tr-TR" sz="1400" dirty="0" err="1">
                <a:cs typeface="Times New Roman" panose="02020603050405020304" pitchFamily="18" charset="0"/>
              </a:rPr>
              <a:t>'da</a:t>
            </a:r>
            <a:r>
              <a:rPr lang="tr-TR" altLang="tr-TR" sz="1400" dirty="0">
                <a:cs typeface="Times New Roman" panose="02020603050405020304" pitchFamily="18" charset="0"/>
              </a:rPr>
              <a:t> iğne </a:t>
            </a:r>
            <a:r>
              <a:rPr lang="tr-TR" altLang="tr-TR" sz="1400" dirty="0" smtClean="0">
                <a:cs typeface="Times New Roman" panose="02020603050405020304" pitchFamily="18" charset="0"/>
              </a:rPr>
              <a:t>yaprakları </a:t>
            </a:r>
            <a:r>
              <a:rPr lang="tr-TR" altLang="tr-TR" sz="1400" dirty="0">
                <a:cs typeface="Times New Roman" panose="02020603050405020304" pitchFamily="18" charset="0"/>
              </a:rPr>
              <a:t>zamanla hafif mavimsi renk almaktadır</a:t>
            </a:r>
            <a:r>
              <a:rPr lang="tr-TR" altLang="tr-TR" sz="1400" dirty="0" smtClean="0">
                <a:cs typeface="Times New Roman" panose="02020603050405020304" pitchFamily="18" charset="0"/>
              </a:rPr>
              <a:t>.</a:t>
            </a:r>
            <a:endParaRPr lang="tr-TR" altLang="tr-TR" sz="1400" dirty="0">
              <a:cs typeface="Times New Roman" panose="02020603050405020304" pitchFamily="18" charset="0"/>
            </a:endParaRPr>
          </a:p>
        </p:txBody>
      </p:sp>
      <p:sp>
        <p:nvSpPr>
          <p:cNvPr id="3"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pic>
        <p:nvPicPr>
          <p:cNvPr id="2" name="Resim 1"/>
          <p:cNvPicPr>
            <a:picLocks noChangeAspect="1"/>
          </p:cNvPicPr>
          <p:nvPr/>
        </p:nvPicPr>
        <p:blipFill>
          <a:blip r:embed="rId2"/>
          <a:stretch>
            <a:fillRect/>
          </a:stretch>
        </p:blipFill>
        <p:spPr>
          <a:xfrm>
            <a:off x="4572000" y="758889"/>
            <a:ext cx="3672408" cy="5696941"/>
          </a:xfrm>
          <a:prstGeom prst="rect">
            <a:avLst/>
          </a:prstGeom>
        </p:spPr>
      </p:pic>
    </p:spTree>
    <p:extLst>
      <p:ext uri="{BB962C8B-B14F-4D97-AF65-F5344CB8AC3E}">
        <p14:creationId xmlns:p14="http://schemas.microsoft.com/office/powerpoint/2010/main" val="718738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026"/>
          <p:cNvSpPr txBox="1">
            <a:spLocks noChangeArrowheads="1"/>
          </p:cNvSpPr>
          <p:nvPr/>
        </p:nvSpPr>
        <p:spPr bwMode="auto">
          <a:xfrm>
            <a:off x="4663826" y="980728"/>
            <a:ext cx="365259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i="1" dirty="0" smtClean="0">
                <a:cs typeface="Times New Roman" panose="02020603050405020304" pitchFamily="18" charset="0"/>
              </a:rPr>
              <a:t>C</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Columnaris</a:t>
            </a:r>
            <a:r>
              <a:rPr lang="tr-TR" altLang="tr-TR" sz="1400" i="1" dirty="0">
                <a:cs typeface="Times New Roman" panose="02020603050405020304" pitchFamily="18" charset="0"/>
              </a:rPr>
              <a:t>‘</a:t>
            </a:r>
            <a:r>
              <a:rPr lang="en-US" altLang="tr-TR" sz="1400" i="1" dirty="0">
                <a:cs typeface="Times New Roman" panose="02020603050405020304" pitchFamily="18" charset="0"/>
              </a:rPr>
              <a:t> - </a:t>
            </a:r>
            <a:r>
              <a:rPr lang="tr-TR" altLang="tr-TR" sz="1400" dirty="0">
                <a:cs typeface="Times New Roman" panose="02020603050405020304" pitchFamily="18" charset="0"/>
              </a:rPr>
              <a:t>İğne yapraklan yeşil renkte, dalla</a:t>
            </a:r>
            <a:r>
              <a:rPr lang="tr-TR" altLang="tr-TR" sz="1400" dirty="0"/>
              <a:t>rı</a:t>
            </a:r>
            <a:r>
              <a:rPr lang="tr-TR" altLang="tr-TR" sz="1400" dirty="0">
                <a:cs typeface="Times New Roman" panose="02020603050405020304" pitchFamily="18" charset="0"/>
              </a:rPr>
              <a:t> yukarıya doğru yönelmiştir. Narin, piramit şeklinde habitusa sahiptir. </a:t>
            </a:r>
            <a:endParaRPr lang="tr-TR" altLang="tr-TR" sz="1400" dirty="0" smtClean="0">
              <a:cs typeface="Times New Roman" panose="02020603050405020304" pitchFamily="18" charset="0"/>
            </a:endParaRPr>
          </a:p>
          <a:p>
            <a:pPr algn="just" eaLnBrk="0" hangingPunct="0">
              <a:spcBef>
                <a:spcPct val="50000"/>
              </a:spcBef>
            </a:pPr>
            <a:endParaRPr lang="tr-TR" altLang="tr-TR" sz="1400" dirty="0">
              <a:cs typeface="Times New Roman" panose="02020603050405020304" pitchFamily="18" charset="0"/>
            </a:endParaRPr>
          </a:p>
          <a:p>
            <a:pPr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Fastigiata</a:t>
            </a:r>
            <a:r>
              <a:rPr lang="tr-TR" altLang="tr-TR" sz="1400" i="1" dirty="0">
                <a:cs typeface="Times New Roman" panose="02020603050405020304" pitchFamily="18" charset="0"/>
              </a:rPr>
              <a:t>' </a:t>
            </a:r>
            <a:r>
              <a:rPr lang="en-US" altLang="tr-TR" sz="1400" i="1" dirty="0">
                <a:cs typeface="Times New Roman" panose="02020603050405020304" pitchFamily="18" charset="0"/>
              </a:rPr>
              <a:t> - </a:t>
            </a:r>
            <a:r>
              <a:rPr lang="tr-TR" altLang="tr-TR" sz="1400" dirty="0" smtClean="0">
                <a:cs typeface="Times New Roman" panose="02020603050405020304" pitchFamily="18" charset="0"/>
              </a:rPr>
              <a:t>İğne </a:t>
            </a:r>
            <a:r>
              <a:rPr lang="tr-TR" altLang="tr-TR" sz="1400" dirty="0">
                <a:cs typeface="Times New Roman" panose="02020603050405020304" pitchFamily="18" charset="0"/>
              </a:rPr>
              <a:t>yapraklan açık yeşil renktedir. Dalla</a:t>
            </a:r>
            <a:r>
              <a:rPr lang="tr-TR" altLang="tr-TR" sz="1400" dirty="0"/>
              <a:t>rı</a:t>
            </a:r>
            <a:r>
              <a:rPr lang="tr-TR" altLang="tr-TR" sz="1400" dirty="0">
                <a:cs typeface="Times New Roman" panose="02020603050405020304" pitchFamily="18" charset="0"/>
              </a:rPr>
              <a:t> kısa, bol sayıda yan dalları olup yukarıya doğru yönelmiştir. </a:t>
            </a:r>
            <a:r>
              <a:rPr lang="tr-TR" altLang="tr-TR" sz="1400" dirty="0"/>
              <a:t> </a:t>
            </a:r>
            <a:r>
              <a:rPr lang="tr-TR" altLang="tr-TR" sz="1400" dirty="0">
                <a:cs typeface="Times New Roman" panose="02020603050405020304" pitchFamily="18" charset="0"/>
              </a:rPr>
              <a:t>Sütun şeklinde gelişme gösterir. </a:t>
            </a:r>
            <a:endParaRPr lang="tr-TR" altLang="tr-TR" sz="1400" dirty="0" smtClean="0">
              <a:cs typeface="Times New Roman" panose="02020603050405020304" pitchFamily="18" charset="0"/>
            </a:endParaRPr>
          </a:p>
          <a:p>
            <a:pPr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a:t>
            </a:r>
            <a:r>
              <a:rPr lang="tr-TR" altLang="tr-TR" sz="1400" dirty="0">
                <a:cs typeface="Times New Roman" panose="02020603050405020304" pitchFamily="18" charset="0"/>
              </a:rPr>
              <a:t> Mavi Atlas Sediri </a:t>
            </a:r>
            <a:r>
              <a:rPr lang="en-US" altLang="tr-TR" sz="1400" dirty="0">
                <a:cs typeface="Times New Roman" panose="02020603050405020304" pitchFamily="18" charset="0"/>
              </a:rPr>
              <a:t> - </a:t>
            </a:r>
            <a:r>
              <a:rPr lang="tr-TR" altLang="tr-TR" sz="1400" dirty="0">
                <a:cs typeface="Times New Roman" panose="02020603050405020304" pitchFamily="18" charset="0"/>
              </a:rPr>
              <a:t>Bu form habitus bakımından ana türe benzemekle beraber, </a:t>
            </a:r>
            <a:r>
              <a:rPr lang="tr-TR" altLang="tr-TR" sz="1400" i="1" dirty="0">
                <a:cs typeface="Times New Roman" panose="02020603050405020304" pitchFamily="18" charset="0"/>
              </a:rPr>
              <a:t>C. at1antica</a:t>
            </a:r>
            <a:r>
              <a:rPr lang="tr-TR" altLang="tr-TR" sz="1400" dirty="0">
                <a:cs typeface="Times New Roman" panose="02020603050405020304" pitchFamily="18" charset="0"/>
              </a:rPr>
              <a:t>'ya nazaran daha sık dallanma gösterir. 30-40 m yüksekliğe ulaşır. Son derece güzel, gri mavi veya mavi yeşil iğne yaprakları, narin ve bol sayıda dalları ile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a:t>
            </a:r>
            <a:r>
              <a:rPr lang="tr-TR" altLang="tr-TR" sz="1400" dirty="0">
                <a:cs typeface="Times New Roman" panose="02020603050405020304" pitchFamily="18" charset="0"/>
              </a:rPr>
              <a:t> en cazip bir form </a:t>
            </a:r>
            <a:r>
              <a:rPr lang="tr-TR" altLang="tr-TR" sz="1400" dirty="0"/>
              <a:t>oluşturur</a:t>
            </a:r>
            <a:r>
              <a:rPr lang="tr-TR" altLang="tr-TR" sz="1400" dirty="0" smtClean="0"/>
              <a:t>.</a:t>
            </a:r>
            <a:endParaRPr lang="tr-TR" altLang="tr-TR" sz="1400" dirty="0"/>
          </a:p>
        </p:txBody>
      </p:sp>
      <p:sp>
        <p:nvSpPr>
          <p:cNvPr id="3"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pic>
        <p:nvPicPr>
          <p:cNvPr id="2" name="Resim 1"/>
          <p:cNvPicPr>
            <a:picLocks noChangeAspect="1"/>
          </p:cNvPicPr>
          <p:nvPr/>
        </p:nvPicPr>
        <p:blipFill>
          <a:blip r:embed="rId2"/>
          <a:stretch>
            <a:fillRect/>
          </a:stretch>
        </p:blipFill>
        <p:spPr>
          <a:xfrm>
            <a:off x="611560" y="503262"/>
            <a:ext cx="3888432" cy="5855521"/>
          </a:xfrm>
          <a:prstGeom prst="rect">
            <a:avLst/>
          </a:prstGeom>
        </p:spPr>
      </p:pic>
    </p:spTree>
    <p:extLst>
      <p:ext uri="{BB962C8B-B14F-4D97-AF65-F5344CB8AC3E}">
        <p14:creationId xmlns:p14="http://schemas.microsoft.com/office/powerpoint/2010/main" val="482561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DERSLER\Dendroloji\Ders4\Cedrus.atlantica.Aurea.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3687961" cy="5723738"/>
          </a:xfrm>
          <a:prstGeom prst="rect">
            <a:avLst/>
          </a:prstGeom>
          <a:noFill/>
          <a:extLst>
            <a:ext uri="{909E8E84-426E-40DD-AFC4-6F175D3DCCD1}">
              <a14:hiddenFill xmlns:a14="http://schemas.microsoft.com/office/drawing/2010/main">
                <a:solidFill>
                  <a:srgbClr val="FFFFFF"/>
                </a:solidFill>
              </a14:hiddenFill>
            </a:ext>
          </a:extLst>
        </p:spPr>
      </p:pic>
      <p:sp>
        <p:nvSpPr>
          <p:cNvPr id="73731" name="Rectangle 3"/>
          <p:cNvSpPr>
            <a:spLocks noChangeArrowheads="1"/>
          </p:cNvSpPr>
          <p:nvPr/>
        </p:nvSpPr>
        <p:spPr bwMode="auto">
          <a:xfrm>
            <a:off x="437460" y="6165304"/>
            <a:ext cx="43505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Aurea</a:t>
            </a:r>
            <a:r>
              <a:rPr lang="tr-TR" altLang="tr-TR" sz="1400" i="1" dirty="0">
                <a:cs typeface="Times New Roman" panose="02020603050405020304" pitchFamily="18" charset="0"/>
              </a:rPr>
              <a:t>'</a:t>
            </a:r>
            <a:r>
              <a:rPr lang="tr-TR" altLang="tr-TR" sz="1400" dirty="0">
                <a:cs typeface="Times New Roman" panose="02020603050405020304" pitchFamily="18" charset="0"/>
              </a:rPr>
              <a:t>, Sarı alaca Atlas Sediri </a:t>
            </a:r>
            <a:endParaRPr lang="tr-TR" altLang="tr-TR" sz="1400" dirty="0"/>
          </a:p>
        </p:txBody>
      </p:sp>
      <p:sp>
        <p:nvSpPr>
          <p:cNvPr id="73732" name="Text Box 4"/>
          <p:cNvSpPr txBox="1">
            <a:spLocks noChangeArrowheads="1"/>
          </p:cNvSpPr>
          <p:nvPr/>
        </p:nvSpPr>
        <p:spPr bwMode="auto">
          <a:xfrm>
            <a:off x="4499992" y="980728"/>
            <a:ext cx="388843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Nana</a:t>
            </a:r>
            <a:r>
              <a:rPr lang="tr-TR" altLang="tr-TR" sz="1400" i="1" dirty="0">
                <a:cs typeface="Times New Roman" panose="02020603050405020304" pitchFamily="18" charset="0"/>
              </a:rPr>
              <a:t>', </a:t>
            </a:r>
            <a:r>
              <a:rPr lang="tr-TR" altLang="tr-TR" sz="1400" dirty="0">
                <a:cs typeface="Times New Roman" panose="02020603050405020304" pitchFamily="18" charset="0"/>
              </a:rPr>
              <a:t>Bodur Atlas Sediri </a:t>
            </a:r>
            <a:r>
              <a:rPr lang="en-US" altLang="tr-TR" sz="1400" dirty="0">
                <a:cs typeface="Times New Roman" panose="02020603050405020304" pitchFamily="18" charset="0"/>
              </a:rPr>
              <a:t>- </a:t>
            </a:r>
            <a:r>
              <a:rPr lang="tr-TR" altLang="tr-TR" sz="1400" dirty="0">
                <a:cs typeface="Times New Roman" panose="02020603050405020304" pitchFamily="18" charset="0"/>
              </a:rPr>
              <a:t>İğne yapraklan gri yeşil renkte ve 1,5-2,5 cm uzunluktadır. Habitus itibariyle geniş bir piramide benzer ve sık dallanma gösterir.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dirty="0">
                <a:cs typeface="Times New Roman" panose="02020603050405020304" pitchFamily="18" charset="0"/>
              </a:rPr>
              <a:t> türünün bodur </a:t>
            </a:r>
            <a:r>
              <a:rPr lang="tr-TR" altLang="tr-TR" sz="1400" dirty="0" smtClean="0">
                <a:cs typeface="Times New Roman" panose="02020603050405020304" pitchFamily="18" charset="0"/>
              </a:rPr>
              <a:t>formudur.</a:t>
            </a: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Pendula</a:t>
            </a:r>
            <a:r>
              <a:rPr lang="tr-TR" altLang="tr-TR" sz="1400" i="1" dirty="0">
                <a:cs typeface="Times New Roman" panose="02020603050405020304" pitchFamily="18" charset="0"/>
              </a:rPr>
              <a:t>',</a:t>
            </a:r>
            <a:r>
              <a:rPr lang="tr-TR" altLang="tr-TR" sz="1400" dirty="0">
                <a:cs typeface="Times New Roman" panose="02020603050405020304" pitchFamily="18" charset="0"/>
              </a:rPr>
              <a:t> Sarkık Dallı Atlas Sediri </a:t>
            </a:r>
            <a:r>
              <a:rPr lang="en-US" altLang="tr-TR" sz="1400" dirty="0">
                <a:cs typeface="Times New Roman" panose="02020603050405020304" pitchFamily="18" charset="0"/>
              </a:rPr>
              <a:t> -</a:t>
            </a:r>
            <a:r>
              <a:rPr lang="tr-TR" altLang="tr-TR" sz="1400" dirty="0">
                <a:cs typeface="Times New Roman" panose="02020603050405020304" pitchFamily="18" charset="0"/>
              </a:rPr>
              <a:t>İğne yapraklan yeşil renktedir. Dalları aşağıya sarkıktır. Bu form genç halde iken sütun şeklinde </a:t>
            </a:r>
            <a:r>
              <a:rPr lang="tr-TR" altLang="tr-TR" sz="1400" dirty="0" err="1">
                <a:cs typeface="Times New Roman" panose="02020603050405020304" pitchFamily="18" charset="0"/>
              </a:rPr>
              <a:t>vertikal</a:t>
            </a:r>
            <a:r>
              <a:rPr lang="tr-TR" altLang="tr-TR" sz="1400" dirty="0">
                <a:cs typeface="Times New Roman" panose="02020603050405020304" pitchFamily="18" charset="0"/>
              </a:rPr>
              <a:t> yönde gelişir, daha sonra uç sürgün aşağıya doğru sarkma gösterir. </a:t>
            </a:r>
            <a:endParaRPr lang="tr-TR" altLang="tr-TR" sz="1400" dirty="0" smtClean="0">
              <a:cs typeface="Times New Roman" panose="02020603050405020304" pitchFamily="18" charset="0"/>
            </a:endParaRP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Pyramidalis</a:t>
            </a:r>
            <a:r>
              <a:rPr lang="tr-TR" altLang="tr-TR" sz="1400" i="1" dirty="0">
                <a:cs typeface="Times New Roman" panose="02020603050405020304" pitchFamily="18" charset="0"/>
              </a:rPr>
              <a:t>',</a:t>
            </a:r>
            <a:r>
              <a:rPr lang="tr-TR" altLang="tr-TR" sz="1400" dirty="0">
                <a:cs typeface="Times New Roman" panose="02020603050405020304" pitchFamily="18" charset="0"/>
              </a:rPr>
              <a:t> Piramit Atlas Sediri </a:t>
            </a:r>
            <a:r>
              <a:rPr lang="en-US" altLang="tr-TR" sz="1400" dirty="0">
                <a:cs typeface="Times New Roman" panose="02020603050405020304" pitchFamily="18" charset="0"/>
              </a:rPr>
              <a:t>- </a:t>
            </a:r>
            <a:r>
              <a:rPr lang="tr-TR" altLang="tr-TR" sz="1400" dirty="0">
                <a:cs typeface="Times New Roman" panose="02020603050405020304" pitchFamily="18" charset="0"/>
              </a:rPr>
              <a:t>İğne yaprakları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dirty="0" err="1">
                <a:cs typeface="Times New Roman" panose="02020603050405020304" pitchFamily="18" charset="0"/>
              </a:rPr>
              <a:t>'ya</a:t>
            </a:r>
            <a:r>
              <a:rPr lang="tr-TR" altLang="tr-TR" sz="1400" dirty="0">
                <a:cs typeface="Times New Roman" panose="02020603050405020304" pitchFamily="18" charset="0"/>
              </a:rPr>
              <a:t> benzer. Dallan kısa olup, gövdeden </a:t>
            </a:r>
            <a:r>
              <a:rPr lang="tr-TR" altLang="tr-TR" sz="1400" dirty="0" err="1">
                <a:cs typeface="Times New Roman" panose="02020603050405020304" pitchFamily="18" charset="0"/>
              </a:rPr>
              <a:t>horizontal</a:t>
            </a:r>
            <a:r>
              <a:rPr lang="tr-TR" altLang="tr-TR" sz="1400" dirty="0">
                <a:cs typeface="Times New Roman" panose="02020603050405020304" pitchFamily="18" charset="0"/>
              </a:rPr>
              <a:t> yönde çıkar. Bitkinin habitusu dar bir sütun eklindedir. </a:t>
            </a:r>
          </a:p>
        </p:txBody>
      </p:sp>
      <p:sp>
        <p:nvSpPr>
          <p:cNvPr id="5"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spTree>
    <p:extLst>
      <p:ext uri="{BB962C8B-B14F-4D97-AF65-F5344CB8AC3E}">
        <p14:creationId xmlns:p14="http://schemas.microsoft.com/office/powerpoint/2010/main" val="3273335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026"/>
          <p:cNvSpPr txBox="1">
            <a:spLocks noChangeArrowheads="1"/>
          </p:cNvSpPr>
          <p:nvPr/>
        </p:nvSpPr>
        <p:spPr bwMode="auto">
          <a:xfrm>
            <a:off x="585465" y="1772816"/>
            <a:ext cx="811708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dirty="0" smtClean="0">
                <a:cs typeface="Times New Roman" panose="02020603050405020304" pitchFamily="18" charset="0"/>
              </a:rPr>
              <a:t>Mavi </a:t>
            </a:r>
            <a:r>
              <a:rPr lang="tr-TR" altLang="tr-TR" sz="1400" dirty="0">
                <a:cs typeface="Times New Roman" panose="02020603050405020304" pitchFamily="18" charset="0"/>
              </a:rPr>
              <a:t>atlas sediri, peyzaj mimarisi çalışmalarında geniş sahalarda veya küçük ev bahçelerinde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olarak bulundurulmaya uygun bir formdur. </a:t>
            </a:r>
            <a:endParaRPr lang="tr-TR" altLang="tr-TR" sz="1400" dirty="0" smtClean="0">
              <a:cs typeface="Times New Roman" panose="02020603050405020304" pitchFamily="18" charset="0"/>
            </a:endParaRPr>
          </a:p>
          <a:p>
            <a:pPr algn="just" eaLnBrk="0" hangingPunct="0">
              <a:spcBef>
                <a:spcPct val="50000"/>
              </a:spcBef>
            </a:pPr>
            <a:endParaRPr lang="tr-TR" altLang="tr-TR" sz="1400" dirty="0" smtClean="0">
              <a:cs typeface="Times New Roman" panose="02020603050405020304" pitchFamily="18" charset="0"/>
            </a:endParaRPr>
          </a:p>
          <a:p>
            <a:pPr algn="just" eaLnBrk="0" hangingPunct="0">
              <a:spcBef>
                <a:spcPct val="50000"/>
              </a:spcBef>
            </a:pPr>
            <a:r>
              <a:rPr lang="tr-TR" altLang="tr-TR" sz="1400" dirty="0" smtClean="0">
                <a:cs typeface="Times New Roman" panose="02020603050405020304" pitchFamily="18" charset="0"/>
              </a:rPr>
              <a:t>Ege </a:t>
            </a:r>
            <a:r>
              <a:rPr lang="tr-TR" altLang="tr-TR" sz="1400" dirty="0">
                <a:cs typeface="Times New Roman" panose="02020603050405020304" pitchFamily="18" charset="0"/>
              </a:rPr>
              <a:t>Bölgesi koşullarında diğer sedir türlerine, özellikle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dirty="0">
                <a:cs typeface="Times New Roman" panose="02020603050405020304" pitchFamily="18" charset="0"/>
              </a:rPr>
              <a:t> ve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err="1">
                <a:cs typeface="Times New Roman" panose="02020603050405020304" pitchFamily="18" charset="0"/>
              </a:rPr>
              <a:t>'ye</a:t>
            </a:r>
            <a:r>
              <a:rPr lang="tr-TR" altLang="tr-TR" sz="1400" dirty="0">
                <a:cs typeface="Times New Roman" panose="02020603050405020304" pitchFamily="18" charset="0"/>
              </a:rPr>
              <a:t> nazaran daha yavaş bir gelişme gösterir. </a:t>
            </a:r>
            <a:r>
              <a:rPr lang="tr-TR" altLang="tr-TR" sz="1400" dirty="0" smtClean="0">
                <a:cs typeface="Times New Roman" panose="02020603050405020304" pitchFamily="18" charset="0"/>
              </a:rPr>
              <a:t>Güneşli </a:t>
            </a:r>
            <a:r>
              <a:rPr lang="tr-TR" altLang="tr-TR" sz="1400" dirty="0">
                <a:cs typeface="Times New Roman" panose="02020603050405020304" pitchFamily="18" charset="0"/>
              </a:rPr>
              <a:t>ortamlarda, genç iğne yapraklarda, yanmalar neticesi kahverengileşme görülür. </a:t>
            </a:r>
            <a:endParaRPr lang="tr-TR" altLang="tr-TR" sz="1400" dirty="0" smtClean="0">
              <a:cs typeface="Times New Roman" panose="02020603050405020304" pitchFamily="18" charset="0"/>
            </a:endParaRPr>
          </a:p>
          <a:p>
            <a:pPr algn="just" eaLnBrk="0" hangingPunct="0">
              <a:spcBef>
                <a:spcPct val="50000"/>
              </a:spcBef>
            </a:pPr>
            <a:r>
              <a:rPr lang="tr-TR" altLang="tr-TR" sz="1400" dirty="0" smtClean="0">
                <a:cs typeface="Times New Roman" panose="02020603050405020304" pitchFamily="18" charset="0"/>
              </a:rPr>
              <a:t>Bundan </a:t>
            </a:r>
            <a:r>
              <a:rPr lang="tr-TR" altLang="tr-TR" sz="1400" dirty="0">
                <a:cs typeface="Times New Roman" panose="02020603050405020304" pitchFamily="18" charset="0"/>
              </a:rPr>
              <a:t>dolayı Ege ve Akdeniz Bölgesi'nde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cv. '</a:t>
            </a:r>
            <a:r>
              <a:rPr lang="tr-TR" altLang="tr-TR" sz="1400" i="1" dirty="0" err="1">
                <a:cs typeface="Times New Roman" panose="02020603050405020304" pitchFamily="18" charset="0"/>
              </a:rPr>
              <a:t>Glauca</a:t>
            </a:r>
            <a:r>
              <a:rPr lang="tr-TR" altLang="tr-TR" sz="1400" dirty="0" err="1">
                <a:cs typeface="Times New Roman" panose="02020603050405020304" pitchFamily="18" charset="0"/>
              </a:rPr>
              <a:t>'nın</a:t>
            </a:r>
            <a:r>
              <a:rPr lang="tr-TR" altLang="tr-TR" sz="1400" dirty="0">
                <a:cs typeface="Times New Roman" panose="02020603050405020304" pitchFamily="18" charset="0"/>
              </a:rPr>
              <a:t> hafif gölge ortamlarda bulundurulması gerekir. Diğer alaca yapraklı ağaç türlerinin kullanılmasında olduğu gibi peyzaj mimarisinde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a:t>
            </a:r>
            <a:r>
              <a:rPr lang="tr-TR" altLang="tr-TR" sz="1400" dirty="0">
                <a:cs typeface="Times New Roman" panose="02020603050405020304" pitchFamily="18" charset="0"/>
              </a:rPr>
              <a:t> ile çalışırken de dikkatli olmak gerekir. </a:t>
            </a:r>
            <a:endParaRPr lang="tr-TR" altLang="tr-TR" sz="1400" dirty="0" smtClean="0">
              <a:cs typeface="Times New Roman" panose="02020603050405020304" pitchFamily="18" charset="0"/>
            </a:endParaRPr>
          </a:p>
          <a:p>
            <a:pPr algn="just" eaLnBrk="0" hangingPunct="0">
              <a:spcBef>
                <a:spcPct val="50000"/>
              </a:spcBef>
            </a:pPr>
            <a:endParaRPr lang="tr-TR" altLang="tr-TR" sz="1400" dirty="0" smtClean="0">
              <a:cs typeface="Times New Roman" panose="02020603050405020304" pitchFamily="18" charset="0"/>
            </a:endParaRPr>
          </a:p>
          <a:p>
            <a:pPr algn="just" eaLnBrk="0" hangingPunct="0">
              <a:spcBef>
                <a:spcPct val="50000"/>
              </a:spcBef>
            </a:pPr>
            <a:r>
              <a:rPr lang="tr-TR" altLang="tr-TR" sz="1400" dirty="0" smtClean="0">
                <a:cs typeface="Times New Roman" panose="02020603050405020304" pitchFamily="18" charset="0"/>
              </a:rPr>
              <a:t>Mavi </a:t>
            </a:r>
            <a:r>
              <a:rPr lang="tr-TR" altLang="tr-TR" sz="1400" dirty="0">
                <a:cs typeface="Times New Roman" panose="02020603050405020304" pitchFamily="18" charset="0"/>
              </a:rPr>
              <a:t>Atlas Sediri, havası temiz olmayan kentsel ve endüstriyel alanlarda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err="1">
                <a:cs typeface="Times New Roman" panose="02020603050405020304" pitchFamily="18" charset="0"/>
              </a:rPr>
              <a:t>'den</a:t>
            </a:r>
            <a:r>
              <a:rPr lang="tr-TR" altLang="tr-TR" sz="1400" dirty="0">
                <a:cs typeface="Times New Roman" panose="02020603050405020304" pitchFamily="18" charset="0"/>
              </a:rPr>
              <a:t> daha dayanıklıdır. Bu yüzden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cv. '</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a:t>
            </a:r>
            <a:r>
              <a:rPr lang="tr-TR" altLang="tr-TR" sz="1400" dirty="0">
                <a:cs typeface="Times New Roman" panose="02020603050405020304" pitchFamily="18" charset="0"/>
              </a:rPr>
              <a:t> Londra'da kent içi yol </a:t>
            </a:r>
            <a:r>
              <a:rPr lang="tr-TR" altLang="tr-TR" sz="1400" dirty="0" smtClean="0">
                <a:cs typeface="Times New Roman" panose="02020603050405020304" pitchFamily="18" charset="0"/>
              </a:rPr>
              <a:t>ağaçlamalarında </a:t>
            </a:r>
            <a:r>
              <a:rPr lang="tr-TR" altLang="tr-TR" sz="1400" dirty="0">
                <a:cs typeface="Times New Roman" panose="02020603050405020304" pitchFamily="18" charset="0"/>
              </a:rPr>
              <a:t>kullanılmaktadır. </a:t>
            </a:r>
          </a:p>
          <a:p>
            <a:pPr algn="just" eaLnBrk="0" hangingPunct="0">
              <a:spcBef>
                <a:spcPct val="50000"/>
              </a:spcBef>
            </a:pPr>
            <a:r>
              <a:rPr lang="tr-TR" altLang="tr-TR" sz="1400" dirty="0">
                <a:cs typeface="Times New Roman" panose="02020603050405020304" pitchFamily="18" charset="0"/>
              </a:rPr>
              <a:t> </a:t>
            </a:r>
          </a:p>
        </p:txBody>
      </p:sp>
      <p:sp>
        <p:nvSpPr>
          <p:cNvPr id="3"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atlantica</a:t>
            </a:r>
            <a:endParaRPr lang="tr-TR" altLang="tr-TR" sz="2000" dirty="0">
              <a:solidFill>
                <a:schemeClr val="bg1"/>
              </a:solidFill>
            </a:endParaRPr>
          </a:p>
        </p:txBody>
      </p:sp>
    </p:spTree>
    <p:extLst>
      <p:ext uri="{BB962C8B-B14F-4D97-AF65-F5344CB8AC3E}">
        <p14:creationId xmlns:p14="http://schemas.microsoft.com/office/powerpoint/2010/main" val="305466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ERSLER\Dendroloji\Ders4\cedbrevifol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4341440" cy="5786651"/>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5148065" y="1196752"/>
            <a:ext cx="309634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800" b="1" i="1" dirty="0" err="1">
                <a:cs typeface="Times New Roman" panose="02020603050405020304" pitchFamily="18" charset="0"/>
              </a:rPr>
              <a:t>Cedrus</a:t>
            </a:r>
            <a:r>
              <a:rPr lang="tr-TR" altLang="tr-TR" sz="1800" b="1" i="1" dirty="0">
                <a:cs typeface="Times New Roman" panose="02020603050405020304" pitchFamily="18" charset="0"/>
              </a:rPr>
              <a:t> </a:t>
            </a:r>
            <a:r>
              <a:rPr lang="tr-TR" altLang="tr-TR" sz="1800" b="1" i="1" dirty="0" err="1">
                <a:cs typeface="Times New Roman" panose="02020603050405020304" pitchFamily="18" charset="0"/>
              </a:rPr>
              <a:t>brevifolia</a:t>
            </a:r>
            <a:r>
              <a:rPr lang="tr-TR" altLang="tr-TR" sz="1800" b="1" i="1" dirty="0">
                <a:cs typeface="Times New Roman" panose="02020603050405020304" pitchFamily="18" charset="0"/>
              </a:rPr>
              <a:t> </a:t>
            </a:r>
            <a:r>
              <a:rPr lang="tr-TR" altLang="tr-TR" sz="1800" b="1" i="1" dirty="0" err="1" smtClean="0">
                <a:cs typeface="Times New Roman" panose="02020603050405020304" pitchFamily="18" charset="0"/>
              </a:rPr>
              <a:t>Hemy</a:t>
            </a:r>
            <a:endParaRPr lang="tr-TR" altLang="tr-TR" sz="1800" b="1" i="1" dirty="0" smtClean="0">
              <a:cs typeface="Times New Roman" panose="02020603050405020304" pitchFamily="18" charset="0"/>
            </a:endParaRPr>
          </a:p>
          <a:p>
            <a:pPr algn="just" eaLnBrk="0" hangingPunct="0">
              <a:spcBef>
                <a:spcPct val="50000"/>
              </a:spcBef>
            </a:pPr>
            <a:r>
              <a:rPr lang="tr-TR" altLang="tr-TR" sz="1800" b="1" i="1" dirty="0" smtClean="0">
                <a:cs typeface="Times New Roman" panose="02020603050405020304" pitchFamily="18" charset="0"/>
              </a:rPr>
              <a:t>Kıbrıs </a:t>
            </a:r>
            <a:r>
              <a:rPr lang="tr-TR" altLang="tr-TR" sz="1800" b="1" i="1" dirty="0">
                <a:cs typeface="Times New Roman" panose="02020603050405020304" pitchFamily="18" charset="0"/>
              </a:rPr>
              <a:t>Sediri </a:t>
            </a:r>
          </a:p>
        </p:txBody>
      </p:sp>
      <p:sp>
        <p:nvSpPr>
          <p:cNvPr id="12292" name="Text Box 4"/>
          <p:cNvSpPr txBox="1">
            <a:spLocks noChangeArrowheads="1"/>
          </p:cNvSpPr>
          <p:nvPr/>
        </p:nvSpPr>
        <p:spPr bwMode="auto">
          <a:xfrm>
            <a:off x="5148169" y="2276872"/>
            <a:ext cx="335922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600" dirty="0">
                <a:cs typeface="Times New Roman" panose="02020603050405020304" pitchFamily="18" charset="0"/>
              </a:rPr>
              <a:t>Doğal olarak Kıbrıs Adası'nda (Karlıdağ veya </a:t>
            </a:r>
            <a:r>
              <a:rPr lang="tr-TR" altLang="tr-TR" sz="1600" dirty="0" err="1" smtClean="0">
                <a:cs typeface="Times New Roman" panose="02020603050405020304" pitchFamily="18" charset="0"/>
              </a:rPr>
              <a:t>Trodos'da</a:t>
            </a:r>
            <a:r>
              <a:rPr lang="tr-TR" altLang="tr-TR" sz="1600" dirty="0" smtClean="0">
                <a:cs typeface="Times New Roman" panose="02020603050405020304" pitchFamily="18" charset="0"/>
              </a:rPr>
              <a:t> </a:t>
            </a:r>
            <a:r>
              <a:rPr lang="tr-TR" altLang="tr-TR" sz="1600" dirty="0">
                <a:cs typeface="Times New Roman" panose="02020603050405020304" pitchFamily="18" charset="0"/>
              </a:rPr>
              <a:t>900-1400 m'de) yetişmekte olan bu tür </a:t>
            </a:r>
            <a:r>
              <a:rPr lang="tr-TR" altLang="tr-TR" sz="1600" i="1" dirty="0">
                <a:cs typeface="Times New Roman" panose="02020603050405020304" pitchFamily="18" charset="0"/>
              </a:rPr>
              <a:t>C. </a:t>
            </a:r>
            <a:r>
              <a:rPr lang="tr-TR" altLang="tr-TR" sz="1600" i="1" dirty="0" err="1">
                <a:cs typeface="Times New Roman" panose="02020603050405020304" pitchFamily="18" charset="0"/>
              </a:rPr>
              <a:t>liban</a:t>
            </a:r>
            <a:r>
              <a:rPr lang="tr-TR" altLang="tr-TR" sz="1600" dirty="0" err="1">
                <a:cs typeface="Times New Roman" panose="02020603050405020304" pitchFamily="18" charset="0"/>
              </a:rPr>
              <a:t>i'ye</a:t>
            </a:r>
            <a:r>
              <a:rPr lang="tr-TR" altLang="tr-TR" sz="1600" dirty="0">
                <a:cs typeface="Times New Roman" panose="02020603050405020304" pitchFamily="18" charset="0"/>
              </a:rPr>
              <a:t> çok benzer ve 12-15 m boya ulaşır. </a:t>
            </a:r>
            <a:endParaRPr lang="tr-TR" altLang="tr-TR" sz="1600" dirty="0" smtClean="0">
              <a:cs typeface="Times New Roman" panose="02020603050405020304" pitchFamily="18" charset="0"/>
            </a:endParaRPr>
          </a:p>
          <a:p>
            <a:pPr eaLnBrk="0" hangingPunct="0">
              <a:spcBef>
                <a:spcPct val="50000"/>
              </a:spcBef>
            </a:pPr>
            <a:r>
              <a:rPr lang="tr-TR" altLang="tr-TR" sz="1600" dirty="0" smtClean="0">
                <a:cs typeface="Times New Roman" panose="02020603050405020304" pitchFamily="18" charset="0"/>
              </a:rPr>
              <a:t>Ancak </a:t>
            </a:r>
            <a:r>
              <a:rPr lang="tr-TR" altLang="tr-TR" sz="1600" dirty="0">
                <a:cs typeface="Times New Roman" panose="02020603050405020304" pitchFamily="18" charset="0"/>
              </a:rPr>
              <a:t>daha kısa olan iğne yapraklan (5-8 </a:t>
            </a:r>
            <a:r>
              <a:rPr lang="tr-TR" altLang="tr-TR" sz="1600" dirty="0" smtClean="0">
                <a:cs typeface="Times New Roman" panose="02020603050405020304" pitchFamily="18" charset="0"/>
              </a:rPr>
              <a:t>mm</a:t>
            </a:r>
            <a:r>
              <a:rPr lang="tr-TR" altLang="tr-TR" sz="1600" dirty="0">
                <a:cs typeface="Times New Roman" panose="02020603050405020304" pitchFamily="18" charset="0"/>
              </a:rPr>
              <a:t>) ve </a:t>
            </a:r>
            <a:r>
              <a:rPr lang="tr-TR" altLang="tr-TR" sz="1600" dirty="0" smtClean="0">
                <a:cs typeface="Times New Roman" panose="02020603050405020304" pitchFamily="18" charset="0"/>
              </a:rPr>
              <a:t>kozalakları </a:t>
            </a:r>
            <a:r>
              <a:rPr lang="tr-TR" altLang="tr-TR" sz="1600" dirty="0">
                <a:cs typeface="Times New Roman" panose="02020603050405020304" pitchFamily="18" charset="0"/>
              </a:rPr>
              <a:t>(7-8 cm) ile </a:t>
            </a:r>
            <a:r>
              <a:rPr lang="tr-TR" altLang="tr-TR" sz="1600" i="1" dirty="0">
                <a:cs typeface="Times New Roman" panose="02020603050405020304" pitchFamily="18" charset="0"/>
              </a:rPr>
              <a:t>C. </a:t>
            </a:r>
            <a:r>
              <a:rPr lang="tr-TR" altLang="tr-TR" sz="1600" i="1" dirty="0" err="1">
                <a:cs typeface="Times New Roman" panose="02020603050405020304" pitchFamily="18" charset="0"/>
              </a:rPr>
              <a:t>libani</a:t>
            </a:r>
            <a:r>
              <a:rPr lang="tr-TR" altLang="tr-TR" sz="1600" dirty="0" err="1">
                <a:cs typeface="Times New Roman" panose="02020603050405020304" pitchFamily="18" charset="0"/>
              </a:rPr>
              <a:t>'den</a:t>
            </a:r>
            <a:r>
              <a:rPr lang="tr-TR" altLang="tr-TR" sz="1600" dirty="0">
                <a:cs typeface="Times New Roman" panose="02020603050405020304" pitchFamily="18" charset="0"/>
              </a:rPr>
              <a:t> kolayca ayırt edilebilir. </a:t>
            </a:r>
          </a:p>
        </p:txBody>
      </p:sp>
      <p:sp>
        <p:nvSpPr>
          <p:cNvPr id="5"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brevifolia</a:t>
            </a:r>
            <a:endParaRPr lang="tr-TR" altLang="tr-TR" sz="2000" dirty="0">
              <a:solidFill>
                <a:schemeClr val="bg1"/>
              </a:solidFill>
            </a:endParaRPr>
          </a:p>
        </p:txBody>
      </p:sp>
    </p:spTree>
    <p:extLst>
      <p:ext uri="{BB962C8B-B14F-4D97-AF65-F5344CB8AC3E}">
        <p14:creationId xmlns:p14="http://schemas.microsoft.com/office/powerpoint/2010/main" val="2284613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smtClean="0">
                <a:solidFill>
                  <a:schemeClr val="bg1"/>
                </a:solidFill>
                <a:cs typeface="Times New Roman" panose="02020603050405020304" pitchFamily="18" charset="0"/>
              </a:rPr>
              <a:t>CEDRUS</a:t>
            </a:r>
            <a:r>
              <a:rPr lang="tr-TR" altLang="tr-TR" sz="2000" b="1" dirty="0" smtClean="0">
                <a:solidFill>
                  <a:schemeClr val="bg1"/>
                </a:solidFill>
                <a:cs typeface="Times New Roman" panose="02020603050405020304" pitchFamily="18" charset="0"/>
              </a:rPr>
              <a:t>-PINACEAE</a:t>
            </a:r>
            <a:endParaRPr lang="tr-TR" altLang="tr-TR" sz="2000" dirty="0">
              <a:solidFill>
                <a:schemeClr val="bg1"/>
              </a:solidFill>
            </a:endParaRPr>
          </a:p>
        </p:txBody>
      </p:sp>
      <p:sp>
        <p:nvSpPr>
          <p:cNvPr id="69635" name="Text Box 3"/>
          <p:cNvSpPr txBox="1">
            <a:spLocks noChangeArrowheads="1"/>
          </p:cNvSpPr>
          <p:nvPr/>
        </p:nvSpPr>
        <p:spPr bwMode="auto">
          <a:xfrm>
            <a:off x="467544" y="692696"/>
            <a:ext cx="8064896" cy="58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dirty="0">
                <a:solidFill>
                  <a:schemeClr val="bg2">
                    <a:lumMod val="50000"/>
                  </a:schemeClr>
                </a:solidFill>
                <a:cs typeface="Times New Roman" panose="02020603050405020304" pitchFamily="18" charset="0"/>
              </a:rPr>
              <a:t>Vatanı:</a:t>
            </a:r>
            <a:r>
              <a:rPr lang="tr-TR" altLang="tr-TR" sz="1400" dirty="0">
                <a:solidFill>
                  <a:schemeClr val="bg2">
                    <a:lumMod val="50000"/>
                  </a:schemeClr>
                </a:solidFill>
                <a:cs typeface="Times New Roman" panose="02020603050405020304" pitchFamily="18" charset="0"/>
              </a:rPr>
              <a:t> </a:t>
            </a:r>
            <a:r>
              <a:rPr lang="tr-TR" altLang="tr-TR" sz="1400" dirty="0">
                <a:cs typeface="Times New Roman" panose="02020603050405020304" pitchFamily="18" charset="0"/>
              </a:rPr>
              <a:t>Anadolu, </a:t>
            </a:r>
            <a:r>
              <a:rPr lang="tr-TR" altLang="tr-TR" sz="1400" dirty="0" err="1">
                <a:cs typeface="Times New Roman" panose="02020603050405020304" pitchFamily="18" charset="0"/>
              </a:rPr>
              <a:t>Kıbns</a:t>
            </a:r>
            <a:r>
              <a:rPr lang="tr-TR" altLang="tr-TR" sz="1400" dirty="0">
                <a:cs typeface="Times New Roman" panose="02020603050405020304" pitchFamily="18" charset="0"/>
              </a:rPr>
              <a:t>, </a:t>
            </a:r>
            <a:r>
              <a:rPr lang="tr-TR" altLang="tr-TR" sz="1400" dirty="0" err="1">
                <a:cs typeface="Times New Roman" panose="02020603050405020304" pitchFamily="18" charset="0"/>
              </a:rPr>
              <a:t>Himalaya</a:t>
            </a:r>
            <a:r>
              <a:rPr lang="tr-TR" altLang="tr-TR" sz="1400" dirty="0">
                <a:cs typeface="Times New Roman" panose="02020603050405020304" pitchFamily="18" charset="0"/>
              </a:rPr>
              <a:t> ve Kuzey </a:t>
            </a:r>
            <a:r>
              <a:rPr lang="tr-TR" altLang="tr-TR" sz="1400" dirty="0" err="1">
                <a:cs typeface="Times New Roman" panose="02020603050405020304" pitchFamily="18" charset="0"/>
              </a:rPr>
              <a:t>Afrika'dir</a:t>
            </a:r>
            <a:r>
              <a:rPr lang="tr-TR" altLang="tr-TR" sz="1400" dirty="0" smtClean="0">
                <a:cs typeface="Times New Roman" panose="02020603050405020304" pitchFamily="18" charset="0"/>
              </a:rPr>
              <a:t>.</a:t>
            </a: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b="1" dirty="0">
                <a:solidFill>
                  <a:schemeClr val="bg2">
                    <a:lumMod val="50000"/>
                  </a:schemeClr>
                </a:solidFill>
                <a:cs typeface="Times New Roman" panose="02020603050405020304" pitchFamily="18" charset="0"/>
              </a:rPr>
              <a:t>Tür sayısı:</a:t>
            </a:r>
            <a:r>
              <a:rPr lang="tr-TR" altLang="tr-TR" sz="1400" dirty="0">
                <a:solidFill>
                  <a:schemeClr val="bg2">
                    <a:lumMod val="50000"/>
                  </a:schemeClr>
                </a:solidFill>
                <a:cs typeface="Times New Roman" panose="02020603050405020304" pitchFamily="18" charset="0"/>
              </a:rPr>
              <a:t> </a:t>
            </a:r>
            <a:r>
              <a:rPr lang="tr-TR" altLang="tr-TR" sz="1400" dirty="0" smtClean="0">
                <a:cs typeface="Times New Roman" panose="02020603050405020304" pitchFamily="18" charset="0"/>
              </a:rPr>
              <a:t>4</a:t>
            </a: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b="1" dirty="0">
                <a:solidFill>
                  <a:schemeClr val="bg2">
                    <a:lumMod val="50000"/>
                  </a:schemeClr>
                </a:solidFill>
                <a:cs typeface="Times New Roman" panose="02020603050405020304" pitchFamily="18" charset="0"/>
              </a:rPr>
              <a:t>Habitusu:</a:t>
            </a:r>
            <a:r>
              <a:rPr lang="tr-TR" altLang="tr-TR" sz="1400" dirty="0">
                <a:solidFill>
                  <a:schemeClr val="bg2">
                    <a:lumMod val="50000"/>
                  </a:schemeClr>
                </a:solidFill>
                <a:cs typeface="Times New Roman" panose="02020603050405020304" pitchFamily="18" charset="0"/>
              </a:rPr>
              <a:t> </a:t>
            </a:r>
            <a:r>
              <a:rPr lang="tr-TR" altLang="tr-TR" sz="1400" dirty="0">
                <a:cs typeface="Times New Roman" panose="02020603050405020304" pitchFamily="18" charset="0"/>
              </a:rPr>
              <a:t>Yaz kış yeşil, gayri muntazam, geniş tepeye, kısa ve uzun sürgünlere sahip olan </a:t>
            </a:r>
            <a:r>
              <a:rPr lang="tr-TR" altLang="tr-TR" sz="1400" i="1" dirty="0" err="1">
                <a:cs typeface="Times New Roman" panose="02020603050405020304" pitchFamily="18" charset="0"/>
              </a:rPr>
              <a:t>Cedrus</a:t>
            </a:r>
            <a:r>
              <a:rPr lang="tr-TR" altLang="tr-TR" sz="1400" dirty="0">
                <a:cs typeface="Times New Roman" panose="02020603050405020304" pitchFamily="18" charset="0"/>
              </a:rPr>
              <a:t> cinsi, 20-50 m yüksekliğe ulaşan boylu ağaçlardır. </a:t>
            </a:r>
            <a:r>
              <a:rPr lang="tr-TR" altLang="tr-TR" sz="1400" dirty="0" err="1">
                <a:cs typeface="Times New Roman" panose="02020603050405020304" pitchFamily="18" charset="0"/>
              </a:rPr>
              <a:t>Sedir'lerde</a:t>
            </a:r>
            <a:r>
              <a:rPr lang="tr-TR" altLang="tr-TR" sz="1400" dirty="0">
                <a:cs typeface="Times New Roman" panose="02020603050405020304" pitchFamily="18" charset="0"/>
              </a:rPr>
              <a:t> gövde kabuğu: koyu gri renkte olup, gençlik devresinde pürüzsüz, ileri yaşlarda ise pürüzlü ve çatlaktır</a:t>
            </a:r>
            <a:r>
              <a:rPr lang="tr-TR" altLang="tr-TR" sz="1400" dirty="0" smtClean="0">
                <a:cs typeface="Times New Roman" panose="02020603050405020304" pitchFamily="18" charset="0"/>
              </a:rPr>
              <a:t>.</a:t>
            </a: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b="1" dirty="0">
                <a:solidFill>
                  <a:schemeClr val="bg2">
                    <a:lumMod val="50000"/>
                  </a:schemeClr>
                </a:solidFill>
                <a:cs typeface="Times New Roman" panose="02020603050405020304" pitchFamily="18" charset="0"/>
              </a:rPr>
              <a:t>Yaprakları:</a:t>
            </a:r>
            <a:r>
              <a:rPr lang="tr-TR" altLang="tr-TR" sz="1400" dirty="0">
                <a:solidFill>
                  <a:schemeClr val="bg2">
                    <a:lumMod val="50000"/>
                  </a:schemeClr>
                </a:solidFill>
                <a:cs typeface="Times New Roman" panose="02020603050405020304" pitchFamily="18" charset="0"/>
              </a:rPr>
              <a:t> </a:t>
            </a:r>
            <a:r>
              <a:rPr lang="tr-TR" altLang="tr-TR" sz="1400" dirty="0">
                <a:cs typeface="Times New Roman" panose="02020603050405020304" pitchFamily="18" charset="0"/>
              </a:rPr>
              <a:t>İğne yapraklar enine kesitte 3 köşeli, uzun sürgünlerde sarmal ve seyrek dizilmiş, kısa sürgünlerde ise, sık bir demet halinde, uç kısmı sivri ve serttir. İğne yapraklar 3-6 yıl bitkide kalır. </a:t>
            </a:r>
            <a:endParaRPr lang="tr-TR" altLang="tr-TR" sz="1400" dirty="0" smtClean="0">
              <a:cs typeface="Times New Roman" panose="02020603050405020304" pitchFamily="18" charset="0"/>
            </a:endParaRPr>
          </a:p>
          <a:p>
            <a:pPr algn="just" eaLnBrk="0" hangingPunct="0">
              <a:spcBef>
                <a:spcPct val="50000"/>
              </a:spcBef>
            </a:pPr>
            <a:endParaRPr lang="en-US" altLang="tr-TR" sz="1400" dirty="0">
              <a:cs typeface="Times New Roman" panose="02020603050405020304" pitchFamily="18" charset="0"/>
            </a:endParaRPr>
          </a:p>
          <a:p>
            <a:pPr algn="just" eaLnBrk="0" hangingPunct="0">
              <a:spcBef>
                <a:spcPct val="50000"/>
              </a:spcBef>
            </a:pPr>
            <a:r>
              <a:rPr lang="tr-TR" altLang="tr-TR" sz="1400" b="1" dirty="0">
                <a:solidFill>
                  <a:schemeClr val="bg2">
                    <a:lumMod val="50000"/>
                  </a:schemeClr>
                </a:solidFill>
                <a:cs typeface="Times New Roman" panose="02020603050405020304" pitchFamily="18" charset="0"/>
              </a:rPr>
              <a:t>Çiçek ve kozalakları</a:t>
            </a:r>
            <a:r>
              <a:rPr lang="tr-TR" altLang="tr-TR" sz="1400" dirty="0">
                <a:solidFill>
                  <a:schemeClr val="bg2">
                    <a:lumMod val="50000"/>
                  </a:schemeClr>
                </a:solidFill>
                <a:cs typeface="Times New Roman" panose="02020603050405020304" pitchFamily="18" charset="0"/>
              </a:rPr>
              <a:t>: </a:t>
            </a:r>
            <a:r>
              <a:rPr lang="tr-TR" altLang="tr-TR" sz="1400" dirty="0" err="1">
                <a:cs typeface="Times New Roman" panose="02020603050405020304" pitchFamily="18" charset="0"/>
              </a:rPr>
              <a:t>Sedir'ler</a:t>
            </a:r>
            <a:r>
              <a:rPr lang="tr-TR" altLang="tr-TR" sz="1400" dirty="0">
                <a:cs typeface="Times New Roman" panose="02020603050405020304" pitchFamily="18" charset="0"/>
              </a:rPr>
              <a:t> bir evciklidirler. Çiçekler kısa sürgün</a:t>
            </a:r>
            <a:r>
              <a:rPr lang="en-US" altLang="tr-TR" sz="1400" dirty="0" err="1">
                <a:cs typeface="Times New Roman" panose="02020603050405020304" pitchFamily="18" charset="0"/>
              </a:rPr>
              <a:t>ler</a:t>
            </a:r>
            <a:r>
              <a:rPr lang="tr-TR" altLang="tr-TR" sz="1400" dirty="0"/>
              <a:t>i</a:t>
            </a:r>
            <a:r>
              <a:rPr lang="en-US" altLang="tr-TR" sz="1400" dirty="0">
                <a:cs typeface="Times New Roman" panose="02020603050405020304" pitchFamily="18" charset="0"/>
              </a:rPr>
              <a:t>n</a:t>
            </a:r>
            <a:r>
              <a:rPr lang="tr-TR" altLang="tr-TR" sz="1400" dirty="0">
                <a:cs typeface="Times New Roman" panose="02020603050405020304" pitchFamily="18" charset="0"/>
              </a:rPr>
              <a:t> </a:t>
            </a:r>
            <a:r>
              <a:rPr lang="tr-TR" altLang="tr-TR" sz="1400" dirty="0"/>
              <a:t>sonunda</a:t>
            </a:r>
            <a:r>
              <a:rPr lang="en-US" altLang="tr-TR" sz="1400" dirty="0">
                <a:cs typeface="Times New Roman" panose="02020603050405020304" pitchFamily="18" charset="0"/>
              </a:rPr>
              <a:t> </a:t>
            </a:r>
            <a:r>
              <a:rPr lang="tr-TR" altLang="tr-TR" sz="1400" dirty="0"/>
              <a:t>tek olarak </a:t>
            </a:r>
            <a:r>
              <a:rPr lang="tr-TR" altLang="tr-TR" sz="1400" dirty="0">
                <a:cs typeface="Times New Roman" panose="02020603050405020304" pitchFamily="18" charset="0"/>
              </a:rPr>
              <a:t>yer almışlardır. Kozalaklar yumurta şeklinde veya silindir formundadır; ikinci veya üçüncü yıl içerisinde olgunlaşırlar. Kozalak pullan çok sık dizilmiş ve odunsudur</a:t>
            </a:r>
            <a:r>
              <a:rPr lang="tr-TR" altLang="tr-TR" sz="1400" dirty="0" smtClean="0">
                <a:cs typeface="Times New Roman" panose="02020603050405020304" pitchFamily="18" charset="0"/>
              </a:rPr>
              <a:t>.</a:t>
            </a: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dirty="0">
                <a:cs typeface="Times New Roman" panose="02020603050405020304" pitchFamily="18" charset="0"/>
              </a:rPr>
              <a:t>Sedirlerin gevşek ve simetrik olmayan yapısı (özellikle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cv. '</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a:t>
            </a:r>
            <a:r>
              <a:rPr lang="tr-TR" altLang="tr-TR" sz="1400" dirty="0">
                <a:cs typeface="Times New Roman" panose="02020603050405020304" pitchFamily="18" charset="0"/>
              </a:rPr>
              <a:t>), masif olan ve sert </a:t>
            </a:r>
            <a:r>
              <a:rPr lang="tr-TR" altLang="tr-TR" sz="1400" dirty="0"/>
              <a:t>çizgilere</a:t>
            </a:r>
            <a:r>
              <a:rPr lang="tr-TR" altLang="tr-TR" sz="1400" dirty="0">
                <a:cs typeface="Times New Roman" panose="02020603050405020304" pitchFamily="18" charset="0"/>
              </a:rPr>
              <a:t> sahip </a:t>
            </a:r>
            <a:r>
              <a:rPr lang="tr-TR" altLang="tr-TR" sz="1400" dirty="0"/>
              <a:t>olan</a:t>
            </a:r>
            <a:r>
              <a:rPr lang="tr-TR" altLang="tr-TR" sz="1400" dirty="0">
                <a:cs typeface="Times New Roman" panose="02020603050405020304" pitchFamily="18" charset="0"/>
              </a:rPr>
              <a:t> </a:t>
            </a:r>
            <a:r>
              <a:rPr lang="tr-TR" altLang="tr-TR" sz="1400" dirty="0" err="1">
                <a:cs typeface="Times New Roman" panose="02020603050405020304" pitchFamily="18" charset="0"/>
              </a:rPr>
              <a:t>Picea</a:t>
            </a:r>
            <a:r>
              <a:rPr lang="tr-TR" altLang="tr-TR" sz="1400" dirty="0">
                <a:cs typeface="Times New Roman" panose="02020603050405020304" pitchFamily="18" charset="0"/>
              </a:rPr>
              <a:t> türlerine (</a:t>
            </a:r>
            <a:r>
              <a:rPr lang="tr-TR" altLang="tr-TR" sz="1400" i="1" dirty="0">
                <a:cs typeface="Times New Roman" panose="02020603050405020304" pitchFamily="18" charset="0"/>
              </a:rPr>
              <a:t>P. -</a:t>
            </a:r>
            <a:r>
              <a:rPr lang="tr-TR" altLang="tr-TR" sz="1400" i="1" dirty="0" err="1">
                <a:cs typeface="Times New Roman" panose="02020603050405020304" pitchFamily="18" charset="0"/>
              </a:rPr>
              <a:t>pungens</a:t>
            </a:r>
            <a:r>
              <a:rPr lang="tr-TR" altLang="tr-TR" sz="1400" i="1" dirty="0">
                <a:cs typeface="Times New Roman" panose="02020603050405020304" pitchFamily="18" charset="0"/>
              </a:rPr>
              <a:t> cv. '</a:t>
            </a:r>
            <a:r>
              <a:rPr lang="tr-TR" altLang="tr-TR" sz="1400" i="1" dirty="0" err="1">
                <a:cs typeface="Times New Roman" panose="02020603050405020304" pitchFamily="18" charset="0"/>
              </a:rPr>
              <a:t>Glauca</a:t>
            </a:r>
            <a:r>
              <a:rPr lang="tr-TR" altLang="tr-TR" sz="1400" dirty="0" err="1">
                <a:cs typeface="Times New Roman" panose="02020603050405020304" pitchFamily="18" charset="0"/>
              </a:rPr>
              <a:t>'ya</a:t>
            </a:r>
            <a:r>
              <a:rPr lang="tr-TR" altLang="tr-TR" sz="1400" dirty="0">
                <a:cs typeface="Times New Roman" panose="02020603050405020304" pitchFamily="18" charset="0"/>
              </a:rPr>
              <a:t>) tercih edilecek önemli bir özelliktir.</a:t>
            </a:r>
          </a:p>
          <a:p>
            <a:pPr algn="just" eaLnBrk="0" hangingPunct="0">
              <a:spcBef>
                <a:spcPct val="50000"/>
              </a:spcBef>
            </a:pPr>
            <a:r>
              <a:rPr lang="tr-TR" altLang="tr-TR" sz="1400" i="1" dirty="0" err="1">
                <a:cs typeface="Times New Roman" panose="02020603050405020304" pitchFamily="18" charset="0"/>
              </a:rPr>
              <a:t>Cedrus</a:t>
            </a:r>
            <a:r>
              <a:rPr lang="tr-TR" altLang="tr-TR" sz="1400" i="1" dirty="0">
                <a:cs typeface="Times New Roman" panose="02020603050405020304" pitchFamily="18" charset="0"/>
              </a:rPr>
              <a:t> </a:t>
            </a:r>
            <a:r>
              <a:rPr lang="tr-TR" altLang="tr-TR" sz="1400" dirty="0">
                <a:cs typeface="Times New Roman" panose="02020603050405020304" pitchFamily="18" charset="0"/>
              </a:rPr>
              <a:t>türleri, peyzaj mimarisi çalışmalarında geni</a:t>
            </a:r>
            <a:r>
              <a:rPr lang="tr-TR" altLang="tr-TR" sz="1400" dirty="0"/>
              <a:t>ş</a:t>
            </a:r>
            <a:r>
              <a:rPr lang="tr-TR" altLang="tr-TR" sz="1400" dirty="0">
                <a:cs typeface="Times New Roman" panose="02020603050405020304" pitchFamily="18" charset="0"/>
              </a:rPr>
              <a:t> veya dar yeşil sahalarda, özellikle çim </a:t>
            </a:r>
            <a:r>
              <a:rPr lang="tr-TR" altLang="tr-TR" sz="1400" dirty="0"/>
              <a:t>alanlar</a:t>
            </a:r>
            <a:r>
              <a:rPr lang="tr-TR" altLang="tr-TR" sz="1400" dirty="0">
                <a:cs typeface="Times New Roman" panose="02020603050405020304" pitchFamily="18" charset="0"/>
              </a:rPr>
              <a:t>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olarak kulla</a:t>
            </a:r>
            <a:r>
              <a:rPr lang="tr-TR" altLang="tr-TR" sz="1400" dirty="0"/>
              <a:t>nıml</a:t>
            </a:r>
            <a:r>
              <a:rPr lang="tr-TR" altLang="tr-TR" sz="1400" dirty="0">
                <a:cs typeface="Times New Roman" panose="02020603050405020304" pitchFamily="18" charset="0"/>
              </a:rPr>
              <a:t>ara elverişli bitkilerdir</a:t>
            </a:r>
            <a:r>
              <a:rPr lang="tr-TR" altLang="tr-TR" sz="1400" dirty="0" smtClean="0">
                <a:cs typeface="Times New Roman" panose="02020603050405020304" pitchFamily="18" charset="0"/>
              </a:rPr>
              <a:t>. </a:t>
            </a:r>
            <a:endParaRPr lang="tr-TR" altLang="tr-TR" sz="1400" dirty="0"/>
          </a:p>
        </p:txBody>
      </p:sp>
    </p:spTree>
    <p:extLst>
      <p:ext uri="{BB962C8B-B14F-4D97-AF65-F5344CB8AC3E}">
        <p14:creationId xmlns:p14="http://schemas.microsoft.com/office/powerpoint/2010/main" val="3226220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ERSLER\Dendroloji\Ders4\Cedrus-brevifoli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4974704" cy="4974704"/>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5645927" y="5141694"/>
            <a:ext cx="308135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600" dirty="0">
                <a:cs typeface="Times New Roman" panose="02020603050405020304" pitchFamily="18" charset="0"/>
              </a:rPr>
              <a:t>İğne yapraklan mavimsi yeşil, kalın ve hafifçe bükülmüştür. Dalları gövdeden genellikle </a:t>
            </a:r>
            <a:r>
              <a:rPr lang="tr-TR" altLang="tr-TR" sz="1600" dirty="0" err="1">
                <a:cs typeface="Times New Roman" panose="02020603050405020304" pitchFamily="18" charset="0"/>
              </a:rPr>
              <a:t>horizontal</a:t>
            </a:r>
            <a:r>
              <a:rPr lang="tr-TR" altLang="tr-TR" sz="1600" dirty="0">
                <a:cs typeface="Times New Roman" panose="02020603050405020304" pitchFamily="18" charset="0"/>
              </a:rPr>
              <a:t> yönde çıkar ve kısadır. </a:t>
            </a:r>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brevifolia</a:t>
            </a:r>
            <a:endParaRPr lang="tr-TR" altLang="tr-TR" sz="2000" dirty="0">
              <a:solidFill>
                <a:schemeClr val="bg1"/>
              </a:solidFill>
            </a:endParaRPr>
          </a:p>
        </p:txBody>
      </p:sp>
      <p:pic>
        <p:nvPicPr>
          <p:cNvPr id="5" name="Picture 2" descr="D:\DERSLER\Dendroloji\Ders4\cedbrevifol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131" y="980728"/>
            <a:ext cx="2967279" cy="416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24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ERSLER\Dendroloji\Ders4\Cedrus-brevifolia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4896544" cy="4896544"/>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5580112" y="1118349"/>
            <a:ext cx="3124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tr-TR" sz="1600" dirty="0" smtClean="0">
                <a:cs typeface="Times New Roman" panose="02020603050405020304" pitchFamily="18" charset="0"/>
              </a:rPr>
              <a:t>Kozalakları </a:t>
            </a:r>
            <a:r>
              <a:rPr lang="tr-TR" altLang="tr-TR" sz="1600" dirty="0">
                <a:cs typeface="Times New Roman" panose="02020603050405020304" pitchFamily="18" charset="0"/>
              </a:rPr>
              <a:t>silindir şeklinde, uç kısmı içeriye doğru basıktır. </a:t>
            </a:r>
            <a:endParaRPr lang="en-US" altLang="tr-TR" sz="1600" dirty="0">
              <a:latin typeface="Arial" panose="020B0604020202020204" pitchFamily="34" charset="0"/>
              <a:cs typeface="Arial" panose="020B0604020202020204" pitchFamily="34" charset="0"/>
            </a:endParaRPr>
          </a:p>
          <a:p>
            <a:pPr eaLnBrk="0" hangingPunct="0">
              <a:spcBef>
                <a:spcPct val="50000"/>
              </a:spcBef>
            </a:pPr>
            <a:r>
              <a:rPr lang="tr-TR" altLang="tr-TR" sz="1600" i="1" dirty="0" err="1">
                <a:cs typeface="Times New Roman" panose="02020603050405020304" pitchFamily="18" charset="0"/>
              </a:rPr>
              <a:t>Cedrus</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brevifolia</a:t>
            </a:r>
            <a:r>
              <a:rPr lang="tr-TR" altLang="tr-TR" sz="1600" i="1" dirty="0">
                <a:cs typeface="Times New Roman" panose="02020603050405020304" pitchFamily="18" charset="0"/>
              </a:rPr>
              <a:t> </a:t>
            </a:r>
            <a:r>
              <a:rPr lang="tr-TR" altLang="tr-TR" sz="1600" dirty="0">
                <a:cs typeface="Times New Roman" panose="02020603050405020304" pitchFamily="18" charset="0"/>
              </a:rPr>
              <a:t>Lübnan </a:t>
            </a:r>
            <a:r>
              <a:rPr lang="tr-TR" altLang="tr-TR" sz="1600" dirty="0" err="1">
                <a:cs typeface="Times New Roman" panose="02020603050405020304" pitchFamily="18" charset="0"/>
              </a:rPr>
              <a:t>Sediri'ne</a:t>
            </a:r>
            <a:r>
              <a:rPr lang="tr-TR" altLang="tr-TR" sz="1600" dirty="0">
                <a:cs typeface="Times New Roman" panose="02020603050405020304" pitchFamily="18" charset="0"/>
              </a:rPr>
              <a:t> nazaran çok daha yavaş gelişir. Genç halde piramidal formda gelişen Kıbrıs Sediri, ileri yaşlarda geniş şemsiye şeklinde bir taca sahiptir. Ana vatanındaki dağlık bölgelerde ekseriya gayri muntazam gövdeye sahip bir sedir olarak göze çarpar.</a:t>
            </a:r>
            <a:endParaRPr lang="tr-TR" altLang="tr-TR" sz="1600" dirty="0">
              <a:latin typeface="Arial" panose="020B0604020202020204" pitchFamily="34" charset="0"/>
              <a:cs typeface="Arial" panose="020B0604020202020204" pitchFamily="34" charset="0"/>
            </a:endParaRPr>
          </a:p>
          <a:p>
            <a:pPr eaLnBrk="0" hangingPunct="0">
              <a:spcBef>
                <a:spcPct val="50000"/>
              </a:spcBef>
            </a:pPr>
            <a:r>
              <a:rPr lang="tr-TR" altLang="tr-TR" sz="1600" i="1" dirty="0">
                <a:cs typeface="Times New Roman" panose="02020603050405020304" pitchFamily="18" charset="0"/>
              </a:rPr>
              <a:t>C. </a:t>
            </a:r>
            <a:r>
              <a:rPr lang="tr-TR" altLang="tr-TR" sz="1600" i="1" dirty="0" err="1">
                <a:cs typeface="Times New Roman" panose="02020603050405020304" pitchFamily="18" charset="0"/>
              </a:rPr>
              <a:t>brevifolia</a:t>
            </a:r>
            <a:r>
              <a:rPr lang="tr-TR" altLang="tr-TR" sz="1600" dirty="0" err="1">
                <a:cs typeface="Times New Roman" panose="02020603050405020304" pitchFamily="18" charset="0"/>
              </a:rPr>
              <a:t>'nın</a:t>
            </a:r>
            <a:r>
              <a:rPr lang="tr-TR" altLang="tr-TR" sz="1600" dirty="0">
                <a:cs typeface="Times New Roman" panose="02020603050405020304" pitchFamily="18" charset="0"/>
              </a:rPr>
              <a:t> ülkemizde yeşil alan düzenlemesinde kullanımı uygun olur. Diğer sedir türleri gibi </a:t>
            </a:r>
            <a:r>
              <a:rPr lang="tr-TR" altLang="tr-TR" sz="1600" i="1" dirty="0">
                <a:cs typeface="Times New Roman" panose="02020603050405020304" pitchFamily="18" charset="0"/>
              </a:rPr>
              <a:t>C. </a:t>
            </a:r>
            <a:r>
              <a:rPr lang="tr-TR" altLang="tr-TR" sz="1600" i="1" dirty="0" err="1">
                <a:cs typeface="Times New Roman" panose="02020603050405020304" pitchFamily="18" charset="0"/>
              </a:rPr>
              <a:t>brevifolia</a:t>
            </a:r>
            <a:r>
              <a:rPr lang="tr-TR" altLang="tr-TR" sz="1600" dirty="0" err="1">
                <a:cs typeface="Times New Roman" panose="02020603050405020304" pitchFamily="18" charset="0"/>
              </a:rPr>
              <a:t>'nın</a:t>
            </a:r>
            <a:r>
              <a:rPr lang="tr-TR" altLang="tr-TR" sz="1600" dirty="0">
                <a:cs typeface="Times New Roman" panose="02020603050405020304" pitchFamily="18" charset="0"/>
              </a:rPr>
              <a:t> da peyzaj mimarisinde </a:t>
            </a:r>
            <a:r>
              <a:rPr lang="tr-TR" altLang="tr-TR" sz="1600" dirty="0" err="1">
                <a:cs typeface="Times New Roman" panose="02020603050405020304" pitchFamily="18" charset="0"/>
              </a:rPr>
              <a:t>soliter</a:t>
            </a:r>
            <a:r>
              <a:rPr lang="tr-TR" altLang="tr-TR" sz="1600" dirty="0">
                <a:cs typeface="Times New Roman" panose="02020603050405020304" pitchFamily="18" charset="0"/>
              </a:rPr>
              <a:t> olarak kullanılması gerekir.</a:t>
            </a:r>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brevifolia</a:t>
            </a:r>
            <a:endParaRPr lang="tr-TR" altLang="tr-TR" sz="2000" dirty="0">
              <a:solidFill>
                <a:schemeClr val="bg1"/>
              </a:solidFill>
            </a:endParaRPr>
          </a:p>
        </p:txBody>
      </p:sp>
    </p:spTree>
    <p:extLst>
      <p:ext uri="{BB962C8B-B14F-4D97-AF65-F5344CB8AC3E}">
        <p14:creationId xmlns:p14="http://schemas.microsoft.com/office/powerpoint/2010/main" val="1468719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4572000" y="1092101"/>
            <a:ext cx="44196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tr-TR" sz="1800" b="1" i="1" dirty="0" err="1">
                <a:cs typeface="Times New Roman" panose="02020603050405020304" pitchFamily="18" charset="0"/>
              </a:rPr>
              <a:t>Cedrus</a:t>
            </a:r>
            <a:r>
              <a:rPr lang="tr-TR" altLang="tr-TR" sz="1800" b="1" i="1" dirty="0">
                <a:cs typeface="Times New Roman" panose="02020603050405020304" pitchFamily="18" charset="0"/>
              </a:rPr>
              <a:t> </a:t>
            </a:r>
            <a:r>
              <a:rPr lang="tr-TR" altLang="tr-TR" sz="1800" b="1" i="1" dirty="0" err="1" smtClean="0">
                <a:cs typeface="Times New Roman" panose="02020603050405020304" pitchFamily="18" charset="0"/>
              </a:rPr>
              <a:t>deodora</a:t>
            </a:r>
            <a:r>
              <a:rPr lang="tr-TR" altLang="tr-TR" sz="1800" b="1" i="1" dirty="0" smtClean="0">
                <a:cs typeface="Times New Roman" panose="02020603050405020304" pitchFamily="18" charset="0"/>
              </a:rPr>
              <a:t> </a:t>
            </a:r>
            <a:r>
              <a:rPr lang="tr-TR" altLang="tr-TR" sz="1800" b="1" i="1" dirty="0">
                <a:cs typeface="Times New Roman" panose="02020603050405020304" pitchFamily="18" charset="0"/>
              </a:rPr>
              <a:t>G. Don in </a:t>
            </a:r>
            <a:r>
              <a:rPr lang="tr-TR" altLang="tr-TR" sz="1800" b="1" i="1" dirty="0" err="1" smtClean="0">
                <a:cs typeface="Times New Roman" panose="02020603050405020304" pitchFamily="18" charset="0"/>
              </a:rPr>
              <a:t>Laud</a:t>
            </a:r>
            <a:r>
              <a:rPr lang="tr-TR" altLang="tr-TR" sz="1800" b="1" i="1" dirty="0" smtClean="0">
                <a:cs typeface="Times New Roman" panose="02020603050405020304" pitchFamily="18" charset="0"/>
              </a:rPr>
              <a:t>.</a:t>
            </a:r>
          </a:p>
          <a:p>
            <a:pPr eaLnBrk="0" hangingPunct="0">
              <a:spcBef>
                <a:spcPct val="50000"/>
              </a:spcBef>
            </a:pPr>
            <a:r>
              <a:rPr lang="tr-TR" altLang="tr-TR" sz="1800" b="1" i="1" dirty="0" err="1" smtClean="0">
                <a:cs typeface="Times New Roman" panose="02020603050405020304" pitchFamily="18" charset="0"/>
              </a:rPr>
              <a:t>Himalaya</a:t>
            </a:r>
            <a:r>
              <a:rPr lang="tr-TR" altLang="tr-TR" sz="1800" b="1" i="1" dirty="0" smtClean="0">
                <a:cs typeface="Times New Roman" panose="02020603050405020304" pitchFamily="18" charset="0"/>
              </a:rPr>
              <a:t> </a:t>
            </a:r>
            <a:r>
              <a:rPr lang="tr-TR" altLang="tr-TR" sz="1800" b="1" i="1" dirty="0">
                <a:cs typeface="Times New Roman" panose="02020603050405020304" pitchFamily="18" charset="0"/>
              </a:rPr>
              <a:t>Sediri</a:t>
            </a:r>
          </a:p>
        </p:txBody>
      </p:sp>
      <p:sp>
        <p:nvSpPr>
          <p:cNvPr id="11268" name="Text Box 4"/>
          <p:cNvSpPr txBox="1">
            <a:spLocks noChangeArrowheads="1"/>
          </p:cNvSpPr>
          <p:nvPr/>
        </p:nvSpPr>
        <p:spPr bwMode="auto">
          <a:xfrm>
            <a:off x="4586457" y="1976363"/>
            <a:ext cx="380804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600" dirty="0">
                <a:cs typeface="Times New Roman" panose="02020603050405020304" pitchFamily="18" charset="0"/>
              </a:rPr>
              <a:t>Batı </a:t>
            </a:r>
            <a:r>
              <a:rPr lang="tr-TR" altLang="tr-TR" sz="1600" dirty="0" err="1">
                <a:cs typeface="Times New Roman" panose="02020603050405020304" pitchFamily="18" charset="0"/>
              </a:rPr>
              <a:t>Himalaya'lar</a:t>
            </a:r>
            <a:r>
              <a:rPr lang="tr-TR" altLang="tr-TR" sz="1600" dirty="0">
                <a:cs typeface="Times New Roman" panose="02020603050405020304" pitchFamily="18" charset="0"/>
              </a:rPr>
              <a:t> da (1300-3200 m yüksekliklerde) doğal olarak yetişen bu tür, vatanında 50-60 m yüksekliğe ve 3 m çapa ulaşır.</a:t>
            </a:r>
            <a:endParaRPr lang="tr-TR" altLang="tr-TR" sz="1600" dirty="0">
              <a:latin typeface="Arial" panose="020B0604020202020204" pitchFamily="34" charset="0"/>
              <a:cs typeface="Arial" panose="020B0604020202020204" pitchFamily="34" charset="0"/>
            </a:endParaRPr>
          </a:p>
          <a:p>
            <a:pPr eaLnBrk="0" hangingPunct="0">
              <a:spcBef>
                <a:spcPct val="50000"/>
              </a:spcBef>
            </a:pPr>
            <a:r>
              <a:rPr lang="tr-TR" altLang="tr-TR" sz="1600" dirty="0">
                <a:cs typeface="Times New Roman" panose="02020603050405020304" pitchFamily="18" charset="0"/>
              </a:rPr>
              <a:t>C. </a:t>
            </a:r>
            <a:r>
              <a:rPr lang="tr-TR" altLang="tr-TR" sz="1600" dirty="0" err="1" smtClean="0">
                <a:cs typeface="Times New Roman" panose="02020603050405020304" pitchFamily="18" charset="0"/>
              </a:rPr>
              <a:t>deodora</a:t>
            </a:r>
            <a:r>
              <a:rPr lang="tr-TR" altLang="tr-TR" sz="1600" dirty="0">
                <a:cs typeface="Times New Roman" panose="02020603050405020304" pitchFamily="18" charset="0"/>
              </a:rPr>
              <a:t>, koyu mavimsi yeşi1, uzun {3-5 cm), yumuşak, hafifçe aşağıya doğru sarkan iğne yaprakları, tepe sürgünü ve dal uçla</a:t>
            </a:r>
            <a:r>
              <a:rPr lang="tr-TR" altLang="tr-TR" sz="1600" dirty="0"/>
              <a:t>rı</a:t>
            </a:r>
            <a:r>
              <a:rPr lang="tr-TR" altLang="tr-TR" sz="1600" dirty="0">
                <a:cs typeface="Times New Roman" panose="02020603050405020304" pitchFamily="18" charset="0"/>
              </a:rPr>
              <a:t> ile diğer </a:t>
            </a:r>
            <a:r>
              <a:rPr lang="tr-TR" altLang="tr-TR" sz="1600" i="1" dirty="0" err="1">
                <a:cs typeface="Times New Roman" panose="02020603050405020304" pitchFamily="18" charset="0"/>
              </a:rPr>
              <a:t>Cedrus</a:t>
            </a:r>
            <a:r>
              <a:rPr lang="tr-TR" altLang="tr-TR" sz="1600" dirty="0">
                <a:cs typeface="Times New Roman" panose="02020603050405020304" pitchFamily="18" charset="0"/>
              </a:rPr>
              <a:t> türlerinden ayırt edilir.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 gövdeden </a:t>
            </a:r>
            <a:r>
              <a:rPr lang="tr-TR" altLang="tr-TR" sz="1600" dirty="0" err="1">
                <a:cs typeface="Times New Roman" panose="02020603050405020304" pitchFamily="18" charset="0"/>
              </a:rPr>
              <a:t>horizontal</a:t>
            </a:r>
            <a:r>
              <a:rPr lang="tr-TR" altLang="tr-TR" sz="1600" dirty="0">
                <a:cs typeface="Times New Roman" panose="02020603050405020304" pitchFamily="18" charset="0"/>
              </a:rPr>
              <a:t> yönde çıkan dalları, aşağıya doğru sarkan yan dallan ve piramit şeklindeki habitusu ile çok güzel bir görünüşe sahiptir. Diğer sedir türlerine nazaran soğuğa en az dayanıklı tür olarak tanınmaktadır. </a:t>
            </a:r>
          </a:p>
        </p:txBody>
      </p:sp>
      <p:grpSp>
        <p:nvGrpSpPr>
          <p:cNvPr id="11271" name="Group 7"/>
          <p:cNvGrpSpPr>
            <a:grpSpLocks/>
          </p:cNvGrpSpPr>
          <p:nvPr/>
        </p:nvGrpSpPr>
        <p:grpSpPr bwMode="auto">
          <a:xfrm>
            <a:off x="539552" y="424096"/>
            <a:ext cx="3960440" cy="5953472"/>
            <a:chOff x="0" y="0"/>
            <a:chExt cx="2880" cy="4368"/>
          </a:xfrm>
        </p:grpSpPr>
        <p:pic>
          <p:nvPicPr>
            <p:cNvPr id="11266" name="Picture 2" descr="D:\DERSLER\Dendroloji\Ders4\cedeodar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 cy="4320"/>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0" y="4080"/>
              <a:ext cx="2880" cy="2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p>
          </p:txBody>
        </p:sp>
      </p:grpSp>
      <p:sp>
        <p:nvSpPr>
          <p:cNvPr id="7"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deodora</a:t>
            </a:r>
            <a:endParaRPr lang="tr-TR" altLang="tr-TR" sz="2000" dirty="0">
              <a:solidFill>
                <a:schemeClr val="bg1"/>
              </a:solidFill>
            </a:endParaRPr>
          </a:p>
        </p:txBody>
      </p:sp>
    </p:spTree>
    <p:extLst>
      <p:ext uri="{BB962C8B-B14F-4D97-AF65-F5344CB8AC3E}">
        <p14:creationId xmlns:p14="http://schemas.microsoft.com/office/powerpoint/2010/main" val="1576674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4" name="Group 6"/>
          <p:cNvGrpSpPr>
            <a:grpSpLocks/>
          </p:cNvGrpSpPr>
          <p:nvPr/>
        </p:nvGrpSpPr>
        <p:grpSpPr bwMode="auto">
          <a:xfrm>
            <a:off x="899592" y="836712"/>
            <a:ext cx="7128792" cy="5688632"/>
            <a:chOff x="0" y="0"/>
            <a:chExt cx="5760" cy="4083"/>
          </a:xfrm>
        </p:grpSpPr>
        <p:pic>
          <p:nvPicPr>
            <p:cNvPr id="17410" name="Picture 2" descr="D:\DERSLER\Dendroloji\Ders4\cedeodar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
              <a:ext cx="5760" cy="3840"/>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0" y="0"/>
              <a:ext cx="336" cy="408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en-US" altLang="tr-TR"/>
            </a:p>
          </p:txBody>
        </p:sp>
        <p:sp>
          <p:nvSpPr>
            <p:cNvPr id="17412" name="Text Box 4"/>
            <p:cNvSpPr txBox="1">
              <a:spLocks noChangeArrowheads="1"/>
            </p:cNvSpPr>
            <p:nvPr/>
          </p:nvSpPr>
          <p:spPr bwMode="auto">
            <a:xfrm>
              <a:off x="5424" y="0"/>
              <a:ext cx="336" cy="408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en-US" altLang="tr-TR"/>
            </a:p>
          </p:txBody>
        </p:sp>
      </p:grpSp>
      <p:sp>
        <p:nvSpPr>
          <p:cNvPr id="6"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deodora</a:t>
            </a:r>
            <a:endParaRPr lang="tr-TR" altLang="tr-TR" sz="2000" dirty="0">
              <a:solidFill>
                <a:schemeClr val="bg1"/>
              </a:solidFill>
            </a:endParaRPr>
          </a:p>
        </p:txBody>
      </p:sp>
    </p:spTree>
    <p:extLst>
      <p:ext uri="{BB962C8B-B14F-4D97-AF65-F5344CB8AC3E}">
        <p14:creationId xmlns:p14="http://schemas.microsoft.com/office/powerpoint/2010/main" val="1408271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5"/>
          <p:cNvGrpSpPr>
            <a:grpSpLocks/>
          </p:cNvGrpSpPr>
          <p:nvPr/>
        </p:nvGrpSpPr>
        <p:grpSpPr bwMode="auto">
          <a:xfrm>
            <a:off x="683568" y="836712"/>
            <a:ext cx="7776864" cy="5256584"/>
            <a:chOff x="0" y="0"/>
            <a:chExt cx="5760" cy="4083"/>
          </a:xfrm>
        </p:grpSpPr>
        <p:pic>
          <p:nvPicPr>
            <p:cNvPr id="16386" name="Picture 2" descr="D:\DERSLER\Dendroloji\Ders4\cedeodar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3840"/>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0" y="0"/>
              <a:ext cx="336" cy="408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en-US" altLang="tr-TR"/>
            </a:p>
          </p:txBody>
        </p:sp>
        <p:sp>
          <p:nvSpPr>
            <p:cNvPr id="16388" name="Text Box 4"/>
            <p:cNvSpPr txBox="1">
              <a:spLocks noChangeArrowheads="1"/>
            </p:cNvSpPr>
            <p:nvPr/>
          </p:nvSpPr>
          <p:spPr bwMode="auto">
            <a:xfrm>
              <a:off x="5424" y="0"/>
              <a:ext cx="336" cy="408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tr-TR" altLang="tr-TR"/>
            </a:p>
            <a:p>
              <a:pPr>
                <a:spcBef>
                  <a:spcPct val="50000"/>
                </a:spcBef>
              </a:pPr>
              <a:endParaRPr lang="en-US" altLang="tr-TR"/>
            </a:p>
          </p:txBody>
        </p:sp>
      </p:grpSp>
      <p:sp>
        <p:nvSpPr>
          <p:cNvPr id="6"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deodora</a:t>
            </a:r>
            <a:endParaRPr lang="tr-TR" altLang="tr-TR" sz="2000" dirty="0">
              <a:solidFill>
                <a:schemeClr val="bg1"/>
              </a:solidFill>
            </a:endParaRPr>
          </a:p>
        </p:txBody>
      </p:sp>
    </p:spTree>
    <p:extLst>
      <p:ext uri="{BB962C8B-B14F-4D97-AF65-F5344CB8AC3E}">
        <p14:creationId xmlns:p14="http://schemas.microsoft.com/office/powerpoint/2010/main" val="1359715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DERSLER\Dendroloji\Ders4\ceddeodar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764704"/>
            <a:ext cx="4191930" cy="5589240"/>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616843" y="764704"/>
            <a:ext cx="3667125"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tr-TR" sz="1600" dirty="0">
                <a:cs typeface="Times New Roman" panose="02020603050405020304" pitchFamily="18" charset="0"/>
              </a:rPr>
              <a:t>Kozalakları 7-10 cm uzunlukta ve 5-6 cm genişlikte olup, kısa yan dallar üzerinde yer alırlar. Kozalaklar uç kısımda içe doğru basık olmayıp kırmızımsı kahverengidir. Ancak genç kozalaklar mavimsi dumanlıdır. </a:t>
            </a:r>
            <a:endParaRPr lang="tr-TR" altLang="tr-TR" sz="1600" dirty="0" smtClean="0">
              <a:cs typeface="Times New Roman" panose="02020603050405020304" pitchFamily="18" charset="0"/>
            </a:endParaRPr>
          </a:p>
          <a:p>
            <a:pPr eaLnBrk="0" hangingPunct="0">
              <a:spcBef>
                <a:spcPct val="50000"/>
              </a:spcBef>
            </a:pPr>
            <a:r>
              <a:rPr lang="tr-TR" altLang="tr-TR" sz="1600" dirty="0" smtClean="0">
                <a:cs typeface="Times New Roman" panose="02020603050405020304" pitchFamily="18" charset="0"/>
              </a:rPr>
              <a:t>Meyve </a:t>
            </a:r>
            <a:r>
              <a:rPr lang="tr-TR" altLang="tr-TR" sz="1600" dirty="0">
                <a:cs typeface="Times New Roman" panose="02020603050405020304" pitchFamily="18" charset="0"/>
              </a:rPr>
              <a:t>pulları 5-6 cm genişlikte ve kama şeklindedir</a:t>
            </a:r>
            <a:r>
              <a:rPr lang="tr-TR" altLang="tr-TR" sz="1600" dirty="0" smtClean="0">
                <a:cs typeface="Times New Roman" panose="02020603050405020304" pitchFamily="18" charset="0"/>
              </a:rPr>
              <a:t>.</a:t>
            </a:r>
          </a:p>
          <a:p>
            <a:pPr eaLnBrk="0" hangingPunct="0">
              <a:spcBef>
                <a:spcPct val="50000"/>
              </a:spcBef>
            </a:pPr>
            <a:r>
              <a:rPr lang="tr-TR" altLang="tr-TR" sz="1600" dirty="0" smtClean="0">
                <a:cs typeface="Times New Roman" panose="02020603050405020304" pitchFamily="18" charset="0"/>
              </a:rPr>
              <a:t> </a:t>
            </a:r>
            <a:endParaRPr lang="tr-TR" altLang="tr-TR" sz="1600" dirty="0"/>
          </a:p>
          <a:p>
            <a:pPr eaLnBrk="0" hangingPunct="0">
              <a:spcBef>
                <a:spcPct val="50000"/>
              </a:spcBef>
            </a:pPr>
            <a:r>
              <a:rPr lang="tr-TR" altLang="tr-TR" sz="1600" dirty="0">
                <a:cs typeface="Times New Roman" panose="02020603050405020304" pitchFamily="18" charset="0"/>
              </a:rPr>
              <a:t>C. </a:t>
            </a:r>
            <a:r>
              <a:rPr lang="tr-TR" altLang="tr-TR" sz="1600" dirty="0" err="1" smtClean="0">
                <a:cs typeface="Times New Roman" panose="02020603050405020304" pitchFamily="18" charset="0"/>
              </a:rPr>
              <a:t>deodora</a:t>
            </a:r>
            <a:r>
              <a:rPr lang="tr-TR" altLang="tr-TR" sz="1600" dirty="0" smtClean="0">
                <a:cs typeface="Times New Roman" panose="02020603050405020304" pitchFamily="18" charset="0"/>
              </a:rPr>
              <a:t> </a:t>
            </a:r>
            <a:r>
              <a:rPr lang="tr-TR" altLang="tr-TR" sz="1600" dirty="0">
                <a:cs typeface="Times New Roman" panose="02020603050405020304" pitchFamily="18" charset="0"/>
              </a:rPr>
              <a:t>kuru, kireçli topraklarda, kışları sert geçen bölgelerde gelişemez. </a:t>
            </a:r>
            <a:endParaRPr lang="tr-TR" altLang="tr-TR" sz="1600" dirty="0" smtClean="0">
              <a:cs typeface="Times New Roman" panose="02020603050405020304" pitchFamily="18" charset="0"/>
            </a:endParaRPr>
          </a:p>
          <a:p>
            <a:pPr eaLnBrk="0" hangingPunct="0">
              <a:spcBef>
                <a:spcPct val="50000"/>
              </a:spcBef>
            </a:pPr>
            <a:r>
              <a:rPr lang="tr-TR" altLang="tr-TR" sz="1600" dirty="0" smtClean="0">
                <a:cs typeface="Times New Roman" panose="02020603050405020304" pitchFamily="18" charset="0"/>
              </a:rPr>
              <a:t>Nispi </a:t>
            </a:r>
            <a:r>
              <a:rPr lang="tr-TR" altLang="tr-TR" sz="1600" dirty="0">
                <a:cs typeface="Times New Roman" panose="02020603050405020304" pitchFamily="18" charset="0"/>
              </a:rPr>
              <a:t>nem bakımından düşük olan Bölge şartları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a:t>
            </a:r>
            <a:r>
              <a:rPr lang="tr-TR" altLang="tr-TR" sz="1600" dirty="0" err="1">
                <a:cs typeface="Times New Roman" panose="02020603050405020304" pitchFamily="18" charset="0"/>
              </a:rPr>
              <a:t>Sediri'nin</a:t>
            </a:r>
            <a:r>
              <a:rPr lang="tr-TR" altLang="tr-TR" sz="1600" dirty="0">
                <a:cs typeface="Times New Roman" panose="02020603050405020304" pitchFamily="18" charset="0"/>
              </a:rPr>
              <a:t> gelişmesine elverişli değildir. </a:t>
            </a:r>
            <a:endParaRPr lang="tr-TR" altLang="tr-TR" sz="1600" dirty="0" smtClean="0">
              <a:cs typeface="Times New Roman" panose="02020603050405020304" pitchFamily="18" charset="0"/>
            </a:endParaRPr>
          </a:p>
          <a:p>
            <a:pPr eaLnBrk="0" hangingPunct="0">
              <a:spcBef>
                <a:spcPct val="50000"/>
              </a:spcBef>
            </a:pPr>
            <a:endParaRPr lang="tr-TR" altLang="tr-TR" sz="1600" dirty="0">
              <a:cs typeface="Times New Roman" panose="02020603050405020304" pitchFamily="18" charset="0"/>
            </a:endParaRPr>
          </a:p>
          <a:p>
            <a:pPr eaLnBrk="0" hangingPunct="0">
              <a:spcBef>
                <a:spcPct val="50000"/>
              </a:spcBef>
            </a:pPr>
            <a:r>
              <a:rPr lang="tr-TR" altLang="tr-TR" sz="1600" dirty="0" smtClean="0">
                <a:cs typeface="Times New Roman" panose="02020603050405020304" pitchFamily="18" charset="0"/>
              </a:rPr>
              <a:t>Peyzaj </a:t>
            </a:r>
            <a:r>
              <a:rPr lang="tr-TR" altLang="tr-TR" sz="1600" dirty="0">
                <a:cs typeface="Times New Roman" panose="02020603050405020304" pitchFamily="18" charset="0"/>
              </a:rPr>
              <a:t>mimarisi çalışmalarında geniş yeşil sahalarda </a:t>
            </a:r>
            <a:r>
              <a:rPr lang="tr-TR" altLang="tr-TR" sz="1600" dirty="0" err="1">
                <a:cs typeface="Times New Roman" panose="02020603050405020304" pitchFamily="18" charset="0"/>
              </a:rPr>
              <a:t>soliter</a:t>
            </a:r>
            <a:r>
              <a:rPr lang="tr-TR" altLang="tr-TR" sz="1600" dirty="0">
                <a:cs typeface="Times New Roman" panose="02020603050405020304" pitchFamily="18" charset="0"/>
              </a:rPr>
              <a:t> halde kullanılmalıdır.</a:t>
            </a:r>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deodora</a:t>
            </a:r>
            <a:endParaRPr lang="tr-TR" altLang="tr-TR" sz="2000" dirty="0">
              <a:solidFill>
                <a:schemeClr val="bg1"/>
              </a:solidFill>
            </a:endParaRPr>
          </a:p>
        </p:txBody>
      </p:sp>
    </p:spTree>
    <p:extLst>
      <p:ext uri="{BB962C8B-B14F-4D97-AF65-F5344CB8AC3E}">
        <p14:creationId xmlns:p14="http://schemas.microsoft.com/office/powerpoint/2010/main" val="2111678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DERSLER\Dendroloji\Ders4\cedeodar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64704"/>
            <a:ext cx="5413603" cy="4060202"/>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611560" y="4941168"/>
            <a:ext cx="8280920" cy="145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i="1" dirty="0" smtClean="0">
                <a:cs typeface="Times New Roman" panose="02020603050405020304" pitchFamily="18" charset="0"/>
              </a:rPr>
              <a:t> </a:t>
            </a:r>
            <a:r>
              <a:rPr lang="tr-TR" altLang="tr-TR" sz="1600" dirty="0">
                <a:cs typeface="Times New Roman" panose="02020603050405020304" pitchFamily="18" charset="0"/>
              </a:rPr>
              <a:t>cv.</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Argentea</a:t>
            </a:r>
            <a:r>
              <a:rPr lang="tr-TR" altLang="tr-TR" sz="1600" i="1" dirty="0">
                <a:cs typeface="Times New Roman" panose="02020603050405020304" pitchFamily="18" charset="0"/>
              </a:rPr>
              <a:t>',</a:t>
            </a:r>
            <a:r>
              <a:rPr lang="tr-TR" altLang="tr-TR" sz="1600" dirty="0">
                <a:cs typeface="Times New Roman" panose="02020603050405020304" pitchFamily="18" charset="0"/>
              </a:rPr>
              <a:t> Gümüşi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 - İğne yapraklan gümüşi gri veya mavimsi gri renktedir. Hızlı gelişen bir kültür formudur. </a:t>
            </a:r>
            <a:endParaRPr lang="tr-TR" altLang="tr-TR" sz="1600" dirty="0">
              <a:latin typeface="Arial" panose="020B0604020202020204" pitchFamily="34" charset="0"/>
              <a:cs typeface="Times New Roman" panose="02020603050405020304" pitchFamily="18" charset="0"/>
            </a:endParaRPr>
          </a:p>
          <a:p>
            <a:pPr eaLnBrk="0" hangingPunct="0">
              <a:spcBef>
                <a:spcPct val="50000"/>
              </a:spcBef>
            </a:pP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i="1" dirty="0" smtClean="0">
                <a:cs typeface="Times New Roman" panose="02020603050405020304" pitchFamily="18" charset="0"/>
              </a:rPr>
              <a:t> </a:t>
            </a:r>
            <a:r>
              <a:rPr lang="tr-TR" altLang="tr-TR" sz="1600" dirty="0">
                <a:cs typeface="Times New Roman" panose="02020603050405020304" pitchFamily="18" charset="0"/>
              </a:rPr>
              <a:t>cv.</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Aurea</a:t>
            </a:r>
            <a:r>
              <a:rPr lang="tr-TR" altLang="tr-TR" sz="1600" i="1" dirty="0">
                <a:cs typeface="Times New Roman" panose="02020603050405020304" pitchFamily="18" charset="0"/>
              </a:rPr>
              <a:t>'</a:t>
            </a:r>
            <a:r>
              <a:rPr lang="tr-TR" altLang="tr-TR" sz="1600" dirty="0">
                <a:cs typeface="Times New Roman" panose="02020603050405020304" pitchFamily="18" charset="0"/>
              </a:rPr>
              <a:t>, Sarı-Alaca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 - İğne yaprakları alttın sarısı renktedir. Genç sürgünler sarı renkte olup, sonbaharda yeşile dönerler. Habitus bakımından ana türe benzemekle beraber ondan çok daha boysuzdur.</a:t>
            </a:r>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deodora</a:t>
            </a:r>
            <a:endParaRPr lang="tr-TR" altLang="tr-TR" sz="2000" dirty="0">
              <a:solidFill>
                <a:schemeClr val="bg1"/>
              </a:solidFill>
            </a:endParaRPr>
          </a:p>
        </p:txBody>
      </p:sp>
    </p:spTree>
    <p:extLst>
      <p:ext uri="{BB962C8B-B14F-4D97-AF65-F5344CB8AC3E}">
        <p14:creationId xmlns:p14="http://schemas.microsoft.com/office/powerpoint/2010/main" val="2606420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75556" y="980728"/>
            <a:ext cx="8136904"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i="1" dirty="0" smtClean="0">
                <a:cs typeface="Times New Roman" panose="02020603050405020304" pitchFamily="18" charset="0"/>
              </a:rPr>
              <a:t> </a:t>
            </a:r>
            <a:r>
              <a:rPr lang="tr-TR" altLang="tr-TR" sz="1600" dirty="0">
                <a:cs typeface="Times New Roman" panose="02020603050405020304" pitchFamily="18" charset="0"/>
              </a:rPr>
              <a:t>cv.</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Compacta</a:t>
            </a:r>
            <a:r>
              <a:rPr lang="tr-TR" altLang="tr-TR" sz="1600" i="1" dirty="0">
                <a:cs typeface="Times New Roman" panose="02020603050405020304" pitchFamily="18" charset="0"/>
              </a:rPr>
              <a:t>'</a:t>
            </a:r>
            <a:r>
              <a:rPr lang="tr-TR" altLang="tr-TR" sz="1600" dirty="0">
                <a:cs typeface="Times New Roman" panose="02020603050405020304" pitchFamily="18" charset="0"/>
              </a:rPr>
              <a:t>, Top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  İğne yaprakları </a:t>
            </a: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dirty="0" err="1" smtClean="0">
                <a:cs typeface="Times New Roman" panose="02020603050405020304" pitchFamily="18" charset="0"/>
              </a:rPr>
              <a:t>'nınkine</a:t>
            </a:r>
            <a:r>
              <a:rPr lang="tr-TR" altLang="tr-TR" sz="1600" dirty="0" smtClean="0">
                <a:cs typeface="Times New Roman" panose="02020603050405020304" pitchFamily="18" charset="0"/>
              </a:rPr>
              <a:t> </a:t>
            </a:r>
            <a:r>
              <a:rPr lang="tr-TR" altLang="tr-TR" sz="1600" dirty="0">
                <a:cs typeface="Times New Roman" panose="02020603050405020304" pitchFamily="18" charset="0"/>
              </a:rPr>
              <a:t>benzer. Habitus bakımından kompakt (toplu) ve yuvarlak, sık dallı, bodur (2-3 m yüksekliğinde), yan dal uçları aşağıya doğru sarkık formdadır</a:t>
            </a:r>
            <a:r>
              <a:rPr lang="tr-TR" altLang="tr-TR" sz="1600" dirty="0" smtClean="0">
                <a:cs typeface="Times New Roman" panose="02020603050405020304" pitchFamily="18" charset="0"/>
              </a:rPr>
              <a:t>.</a:t>
            </a:r>
          </a:p>
          <a:p>
            <a:pPr eaLnBrk="0" hangingPunct="0">
              <a:spcBef>
                <a:spcPct val="50000"/>
              </a:spcBef>
            </a:pPr>
            <a:endParaRPr lang="tr-TR" altLang="tr-TR" sz="1600" dirty="0">
              <a:latin typeface="Arial" panose="020B0604020202020204" pitchFamily="34" charset="0"/>
              <a:cs typeface="Times New Roman" panose="02020603050405020304" pitchFamily="18" charset="0"/>
            </a:endParaRPr>
          </a:p>
          <a:p>
            <a:pPr eaLnBrk="0" hangingPunct="0">
              <a:spcBef>
                <a:spcPct val="50000"/>
              </a:spcBef>
            </a:pP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i="1" dirty="0" smtClean="0">
                <a:cs typeface="Times New Roman" panose="02020603050405020304" pitchFamily="18" charset="0"/>
              </a:rPr>
              <a:t> </a:t>
            </a:r>
            <a:r>
              <a:rPr lang="tr-TR" altLang="tr-TR" sz="1600" dirty="0">
                <a:cs typeface="Times New Roman" panose="02020603050405020304" pitchFamily="18" charset="0"/>
              </a:rPr>
              <a:t>cv</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Crassifolia</a:t>
            </a:r>
            <a:r>
              <a:rPr lang="tr-TR" altLang="tr-TR" sz="1600" i="1" dirty="0">
                <a:cs typeface="Times New Roman" panose="02020603050405020304" pitchFamily="18" charset="0"/>
              </a:rPr>
              <a:t>',</a:t>
            </a:r>
            <a:r>
              <a:rPr lang="tr-TR" altLang="tr-TR" sz="1600" dirty="0">
                <a:cs typeface="Times New Roman" panose="02020603050405020304" pitchFamily="18" charset="0"/>
              </a:rPr>
              <a:t> Kalın İbreli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 - İğne yaprakları kalın, </a:t>
            </a:r>
            <a:r>
              <a:rPr lang="tr-TR" altLang="tr-TR" sz="1600" i="1" dirty="0">
                <a:cs typeface="Times New Roman" panose="02020603050405020304" pitchFamily="18" charset="0"/>
              </a:rPr>
              <a:t>C. </a:t>
            </a:r>
            <a:r>
              <a:rPr lang="tr-TR" altLang="tr-TR" sz="1600" i="1" dirty="0" err="1">
                <a:cs typeface="Times New Roman" panose="02020603050405020304" pitchFamily="18" charset="0"/>
              </a:rPr>
              <a:t>deodora</a:t>
            </a:r>
            <a:r>
              <a:rPr lang="tr-TR" altLang="tr-TR" sz="1600" dirty="0" err="1">
                <a:cs typeface="Times New Roman" panose="02020603050405020304" pitchFamily="18" charset="0"/>
              </a:rPr>
              <a:t>'ya</a:t>
            </a:r>
            <a:r>
              <a:rPr lang="tr-TR" altLang="tr-TR" sz="1600" dirty="0">
                <a:cs typeface="Times New Roman" panose="02020603050405020304" pitchFamily="18" charset="0"/>
              </a:rPr>
              <a:t> nazaran daha kısa, düz ve az sayıdadır. Dalları, kalın, kısa, düz, seyrek, hafifçe yukarıya doğru yönelmiştir. Yavaş gelişen bir formdur</a:t>
            </a:r>
            <a:r>
              <a:rPr lang="tr-TR" altLang="tr-TR" sz="1600" dirty="0" smtClean="0">
                <a:cs typeface="Times New Roman" panose="02020603050405020304" pitchFamily="18" charset="0"/>
              </a:rPr>
              <a:t>.</a:t>
            </a:r>
          </a:p>
          <a:p>
            <a:pPr eaLnBrk="0" hangingPunct="0">
              <a:spcBef>
                <a:spcPct val="50000"/>
              </a:spcBef>
            </a:pPr>
            <a:endParaRPr lang="tr-TR" altLang="tr-TR" sz="1600" dirty="0">
              <a:latin typeface="Arial" panose="020B0604020202020204" pitchFamily="34" charset="0"/>
              <a:cs typeface="Times New Roman" panose="02020603050405020304" pitchFamily="18" charset="0"/>
            </a:endParaRPr>
          </a:p>
          <a:p>
            <a:pPr eaLnBrk="0" hangingPunct="0">
              <a:spcBef>
                <a:spcPct val="50000"/>
              </a:spcBef>
            </a:pP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i="1" dirty="0" smtClean="0">
                <a:cs typeface="Times New Roman" panose="02020603050405020304" pitchFamily="18" charset="0"/>
              </a:rPr>
              <a:t> </a:t>
            </a:r>
            <a:r>
              <a:rPr lang="tr-TR" altLang="tr-TR" sz="1600" dirty="0">
                <a:cs typeface="Times New Roman" panose="02020603050405020304" pitchFamily="18" charset="0"/>
              </a:rPr>
              <a:t>cv</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Fastigiata</a:t>
            </a:r>
            <a:r>
              <a:rPr lang="tr-TR" altLang="tr-TR" sz="1600" i="1" dirty="0">
                <a:cs typeface="Times New Roman" panose="02020603050405020304" pitchFamily="18" charset="0"/>
              </a:rPr>
              <a:t>'</a:t>
            </a:r>
            <a:r>
              <a:rPr lang="tr-TR" altLang="tr-TR" sz="1600" dirty="0">
                <a:cs typeface="Times New Roman" panose="02020603050405020304" pitchFamily="18" charset="0"/>
              </a:rPr>
              <a:t>, </a:t>
            </a:r>
            <a:r>
              <a:rPr lang="tr-TR" altLang="tr-TR" sz="1600" dirty="0" err="1">
                <a:cs typeface="Times New Roman" panose="02020603050405020304" pitchFamily="18" charset="0"/>
              </a:rPr>
              <a:t>Yayılıcı</a:t>
            </a:r>
            <a:r>
              <a:rPr lang="tr-TR" altLang="tr-TR" sz="1600" dirty="0">
                <a:cs typeface="Times New Roman" panose="02020603050405020304" pitchFamily="18" charset="0"/>
              </a:rPr>
              <a:t>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 - İğne yapraklan kalınca, muhtelif uzunlukta; uzun iğne yapraklar yana doğru, kısa iğne yapraklar ise genellikle yukarıya doğru yönelmiştir. Dalları seyrek dizilmiş, yukarıya doğru yönelmiş olup az sayıda yan dalları bulunur. Genç sürgünler .kırmızımsı gri renkte, pürüzsüz kalın ve kısadır. Sütun şeklinde gelişme gösterir</a:t>
            </a:r>
            <a:r>
              <a:rPr lang="tr-TR" altLang="tr-TR" sz="1600" dirty="0" smtClean="0">
                <a:cs typeface="Times New Roman" panose="02020603050405020304" pitchFamily="18" charset="0"/>
              </a:rPr>
              <a:t>.</a:t>
            </a:r>
          </a:p>
          <a:p>
            <a:pPr eaLnBrk="0" hangingPunct="0">
              <a:spcBef>
                <a:spcPct val="50000"/>
              </a:spcBef>
            </a:pPr>
            <a:endParaRPr lang="tr-TR" altLang="tr-TR" sz="1600" dirty="0">
              <a:latin typeface="Arial" panose="020B0604020202020204" pitchFamily="34" charset="0"/>
              <a:cs typeface="Times New Roman" panose="02020603050405020304" pitchFamily="18" charset="0"/>
            </a:endParaRPr>
          </a:p>
          <a:p>
            <a:pPr eaLnBrk="0" hangingPunct="0">
              <a:spcBef>
                <a:spcPct val="50000"/>
              </a:spcBef>
            </a:pPr>
            <a:r>
              <a:rPr lang="tr-TR" altLang="tr-TR" sz="1600" dirty="0">
                <a:cs typeface="Times New Roman" panose="02020603050405020304" pitchFamily="18" charset="0"/>
              </a:rPr>
              <a:t>C. </a:t>
            </a:r>
            <a:r>
              <a:rPr lang="tr-TR" altLang="tr-TR" sz="1600" dirty="0" err="1" smtClean="0">
                <a:cs typeface="Times New Roman" panose="02020603050405020304" pitchFamily="18" charset="0"/>
              </a:rPr>
              <a:t>deodora</a:t>
            </a:r>
            <a:r>
              <a:rPr lang="tr-TR" altLang="tr-TR" sz="1600" dirty="0" smtClean="0">
                <a:cs typeface="Times New Roman" panose="02020603050405020304" pitchFamily="18" charset="0"/>
              </a:rPr>
              <a:t> </a:t>
            </a:r>
            <a:r>
              <a:rPr lang="tr-TR" altLang="tr-TR" sz="1600" i="1" dirty="0">
                <a:cs typeface="Times New Roman" panose="02020603050405020304" pitchFamily="18" charset="0"/>
              </a:rPr>
              <a:t>cv.</a:t>
            </a:r>
            <a:r>
              <a:rPr lang="tr-TR" altLang="tr-TR" sz="1600" dirty="0">
                <a:cs typeface="Times New Roman" panose="02020603050405020304" pitchFamily="18" charset="0"/>
              </a:rPr>
              <a:t> 'Nivea'</a:t>
            </a:r>
            <a:r>
              <a:rPr lang="tr-TR" altLang="tr-TR" sz="1600" i="1" dirty="0">
                <a:cs typeface="Times New Roman" panose="02020603050405020304" pitchFamily="18" charset="0"/>
              </a:rPr>
              <a:t>, Beyaz </a:t>
            </a:r>
            <a:r>
              <a:rPr lang="tr-TR" altLang="tr-TR" sz="1600" dirty="0">
                <a:cs typeface="Times New Roman" panose="02020603050405020304" pitchFamily="18" charset="0"/>
              </a:rPr>
              <a:t>İbreli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a:t>
            </a:r>
            <a:r>
              <a:rPr lang="tr-TR" altLang="tr-TR" sz="1600" i="1" dirty="0">
                <a:cs typeface="Times New Roman" panose="02020603050405020304" pitchFamily="18" charset="0"/>
              </a:rPr>
              <a:t> - </a:t>
            </a:r>
            <a:r>
              <a:rPr lang="tr-TR" altLang="tr-TR" sz="1600" dirty="0">
                <a:cs typeface="Times New Roman" panose="02020603050405020304" pitchFamily="18" charset="0"/>
              </a:rPr>
              <a:t>Genç sürgünlerde bulunan iğne yapraklar kar beyazı renktedir. Dalları yanlara ve hafifçe aşağıya doğru yönelmiştir. Habitus bakımından </a:t>
            </a:r>
            <a:r>
              <a:rPr lang="tr-TR" altLang="tr-TR" sz="1600" i="1" dirty="0">
                <a:cs typeface="Times New Roman" panose="02020603050405020304" pitchFamily="18" charset="0"/>
              </a:rPr>
              <a:t>'Nivea'</a:t>
            </a:r>
            <a:r>
              <a:rPr lang="tr-TR" altLang="tr-TR" sz="1600" dirty="0">
                <a:cs typeface="Times New Roman" panose="02020603050405020304" pitchFamily="18" charset="0"/>
              </a:rPr>
              <a:t> geniş çalımsı</a:t>
            </a:r>
            <a:r>
              <a:rPr lang="tr-TR" altLang="tr-TR" sz="1600" dirty="0"/>
              <a:t> </a:t>
            </a:r>
            <a:r>
              <a:rPr lang="tr-TR" altLang="tr-TR" sz="1600" dirty="0">
                <a:cs typeface="Times New Roman" panose="02020603050405020304" pitchFamily="18" charset="0"/>
              </a:rPr>
              <a:t>formdadır.</a:t>
            </a:r>
            <a:endParaRPr lang="tr-TR" altLang="tr-TR" sz="1600" dirty="0">
              <a:latin typeface="Arial" panose="020B0604020202020204" pitchFamily="34" charset="0"/>
              <a:cs typeface="Times New Roman" panose="02020603050405020304" pitchFamily="18" charset="0"/>
            </a:endParaRPr>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deodora</a:t>
            </a:r>
            <a:endParaRPr lang="tr-TR" altLang="tr-TR" sz="2000" dirty="0">
              <a:solidFill>
                <a:schemeClr val="bg1"/>
              </a:solidFill>
            </a:endParaRPr>
          </a:p>
        </p:txBody>
      </p:sp>
    </p:spTree>
    <p:extLst>
      <p:ext uri="{BB962C8B-B14F-4D97-AF65-F5344CB8AC3E}">
        <p14:creationId xmlns:p14="http://schemas.microsoft.com/office/powerpoint/2010/main" val="2707422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683568" y="1638300"/>
            <a:ext cx="784887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i="1" dirty="0" smtClean="0">
                <a:cs typeface="Times New Roman" panose="02020603050405020304" pitchFamily="18" charset="0"/>
              </a:rPr>
              <a:t> </a:t>
            </a:r>
            <a:r>
              <a:rPr lang="tr-TR" altLang="tr-TR" sz="1600" dirty="0">
                <a:cs typeface="Times New Roman" panose="02020603050405020304" pitchFamily="18" charset="0"/>
              </a:rPr>
              <a:t>cv.</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Pendula</a:t>
            </a:r>
            <a:r>
              <a:rPr lang="tr-TR" altLang="tr-TR" sz="1600" i="1" dirty="0">
                <a:cs typeface="Times New Roman" panose="02020603050405020304" pitchFamily="18" charset="0"/>
              </a:rPr>
              <a:t>', </a:t>
            </a:r>
            <a:r>
              <a:rPr lang="tr-TR" altLang="tr-TR" sz="1600" dirty="0">
                <a:cs typeface="Times New Roman" panose="02020603050405020304" pitchFamily="18" charset="0"/>
              </a:rPr>
              <a:t>Sarkık Dallı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 - Dalları tamamen aşağıya doğru sarkık olan bir formdur. İğne yaprakları </a:t>
            </a: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dirty="0" err="1" smtClean="0">
                <a:cs typeface="Times New Roman" panose="02020603050405020304" pitchFamily="18" charset="0"/>
              </a:rPr>
              <a:t>'ya</a:t>
            </a:r>
            <a:r>
              <a:rPr lang="tr-TR" altLang="tr-TR" sz="1600" dirty="0" smtClean="0">
                <a:cs typeface="Times New Roman" panose="02020603050405020304" pitchFamily="18" charset="0"/>
              </a:rPr>
              <a:t> </a:t>
            </a:r>
            <a:r>
              <a:rPr lang="tr-TR" altLang="tr-TR" sz="1600" dirty="0">
                <a:cs typeface="Times New Roman" panose="02020603050405020304" pitchFamily="18" charset="0"/>
              </a:rPr>
              <a:t>benzer</a:t>
            </a:r>
            <a:r>
              <a:rPr lang="tr-TR" altLang="tr-TR" sz="1600" dirty="0" smtClean="0">
                <a:cs typeface="Times New Roman" panose="02020603050405020304" pitchFamily="18" charset="0"/>
              </a:rPr>
              <a:t>.</a:t>
            </a:r>
          </a:p>
          <a:p>
            <a:pPr eaLnBrk="0" hangingPunct="0">
              <a:spcBef>
                <a:spcPct val="50000"/>
              </a:spcBef>
            </a:pPr>
            <a:endParaRPr lang="tr-TR" altLang="tr-TR" sz="1600" dirty="0">
              <a:latin typeface="Arial" panose="020B0604020202020204" pitchFamily="34" charset="0"/>
              <a:cs typeface="Times New Roman" panose="02020603050405020304" pitchFamily="18" charset="0"/>
            </a:endParaRPr>
          </a:p>
          <a:p>
            <a:pPr eaLnBrk="0" hangingPunct="0">
              <a:spcBef>
                <a:spcPct val="50000"/>
              </a:spcBef>
            </a:pPr>
            <a:r>
              <a:rPr lang="tr-TR" altLang="tr-TR" sz="1600" i="1" dirty="0">
                <a:cs typeface="Times New Roman" panose="02020603050405020304" pitchFamily="18" charset="0"/>
              </a:rPr>
              <a:t>C. </a:t>
            </a:r>
            <a:r>
              <a:rPr lang="tr-TR" altLang="tr-TR" sz="1600" i="1" dirty="0" err="1">
                <a:cs typeface="Times New Roman" panose="02020603050405020304" pitchFamily="18" charset="0"/>
              </a:rPr>
              <a:t>deodora</a:t>
            </a:r>
            <a:r>
              <a:rPr lang="tr-TR" altLang="tr-TR" sz="1600" i="1" dirty="0">
                <a:cs typeface="Times New Roman" panose="02020603050405020304" pitchFamily="18" charset="0"/>
              </a:rPr>
              <a:t> </a:t>
            </a:r>
            <a:r>
              <a:rPr lang="tr-TR" altLang="tr-TR" sz="1600" dirty="0">
                <a:cs typeface="Times New Roman" panose="02020603050405020304" pitchFamily="18" charset="0"/>
              </a:rPr>
              <a:t>cv.</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Robusta</a:t>
            </a:r>
            <a:r>
              <a:rPr lang="tr-TR" altLang="tr-TR" sz="1600" i="1" dirty="0">
                <a:cs typeface="Times New Roman" panose="02020603050405020304" pitchFamily="18" charset="0"/>
              </a:rPr>
              <a:t>', </a:t>
            </a:r>
            <a:r>
              <a:rPr lang="tr-TR" altLang="tr-TR" sz="1600" dirty="0">
                <a:cs typeface="Times New Roman" panose="02020603050405020304" pitchFamily="18" charset="0"/>
              </a:rPr>
              <a:t>Gösterişli </a:t>
            </a:r>
            <a:r>
              <a:rPr lang="tr-TR" altLang="tr-TR" sz="1600" dirty="0" err="1">
                <a:cs typeface="Times New Roman" panose="02020603050405020304" pitchFamily="18" charset="0"/>
              </a:rPr>
              <a:t>Himalaya</a:t>
            </a:r>
            <a:r>
              <a:rPr lang="tr-TR" altLang="tr-TR" sz="1600" dirty="0">
                <a:cs typeface="Times New Roman" panose="02020603050405020304" pitchFamily="18" charset="0"/>
              </a:rPr>
              <a:t> Sediri - C. </a:t>
            </a:r>
            <a:r>
              <a:rPr lang="tr-TR" altLang="tr-TR" sz="1600" dirty="0" err="1" smtClean="0">
                <a:cs typeface="Times New Roman" panose="02020603050405020304" pitchFamily="18" charset="0"/>
              </a:rPr>
              <a:t>deodora</a:t>
            </a:r>
            <a:r>
              <a:rPr lang="tr-TR" altLang="tr-TR" sz="1600" dirty="0" smtClean="0">
                <a:cs typeface="Times New Roman" panose="02020603050405020304" pitchFamily="18" charset="0"/>
              </a:rPr>
              <a:t> </a:t>
            </a:r>
            <a:r>
              <a:rPr lang="tr-TR" altLang="tr-TR" sz="1600" dirty="0">
                <a:cs typeface="Times New Roman" panose="02020603050405020304" pitchFamily="18" charset="0"/>
              </a:rPr>
              <a:t>'ya nazaran daha kuvvetli gelişen, daha kalın dallı bir türdür. Sürgün uçları geniş olup, aşağıya doğru sarkar. Tepe gelişimi piramit şeklindedir. İğne yaprakları 5-7 cm uzunluğunda, düz ve mavimsi yeşil renktedir. Gerek kuvvetli gelişmesi ve gerekse uzun iğne yaprakları ile </a:t>
            </a: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i="1" dirty="0" smtClean="0">
                <a:cs typeface="Times New Roman" panose="02020603050405020304" pitchFamily="18" charset="0"/>
              </a:rPr>
              <a:t> </a:t>
            </a:r>
            <a:r>
              <a:rPr lang="tr-TR" altLang="tr-TR" sz="1600" i="1" dirty="0">
                <a:cs typeface="Times New Roman" panose="02020603050405020304" pitchFamily="18" charset="0"/>
              </a:rPr>
              <a:t>cv. '</a:t>
            </a:r>
            <a:r>
              <a:rPr lang="tr-TR" altLang="tr-TR" sz="1600" i="1" dirty="0" err="1">
                <a:cs typeface="Times New Roman" panose="02020603050405020304" pitchFamily="18" charset="0"/>
              </a:rPr>
              <a:t>Robusta</a:t>
            </a:r>
            <a:r>
              <a:rPr lang="tr-TR" altLang="tr-TR" sz="1600" i="1" dirty="0">
                <a:cs typeface="Times New Roman" panose="02020603050405020304" pitchFamily="18" charset="0"/>
              </a:rPr>
              <a:t>'</a:t>
            </a:r>
            <a:r>
              <a:rPr lang="tr-TR" altLang="tr-TR" sz="1600" dirty="0">
                <a:cs typeface="Times New Roman" panose="02020603050405020304" pitchFamily="18" charset="0"/>
              </a:rPr>
              <a:t> en güzel habitusa sahip olan kültür formlarından birisidir</a:t>
            </a:r>
            <a:r>
              <a:rPr lang="tr-TR" altLang="tr-TR" sz="1600" dirty="0" smtClean="0">
                <a:cs typeface="Times New Roman" panose="02020603050405020304" pitchFamily="18" charset="0"/>
              </a:rPr>
              <a:t>.</a:t>
            </a:r>
          </a:p>
          <a:p>
            <a:pPr eaLnBrk="0" hangingPunct="0">
              <a:spcBef>
                <a:spcPct val="50000"/>
              </a:spcBef>
            </a:pPr>
            <a:endParaRPr lang="tr-TR" altLang="tr-TR" sz="1600" dirty="0">
              <a:latin typeface="Arial" panose="020B0604020202020204" pitchFamily="34" charset="0"/>
              <a:cs typeface="Times New Roman" panose="02020603050405020304" pitchFamily="18" charset="0"/>
            </a:endParaRPr>
          </a:p>
          <a:p>
            <a:pPr eaLnBrk="0" hangingPunct="0">
              <a:spcBef>
                <a:spcPct val="50000"/>
              </a:spcBef>
            </a:pPr>
            <a:r>
              <a:rPr lang="tr-TR" altLang="tr-TR" sz="1600" i="1" dirty="0">
                <a:cs typeface="Times New Roman" panose="02020603050405020304" pitchFamily="18" charset="0"/>
              </a:rPr>
              <a:t>C. </a:t>
            </a:r>
            <a:r>
              <a:rPr lang="tr-TR" altLang="tr-TR" sz="1600" i="1" dirty="0" err="1" smtClean="0">
                <a:cs typeface="Times New Roman" panose="02020603050405020304" pitchFamily="18" charset="0"/>
              </a:rPr>
              <a:t>deodora</a:t>
            </a:r>
            <a:r>
              <a:rPr lang="tr-TR" altLang="tr-TR" sz="1600" i="1" dirty="0" smtClean="0">
                <a:cs typeface="Times New Roman" panose="02020603050405020304" pitchFamily="18" charset="0"/>
              </a:rPr>
              <a:t> </a:t>
            </a:r>
            <a:r>
              <a:rPr lang="tr-TR" altLang="tr-TR" sz="1600" dirty="0">
                <a:cs typeface="Times New Roman" panose="02020603050405020304" pitchFamily="18" charset="0"/>
              </a:rPr>
              <a:t>cv.</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Viridis</a:t>
            </a:r>
            <a:r>
              <a:rPr lang="tr-TR" altLang="tr-TR" sz="1600" i="1" dirty="0">
                <a:cs typeface="Times New Roman" panose="02020603050405020304" pitchFamily="18" charset="0"/>
              </a:rPr>
              <a:t>',</a:t>
            </a:r>
            <a:r>
              <a:rPr lang="tr-TR" altLang="tr-TR" sz="1600" dirty="0">
                <a:cs typeface="Times New Roman" panose="02020603050405020304" pitchFamily="18" charset="0"/>
              </a:rPr>
              <a:t> (</a:t>
            </a:r>
            <a:r>
              <a:rPr lang="tr-TR" altLang="tr-TR" sz="1600" i="1" dirty="0">
                <a:cs typeface="Times New Roman" panose="02020603050405020304" pitchFamily="18" charset="0"/>
              </a:rPr>
              <a:t>C. </a:t>
            </a:r>
            <a:r>
              <a:rPr lang="tr-TR" altLang="tr-TR" sz="1600" i="1" dirty="0" err="1">
                <a:cs typeface="Times New Roman" panose="02020603050405020304" pitchFamily="18" charset="0"/>
              </a:rPr>
              <a:t>deodora</a:t>
            </a:r>
            <a:r>
              <a:rPr lang="tr-TR" altLang="tr-TR" sz="1600" i="1" dirty="0">
                <a:cs typeface="Times New Roman" panose="02020603050405020304" pitchFamily="18" charset="0"/>
              </a:rPr>
              <a:t> </a:t>
            </a:r>
            <a:r>
              <a:rPr lang="tr-TR" altLang="tr-TR" sz="1600" i="1" dirty="0" err="1">
                <a:cs typeface="Times New Roman" panose="02020603050405020304" pitchFamily="18" charset="0"/>
              </a:rPr>
              <a:t>tenuifolia</a:t>
            </a:r>
            <a:r>
              <a:rPr lang="tr-TR" altLang="tr-TR" sz="1600" dirty="0">
                <a:cs typeface="Times New Roman" panose="02020603050405020304" pitchFamily="18" charset="0"/>
              </a:rPr>
              <a:t> </a:t>
            </a:r>
            <a:r>
              <a:rPr lang="tr-TR" altLang="tr-TR" sz="1600" dirty="0" err="1">
                <a:cs typeface="Times New Roman" panose="02020603050405020304" pitchFamily="18" charset="0"/>
              </a:rPr>
              <a:t>Hort</a:t>
            </a:r>
            <a:r>
              <a:rPr lang="tr-TR" altLang="tr-TR" sz="1600" dirty="0">
                <a:cs typeface="Times New Roman" panose="02020603050405020304" pitchFamily="18" charset="0"/>
              </a:rPr>
              <a:t>.) - İğne yaprakları parlak filizi yeşil ve incedir. Dalları ana türe nazaran daha az sarkıcı forma sahiptir. Fransa'da yeşil alanlarda tercih edilen ve yüz yıldan beri kültürü yapılan bir formdur.</a:t>
            </a:r>
          </a:p>
        </p:txBody>
      </p:sp>
      <p:sp>
        <p:nvSpPr>
          <p:cNvPr id="3"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deodora</a:t>
            </a:r>
            <a:endParaRPr lang="tr-TR" altLang="tr-TR" sz="2000" dirty="0">
              <a:solidFill>
                <a:schemeClr val="bg1"/>
              </a:solidFill>
            </a:endParaRPr>
          </a:p>
        </p:txBody>
      </p:sp>
    </p:spTree>
    <p:extLst>
      <p:ext uri="{BB962C8B-B14F-4D97-AF65-F5344CB8AC3E}">
        <p14:creationId xmlns:p14="http://schemas.microsoft.com/office/powerpoint/2010/main" val="3325786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32134" y="836712"/>
            <a:ext cx="7489825" cy="5478423"/>
          </a:xfrm>
          <a:prstGeom prst="rect">
            <a:avLst/>
          </a:prstGeom>
          <a:noFill/>
        </p:spPr>
        <p:txBody>
          <a:bodyPr>
            <a:spAutoFit/>
          </a:bodyPr>
          <a:ls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sz="1400" b="1" dirty="0">
                <a:latin typeface="+mj-lt"/>
              </a:rPr>
              <a:t>KAYNAKLAR</a:t>
            </a:r>
          </a:p>
          <a:p>
            <a:pPr>
              <a:defRPr/>
            </a:pPr>
            <a:endParaRPr lang="tr-TR" sz="1400" dirty="0">
              <a:latin typeface="+mj-lt"/>
            </a:endParaRPr>
          </a:p>
          <a:p>
            <a:pPr>
              <a:defRPr/>
            </a:pPr>
            <a:r>
              <a:rPr lang="tr-TR" sz="1400" dirty="0" smtClean="0">
                <a:latin typeface="+mj-lt"/>
              </a:rPr>
              <a:t>Akman, Y., </a:t>
            </a:r>
            <a:r>
              <a:rPr lang="tr-TR" sz="1400" dirty="0" err="1" smtClean="0">
                <a:latin typeface="+mj-lt"/>
              </a:rPr>
              <a:t>Ketenoğlu</a:t>
            </a:r>
            <a:r>
              <a:rPr lang="tr-TR" sz="1400" dirty="0" smtClean="0">
                <a:latin typeface="+mj-lt"/>
              </a:rPr>
              <a:t>, O., Kurt, L., Kurt F. Ve Körüklü S.T. 2012</a:t>
            </a:r>
            <a:r>
              <a:rPr lang="tr-TR" sz="1400" dirty="0">
                <a:latin typeface="+mj-lt"/>
              </a:rPr>
              <a:t>. </a:t>
            </a:r>
            <a:r>
              <a:rPr lang="tr-TR" sz="1400" dirty="0" err="1" smtClean="0">
                <a:latin typeface="+mj-lt"/>
              </a:rPr>
              <a:t>Gymnospermae</a:t>
            </a:r>
            <a:r>
              <a:rPr lang="tr-TR" sz="1400" dirty="0" smtClean="0">
                <a:latin typeface="+mj-lt"/>
              </a:rPr>
              <a:t> (Açık Tohumlular). Ajans-Türk Gazetecilik Matbaacılık. ISBN: 978-975-97436-2-0.</a:t>
            </a:r>
          </a:p>
          <a:p>
            <a:pPr>
              <a:defRPr/>
            </a:pPr>
            <a:endParaRPr lang="tr-TR" sz="1400" dirty="0">
              <a:latin typeface="+mj-lt"/>
            </a:endParaRPr>
          </a:p>
          <a:p>
            <a:pPr>
              <a:defRPr/>
            </a:pPr>
            <a:r>
              <a:rPr lang="tr-TR" sz="1400" dirty="0" smtClean="0">
                <a:latin typeface="+mj-lt"/>
              </a:rPr>
              <a:t>Anşin</a:t>
            </a:r>
            <a:r>
              <a:rPr lang="tr-TR" sz="1400" dirty="0">
                <a:latin typeface="+mj-lt"/>
              </a:rPr>
              <a:t>, R. Ve Özkan, Z. C. </a:t>
            </a:r>
            <a:r>
              <a:rPr lang="tr-TR" sz="1400" dirty="0" smtClean="0">
                <a:latin typeface="+mj-lt"/>
              </a:rPr>
              <a:t>2001. </a:t>
            </a:r>
            <a:r>
              <a:rPr lang="tr-TR" sz="1400" dirty="0">
                <a:latin typeface="+mj-lt"/>
              </a:rPr>
              <a:t>Tohumlu Bitkiler </a:t>
            </a:r>
            <a:r>
              <a:rPr lang="tr-TR" sz="1400" dirty="0" smtClean="0">
                <a:latin typeface="+mj-lt"/>
              </a:rPr>
              <a:t>/ Açık Tohumlular. </a:t>
            </a:r>
            <a:r>
              <a:rPr lang="tr-TR" sz="1400" dirty="0">
                <a:latin typeface="+mj-lt"/>
              </a:rPr>
              <a:t>Karadeniz Teknik </a:t>
            </a:r>
            <a:r>
              <a:rPr lang="tr-TR" sz="1400" dirty="0" smtClean="0">
                <a:latin typeface="+mj-lt"/>
              </a:rPr>
              <a:t>Üniversitesi Basımevi. No:122-15, </a:t>
            </a:r>
            <a:r>
              <a:rPr lang="tr-TR" sz="1400" dirty="0">
                <a:latin typeface="+mj-lt"/>
              </a:rPr>
              <a:t>Trabzon</a:t>
            </a:r>
            <a:r>
              <a:rPr lang="tr-TR" sz="1400" dirty="0" smtClean="0">
                <a:latin typeface="+mj-lt"/>
              </a:rPr>
              <a:t>.</a:t>
            </a:r>
          </a:p>
          <a:p>
            <a:pPr>
              <a:defRPr/>
            </a:pPr>
            <a:endParaRPr lang="tr-TR" sz="1400" dirty="0">
              <a:latin typeface="+mj-lt"/>
            </a:endParaRPr>
          </a:p>
          <a:p>
            <a:pPr>
              <a:defRPr/>
            </a:pPr>
            <a:r>
              <a:rPr lang="tr-TR" sz="1400" dirty="0" err="1" smtClean="0">
                <a:latin typeface="+mj-lt"/>
              </a:rPr>
              <a:t>Boyd</a:t>
            </a:r>
            <a:r>
              <a:rPr lang="tr-TR" sz="1400" dirty="0" smtClean="0">
                <a:latin typeface="+mj-lt"/>
              </a:rPr>
              <a:t>, P. (Ed.). 1999. </a:t>
            </a:r>
            <a:r>
              <a:rPr lang="tr-TR" sz="1400" dirty="0" err="1" smtClean="0">
                <a:latin typeface="+mj-lt"/>
              </a:rPr>
              <a:t>The</a:t>
            </a:r>
            <a:r>
              <a:rPr lang="tr-TR" sz="1400" dirty="0" smtClean="0">
                <a:latin typeface="+mj-lt"/>
              </a:rPr>
              <a:t> </a:t>
            </a:r>
            <a:r>
              <a:rPr lang="tr-TR" sz="1400" dirty="0" err="1" smtClean="0">
                <a:latin typeface="+mj-lt"/>
              </a:rPr>
              <a:t>Illustrated</a:t>
            </a:r>
            <a:r>
              <a:rPr lang="tr-TR" sz="1400" dirty="0" smtClean="0">
                <a:latin typeface="+mj-lt"/>
              </a:rPr>
              <a:t> </a:t>
            </a:r>
            <a:r>
              <a:rPr lang="tr-TR" sz="1400" dirty="0" err="1" smtClean="0">
                <a:latin typeface="+mj-lt"/>
              </a:rPr>
              <a:t>Book</a:t>
            </a:r>
            <a:r>
              <a:rPr lang="tr-TR" sz="1400" dirty="0" smtClean="0">
                <a:latin typeface="+mj-lt"/>
              </a:rPr>
              <a:t> of </a:t>
            </a:r>
            <a:r>
              <a:rPr lang="tr-TR" sz="1400" dirty="0" err="1" smtClean="0">
                <a:latin typeface="+mj-lt"/>
              </a:rPr>
              <a:t>Trees</a:t>
            </a:r>
            <a:r>
              <a:rPr lang="tr-TR" sz="1400" dirty="0" smtClean="0">
                <a:latin typeface="+mj-lt"/>
              </a:rPr>
              <a:t>. </a:t>
            </a:r>
            <a:r>
              <a:rPr lang="tr-TR" sz="1400" dirty="0" err="1" smtClean="0">
                <a:latin typeface="+mj-lt"/>
              </a:rPr>
              <a:t>Salamender</a:t>
            </a:r>
            <a:r>
              <a:rPr lang="tr-TR" sz="1400" dirty="0" smtClean="0">
                <a:latin typeface="+mj-lt"/>
              </a:rPr>
              <a:t> </a:t>
            </a:r>
            <a:r>
              <a:rPr lang="tr-TR" sz="1400" dirty="0" err="1" smtClean="0">
                <a:latin typeface="+mj-lt"/>
              </a:rPr>
              <a:t>Books</a:t>
            </a:r>
            <a:r>
              <a:rPr lang="tr-TR" sz="1400" dirty="0" smtClean="0">
                <a:latin typeface="+mj-lt"/>
              </a:rPr>
              <a:t> Limited. ISBN: 184065-0834. </a:t>
            </a:r>
            <a:r>
              <a:rPr lang="tr-TR" sz="1400" dirty="0" err="1" smtClean="0">
                <a:latin typeface="+mj-lt"/>
              </a:rPr>
              <a:t>London</a:t>
            </a:r>
            <a:r>
              <a:rPr lang="tr-TR" sz="1400" dirty="0" smtClean="0">
                <a:latin typeface="+mj-lt"/>
              </a:rPr>
              <a:t>.</a:t>
            </a:r>
            <a:endParaRPr lang="tr-TR" sz="1400" dirty="0">
              <a:latin typeface="+mj-lt"/>
            </a:endParaRPr>
          </a:p>
          <a:p>
            <a:pPr>
              <a:defRPr/>
            </a:pPr>
            <a:endParaRPr lang="tr-TR" sz="1400" dirty="0" smtClean="0">
              <a:latin typeface="+mj-lt"/>
            </a:endParaRPr>
          </a:p>
          <a:p>
            <a:pPr>
              <a:defRPr/>
            </a:pPr>
            <a:r>
              <a:rPr lang="tr-TR" sz="1400" dirty="0" smtClean="0">
                <a:latin typeface="+mj-lt"/>
              </a:rPr>
              <a:t>Demirtaş A. 2016. Ankara’nın Ağaç, </a:t>
            </a:r>
            <a:r>
              <a:rPr lang="tr-TR" sz="1400" dirty="0" err="1" smtClean="0">
                <a:latin typeface="+mj-lt"/>
              </a:rPr>
              <a:t>Ağaçcık</a:t>
            </a:r>
            <a:r>
              <a:rPr lang="tr-TR" sz="1400" dirty="0" smtClean="0">
                <a:latin typeface="+mj-lt"/>
              </a:rPr>
              <a:t> ve Çalıları. Kırsal Çevre ve Ormancılık Sorunları Araştırma Derneği Yayını. ISBN: 978-9944-0142-5-0. Ankara.</a:t>
            </a:r>
          </a:p>
          <a:p>
            <a:pPr>
              <a:defRPr/>
            </a:pPr>
            <a:endParaRPr lang="tr-TR" sz="1400" dirty="0">
              <a:latin typeface="+mj-lt"/>
            </a:endParaRPr>
          </a:p>
          <a:p>
            <a:pPr>
              <a:defRPr/>
            </a:pPr>
            <a:r>
              <a:rPr lang="tr-TR" sz="1400" dirty="0" err="1">
                <a:latin typeface="+mj-lt"/>
              </a:rPr>
              <a:t>Mamıkoğlu</a:t>
            </a:r>
            <a:r>
              <a:rPr lang="tr-TR" sz="1400" dirty="0">
                <a:latin typeface="+mj-lt"/>
              </a:rPr>
              <a:t>, N. G., 2010.  Türkiye’nin Ağaçları ve Çalıları. NTV Yayınları.  ISBN: 978-605-5813-49-9</a:t>
            </a:r>
            <a:r>
              <a:rPr lang="tr-TR" sz="1400" dirty="0" smtClean="0">
                <a:latin typeface="+mj-lt"/>
              </a:rPr>
              <a:t>.</a:t>
            </a:r>
          </a:p>
          <a:p>
            <a:pPr>
              <a:defRPr/>
            </a:pPr>
            <a:endParaRPr lang="tr-TR" sz="1400" dirty="0">
              <a:latin typeface="+mj-lt"/>
            </a:endParaRPr>
          </a:p>
          <a:p>
            <a:pPr>
              <a:defRPr/>
            </a:pPr>
            <a:r>
              <a:rPr lang="tr-TR" sz="1400" dirty="0" smtClean="0">
                <a:latin typeface="+mj-lt"/>
              </a:rPr>
              <a:t>Orçun, E. 1972. Özel Bahçe Mimarisi – </a:t>
            </a:r>
            <a:r>
              <a:rPr lang="tr-TR" sz="1400" dirty="0" err="1" smtClean="0">
                <a:latin typeface="+mj-lt"/>
              </a:rPr>
              <a:t>Dendroloji</a:t>
            </a:r>
            <a:r>
              <a:rPr lang="tr-TR" sz="1400" dirty="0" smtClean="0">
                <a:latin typeface="+mj-lt"/>
              </a:rPr>
              <a:t> Cilt.1, İğne Yapraklı Ağaç ve </a:t>
            </a:r>
            <a:r>
              <a:rPr lang="tr-TR" sz="1400" dirty="0" err="1" smtClean="0">
                <a:latin typeface="+mj-lt"/>
              </a:rPr>
              <a:t>Ağaçcıklar</a:t>
            </a:r>
            <a:r>
              <a:rPr lang="tr-TR" sz="1400" dirty="0" smtClean="0">
                <a:latin typeface="+mj-lt"/>
              </a:rPr>
              <a:t> Ders Kitabı.  Ege Üniversitesi Ziraat Fakültesi Yayınları. No:196, İzmir.</a:t>
            </a:r>
          </a:p>
          <a:p>
            <a:pPr>
              <a:defRPr/>
            </a:pPr>
            <a:endParaRPr lang="tr-TR" sz="1400" dirty="0" smtClean="0">
              <a:latin typeface="+mj-lt"/>
            </a:endParaRPr>
          </a:p>
          <a:p>
            <a:pPr>
              <a:defRPr/>
            </a:pPr>
            <a:r>
              <a:rPr lang="tr-TR" sz="1400" dirty="0" smtClean="0">
                <a:latin typeface="+mj-lt"/>
              </a:rPr>
              <a:t>Seçmen, Ö., Gemici, Y., Görk, G., </a:t>
            </a:r>
            <a:r>
              <a:rPr lang="tr-TR" sz="1400" dirty="0" err="1" smtClean="0">
                <a:latin typeface="+mj-lt"/>
              </a:rPr>
              <a:t>Bekat</a:t>
            </a:r>
            <a:r>
              <a:rPr lang="tr-TR" sz="1400" dirty="0" smtClean="0">
                <a:latin typeface="+mj-lt"/>
              </a:rPr>
              <a:t>, L. ve Leblebici, E. 2000. Tohumlu Bitkiler Sistematiği. Ege Üniversitesi Basımevi.  No:116, İzmir.</a:t>
            </a:r>
          </a:p>
          <a:p>
            <a:pPr>
              <a:defRPr/>
            </a:pPr>
            <a:endParaRPr lang="tr-TR" sz="1400" dirty="0" smtClean="0">
              <a:latin typeface="+mj-lt"/>
            </a:endParaRPr>
          </a:p>
          <a:p>
            <a:pPr>
              <a:defRPr/>
            </a:pPr>
            <a:r>
              <a:rPr lang="tr-TR" sz="1400" dirty="0" err="1" smtClean="0">
                <a:latin typeface="+mj-lt"/>
              </a:rPr>
              <a:t>Yaltırık</a:t>
            </a:r>
            <a:r>
              <a:rPr lang="tr-TR" sz="1400" dirty="0">
                <a:latin typeface="+mj-lt"/>
              </a:rPr>
              <a:t>, F. 2000. </a:t>
            </a:r>
            <a:r>
              <a:rPr lang="tr-TR" sz="1400" dirty="0" err="1">
                <a:latin typeface="+mj-lt"/>
              </a:rPr>
              <a:t>Dendroloji</a:t>
            </a:r>
            <a:r>
              <a:rPr lang="tr-TR" sz="1400" dirty="0">
                <a:latin typeface="+mj-lt"/>
              </a:rPr>
              <a:t>: ders kitabı : </a:t>
            </a:r>
            <a:r>
              <a:rPr lang="tr-TR" sz="1400" dirty="0" err="1" smtClean="0">
                <a:latin typeface="+mj-lt"/>
              </a:rPr>
              <a:t>Gymnospermae-angiospermae</a:t>
            </a:r>
            <a:r>
              <a:rPr lang="tr-TR" sz="1400" dirty="0" smtClean="0">
                <a:latin typeface="+mj-lt"/>
              </a:rPr>
              <a:t>. </a:t>
            </a:r>
            <a:r>
              <a:rPr lang="tr-TR" sz="1400" dirty="0">
                <a:latin typeface="+mj-lt"/>
              </a:rPr>
              <a:t>İstanbul </a:t>
            </a:r>
            <a:r>
              <a:rPr lang="tr-TR" sz="1400" dirty="0" smtClean="0">
                <a:latin typeface="+mj-lt"/>
              </a:rPr>
              <a:t>Üniversitesi </a:t>
            </a:r>
            <a:r>
              <a:rPr lang="tr-TR" sz="1400" dirty="0">
                <a:latin typeface="+mj-lt"/>
              </a:rPr>
              <a:t>Orman Fakültesi. 2. Baskı. ISBN: </a:t>
            </a:r>
            <a:r>
              <a:rPr lang="tr-TR" sz="1400" dirty="0" smtClean="0">
                <a:latin typeface="+mj-lt"/>
              </a:rPr>
              <a:t>9754045941</a:t>
            </a:r>
            <a:r>
              <a:rPr lang="tr-TR" sz="1400" dirty="0">
                <a:latin typeface="+mj-lt"/>
              </a:rPr>
              <a:t>, </a:t>
            </a:r>
            <a:r>
              <a:rPr lang="tr-TR" sz="1400" dirty="0" smtClean="0">
                <a:latin typeface="+mj-lt"/>
              </a:rPr>
              <a:t>9789754045949. İstanbul.</a:t>
            </a:r>
            <a:endParaRPr lang="tr-TR" sz="1400" dirty="0">
              <a:latin typeface="+mj-lt"/>
            </a:endParaRPr>
          </a:p>
        </p:txBody>
      </p:sp>
    </p:spTree>
    <p:extLst>
      <p:ext uri="{BB962C8B-B14F-4D97-AF65-F5344CB8AC3E}">
        <p14:creationId xmlns:p14="http://schemas.microsoft.com/office/powerpoint/2010/main" val="272649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smtClean="0">
                <a:solidFill>
                  <a:schemeClr val="bg1"/>
                </a:solidFill>
                <a:cs typeface="Times New Roman" panose="02020603050405020304" pitchFamily="18" charset="0"/>
              </a:rPr>
              <a:t>CEDRUS</a:t>
            </a:r>
            <a:r>
              <a:rPr lang="tr-TR" altLang="tr-TR" sz="2000" b="1" dirty="0" smtClean="0">
                <a:solidFill>
                  <a:schemeClr val="bg1"/>
                </a:solidFill>
                <a:cs typeface="Times New Roman" panose="02020603050405020304" pitchFamily="18" charset="0"/>
              </a:rPr>
              <a:t>-PINACEAE</a:t>
            </a:r>
            <a:endParaRPr lang="tr-TR" altLang="tr-TR" sz="2000" dirty="0">
              <a:solidFill>
                <a:schemeClr val="bg1"/>
              </a:solidFill>
            </a:endParaRPr>
          </a:p>
        </p:txBody>
      </p:sp>
      <p:sp>
        <p:nvSpPr>
          <p:cNvPr id="69635" name="Text Box 3"/>
          <p:cNvSpPr txBox="1">
            <a:spLocks noChangeArrowheads="1"/>
          </p:cNvSpPr>
          <p:nvPr/>
        </p:nvSpPr>
        <p:spPr bwMode="auto">
          <a:xfrm>
            <a:off x="467544" y="1412776"/>
            <a:ext cx="7992888"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b="1" u="sng" dirty="0" smtClean="0">
                <a:solidFill>
                  <a:schemeClr val="bg2">
                    <a:lumMod val="50000"/>
                  </a:schemeClr>
                </a:solidFill>
                <a:cs typeface="Times New Roman" panose="02020603050405020304" pitchFamily="18" charset="0"/>
              </a:rPr>
              <a:t>Ekolojik </a:t>
            </a:r>
            <a:r>
              <a:rPr lang="tr-TR" altLang="tr-TR" sz="1400" b="1" u="sng" dirty="0">
                <a:solidFill>
                  <a:schemeClr val="bg2">
                    <a:lumMod val="50000"/>
                  </a:schemeClr>
                </a:solidFill>
                <a:cs typeface="Times New Roman" panose="02020603050405020304" pitchFamily="18" charset="0"/>
              </a:rPr>
              <a:t>istekleri</a:t>
            </a:r>
            <a:r>
              <a:rPr lang="tr-TR" altLang="tr-TR" sz="1400" b="1" u="sng" dirty="0" smtClean="0">
                <a:solidFill>
                  <a:schemeClr val="bg2">
                    <a:lumMod val="50000"/>
                  </a:schemeClr>
                </a:solidFill>
                <a:cs typeface="Times New Roman" panose="02020603050405020304" pitchFamily="18" charset="0"/>
              </a:rPr>
              <a:t>:</a:t>
            </a: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b="1" dirty="0">
                <a:solidFill>
                  <a:schemeClr val="bg2">
                    <a:lumMod val="50000"/>
                  </a:schemeClr>
                </a:solidFill>
                <a:cs typeface="Times New Roman" panose="02020603050405020304" pitchFamily="18" charset="0"/>
              </a:rPr>
              <a:t>Işık:</a:t>
            </a:r>
            <a:r>
              <a:rPr lang="tr-TR" altLang="tr-TR" sz="1400" dirty="0">
                <a:solidFill>
                  <a:schemeClr val="bg2">
                    <a:lumMod val="50000"/>
                  </a:schemeClr>
                </a:solidFill>
                <a:cs typeface="Times New Roman" panose="02020603050405020304" pitchFamily="18" charset="0"/>
              </a:rPr>
              <a:t> </a:t>
            </a:r>
            <a:r>
              <a:rPr lang="tr-TR" altLang="tr-TR" sz="1400" dirty="0" err="1">
                <a:cs typeface="Times New Roman" panose="02020603050405020304" pitchFamily="18" charset="0"/>
              </a:rPr>
              <a:t>Cedrus</a:t>
            </a:r>
            <a:r>
              <a:rPr lang="tr-TR" altLang="tr-TR" sz="1400" dirty="0">
                <a:cs typeface="Times New Roman" panose="02020603050405020304" pitchFamily="18" charset="0"/>
              </a:rPr>
              <a:t> türleri bol gün</a:t>
            </a:r>
            <a:r>
              <a:rPr lang="tr-TR" altLang="tr-TR" sz="1400" dirty="0"/>
              <a:t>e</a:t>
            </a:r>
            <a:r>
              <a:rPr lang="tr-TR" altLang="tr-TR" sz="1400" dirty="0">
                <a:cs typeface="Times New Roman" panose="02020603050405020304" pitchFamily="18" charset="0"/>
              </a:rPr>
              <a:t>şli </a:t>
            </a:r>
            <a:r>
              <a:rPr lang="tr-TR" altLang="tr-TR" sz="1400" dirty="0"/>
              <a:t>ortamlara</a:t>
            </a:r>
            <a:r>
              <a:rPr lang="tr-TR" altLang="tr-TR" sz="1400" dirty="0">
                <a:cs typeface="Times New Roman" panose="02020603050405020304" pitchFamily="18" charset="0"/>
              </a:rPr>
              <a:t> ihtiyaç gösterirler. Yan gölge ve özellikle gölgede iyi gelişemezler. </a:t>
            </a:r>
            <a:endParaRPr lang="tr-TR" altLang="tr-TR" sz="1400" dirty="0" smtClean="0">
              <a:cs typeface="Times New Roman" panose="02020603050405020304" pitchFamily="18" charset="0"/>
            </a:endParaRP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b="1" dirty="0">
                <a:solidFill>
                  <a:schemeClr val="bg2">
                    <a:lumMod val="50000"/>
                  </a:schemeClr>
                </a:solidFill>
                <a:cs typeface="Times New Roman" panose="02020603050405020304" pitchFamily="18" charset="0"/>
              </a:rPr>
              <a:t>Nem:</a:t>
            </a:r>
            <a:r>
              <a:rPr lang="tr-TR" altLang="tr-TR" sz="1400" dirty="0">
                <a:solidFill>
                  <a:schemeClr val="bg2">
                    <a:lumMod val="50000"/>
                  </a:schemeClr>
                </a:solidFill>
                <a:cs typeface="Times New Roman" panose="02020603050405020304" pitchFamily="18" charset="0"/>
              </a:rPr>
              <a:t> </a:t>
            </a:r>
            <a:r>
              <a:rPr lang="tr-TR" altLang="tr-TR" sz="1400" dirty="0">
                <a:cs typeface="Times New Roman" panose="02020603050405020304" pitchFamily="18" charset="0"/>
              </a:rPr>
              <a:t>Sedirler toprak </a:t>
            </a:r>
            <a:r>
              <a:rPr lang="tr-TR" altLang="tr-TR" sz="1400" dirty="0"/>
              <a:t>nemi</a:t>
            </a:r>
            <a:r>
              <a:rPr lang="tr-TR" altLang="tr-TR" sz="1400" dirty="0">
                <a:cs typeface="Times New Roman" panose="02020603050405020304" pitchFamily="18" charset="0"/>
              </a:rPr>
              <a:t> ve nispi hava </a:t>
            </a:r>
            <a:r>
              <a:rPr lang="tr-TR" altLang="tr-TR" sz="1400" dirty="0"/>
              <a:t>nemi</a:t>
            </a:r>
            <a:r>
              <a:rPr lang="tr-TR" altLang="tr-TR" sz="1400" dirty="0">
                <a:cs typeface="Times New Roman" panose="02020603050405020304" pitchFamily="18" charset="0"/>
              </a:rPr>
              <a:t> bakımından genellikle kanaatkardırlar. Ancak </a:t>
            </a:r>
            <a:r>
              <a:rPr lang="tr-TR" altLang="tr-TR" sz="1400" i="1" dirty="0">
                <a:cs typeface="Times New Roman" panose="02020603050405020304" pitchFamily="18" charset="0"/>
              </a:rPr>
              <a:t>C. </a:t>
            </a:r>
            <a:r>
              <a:rPr lang="tr-TR" altLang="tr-TR" sz="1400" i="1" dirty="0" err="1" smtClean="0">
                <a:cs typeface="Times New Roman" panose="02020603050405020304" pitchFamily="18" charset="0"/>
              </a:rPr>
              <a:t>deodora</a:t>
            </a:r>
            <a:r>
              <a:rPr lang="tr-TR" altLang="tr-TR" sz="1400" dirty="0" smtClean="0">
                <a:cs typeface="Times New Roman" panose="02020603050405020304" pitchFamily="18" charset="0"/>
              </a:rPr>
              <a:t> </a:t>
            </a:r>
            <a:r>
              <a:rPr lang="tr-TR" altLang="tr-TR" sz="1400" dirty="0">
                <a:cs typeface="Times New Roman" panose="02020603050405020304" pitchFamily="18" charset="0"/>
              </a:rPr>
              <a:t>ve kısmen de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cv. '</a:t>
            </a:r>
            <a:r>
              <a:rPr lang="tr-TR" altLang="tr-TR" sz="1400" i="1" dirty="0" err="1">
                <a:cs typeface="Times New Roman" panose="02020603050405020304" pitchFamily="18" charset="0"/>
              </a:rPr>
              <a:t>Glau</a:t>
            </a:r>
            <a:r>
              <a:rPr lang="tr-TR" altLang="tr-TR" sz="1400" dirty="0" err="1">
                <a:cs typeface="Times New Roman" panose="02020603050405020304" pitchFamily="18" charset="0"/>
              </a:rPr>
              <a:t>ca</a:t>
            </a:r>
            <a:r>
              <a:rPr lang="tr-TR" altLang="tr-TR" sz="1400" dirty="0">
                <a:cs typeface="Times New Roman" panose="02020603050405020304" pitchFamily="18" charset="0"/>
              </a:rPr>
              <a:t>' diğer türlere </a:t>
            </a:r>
            <a:r>
              <a:rPr lang="tr-TR" altLang="tr-TR" sz="1400" dirty="0"/>
              <a:t>oranla</a:t>
            </a:r>
            <a:r>
              <a:rPr lang="tr-TR" altLang="tr-TR" sz="1400" dirty="0">
                <a:cs typeface="Times New Roman" panose="02020603050405020304" pitchFamily="18" charset="0"/>
              </a:rPr>
              <a:t> daha rutubetli yetişme ortamlarına ihtiyaç gösterirler</a:t>
            </a:r>
            <a:r>
              <a:rPr lang="tr-TR" altLang="tr-TR" sz="1400" dirty="0" smtClean="0">
                <a:cs typeface="Times New Roman" panose="02020603050405020304" pitchFamily="18" charset="0"/>
              </a:rPr>
              <a:t>.</a:t>
            </a:r>
          </a:p>
          <a:p>
            <a:pPr algn="just" eaLnBrk="0" hangingPunct="0">
              <a:spcBef>
                <a:spcPct val="50000"/>
              </a:spcBef>
            </a:pPr>
            <a:endParaRPr lang="tr-TR" altLang="tr-TR" sz="1400" dirty="0">
              <a:cs typeface="Times New Roman" panose="02020603050405020304" pitchFamily="18" charset="0"/>
            </a:endParaRPr>
          </a:p>
          <a:p>
            <a:pPr algn="just" eaLnBrk="0" hangingPunct="0">
              <a:spcBef>
                <a:spcPct val="50000"/>
              </a:spcBef>
            </a:pPr>
            <a:r>
              <a:rPr lang="tr-TR" altLang="tr-TR" sz="1400" b="1" dirty="0">
                <a:solidFill>
                  <a:schemeClr val="bg2">
                    <a:lumMod val="50000"/>
                  </a:schemeClr>
                </a:solidFill>
                <a:cs typeface="Times New Roman" panose="02020603050405020304" pitchFamily="18" charset="0"/>
              </a:rPr>
              <a:t>Toprak:</a:t>
            </a:r>
            <a:r>
              <a:rPr lang="tr-TR" altLang="tr-TR" sz="1400" dirty="0">
                <a:solidFill>
                  <a:schemeClr val="bg2">
                    <a:lumMod val="50000"/>
                  </a:schemeClr>
                </a:solidFill>
                <a:cs typeface="Times New Roman" panose="02020603050405020304" pitchFamily="18" charset="0"/>
              </a:rPr>
              <a:t> </a:t>
            </a:r>
            <a:r>
              <a:rPr lang="tr-TR" altLang="tr-TR" sz="1400" dirty="0" err="1">
                <a:cs typeface="Times New Roman" panose="02020603050405020304" pitchFamily="18" charset="0"/>
              </a:rPr>
              <a:t>Cedrus</a:t>
            </a:r>
            <a:r>
              <a:rPr lang="tr-TR" altLang="tr-TR" sz="1400" dirty="0">
                <a:cs typeface="Times New Roman" panose="02020603050405020304" pitchFamily="18" charset="0"/>
              </a:rPr>
              <a:t> türleri genellikle normal kumlu topraklarda, kuru veya normal killi topraklarda iyi gelişirler. Ancak </a:t>
            </a:r>
            <a:r>
              <a:rPr lang="tr-TR" altLang="tr-TR" sz="1400" i="1" dirty="0">
                <a:cs typeface="Times New Roman" panose="02020603050405020304" pitchFamily="18" charset="0"/>
              </a:rPr>
              <a:t>C. </a:t>
            </a:r>
            <a:r>
              <a:rPr lang="tr-TR" altLang="tr-TR" sz="1400" i="1" dirty="0" err="1" smtClean="0">
                <a:cs typeface="Times New Roman" panose="02020603050405020304" pitchFamily="18" charset="0"/>
              </a:rPr>
              <a:t>deodora</a:t>
            </a:r>
            <a:r>
              <a:rPr lang="tr-TR" altLang="tr-TR" sz="1400" dirty="0" smtClean="0">
                <a:cs typeface="Times New Roman" panose="02020603050405020304" pitchFamily="18" charset="0"/>
              </a:rPr>
              <a:t> </a:t>
            </a:r>
            <a:r>
              <a:rPr lang="tr-TR" altLang="tr-TR" sz="1400" dirty="0">
                <a:cs typeface="Times New Roman" panose="02020603050405020304" pitchFamily="18" charset="0"/>
              </a:rPr>
              <a:t>diğer türlere nazaran taze, rutubetli topraklardan hoşlanır ve kireçli topraklarda gelişemez. Diğer türler ise kireçli toprakları severler. Sedirler uzun süreli donlara karşı çok dayanıklı değildirler. Ancak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cv. '</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a:t>
            </a:r>
            <a:r>
              <a:rPr lang="tr-TR" altLang="tr-TR" sz="1400" dirty="0">
                <a:cs typeface="Times New Roman" panose="02020603050405020304" pitchFamily="18" charset="0"/>
              </a:rPr>
              <a:t> diğer türlere nazaran soğuk iklim </a:t>
            </a:r>
            <a:r>
              <a:rPr lang="tr-TR" altLang="tr-TR" sz="1400" dirty="0" smtClean="0">
                <a:cs typeface="Times New Roman" panose="02020603050405020304" pitchFamily="18" charset="0"/>
              </a:rPr>
              <a:t>şartlarından </a:t>
            </a:r>
            <a:r>
              <a:rPr lang="tr-TR" altLang="tr-TR" sz="1400" dirty="0">
                <a:cs typeface="Times New Roman" panose="02020603050405020304" pitchFamily="18" charset="0"/>
              </a:rPr>
              <a:t>en az zarar gören bir sedirdir. Ülkemizde Ege, Akdeniz ve Marmara Bölgesi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atlantica</a:t>
            </a:r>
            <a:r>
              <a:rPr lang="tr-TR" altLang="tr-TR" sz="1400" i="1" dirty="0">
                <a:cs typeface="Times New Roman" panose="02020603050405020304" pitchFamily="18" charset="0"/>
              </a:rPr>
              <a:t>, 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ve C. </a:t>
            </a:r>
            <a:r>
              <a:rPr lang="tr-TR" altLang="tr-TR" sz="1400" i="1" dirty="0" err="1">
                <a:cs typeface="Times New Roman" panose="02020603050405020304" pitchFamily="18" charset="0"/>
              </a:rPr>
              <a:t>brevifolia</a:t>
            </a:r>
            <a:r>
              <a:rPr lang="tr-TR" altLang="tr-TR" sz="1400" dirty="0">
                <a:cs typeface="Times New Roman" panose="02020603050405020304" pitchFamily="18" charset="0"/>
              </a:rPr>
              <a:t> türlerinin yetişmesine en uygun bölgelerdir. </a:t>
            </a:r>
          </a:p>
        </p:txBody>
      </p:sp>
    </p:spTree>
    <p:extLst>
      <p:ext uri="{BB962C8B-B14F-4D97-AF65-F5344CB8AC3E}">
        <p14:creationId xmlns:p14="http://schemas.microsoft.com/office/powerpoint/2010/main" val="2120080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DERSLER\Dendroloji\Ders4\cedlibanihabi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3851920" cy="5392189"/>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4644008" y="855003"/>
            <a:ext cx="433387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tr-TR" sz="1800" b="1" i="1" dirty="0" err="1">
                <a:cs typeface="Times New Roman" panose="02020603050405020304" pitchFamily="18" charset="0"/>
              </a:rPr>
              <a:t>Cedrus</a:t>
            </a:r>
            <a:r>
              <a:rPr lang="tr-TR" altLang="tr-TR" sz="1800" b="1" i="1" dirty="0">
                <a:cs typeface="Times New Roman" panose="02020603050405020304" pitchFamily="18" charset="0"/>
              </a:rPr>
              <a:t> </a:t>
            </a:r>
            <a:r>
              <a:rPr lang="tr-TR" altLang="tr-TR" sz="1800" b="1" i="1" dirty="0" err="1">
                <a:cs typeface="Times New Roman" panose="02020603050405020304" pitchFamily="18" charset="0"/>
              </a:rPr>
              <a:t>libani</a:t>
            </a:r>
            <a:r>
              <a:rPr lang="tr-TR" altLang="tr-TR" sz="1800" b="1" i="1" dirty="0">
                <a:cs typeface="Times New Roman" panose="02020603050405020304" pitchFamily="18" charset="0"/>
              </a:rPr>
              <a:t> </a:t>
            </a:r>
            <a:r>
              <a:rPr lang="tr-TR" altLang="tr-TR" sz="1800" b="1" dirty="0">
                <a:cs typeface="Times New Roman" panose="02020603050405020304" pitchFamily="18" charset="0"/>
              </a:rPr>
              <a:t>A. </a:t>
            </a:r>
            <a:r>
              <a:rPr lang="tr-TR" altLang="tr-TR" sz="1800" b="1" dirty="0" err="1">
                <a:cs typeface="Times New Roman" panose="02020603050405020304" pitchFamily="18" charset="0"/>
              </a:rPr>
              <a:t>Rich</a:t>
            </a:r>
            <a:r>
              <a:rPr lang="tr-TR" altLang="tr-TR" sz="1800" b="1" dirty="0">
                <a:cs typeface="Times New Roman" panose="02020603050405020304" pitchFamily="18" charset="0"/>
              </a:rPr>
              <a:t>.</a:t>
            </a:r>
            <a:r>
              <a:rPr lang="tr-TR" altLang="tr-TR" sz="1800" b="1" i="1" dirty="0">
                <a:cs typeface="Times New Roman" panose="02020603050405020304" pitchFamily="18" charset="0"/>
              </a:rPr>
              <a:t> </a:t>
            </a:r>
            <a:r>
              <a:rPr lang="tr-TR" altLang="tr-TR" sz="1800" i="1" dirty="0" smtClean="0">
                <a:cs typeface="Times New Roman" panose="02020603050405020304" pitchFamily="18" charset="0"/>
              </a:rPr>
              <a:t>(</a:t>
            </a:r>
            <a:r>
              <a:rPr lang="tr-TR" altLang="tr-TR" sz="1800" i="1" dirty="0">
                <a:cs typeface="Times New Roman" panose="02020603050405020304" pitchFamily="18" charset="0"/>
              </a:rPr>
              <a:t>C. </a:t>
            </a:r>
            <a:r>
              <a:rPr lang="tr-TR" altLang="tr-TR" sz="1800" i="1" dirty="0" err="1">
                <a:cs typeface="Times New Roman" panose="02020603050405020304" pitchFamily="18" charset="0"/>
              </a:rPr>
              <a:t>libanitica</a:t>
            </a:r>
            <a:r>
              <a:rPr lang="tr-TR" altLang="tr-TR" sz="1800" i="1" dirty="0">
                <a:cs typeface="Times New Roman" panose="02020603050405020304" pitchFamily="18" charset="0"/>
              </a:rPr>
              <a:t> </a:t>
            </a:r>
            <a:r>
              <a:rPr lang="tr-TR" altLang="tr-TR" sz="1800" dirty="0">
                <a:cs typeface="Times New Roman" panose="02020603050405020304" pitchFamily="18" charset="0"/>
              </a:rPr>
              <a:t>Link.</a:t>
            </a:r>
            <a:r>
              <a:rPr lang="tr-TR" altLang="tr-TR" sz="1800" i="1" dirty="0">
                <a:cs typeface="Times New Roman" panose="02020603050405020304" pitchFamily="18" charset="0"/>
              </a:rPr>
              <a:t>, C. </a:t>
            </a:r>
            <a:r>
              <a:rPr lang="tr-TR" altLang="tr-TR" sz="1800" i="1" dirty="0" err="1">
                <a:cs typeface="Times New Roman" panose="02020603050405020304" pitchFamily="18" charset="0"/>
              </a:rPr>
              <a:t>libanensis</a:t>
            </a:r>
            <a:r>
              <a:rPr lang="tr-TR" altLang="tr-TR" sz="1800" i="1" dirty="0">
                <a:cs typeface="Times New Roman" panose="02020603050405020304" pitchFamily="18" charset="0"/>
              </a:rPr>
              <a:t> </a:t>
            </a:r>
            <a:r>
              <a:rPr lang="tr-TR" altLang="tr-TR" sz="1800" i="1" dirty="0" err="1">
                <a:cs typeface="Times New Roman" panose="02020603050405020304" pitchFamily="18" charset="0"/>
              </a:rPr>
              <a:t>juss</a:t>
            </a:r>
            <a:r>
              <a:rPr lang="tr-TR" altLang="tr-TR" sz="1800" i="1" dirty="0" smtClean="0">
                <a:cs typeface="Times New Roman" panose="02020603050405020304" pitchFamily="18" charset="0"/>
              </a:rPr>
              <a:t>.)</a:t>
            </a:r>
          </a:p>
          <a:p>
            <a:pPr eaLnBrk="0" hangingPunct="0">
              <a:spcBef>
                <a:spcPct val="50000"/>
              </a:spcBef>
            </a:pPr>
            <a:r>
              <a:rPr lang="tr-TR" altLang="tr-TR" sz="1800" b="1" i="1" dirty="0" smtClean="0">
                <a:cs typeface="Times New Roman" panose="02020603050405020304" pitchFamily="18" charset="0"/>
              </a:rPr>
              <a:t>Lübnan </a:t>
            </a:r>
            <a:r>
              <a:rPr lang="tr-TR" altLang="tr-TR" sz="1800" b="1" i="1" dirty="0">
                <a:cs typeface="Times New Roman" panose="02020603050405020304" pitchFamily="18" charset="0"/>
              </a:rPr>
              <a:t>Sediri, Toros Sediri</a:t>
            </a:r>
          </a:p>
        </p:txBody>
      </p:sp>
      <p:sp>
        <p:nvSpPr>
          <p:cNvPr id="2055" name="Text Box 7"/>
          <p:cNvSpPr txBox="1">
            <a:spLocks noChangeArrowheads="1"/>
          </p:cNvSpPr>
          <p:nvPr/>
        </p:nvSpPr>
        <p:spPr bwMode="auto">
          <a:xfrm>
            <a:off x="4644009" y="2031226"/>
            <a:ext cx="396044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600" dirty="0">
                <a:cs typeface="Times New Roman" panose="02020603050405020304" pitchFamily="18" charset="0"/>
              </a:rPr>
              <a:t>Toros Sediri olarak anılan bu türün doğal yayılı alanı ülkemizde, Güney Anadolu Bölgesi, özellikle batı sınırı Köyceğiz civarından başlamak üzere doğuya doğru Toroslar, Göksun, Maraş </a:t>
            </a:r>
            <a:r>
              <a:rPr lang="tr-TR" altLang="tr-TR" sz="1600" dirty="0" smtClean="0">
                <a:cs typeface="Times New Roman" panose="02020603050405020304" pitchFamily="18" charset="0"/>
              </a:rPr>
              <a:t>dolayları </a:t>
            </a:r>
            <a:r>
              <a:rPr lang="tr-TR" altLang="tr-TR" sz="1600" dirty="0">
                <a:cs typeface="Times New Roman" panose="02020603050405020304" pitchFamily="18" charset="0"/>
              </a:rPr>
              <a:t>ile </a:t>
            </a:r>
            <a:r>
              <a:rPr lang="tr-TR" altLang="tr-TR" sz="1600" dirty="0" err="1">
                <a:cs typeface="Times New Roman" panose="02020603050405020304" pitchFamily="18" charset="0"/>
              </a:rPr>
              <a:t>Amonoslar'da</a:t>
            </a:r>
            <a:r>
              <a:rPr lang="tr-TR" altLang="tr-TR" sz="1600" dirty="0">
                <a:cs typeface="Times New Roman" panose="02020603050405020304" pitchFamily="18" charset="0"/>
              </a:rPr>
              <a:t>, Kuzey Anadolu'da ise Kelkit-Yeşilırmak vadisinde, Erbaa yakınında </a:t>
            </a:r>
            <a:r>
              <a:rPr lang="tr-TR" altLang="tr-TR" sz="1600" dirty="0" err="1">
                <a:cs typeface="Times New Roman" panose="02020603050405020304" pitchFamily="18" charset="0"/>
              </a:rPr>
              <a:t>Çatalan</a:t>
            </a:r>
            <a:r>
              <a:rPr lang="tr-TR" altLang="tr-TR" sz="1600" dirty="0">
                <a:cs typeface="Times New Roman" panose="02020603050405020304" pitchFamily="18" charset="0"/>
              </a:rPr>
              <a:t> köyü civarında, Niksar'da yüz hektarlık adacıklar halinde ve Lübnan'da (</a:t>
            </a:r>
            <a:r>
              <a:rPr lang="tr-TR" altLang="tr-TR" sz="1600" dirty="0" err="1">
                <a:cs typeface="Times New Roman" panose="02020603050405020304" pitchFamily="18" charset="0"/>
              </a:rPr>
              <a:t>Cebelülübnan</a:t>
            </a:r>
            <a:r>
              <a:rPr lang="tr-TR" altLang="tr-TR" sz="1600" dirty="0">
                <a:cs typeface="Times New Roman" panose="02020603050405020304" pitchFamily="18" charset="0"/>
              </a:rPr>
              <a:t>) yetişir. Ancak yoğun saf veya </a:t>
            </a:r>
            <a:r>
              <a:rPr lang="tr-TR" altLang="tr-TR" sz="1600" dirty="0" err="1">
                <a:cs typeface="Times New Roman" panose="02020603050405020304" pitchFamily="18" charset="0"/>
              </a:rPr>
              <a:t>Abies</a:t>
            </a:r>
            <a:r>
              <a:rPr lang="tr-TR" altLang="tr-TR" sz="1600" dirty="0">
                <a:cs typeface="Times New Roman" panose="02020603050405020304" pitchFamily="18" charset="0"/>
              </a:rPr>
              <a:t> </a:t>
            </a:r>
            <a:r>
              <a:rPr lang="tr-TR" altLang="tr-TR" sz="1600" dirty="0" err="1">
                <a:cs typeface="Times New Roman" panose="02020603050405020304" pitchFamily="18" charset="0"/>
              </a:rPr>
              <a:t>cilicia</a:t>
            </a:r>
            <a:r>
              <a:rPr lang="tr-TR" altLang="tr-TR" sz="1600" dirty="0">
                <a:cs typeface="Times New Roman" panose="02020603050405020304" pitchFamily="18" charset="0"/>
              </a:rPr>
              <a:t>, </a:t>
            </a:r>
            <a:r>
              <a:rPr lang="tr-TR" altLang="tr-TR" sz="1600" dirty="0" err="1">
                <a:cs typeface="Times New Roman" panose="02020603050405020304" pitchFamily="18" charset="0"/>
              </a:rPr>
              <a:t>Pinus</a:t>
            </a:r>
            <a:r>
              <a:rPr lang="tr-TR" altLang="tr-TR" sz="1600" dirty="0">
                <a:cs typeface="Times New Roman" panose="02020603050405020304" pitchFamily="18" charset="0"/>
              </a:rPr>
              <a:t> </a:t>
            </a:r>
            <a:r>
              <a:rPr lang="tr-TR" altLang="tr-TR" sz="1600" dirty="0" err="1">
                <a:cs typeface="Times New Roman" panose="02020603050405020304" pitchFamily="18" charset="0"/>
              </a:rPr>
              <a:t>nigra</a:t>
            </a:r>
            <a:r>
              <a:rPr lang="tr-TR" altLang="tr-TR" sz="1600" dirty="0">
                <a:cs typeface="Times New Roman" panose="02020603050405020304" pitchFamily="18" charset="0"/>
              </a:rPr>
              <a:t>, </a:t>
            </a:r>
            <a:r>
              <a:rPr lang="tr-TR" altLang="tr-TR" sz="1600" dirty="0" err="1">
                <a:cs typeface="Times New Roman" panose="02020603050405020304" pitchFamily="18" charset="0"/>
              </a:rPr>
              <a:t>Juniperus</a:t>
            </a:r>
            <a:r>
              <a:rPr lang="tr-TR" altLang="tr-TR" sz="1600" dirty="0">
                <a:cs typeface="Times New Roman" panose="02020603050405020304" pitchFamily="18" charset="0"/>
              </a:rPr>
              <a:t> </a:t>
            </a:r>
            <a:r>
              <a:rPr lang="tr-TR" altLang="tr-TR" sz="1600" dirty="0" err="1">
                <a:cs typeface="Times New Roman" panose="02020603050405020304" pitchFamily="18" charset="0"/>
              </a:rPr>
              <a:t>drupcea</a:t>
            </a:r>
            <a:r>
              <a:rPr lang="tr-TR" altLang="tr-TR" sz="1600" dirty="0">
                <a:cs typeface="Times New Roman" panose="02020603050405020304" pitchFamily="18" charset="0"/>
              </a:rPr>
              <a:t> türleri ile karışık olarak Batı </a:t>
            </a:r>
            <a:r>
              <a:rPr lang="tr-TR" altLang="tr-TR" sz="1600" dirty="0" err="1">
                <a:cs typeface="Times New Roman" panose="02020603050405020304" pitchFamily="18" charset="0"/>
              </a:rPr>
              <a:t>Toroslar'da</a:t>
            </a:r>
            <a:r>
              <a:rPr lang="tr-TR" altLang="tr-TR" sz="1600" dirty="0">
                <a:cs typeface="Times New Roman" panose="02020603050405020304" pitchFamily="18" charset="0"/>
              </a:rPr>
              <a:t> (Antalya dolaylarında Elmalı'da genellikle kalker </a:t>
            </a:r>
            <a:r>
              <a:rPr lang="tr-TR" altLang="tr-TR" sz="1600" dirty="0" smtClean="0">
                <a:cs typeface="Times New Roman" panose="02020603050405020304" pitchFamily="18" charset="0"/>
              </a:rPr>
              <a:t>formasyonları </a:t>
            </a:r>
            <a:r>
              <a:rPr lang="tr-TR" altLang="tr-TR" sz="1600" dirty="0">
                <a:cs typeface="Times New Roman" panose="02020603050405020304" pitchFamily="18" charset="0"/>
              </a:rPr>
              <a:t>üzerinde) 1200-2000 m arasında rastlanır.</a:t>
            </a:r>
            <a:r>
              <a:rPr lang="en-US" altLang="tr-TR" sz="1600" dirty="0"/>
              <a:t> </a:t>
            </a:r>
            <a:endParaRPr lang="tr-TR" altLang="tr-TR" sz="1600" dirty="0"/>
          </a:p>
        </p:txBody>
      </p:sp>
      <p:sp>
        <p:nvSpPr>
          <p:cNvPr id="5"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libani</a:t>
            </a:r>
            <a:endParaRPr lang="tr-TR" altLang="tr-TR" sz="2000" dirty="0">
              <a:solidFill>
                <a:schemeClr val="bg1"/>
              </a:solidFill>
            </a:endParaRPr>
          </a:p>
        </p:txBody>
      </p:sp>
    </p:spTree>
    <p:extLst>
      <p:ext uri="{BB962C8B-B14F-4D97-AF65-F5344CB8AC3E}">
        <p14:creationId xmlns:p14="http://schemas.microsoft.com/office/powerpoint/2010/main" val="57748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DERSLER\Dendroloji\Ders4\cedlibani5.gif"/>
          <p:cNvPicPr>
            <a:picLocks noChangeAspect="1" noChangeArrowheads="1"/>
          </p:cNvPicPr>
          <p:nvPr/>
        </p:nvPicPr>
        <p:blipFill rotWithShape="1">
          <a:blip r:embed="rId2">
            <a:extLst>
              <a:ext uri="{28A0092B-C50C-407E-A947-70E740481C1C}">
                <a14:useLocalDpi xmlns:a14="http://schemas.microsoft.com/office/drawing/2010/main" val="0"/>
              </a:ext>
            </a:extLst>
          </a:blip>
          <a:srcRect l="5901" t="13250" r="5113" b="12200"/>
          <a:stretch/>
        </p:blipFill>
        <p:spPr bwMode="auto">
          <a:xfrm>
            <a:off x="577652" y="764704"/>
            <a:ext cx="8064896" cy="5067324"/>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4"/>
          <p:cNvSpPr txBox="1">
            <a:spLocks noChangeArrowheads="1"/>
          </p:cNvSpPr>
          <p:nvPr/>
        </p:nvSpPr>
        <p:spPr bwMode="auto">
          <a:xfrm>
            <a:off x="577652" y="5930116"/>
            <a:ext cx="8064896" cy="523220"/>
          </a:xfrm>
          <a:prstGeom prst="rect">
            <a:avLst/>
          </a:prstGeom>
          <a:noFill/>
          <a:ln>
            <a:noFill/>
          </a:ln>
          <a:effectLst/>
        </p:spPr>
        <p:txBody>
          <a:bodyPr wrap="square">
            <a:spAutoFit/>
          </a:bodyPr>
          <a:lstStyle/>
          <a:p>
            <a:pPr>
              <a:spcBef>
                <a:spcPct val="60000"/>
              </a:spcBef>
              <a:spcAft>
                <a:spcPct val="10000"/>
              </a:spcAft>
            </a:pPr>
            <a:r>
              <a:rPr lang="tr-TR" altLang="tr-TR" sz="1400" dirty="0">
                <a:cs typeface="Times New Roman" panose="02020603050405020304" pitchFamily="18" charset="0"/>
              </a:rPr>
              <a:t>İğne yaprakları: koyu yeşil, sert, uçları sivri ve batıcı, oldukça kısa (1,5- 3,5 cm), 30-40 tanesi bir arada demetler halindedir.</a:t>
            </a:r>
            <a:endParaRPr lang="en-US" altLang="tr-TR" sz="1400" dirty="0">
              <a:cs typeface="Times New Roman" panose="02020603050405020304" pitchFamily="18" charset="0"/>
            </a:endParaRPr>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libani</a:t>
            </a:r>
            <a:endParaRPr lang="tr-TR" altLang="tr-TR" sz="2000" dirty="0">
              <a:solidFill>
                <a:schemeClr val="bg1"/>
              </a:solidFill>
            </a:endParaRPr>
          </a:p>
        </p:txBody>
      </p:sp>
    </p:spTree>
    <p:extLst>
      <p:ext uri="{BB962C8B-B14F-4D97-AF65-F5344CB8AC3E}">
        <p14:creationId xmlns:p14="http://schemas.microsoft.com/office/powerpoint/2010/main" val="301482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DERSLER\Dendroloji\Ders4\Cedlibanikozal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56" y="764704"/>
            <a:ext cx="3997846" cy="5598280"/>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a:off x="4788025" y="1340768"/>
            <a:ext cx="39604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400" dirty="0">
                <a:cs typeface="Times New Roman" panose="02020603050405020304" pitchFamily="18" charset="0"/>
              </a:rPr>
              <a:t>Kozalakları kahverengi, 8-10 cm uzunlukta ve 4-6 cm genişliktedir. </a:t>
            </a:r>
            <a:endParaRPr lang="tr-TR" altLang="tr-TR" sz="1400" dirty="0"/>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libani</a:t>
            </a:r>
            <a:endParaRPr lang="tr-TR" altLang="tr-TR" sz="2000" dirty="0">
              <a:solidFill>
                <a:schemeClr val="bg1"/>
              </a:solidFill>
            </a:endParaRPr>
          </a:p>
        </p:txBody>
      </p:sp>
      <p:pic>
        <p:nvPicPr>
          <p:cNvPr id="2" name="Resim 1"/>
          <p:cNvPicPr>
            <a:picLocks noChangeAspect="1"/>
          </p:cNvPicPr>
          <p:nvPr/>
        </p:nvPicPr>
        <p:blipFill>
          <a:blip r:embed="rId3"/>
          <a:stretch>
            <a:fillRect/>
          </a:stretch>
        </p:blipFill>
        <p:spPr>
          <a:xfrm>
            <a:off x="5076056" y="2495305"/>
            <a:ext cx="2952328" cy="3867679"/>
          </a:xfrm>
          <a:prstGeom prst="rect">
            <a:avLst/>
          </a:prstGeom>
        </p:spPr>
      </p:pic>
    </p:spTree>
    <p:extLst>
      <p:ext uri="{BB962C8B-B14F-4D97-AF65-F5344CB8AC3E}">
        <p14:creationId xmlns:p14="http://schemas.microsoft.com/office/powerpoint/2010/main" val="120641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683568" y="620688"/>
            <a:ext cx="309634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400" dirty="0" smtClean="0">
                <a:cs typeface="Times New Roman" panose="02020603050405020304" pitchFamily="18" charset="0"/>
              </a:rPr>
              <a:t>Dalları </a:t>
            </a:r>
            <a:r>
              <a:rPr lang="tr-TR" altLang="tr-TR" sz="1400" dirty="0">
                <a:cs typeface="Times New Roman" panose="02020603050405020304" pitchFamily="18" charset="0"/>
              </a:rPr>
              <a:t>kalın, gençlik devresinde hafifçe yukarıya doğru yönelmiş, yaşlı ağaçlarda ise </a:t>
            </a:r>
            <a:r>
              <a:rPr lang="tr-TR" altLang="tr-TR" sz="1400" dirty="0" err="1">
                <a:cs typeface="Times New Roman" panose="02020603050405020304" pitchFamily="18" charset="0"/>
              </a:rPr>
              <a:t>horizontaldir</a:t>
            </a:r>
            <a:r>
              <a:rPr lang="tr-TR" altLang="tr-TR" sz="1400" dirty="0">
                <a:cs typeface="Times New Roman" panose="02020603050405020304" pitchFamily="18" charset="0"/>
              </a:rPr>
              <a:t>. Yan dallar bol sayıda ve kısa olup, iğne yapraklarla birlikte özellikle yaşlı bitkilerde tabakalı görünümdedir</a:t>
            </a:r>
            <a:r>
              <a:rPr lang="tr-TR" altLang="tr-TR" sz="1400" dirty="0" smtClean="0">
                <a:cs typeface="Times New Roman" panose="02020603050405020304" pitchFamily="18" charset="0"/>
              </a:rPr>
              <a:t>.</a:t>
            </a:r>
          </a:p>
        </p:txBody>
      </p:sp>
      <p:sp>
        <p:nvSpPr>
          <p:cNvPr id="4"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libani</a:t>
            </a:r>
            <a:endParaRPr lang="tr-TR" altLang="tr-TR" sz="2000" dirty="0">
              <a:solidFill>
                <a:schemeClr val="bg1"/>
              </a:solidFill>
            </a:endParaRPr>
          </a:p>
        </p:txBody>
      </p:sp>
      <p:pic>
        <p:nvPicPr>
          <p:cNvPr id="1026" name="Picture 2" descr="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21126"/>
            <a:ext cx="2785154" cy="418817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491129" y="3883402"/>
            <a:ext cx="5185328" cy="2569934"/>
          </a:xfrm>
          <a:prstGeom prst="rect">
            <a:avLst/>
          </a:prstGeom>
        </p:spPr>
        <p:txBody>
          <a:bodyPr wrap="square">
            <a:spAutoFit/>
          </a:bodyPr>
          <a:lstStyle/>
          <a:p>
            <a:pPr algn="just" eaLnBrk="0" hangingPunct="0">
              <a:spcBef>
                <a:spcPct val="50000"/>
              </a:spcBef>
            </a:pPr>
            <a:endParaRPr lang="tr-TR" altLang="tr-TR" sz="1400" dirty="0">
              <a:cs typeface="Arial" panose="020B0604020202020204" pitchFamily="34" charset="0"/>
            </a:endParaRPr>
          </a:p>
          <a:p>
            <a:pPr algn="just" eaLnBrk="0" hangingPunct="0">
              <a:spcBef>
                <a:spcPct val="50000"/>
              </a:spcBef>
            </a:pPr>
            <a:r>
              <a:rPr lang="tr-TR" altLang="tr-TR" sz="1400" dirty="0">
                <a:cs typeface="Times New Roman" panose="02020603050405020304" pitchFamily="18" charset="0"/>
              </a:rPr>
              <a:t>Lübnan sediri gençlik devresinde geniş piramit şeklinde gelişme gösterir. İleri yaşlarda ise taç yayvan ve basık bir şemsiye şeklini alır. Lübnan sedirinin ülkemizde (Mersin, </a:t>
            </a:r>
            <a:r>
              <a:rPr lang="tr-TR" altLang="tr-TR" sz="1400" dirty="0" err="1">
                <a:cs typeface="Times New Roman" panose="02020603050405020304" pitchFamily="18" charset="0"/>
              </a:rPr>
              <a:t>Cehennemdere</a:t>
            </a:r>
            <a:r>
              <a:rPr lang="tr-TR" altLang="tr-TR" sz="1400" dirty="0">
                <a:cs typeface="Times New Roman" panose="02020603050405020304" pitchFamily="18" charset="0"/>
              </a:rPr>
              <a:t>) 40 m boya, 2 m çapa ve 1000 yaşına ulaşan örneği bulunmaktadır. C. </a:t>
            </a:r>
            <a:r>
              <a:rPr lang="tr-TR" altLang="tr-TR" sz="1400" dirty="0" err="1">
                <a:cs typeface="Times New Roman" panose="02020603050405020304" pitchFamily="18" charset="0"/>
              </a:rPr>
              <a:t>libani</a:t>
            </a:r>
            <a:r>
              <a:rPr lang="tr-TR" altLang="tr-TR" sz="1400" dirty="0">
                <a:cs typeface="Times New Roman" panose="02020603050405020304" pitchFamily="18" charset="0"/>
              </a:rPr>
              <a:t> yavaş gelişir. Ancak özellikle ileri yaşlarda son derece güzel </a:t>
            </a:r>
            <a:r>
              <a:rPr lang="tr-TR" altLang="tr-TR" sz="1400" dirty="0" err="1">
                <a:cs typeface="Times New Roman" panose="02020603050405020304" pitchFamily="18" charset="0"/>
              </a:rPr>
              <a:t>taça</a:t>
            </a:r>
            <a:r>
              <a:rPr lang="tr-TR" altLang="tr-TR" sz="1400" dirty="0">
                <a:cs typeface="Times New Roman" panose="02020603050405020304" pitchFamily="18" charset="0"/>
              </a:rPr>
              <a:t> sahip oluşu, toprak ve nispi nem bakımından kanaatkar oluşu </a:t>
            </a:r>
            <a:r>
              <a:rPr lang="tr-TR" altLang="tr-TR" sz="1400" dirty="0" err="1">
                <a:cs typeface="Times New Roman" panose="02020603050405020304" pitchFamily="18" charset="0"/>
              </a:rPr>
              <a:t>dolayısiyle</a:t>
            </a:r>
            <a:r>
              <a:rPr lang="tr-TR" altLang="tr-TR" sz="1400" dirty="0">
                <a:cs typeface="Times New Roman" panose="02020603050405020304" pitchFamily="18" charset="0"/>
              </a:rPr>
              <a:t>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a:cs typeface="Times New Roman" panose="02020603050405020304" pitchFamily="18" charset="0"/>
              </a:rPr>
              <a:t> peyzaj mimarisi çalışmalarında diğer sedir türlerine tercih. edilir. Geniş çim alanlarda </a:t>
            </a:r>
            <a:r>
              <a:rPr lang="tr-TR" altLang="tr-TR" sz="1400" dirty="0" err="1">
                <a:cs typeface="Times New Roman" panose="02020603050405020304" pitchFamily="18" charset="0"/>
              </a:rPr>
              <a:t>soliter</a:t>
            </a:r>
            <a:r>
              <a:rPr lang="tr-TR" altLang="tr-TR" sz="1400" dirty="0">
                <a:cs typeface="Times New Roman" panose="02020603050405020304" pitchFamily="18" charset="0"/>
              </a:rPr>
              <a:t> kullanımı uygundur.</a:t>
            </a:r>
          </a:p>
        </p:txBody>
      </p:sp>
      <p:pic>
        <p:nvPicPr>
          <p:cNvPr id="1028" name="Picture 4" descr="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560" y="836712"/>
            <a:ext cx="4346848" cy="3260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36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026"/>
          <p:cNvSpPr txBox="1">
            <a:spLocks noChangeArrowheads="1"/>
          </p:cNvSpPr>
          <p:nvPr/>
        </p:nvSpPr>
        <p:spPr bwMode="auto">
          <a:xfrm>
            <a:off x="423538" y="764704"/>
            <a:ext cx="417646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Aurea</a:t>
            </a:r>
            <a:r>
              <a:rPr lang="tr-TR" altLang="tr-TR" sz="1400" i="1" dirty="0">
                <a:cs typeface="Times New Roman" panose="02020603050405020304" pitchFamily="18" charset="0"/>
              </a:rPr>
              <a:t>'</a:t>
            </a:r>
            <a:r>
              <a:rPr lang="tr-TR" altLang="tr-TR" sz="1400" dirty="0">
                <a:cs typeface="Times New Roman" panose="02020603050405020304" pitchFamily="18" charset="0"/>
              </a:rPr>
              <a:t>, Sarı Alaca Lübnan Sediri</a:t>
            </a:r>
            <a:r>
              <a:rPr lang="en-US" altLang="tr-TR" sz="1400" dirty="0">
                <a:cs typeface="Times New Roman" panose="02020603050405020304" pitchFamily="18" charset="0"/>
              </a:rPr>
              <a:t> - </a:t>
            </a:r>
            <a:r>
              <a:rPr lang="tr-TR" altLang="tr-TR" sz="1400" dirty="0">
                <a:cs typeface="Times New Roman" panose="02020603050405020304" pitchFamily="18" charset="0"/>
              </a:rPr>
              <a:t>İğne yaprakları yeşilimsi altın sarısıdır. Özelikle kış </a:t>
            </a:r>
            <a:r>
              <a:rPr lang="tr-TR" altLang="tr-TR" sz="1400" dirty="0" smtClean="0">
                <a:cs typeface="Times New Roman" panose="02020603050405020304" pitchFamily="18" charset="0"/>
              </a:rPr>
              <a:t>aylarında </a:t>
            </a:r>
            <a:r>
              <a:rPr lang="tr-TR" altLang="tr-TR" sz="1400" dirty="0">
                <a:cs typeface="Times New Roman" panose="02020603050405020304" pitchFamily="18" charset="0"/>
              </a:rPr>
              <a:t>iğne yapraklarda altın sarısı renk daha belirgindir</a:t>
            </a:r>
            <a:r>
              <a:rPr lang="tr-TR" altLang="tr-TR" sz="1400" dirty="0" smtClean="0">
                <a:cs typeface="Times New Roman" panose="02020603050405020304" pitchFamily="18" charset="0"/>
              </a:rPr>
              <a:t>.</a:t>
            </a:r>
          </a:p>
          <a:p>
            <a:pPr algn="just" eaLnBrk="0" hangingPunct="0">
              <a:spcBef>
                <a:spcPct val="50000"/>
              </a:spcBef>
            </a:pPr>
            <a:endParaRPr lang="tr-TR" altLang="tr-TR" sz="1400" dirty="0">
              <a:latin typeface="Arial" panose="020B0604020202020204" pitchFamily="34" charset="0"/>
              <a:cs typeface="Arial" panose="020B0604020202020204" pitchFamily="34" charset="0"/>
            </a:endParaRPr>
          </a:p>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dirty="0">
                <a:cs typeface="Times New Roman" panose="02020603050405020304" pitchFamily="18" charset="0"/>
              </a:rPr>
              <a:t>cv. </a:t>
            </a:r>
            <a:r>
              <a:rPr lang="tr-TR" altLang="tr-TR" sz="1400" i="1" dirty="0">
                <a:cs typeface="Times New Roman" panose="02020603050405020304" pitchFamily="18" charset="0"/>
              </a:rPr>
              <a:t>'</a:t>
            </a:r>
            <a:r>
              <a:rPr lang="tr-TR" altLang="tr-TR" sz="1400" i="1" dirty="0" err="1">
                <a:cs typeface="Times New Roman" panose="02020603050405020304" pitchFamily="18" charset="0"/>
              </a:rPr>
              <a:t>Decidua</a:t>
            </a:r>
            <a:r>
              <a:rPr lang="tr-TR" altLang="tr-TR" sz="1400" i="1" dirty="0">
                <a:cs typeface="Times New Roman" panose="02020603050405020304" pitchFamily="18" charset="0"/>
              </a:rPr>
              <a:t>'</a:t>
            </a:r>
            <a:r>
              <a:rPr lang="tr-TR" altLang="tr-TR" sz="1400" dirty="0">
                <a:cs typeface="Times New Roman" panose="02020603050405020304" pitchFamily="18" charset="0"/>
              </a:rPr>
              <a:t> Kışın </a:t>
            </a:r>
            <a:r>
              <a:rPr lang="tr-TR" altLang="tr-TR" sz="1400" dirty="0" smtClean="0">
                <a:cs typeface="Times New Roman" panose="02020603050405020304" pitchFamily="18" charset="0"/>
              </a:rPr>
              <a:t>Yapraklarını </a:t>
            </a:r>
            <a:r>
              <a:rPr lang="tr-TR" altLang="tr-TR" sz="1400" dirty="0">
                <a:cs typeface="Times New Roman" panose="02020603050405020304" pitchFamily="18" charset="0"/>
              </a:rPr>
              <a:t>Döken Lübnan Sediri </a:t>
            </a:r>
            <a:r>
              <a:rPr lang="en-US" altLang="tr-TR" sz="1400" dirty="0">
                <a:cs typeface="Times New Roman" panose="02020603050405020304" pitchFamily="18" charset="0"/>
              </a:rPr>
              <a:t>-</a:t>
            </a:r>
            <a:r>
              <a:rPr lang="tr-TR" altLang="tr-TR" sz="1400" dirty="0">
                <a:cs typeface="Times New Roman" panose="02020603050405020304" pitchFamily="18" charset="0"/>
              </a:rPr>
              <a:t>Kışın iğne yapraklarını döker. Dallan kısa ve bol sayıdadır. Habitusu çalı formundadır. Yavaş gelişen bir sedir formudur</a:t>
            </a:r>
            <a:r>
              <a:rPr lang="tr-TR" altLang="tr-TR" sz="1400" dirty="0" smtClean="0">
                <a:cs typeface="Times New Roman" panose="02020603050405020304" pitchFamily="18" charset="0"/>
              </a:rPr>
              <a:t>.</a:t>
            </a:r>
          </a:p>
          <a:p>
            <a:pPr algn="just" eaLnBrk="0" hangingPunct="0">
              <a:spcBef>
                <a:spcPct val="50000"/>
              </a:spcBef>
            </a:pPr>
            <a:endParaRPr lang="tr-TR" altLang="tr-TR" sz="1400" dirty="0">
              <a:latin typeface="Arial" panose="020B0604020202020204" pitchFamily="34" charset="0"/>
              <a:cs typeface="Arial" panose="020B0604020202020204" pitchFamily="34" charset="0"/>
            </a:endParaRPr>
          </a:p>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Glauca</a:t>
            </a:r>
            <a:r>
              <a:rPr lang="tr-TR" altLang="tr-TR" sz="1400" i="1" dirty="0">
                <a:cs typeface="Times New Roman" panose="02020603050405020304" pitchFamily="18" charset="0"/>
              </a:rPr>
              <a:t>' (C.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argentea</a:t>
            </a:r>
            <a:r>
              <a:rPr lang="tr-TR" altLang="tr-TR" sz="1400" i="1" dirty="0">
                <a:cs typeface="Times New Roman" panose="02020603050405020304" pitchFamily="18" charset="0"/>
              </a:rPr>
              <a:t> </a:t>
            </a:r>
            <a:r>
              <a:rPr lang="tr-TR" altLang="tr-TR" sz="1400" dirty="0" err="1">
                <a:cs typeface="Times New Roman" panose="02020603050405020304" pitchFamily="18" charset="0"/>
              </a:rPr>
              <a:t>Lodd</a:t>
            </a:r>
            <a:r>
              <a:rPr lang="tr-TR" altLang="tr-TR" sz="1400" i="1" dirty="0">
                <a:cs typeface="Times New Roman" panose="02020603050405020304" pitchFamily="18" charset="0"/>
              </a:rPr>
              <a:t>.),</a:t>
            </a:r>
            <a:r>
              <a:rPr lang="tr-TR" altLang="tr-TR" sz="1400" dirty="0">
                <a:cs typeface="Times New Roman" panose="02020603050405020304" pitchFamily="18" charset="0"/>
              </a:rPr>
              <a:t> Mavi Lübnan Sediri </a:t>
            </a:r>
            <a:r>
              <a:rPr lang="en-US" altLang="tr-TR" sz="1400" dirty="0" smtClean="0">
                <a:cs typeface="Times New Roman" panose="02020603050405020304" pitchFamily="18" charset="0"/>
              </a:rPr>
              <a:t>-</a:t>
            </a:r>
            <a:r>
              <a:rPr lang="tr-TR" altLang="tr-TR" sz="1400" dirty="0" smtClean="0">
                <a:cs typeface="Times New Roman" panose="02020603050405020304" pitchFamily="18" charset="0"/>
              </a:rPr>
              <a:t>İğne </a:t>
            </a:r>
            <a:r>
              <a:rPr lang="tr-TR" altLang="tr-TR" sz="1400" dirty="0">
                <a:cs typeface="Times New Roman" panose="02020603050405020304" pitchFamily="18" charset="0"/>
              </a:rPr>
              <a:t>yaprakları .mavi yeşil veya gümüşi yeşil renktedir. Toroslarda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a:cs typeface="Times New Roman" panose="02020603050405020304" pitchFamily="18" charset="0"/>
              </a:rPr>
              <a:t> ile birlikte rastlanılmaktadır</a:t>
            </a:r>
            <a:r>
              <a:rPr lang="tr-TR" altLang="tr-TR" sz="1400" dirty="0" smtClean="0">
                <a:cs typeface="Times New Roman" panose="02020603050405020304" pitchFamily="18" charset="0"/>
              </a:rPr>
              <a:t>.</a:t>
            </a:r>
          </a:p>
          <a:p>
            <a:pPr algn="just" eaLnBrk="0" hangingPunct="0">
              <a:spcBef>
                <a:spcPct val="50000"/>
              </a:spcBef>
            </a:pPr>
            <a:endParaRPr lang="tr-TR" altLang="tr-TR" sz="1400" dirty="0">
              <a:latin typeface="Arial" panose="020B0604020202020204" pitchFamily="34" charset="0"/>
              <a:cs typeface="Arial" panose="020B0604020202020204" pitchFamily="34" charset="0"/>
            </a:endParaRPr>
          </a:p>
          <a:p>
            <a:pPr algn="just"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Nana</a:t>
            </a:r>
            <a:r>
              <a:rPr lang="tr-TR" altLang="tr-TR" sz="1400" i="1" dirty="0">
                <a:cs typeface="Times New Roman" panose="02020603050405020304" pitchFamily="18" charset="0"/>
              </a:rPr>
              <a:t>', </a:t>
            </a:r>
            <a:r>
              <a:rPr lang="tr-TR" altLang="tr-TR" sz="1400" dirty="0">
                <a:cs typeface="Times New Roman" panose="02020603050405020304" pitchFamily="18" charset="0"/>
              </a:rPr>
              <a:t>(C. </a:t>
            </a:r>
            <a:r>
              <a:rPr lang="tr-TR" altLang="tr-TR" sz="1400" dirty="0" err="1">
                <a:cs typeface="Times New Roman" panose="02020603050405020304" pitchFamily="18" charset="0"/>
              </a:rPr>
              <a:t>libanitica</a:t>
            </a:r>
            <a:r>
              <a:rPr lang="tr-TR" altLang="tr-TR" sz="1400" dirty="0">
                <a:cs typeface="Times New Roman" panose="02020603050405020304" pitchFamily="18" charset="0"/>
              </a:rPr>
              <a:t> var. </a:t>
            </a:r>
            <a:r>
              <a:rPr lang="tr-TR" altLang="tr-TR" sz="1400" dirty="0" err="1">
                <a:cs typeface="Times New Roman" panose="02020603050405020304" pitchFamily="18" charset="0"/>
              </a:rPr>
              <a:t>nana</a:t>
            </a:r>
            <a:r>
              <a:rPr lang="tr-TR" altLang="tr-TR" sz="1400" dirty="0">
                <a:cs typeface="Times New Roman" panose="02020603050405020304" pitchFamily="18" charset="0"/>
              </a:rPr>
              <a:t> </a:t>
            </a:r>
            <a:r>
              <a:rPr lang="tr-TR" altLang="tr-TR" sz="1400" dirty="0" err="1">
                <a:cs typeface="Times New Roman" panose="02020603050405020304" pitchFamily="18" charset="0"/>
              </a:rPr>
              <a:t>Bail</a:t>
            </a:r>
            <a:r>
              <a:rPr lang="tr-TR" altLang="tr-TR" sz="1400" dirty="0">
                <a:cs typeface="Times New Roman" panose="02020603050405020304" pitchFamily="18" charset="0"/>
              </a:rPr>
              <a:t>, C. </a:t>
            </a:r>
            <a:r>
              <a:rPr lang="tr-TR" altLang="tr-TR" sz="1400" dirty="0" err="1">
                <a:cs typeface="Times New Roman" panose="02020603050405020304" pitchFamily="18" charset="0"/>
              </a:rPr>
              <a:t>libani</a:t>
            </a:r>
            <a:r>
              <a:rPr lang="tr-TR" altLang="tr-TR" sz="1400" dirty="0">
                <a:cs typeface="Times New Roman" panose="02020603050405020304" pitchFamily="18" charset="0"/>
              </a:rPr>
              <a:t> f. </a:t>
            </a:r>
            <a:r>
              <a:rPr lang="tr-TR" altLang="tr-TR" sz="1400" dirty="0" err="1">
                <a:cs typeface="Times New Roman" panose="02020603050405020304" pitchFamily="18" charset="0"/>
              </a:rPr>
              <a:t>prostrata</a:t>
            </a:r>
            <a:r>
              <a:rPr lang="tr-TR" altLang="tr-TR" sz="1400" dirty="0">
                <a:cs typeface="Times New Roman" panose="02020603050405020304" pitchFamily="18" charset="0"/>
              </a:rPr>
              <a:t>), Bodur Lübnan Sediri</a:t>
            </a:r>
            <a:r>
              <a:rPr lang="en-US" altLang="tr-TR" sz="1400" dirty="0">
                <a:cs typeface="Times New Roman" panose="02020603050405020304" pitchFamily="18" charset="0"/>
              </a:rPr>
              <a:t> -</a:t>
            </a:r>
            <a:r>
              <a:rPr lang="tr-TR" altLang="tr-TR" sz="1400" dirty="0" err="1">
                <a:cs typeface="Times New Roman" panose="02020603050405020304" pitchFamily="18" charset="0"/>
              </a:rPr>
              <a:t>lğne</a:t>
            </a:r>
            <a:r>
              <a:rPr lang="tr-TR" altLang="tr-TR" sz="1400" dirty="0">
                <a:cs typeface="Times New Roman" panose="02020603050405020304" pitchFamily="18" charset="0"/>
              </a:rPr>
              <a:t> yaprakları ana türe benzer. Dalları bol sayıda olup, bitki yuvarlak bir çalı formu gösterir. Peyzaj mimarisi çalışmalarında taş bahçelerinde kullanılmaya uygun bir formdur</a:t>
            </a:r>
            <a:r>
              <a:rPr lang="tr-TR" altLang="tr-TR" sz="1400" dirty="0" smtClean="0">
                <a:cs typeface="Times New Roman" panose="02020603050405020304" pitchFamily="18" charset="0"/>
              </a:rPr>
              <a:t>.</a:t>
            </a:r>
            <a:endParaRPr lang="tr-TR" altLang="tr-TR" sz="1400" dirty="0">
              <a:latin typeface="Arial" panose="020B0604020202020204" pitchFamily="34" charset="0"/>
              <a:cs typeface="Arial" panose="020B0604020202020204" pitchFamily="34" charset="0"/>
            </a:endParaRPr>
          </a:p>
        </p:txBody>
      </p:sp>
      <p:sp>
        <p:nvSpPr>
          <p:cNvPr id="3"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libani</a:t>
            </a:r>
            <a:endParaRPr lang="tr-TR" altLang="tr-TR" sz="2000" dirty="0">
              <a:solidFill>
                <a:schemeClr val="bg1"/>
              </a:solidFill>
            </a:endParaRPr>
          </a:p>
        </p:txBody>
      </p:sp>
      <p:pic>
        <p:nvPicPr>
          <p:cNvPr id="2" name="Resim 1"/>
          <p:cNvPicPr>
            <a:picLocks noChangeAspect="1"/>
          </p:cNvPicPr>
          <p:nvPr/>
        </p:nvPicPr>
        <p:blipFill>
          <a:blip r:embed="rId2"/>
          <a:stretch>
            <a:fillRect/>
          </a:stretch>
        </p:blipFill>
        <p:spPr>
          <a:xfrm>
            <a:off x="4572000" y="764704"/>
            <a:ext cx="2912684" cy="1944216"/>
          </a:xfrm>
          <a:prstGeom prst="rect">
            <a:avLst/>
          </a:prstGeom>
        </p:spPr>
      </p:pic>
      <p:pic>
        <p:nvPicPr>
          <p:cNvPr id="4" name="Resim 3"/>
          <p:cNvPicPr>
            <a:picLocks noChangeAspect="1"/>
          </p:cNvPicPr>
          <p:nvPr/>
        </p:nvPicPr>
        <p:blipFill>
          <a:blip r:embed="rId3"/>
          <a:stretch>
            <a:fillRect/>
          </a:stretch>
        </p:blipFill>
        <p:spPr>
          <a:xfrm>
            <a:off x="6588224" y="2350599"/>
            <a:ext cx="2036012" cy="2713188"/>
          </a:xfrm>
          <a:prstGeom prst="rect">
            <a:avLst/>
          </a:prstGeom>
        </p:spPr>
      </p:pic>
      <p:pic>
        <p:nvPicPr>
          <p:cNvPr id="5" name="Resim 4"/>
          <p:cNvPicPr>
            <a:picLocks noChangeAspect="1"/>
          </p:cNvPicPr>
          <p:nvPr/>
        </p:nvPicPr>
        <p:blipFill>
          <a:blip r:embed="rId4"/>
          <a:stretch>
            <a:fillRect/>
          </a:stretch>
        </p:blipFill>
        <p:spPr>
          <a:xfrm>
            <a:off x="4572000" y="4221088"/>
            <a:ext cx="2912684" cy="2185879"/>
          </a:xfrm>
          <a:prstGeom prst="rect">
            <a:avLst/>
          </a:prstGeom>
        </p:spPr>
      </p:pic>
    </p:spTree>
    <p:extLst>
      <p:ext uri="{BB962C8B-B14F-4D97-AF65-F5344CB8AC3E}">
        <p14:creationId xmlns:p14="http://schemas.microsoft.com/office/powerpoint/2010/main" val="3979783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026"/>
          <p:cNvSpPr txBox="1">
            <a:spLocks noChangeArrowheads="1"/>
          </p:cNvSpPr>
          <p:nvPr/>
        </p:nvSpPr>
        <p:spPr bwMode="auto">
          <a:xfrm>
            <a:off x="467544" y="692696"/>
            <a:ext cx="5884838" cy="58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tr-TR" altLang="tr-TR" sz="1400" i="1" dirty="0" smtClean="0">
                <a:cs typeface="Times New Roman" panose="02020603050405020304" pitchFamily="18" charset="0"/>
              </a:rPr>
              <a:t>C</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Sargentii</a:t>
            </a:r>
            <a:r>
              <a:rPr lang="tr-TR" altLang="tr-TR" sz="1400" i="1" dirty="0">
                <a:cs typeface="Times New Roman" panose="02020603050405020304" pitchFamily="18" charset="0"/>
              </a:rPr>
              <a:t>' (C.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f. </a:t>
            </a:r>
            <a:r>
              <a:rPr lang="tr-TR" altLang="tr-TR" sz="1400" i="1" dirty="0" err="1">
                <a:cs typeface="Times New Roman" panose="02020603050405020304" pitchFamily="18" charset="0"/>
              </a:rPr>
              <a:t>pendula-sargentii</a:t>
            </a:r>
            <a:r>
              <a:rPr lang="tr-TR" altLang="tr-TR" sz="1400" dirty="0">
                <a:cs typeface="Times New Roman" panose="02020603050405020304" pitchFamily="18" charset="0"/>
              </a:rPr>
              <a:t> </a:t>
            </a:r>
            <a:r>
              <a:rPr lang="tr-TR" altLang="tr-TR" sz="1400" dirty="0" err="1">
                <a:cs typeface="Times New Roman" panose="02020603050405020304" pitchFamily="18" charset="0"/>
              </a:rPr>
              <a:t>Hornibr</a:t>
            </a:r>
            <a:r>
              <a:rPr lang="tr-TR" altLang="tr-TR" sz="1400" dirty="0">
                <a:cs typeface="Times New Roman" panose="02020603050405020304" pitchFamily="18" charset="0"/>
              </a:rPr>
              <a:t>.)</a:t>
            </a:r>
            <a:r>
              <a:rPr lang="en-US" altLang="tr-TR" sz="1400" dirty="0">
                <a:cs typeface="Times New Roman" panose="02020603050405020304" pitchFamily="18" charset="0"/>
              </a:rPr>
              <a:t>- </a:t>
            </a:r>
            <a:r>
              <a:rPr lang="tr-TR" altLang="tr-TR" sz="1400" dirty="0" smtClean="0">
                <a:cs typeface="Times New Roman" panose="02020603050405020304" pitchFamily="18" charset="0"/>
              </a:rPr>
              <a:t>İğne </a:t>
            </a:r>
            <a:r>
              <a:rPr lang="tr-TR" altLang="tr-TR" sz="1400" dirty="0">
                <a:cs typeface="Times New Roman" panose="02020603050405020304" pitchFamily="18" charset="0"/>
              </a:rPr>
              <a:t>yaprakların enine mavi şeritleri olup, kalın ve uzundur. Gövde bol sayıda dallara sahip, kısa ve bodurdur (1-1,5 m boyunda). Dallar gençlik devresinde </a:t>
            </a:r>
            <a:r>
              <a:rPr lang="tr-TR" altLang="tr-TR" sz="1400" dirty="0" err="1">
                <a:cs typeface="Times New Roman" panose="02020603050405020304" pitchFamily="18" charset="0"/>
              </a:rPr>
              <a:t>horizontal</a:t>
            </a:r>
            <a:r>
              <a:rPr lang="tr-TR" altLang="tr-TR" sz="1400" dirty="0">
                <a:cs typeface="Times New Roman" panose="02020603050405020304" pitchFamily="18" charset="0"/>
              </a:rPr>
              <a:t>, ileri yaşlarda yukarıya ve yanlara doğru yönelmiş ve uç kısımları hafifçe aşağıya doğru sarkıktır.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a:cs typeface="Times New Roman" panose="02020603050405020304" pitchFamily="18" charset="0"/>
              </a:rPr>
              <a:t> cv. '</a:t>
            </a:r>
            <a:r>
              <a:rPr lang="tr-TR" altLang="tr-TR" sz="1400" i="1" dirty="0" err="1">
                <a:cs typeface="Times New Roman" panose="02020603050405020304" pitchFamily="18" charset="0"/>
              </a:rPr>
              <a:t>Sargentii</a:t>
            </a:r>
            <a:r>
              <a:rPr lang="tr-TR" altLang="tr-TR" sz="1400" i="1" dirty="0">
                <a:cs typeface="Times New Roman" panose="02020603050405020304" pitchFamily="18" charset="0"/>
              </a:rPr>
              <a:t>'</a:t>
            </a:r>
            <a:r>
              <a:rPr lang="tr-TR" altLang="tr-TR" sz="1400" dirty="0">
                <a:cs typeface="Times New Roman" panose="02020603050405020304" pitchFamily="18" charset="0"/>
              </a:rPr>
              <a:t> peyzaj mimarisi </a:t>
            </a:r>
            <a:r>
              <a:rPr lang="tr-TR" altLang="tr-TR" sz="1400" dirty="0" smtClean="0">
                <a:cs typeface="Times New Roman" panose="02020603050405020304" pitchFamily="18" charset="0"/>
              </a:rPr>
              <a:t>çalışmalarında </a:t>
            </a:r>
            <a:r>
              <a:rPr lang="tr-TR" altLang="tr-TR" sz="1400" dirty="0">
                <a:cs typeface="Times New Roman" panose="02020603050405020304" pitchFamily="18" charset="0"/>
              </a:rPr>
              <a:t>özellikle taş bahçelerinde kullanılmaya uygun bir formdur.</a:t>
            </a:r>
            <a:endParaRPr lang="tr-TR" altLang="tr-TR" sz="1400" dirty="0">
              <a:latin typeface="Arial" panose="020B0604020202020204" pitchFamily="34" charset="0"/>
              <a:cs typeface="Arial" panose="020B0604020202020204" pitchFamily="34" charset="0"/>
            </a:endParaRPr>
          </a:p>
          <a:p>
            <a:pPr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cv. '</a:t>
            </a:r>
            <a:r>
              <a:rPr lang="tr-TR" altLang="tr-TR" sz="1400" i="1" dirty="0" err="1">
                <a:cs typeface="Times New Roman" panose="02020603050405020304" pitchFamily="18" charset="0"/>
              </a:rPr>
              <a:t>Pendula</a:t>
            </a:r>
            <a:r>
              <a:rPr lang="tr-TR" altLang="tr-TR" sz="1400" i="1" dirty="0">
                <a:cs typeface="Times New Roman" panose="02020603050405020304" pitchFamily="18" charset="0"/>
              </a:rPr>
              <a:t>'</a:t>
            </a:r>
            <a:r>
              <a:rPr lang="tr-TR" altLang="tr-TR" sz="1400" dirty="0">
                <a:cs typeface="Times New Roman" panose="02020603050405020304" pitchFamily="18" charset="0"/>
              </a:rPr>
              <a:t>, Sarkık Dallı Lübnan Sediri</a:t>
            </a:r>
            <a:r>
              <a:rPr lang="en-US" altLang="tr-TR" sz="1400" dirty="0">
                <a:cs typeface="Times New Roman" panose="02020603050405020304" pitchFamily="18" charset="0"/>
              </a:rPr>
              <a:t> - </a:t>
            </a:r>
            <a:r>
              <a:rPr lang="tr-TR" altLang="tr-TR" sz="1400" dirty="0">
                <a:cs typeface="Times New Roman" panose="02020603050405020304" pitchFamily="18" charset="0"/>
              </a:rPr>
              <a:t>İğne yaprakları ince ve uzundur. Dalları aşağıya doğru sarkar ve kısmen yere sürünür. Çalımsı formu olup, yavaş gelişme gösterir.</a:t>
            </a:r>
            <a:endParaRPr lang="tr-TR" altLang="tr-TR" sz="1400" dirty="0">
              <a:latin typeface="Arial" panose="020B0604020202020204" pitchFamily="34" charset="0"/>
              <a:cs typeface="Arial" panose="020B0604020202020204" pitchFamily="34" charset="0"/>
            </a:endParaRPr>
          </a:p>
          <a:p>
            <a:pPr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dirty="0">
                <a:cs typeface="Times New Roman" panose="02020603050405020304" pitchFamily="18" charset="0"/>
              </a:rPr>
              <a:t>var.</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stenocoma</a:t>
            </a:r>
            <a:r>
              <a:rPr lang="tr-TR" altLang="tr-TR" sz="1400" i="1" dirty="0">
                <a:cs typeface="Times New Roman" panose="02020603050405020304" pitchFamily="18" charset="0"/>
              </a:rPr>
              <a:t> </a:t>
            </a:r>
            <a:r>
              <a:rPr lang="tr-TR" altLang="tr-TR" sz="1400" dirty="0" err="1">
                <a:cs typeface="Times New Roman" panose="02020603050405020304" pitchFamily="18" charset="0"/>
              </a:rPr>
              <a:t>Davis</a:t>
            </a:r>
            <a:r>
              <a:rPr lang="tr-TR" altLang="tr-TR" sz="1400" i="1" dirty="0">
                <a:cs typeface="Times New Roman" panose="02020603050405020304" pitchFamily="18" charset="0"/>
              </a:rPr>
              <a:t> (C.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dirty="0" err="1">
                <a:cs typeface="Times New Roman" panose="02020603050405020304" pitchFamily="18" charset="0"/>
              </a:rPr>
              <a:t>ssp</a:t>
            </a:r>
            <a:r>
              <a:rPr lang="tr-TR" altLang="tr-TR" sz="1400" dirty="0">
                <a:cs typeface="Times New Roman" panose="02020603050405020304" pitchFamily="18" charset="0"/>
              </a:rPr>
              <a:t>.</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stenocoma</a:t>
            </a:r>
            <a:r>
              <a:rPr lang="tr-TR" altLang="tr-TR" sz="1400" i="1" dirty="0">
                <a:cs typeface="Times New Roman" panose="02020603050405020304" pitchFamily="18" charset="0"/>
              </a:rPr>
              <a:t> </a:t>
            </a:r>
            <a:r>
              <a:rPr lang="tr-TR" altLang="tr-TR" sz="1400" dirty="0" err="1">
                <a:cs typeface="Times New Roman" panose="02020603050405020304" pitchFamily="18" charset="0"/>
              </a:rPr>
              <a:t>Schwarz</a:t>
            </a:r>
            <a:r>
              <a:rPr lang="tr-TR" altLang="tr-TR" sz="1400" i="1" dirty="0">
                <a:cs typeface="Times New Roman" panose="02020603050405020304" pitchFamily="18" charset="0"/>
              </a:rPr>
              <a:t>)</a:t>
            </a:r>
            <a:r>
              <a:rPr lang="en-US" altLang="tr-TR" sz="1400" i="1" dirty="0">
                <a:cs typeface="Times New Roman" panose="02020603050405020304" pitchFamily="18" charset="0"/>
              </a:rPr>
              <a:t> - </a:t>
            </a:r>
            <a:r>
              <a:rPr lang="tr-TR" altLang="tr-TR" sz="1400" dirty="0">
                <a:cs typeface="Times New Roman" panose="02020603050405020304" pitchFamily="18" charset="0"/>
              </a:rPr>
              <a:t>Doğal olarak Güneybatı Anadolu'da, özellikle Antalya dolaylarında, 1000-1800 m yüksekliklerde yetişmektedir. Narin piramidal formu ile ladine benzeyen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a:cs typeface="Times New Roman" panose="02020603050405020304" pitchFamily="18" charset="0"/>
              </a:rPr>
              <a:t> var. </a:t>
            </a:r>
            <a:r>
              <a:rPr lang="tr-TR" altLang="tr-TR" sz="1400" i="1" dirty="0" err="1">
                <a:cs typeface="Times New Roman" panose="02020603050405020304" pitchFamily="18" charset="0"/>
              </a:rPr>
              <a:t>stenocoma</a:t>
            </a:r>
            <a:r>
              <a:rPr lang="tr-TR" altLang="tr-TR" sz="1400" i="1" dirty="0">
                <a:cs typeface="Times New Roman" panose="02020603050405020304" pitchFamily="18" charset="0"/>
              </a:rPr>
              <a:t>,</a:t>
            </a:r>
            <a:r>
              <a:rPr lang="tr-TR" altLang="tr-TR" sz="1400" dirty="0">
                <a:cs typeface="Times New Roman" panose="02020603050405020304" pitchFamily="18" charset="0"/>
              </a:rPr>
              <a:t> ileri yaşlarda dahi piramit şeklindeki taç formunu korur. Habitusu bu bakımdan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a:cs typeface="Times New Roman" panose="02020603050405020304" pitchFamily="18" charset="0"/>
              </a:rPr>
              <a:t>' den ayrılır. </a:t>
            </a:r>
            <a:r>
              <a:rPr lang="tr-TR" altLang="tr-TR" sz="1400" dirty="0" smtClean="0">
                <a:cs typeface="Times New Roman" panose="02020603050405020304" pitchFamily="18" charset="0"/>
              </a:rPr>
              <a:t>İğne </a:t>
            </a:r>
            <a:r>
              <a:rPr lang="tr-TR" altLang="tr-TR" sz="1400" dirty="0">
                <a:cs typeface="Times New Roman" panose="02020603050405020304" pitchFamily="18" charset="0"/>
              </a:rPr>
              <a:t>yapraklan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err="1">
                <a:cs typeface="Times New Roman" panose="02020603050405020304" pitchFamily="18" charset="0"/>
              </a:rPr>
              <a:t>'ninkinden</a:t>
            </a:r>
            <a:r>
              <a:rPr lang="tr-TR" altLang="tr-TR" sz="1400" dirty="0">
                <a:cs typeface="Times New Roman" panose="02020603050405020304" pitchFamily="18" charset="0"/>
              </a:rPr>
              <a:t> daha kısa, kozalak- lan ise daha küçüktür. Dalları </a:t>
            </a:r>
            <a:r>
              <a:rPr lang="tr-TR" altLang="tr-TR" sz="1400" dirty="0" err="1">
                <a:cs typeface="Times New Roman" panose="02020603050405020304" pitchFamily="18" charset="0"/>
              </a:rPr>
              <a:t>horizontal</a:t>
            </a:r>
            <a:r>
              <a:rPr lang="tr-TR" altLang="tr-TR" sz="1400" dirty="0">
                <a:cs typeface="Times New Roman" panose="02020603050405020304" pitchFamily="18" charset="0"/>
              </a:rPr>
              <a:t>, uçlan hafifçe aşağıya doğru yönelmiştir.</a:t>
            </a:r>
            <a:endParaRPr lang="tr-TR" altLang="tr-TR" sz="1400" dirty="0">
              <a:latin typeface="Arial" panose="020B0604020202020204" pitchFamily="34" charset="0"/>
              <a:cs typeface="Arial" panose="020B0604020202020204" pitchFamily="34" charset="0"/>
            </a:endParaRPr>
          </a:p>
          <a:p>
            <a:pPr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a:cs typeface="Times New Roman" panose="02020603050405020304" pitchFamily="18" charset="0"/>
              </a:rPr>
              <a:t> cv. '</a:t>
            </a:r>
            <a:r>
              <a:rPr lang="tr-TR" altLang="tr-TR" sz="1400" i="1" dirty="0" err="1">
                <a:cs typeface="Times New Roman" panose="02020603050405020304" pitchFamily="18" charset="0"/>
              </a:rPr>
              <a:t>Stricıa</a:t>
            </a:r>
            <a:r>
              <a:rPr lang="tr-TR" altLang="tr-TR" sz="1400" i="1" dirty="0">
                <a:cs typeface="Times New Roman" panose="02020603050405020304" pitchFamily="18" charset="0"/>
              </a:rPr>
              <a:t>' </a:t>
            </a:r>
            <a:r>
              <a:rPr lang="en-US" altLang="tr-TR" sz="1400" i="1" dirty="0">
                <a:cs typeface="Times New Roman" panose="02020603050405020304" pitchFamily="18" charset="0"/>
              </a:rPr>
              <a:t>- </a:t>
            </a:r>
            <a:r>
              <a:rPr lang="tr-TR" altLang="tr-TR" sz="1400" dirty="0" smtClean="0">
                <a:cs typeface="Times New Roman" panose="02020603050405020304" pitchFamily="18" charset="0"/>
              </a:rPr>
              <a:t>İğne </a:t>
            </a:r>
            <a:r>
              <a:rPr lang="tr-TR" altLang="tr-TR" sz="1400" dirty="0">
                <a:cs typeface="Times New Roman" panose="02020603050405020304" pitchFamily="18" charset="0"/>
              </a:rPr>
              <a:t>yaprakları parlak gri yeşil veya gümüşi gri renktedir. Dallan bol sayıda, kısa ve yukarıya doğru, yönelmiştir. Dar piramidal, toplu gelişme gösterir.</a:t>
            </a:r>
            <a:endParaRPr lang="tr-TR" altLang="tr-TR" sz="1400" dirty="0">
              <a:latin typeface="Arial" panose="020B0604020202020204" pitchFamily="34" charset="0"/>
              <a:cs typeface="Arial" panose="020B0604020202020204" pitchFamily="34" charset="0"/>
            </a:endParaRPr>
          </a:p>
          <a:p>
            <a:pPr eaLnBrk="0" hangingPunct="0">
              <a:spcBef>
                <a:spcPct val="50000"/>
              </a:spcBef>
            </a:pP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i="1" dirty="0">
                <a:cs typeface="Times New Roman" panose="02020603050405020304" pitchFamily="18" charset="0"/>
              </a:rPr>
              <a:t> </a:t>
            </a:r>
            <a:r>
              <a:rPr lang="tr-TR" altLang="tr-TR" sz="1400" dirty="0">
                <a:cs typeface="Times New Roman" panose="02020603050405020304" pitchFamily="18" charset="0"/>
              </a:rPr>
              <a:t>cv.</a:t>
            </a:r>
            <a:r>
              <a:rPr lang="tr-TR" altLang="tr-TR" sz="1400" i="1" dirty="0">
                <a:cs typeface="Times New Roman" panose="02020603050405020304" pitchFamily="18" charset="0"/>
              </a:rPr>
              <a:t> '</a:t>
            </a:r>
            <a:r>
              <a:rPr lang="tr-TR" altLang="tr-TR" sz="1400" i="1" dirty="0" err="1">
                <a:cs typeface="Times New Roman" panose="02020603050405020304" pitchFamily="18" charset="0"/>
              </a:rPr>
              <a:t>Viridis</a:t>
            </a:r>
            <a:r>
              <a:rPr lang="tr-TR" altLang="tr-TR" sz="1400" i="1" dirty="0">
                <a:cs typeface="Times New Roman" panose="02020603050405020304" pitchFamily="18" charset="0"/>
              </a:rPr>
              <a:t>',</a:t>
            </a:r>
            <a:r>
              <a:rPr lang="tr-TR" altLang="tr-TR" sz="1400" dirty="0">
                <a:cs typeface="Times New Roman" panose="02020603050405020304" pitchFamily="18" charset="0"/>
              </a:rPr>
              <a:t> Yeşil Lübnan Sediri</a:t>
            </a:r>
            <a:endParaRPr lang="tr-TR" altLang="tr-TR" sz="1400" dirty="0">
              <a:latin typeface="Arial" panose="020B0604020202020204" pitchFamily="34" charset="0"/>
              <a:cs typeface="Arial" panose="020B0604020202020204" pitchFamily="34" charset="0"/>
            </a:endParaRPr>
          </a:p>
          <a:p>
            <a:pPr eaLnBrk="0" hangingPunct="0">
              <a:spcBef>
                <a:spcPct val="50000"/>
              </a:spcBef>
            </a:pPr>
            <a:r>
              <a:rPr lang="tr-TR" altLang="tr-TR" sz="1400" dirty="0">
                <a:cs typeface="Times New Roman" panose="02020603050405020304" pitchFamily="18" charset="0"/>
              </a:rPr>
              <a:t>Genellikle </a:t>
            </a:r>
            <a:r>
              <a:rPr lang="tr-TR" altLang="tr-TR" sz="1400" i="1" dirty="0">
                <a:cs typeface="Times New Roman" panose="02020603050405020304" pitchFamily="18" charset="0"/>
              </a:rPr>
              <a:t>C. </a:t>
            </a:r>
            <a:r>
              <a:rPr lang="tr-TR" altLang="tr-TR" sz="1400" i="1" dirty="0" err="1">
                <a:cs typeface="Times New Roman" panose="02020603050405020304" pitchFamily="18" charset="0"/>
              </a:rPr>
              <a:t>libani</a:t>
            </a:r>
            <a:r>
              <a:rPr lang="tr-TR" altLang="tr-TR" sz="1400" dirty="0" err="1">
                <a:cs typeface="Times New Roman" panose="02020603050405020304" pitchFamily="18" charset="0"/>
              </a:rPr>
              <a:t>'ye</a:t>
            </a:r>
            <a:r>
              <a:rPr lang="tr-TR" altLang="tr-TR" sz="1400" dirty="0">
                <a:cs typeface="Times New Roman" panose="02020603050405020304" pitchFamily="18" charset="0"/>
              </a:rPr>
              <a:t> benzer. İğne yaprakları parlak filizi yeşildir. Hızlı gelişir. Soğuk iklim şartlarına dayanıklı bir formdur.</a:t>
            </a:r>
          </a:p>
        </p:txBody>
      </p:sp>
      <p:sp>
        <p:nvSpPr>
          <p:cNvPr id="3" name="Text Box 2"/>
          <p:cNvSpPr txBox="1">
            <a:spLocks noChangeArrowheads="1"/>
          </p:cNvSpPr>
          <p:nvPr/>
        </p:nvSpPr>
        <p:spPr bwMode="auto">
          <a:xfrm>
            <a:off x="4644008" y="116632"/>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tr-TR" altLang="tr-TR" sz="2000" b="1" i="1" dirty="0" err="1" smtClean="0">
                <a:solidFill>
                  <a:schemeClr val="bg1"/>
                </a:solidFill>
                <a:cs typeface="Times New Roman" panose="02020603050405020304" pitchFamily="18" charset="0"/>
              </a:rPr>
              <a:t>Cedrus</a:t>
            </a:r>
            <a:r>
              <a:rPr lang="tr-TR" altLang="tr-TR" sz="2000" b="1" i="1" dirty="0" smtClean="0">
                <a:solidFill>
                  <a:schemeClr val="bg1"/>
                </a:solidFill>
                <a:cs typeface="Times New Roman" panose="02020603050405020304" pitchFamily="18" charset="0"/>
              </a:rPr>
              <a:t> </a:t>
            </a:r>
            <a:r>
              <a:rPr lang="tr-TR" altLang="tr-TR" sz="2000" b="1" i="1" dirty="0" err="1" smtClean="0">
                <a:solidFill>
                  <a:schemeClr val="bg1"/>
                </a:solidFill>
                <a:cs typeface="Times New Roman" panose="02020603050405020304" pitchFamily="18" charset="0"/>
              </a:rPr>
              <a:t>libani</a:t>
            </a:r>
            <a:endParaRPr lang="tr-TR" altLang="tr-TR" sz="2000" dirty="0">
              <a:solidFill>
                <a:schemeClr val="bg1"/>
              </a:solidFill>
            </a:endParaRPr>
          </a:p>
        </p:txBody>
      </p:sp>
      <p:pic>
        <p:nvPicPr>
          <p:cNvPr id="2" name="Resim 1"/>
          <p:cNvPicPr>
            <a:picLocks noChangeAspect="1"/>
          </p:cNvPicPr>
          <p:nvPr/>
        </p:nvPicPr>
        <p:blipFill>
          <a:blip r:embed="rId2"/>
          <a:stretch>
            <a:fillRect/>
          </a:stretch>
        </p:blipFill>
        <p:spPr>
          <a:xfrm>
            <a:off x="6265111" y="2924944"/>
            <a:ext cx="2339337" cy="3525531"/>
          </a:xfrm>
          <a:prstGeom prst="rect">
            <a:avLst/>
          </a:prstGeom>
        </p:spPr>
      </p:pic>
    </p:spTree>
    <p:extLst>
      <p:ext uri="{BB962C8B-B14F-4D97-AF65-F5344CB8AC3E}">
        <p14:creationId xmlns:p14="http://schemas.microsoft.com/office/powerpoint/2010/main" val="354988236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2770</Words>
  <Application>Microsoft Office PowerPoint</Application>
  <PresentationFormat>Ekran Gösterisi (4:3)</PresentationFormat>
  <Paragraphs>195</Paragraphs>
  <Slides>29</Slides>
  <Notes>1</Notes>
  <HiddenSlides>0</HiddenSlides>
  <MMClips>0</MMClips>
  <ScaleCrop>false</ScaleCrop>
  <HeadingPairs>
    <vt:vector size="4" baseType="variant">
      <vt:variant>
        <vt:lpstr>Tema</vt:lpstr>
      </vt:variant>
      <vt:variant>
        <vt:i4>2</vt:i4>
      </vt:variant>
      <vt:variant>
        <vt:lpstr>Slayt Başlıkları</vt:lpstr>
      </vt:variant>
      <vt:variant>
        <vt:i4>29</vt:i4>
      </vt:variant>
    </vt:vector>
  </HeadingPairs>
  <TitlesOfParts>
    <vt:vector size="31" baseType="lpstr">
      <vt:lpstr>Ofis Teması</vt:lpstr>
      <vt:lpstr>Austin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Cennet</dc:creator>
  <cp:lastModifiedBy>Cennet</cp:lastModifiedBy>
  <cp:revision>32</cp:revision>
  <dcterms:created xsi:type="dcterms:W3CDTF">2016-10-26T08:29:19Z</dcterms:created>
  <dcterms:modified xsi:type="dcterms:W3CDTF">2017-11-28T07:57:16Z</dcterms:modified>
</cp:coreProperties>
</file>