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5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494D219-159F-4687-8D82-323882ADAF07}" type="datetimeFigureOut">
              <a:rPr lang="tr-TR" smtClean="0"/>
              <a:pPr/>
              <a:t>8.05.2020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2CE513B-685B-4F77-AB32-A4E96DE3A0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DİNİ GELİŞİM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32560" y="2357430"/>
            <a:ext cx="7406640" cy="3303818"/>
          </a:xfrm>
        </p:spPr>
        <p:txBody>
          <a:bodyPr>
            <a:noAutofit/>
          </a:bodyPr>
          <a:lstStyle/>
          <a:p>
            <a:r>
              <a:rPr lang="tr-TR" sz="5400" dirty="0" smtClean="0"/>
              <a:t>Bilişsel Yaklaşım Çerçevesinde Tanrı Tasavvuru ve Dinî Yargı Gelişimi</a:t>
            </a:r>
            <a:endParaRPr lang="tr-TR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tr-TR"/>
          </a:p>
          <a:p>
            <a:pPr>
              <a:buFontTx/>
              <a:buNone/>
            </a:pPr>
            <a:endParaRPr lang="tr-TR"/>
          </a:p>
          <a:p>
            <a:pPr algn="ctr">
              <a:buFontTx/>
              <a:buNone/>
            </a:pPr>
            <a:r>
              <a:rPr lang="tr-TR"/>
              <a:t>Fritz Oser</a:t>
            </a:r>
          </a:p>
          <a:p>
            <a:pPr algn="ctr">
              <a:buFontTx/>
              <a:buNone/>
            </a:pPr>
            <a:r>
              <a:rPr lang="tr-TR"/>
              <a:t> Dinî Yargı Gelişim Dönemleri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F. Oser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8-75 yaşları arasında 112 İsviçreli denek üzerinde çalışmasını yürütmüştür.</a:t>
            </a:r>
          </a:p>
          <a:p>
            <a:pPr>
              <a:buFontTx/>
              <a:buNone/>
            </a:pPr>
            <a:endParaRPr lang="tr-TR" dirty="0"/>
          </a:p>
          <a:p>
            <a:pPr>
              <a:buFontTx/>
              <a:buNone/>
            </a:pPr>
            <a:r>
              <a:rPr lang="tr-TR" dirty="0"/>
              <a:t>	1. </a:t>
            </a:r>
            <a:r>
              <a:rPr lang="tr-TR" dirty="0" smtClean="0"/>
              <a:t>Dönem </a:t>
            </a:r>
            <a:r>
              <a:rPr lang="tr-TR" dirty="0"/>
              <a:t>(9 yaş ve daha küçükler): Bu dönemde Tanrı, cezalandırma ve ödüllendirme gibi insani işlerde bulunan olarak algılanır. </a:t>
            </a:r>
            <a:r>
              <a:rPr lang="tr-TR" dirty="0" smtClean="0"/>
              <a:t> </a:t>
            </a:r>
          </a:p>
          <a:p>
            <a:pPr>
              <a:buFontTx/>
              <a:buNone/>
            </a:pPr>
            <a:r>
              <a:rPr lang="tr-TR" dirty="0" smtClean="0"/>
              <a:t>	Dinî </a:t>
            </a:r>
            <a:r>
              <a:rPr lang="tr-TR" dirty="0"/>
              <a:t>bağımlılığın olduğu dönemdir.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F. Oser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r-TR" dirty="0"/>
              <a:t>2. Dönem (11-12 yaş arası): Tanrı hâlâ her şeye gücü yeten ceza ve ödül veren olarak algılanır. </a:t>
            </a:r>
            <a:r>
              <a:rPr lang="tr-TR" dirty="0" smtClean="0"/>
              <a:t> Bununla </a:t>
            </a:r>
            <a:r>
              <a:rPr lang="tr-TR" dirty="0"/>
              <a:t>birlikte insanların hareketlerinden, yeminlerinden ve vaatlerinden etkilenebilirler</a:t>
            </a:r>
            <a:r>
              <a:rPr lang="tr-TR" dirty="0" smtClean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dirty="0"/>
          </a:p>
          <a:p>
            <a:pPr>
              <a:lnSpc>
                <a:spcPct val="90000"/>
              </a:lnSpc>
              <a:buFontTx/>
              <a:buNone/>
            </a:pPr>
            <a:r>
              <a:rPr lang="tr-TR" dirty="0"/>
              <a:t>3. Dönem (20’li yaşlar): </a:t>
            </a:r>
            <a:r>
              <a:rPr lang="tr-TR" dirty="0" smtClean="0"/>
              <a:t> Tam</a:t>
            </a:r>
            <a:r>
              <a:rPr lang="tr-TR" dirty="0"/>
              <a:t>, </a:t>
            </a:r>
            <a:r>
              <a:rPr lang="tr-TR" dirty="0" smtClean="0"/>
              <a:t>saf </a:t>
            </a:r>
            <a:r>
              <a:rPr lang="tr-TR" dirty="0"/>
              <a:t>ve </a:t>
            </a:r>
            <a:r>
              <a:rPr lang="tr-TR" dirty="0" err="1"/>
              <a:t>deistik</a:t>
            </a:r>
            <a:r>
              <a:rPr lang="tr-TR" dirty="0"/>
              <a:t> dinî özellik vardır. </a:t>
            </a:r>
            <a:r>
              <a:rPr lang="tr-TR" dirty="0" smtClean="0"/>
              <a:t> Bu </a:t>
            </a:r>
            <a:r>
              <a:rPr lang="tr-TR" dirty="0"/>
              <a:t>dönemde, insanın işlerinde Tanrı’nın </a:t>
            </a:r>
            <a:r>
              <a:rPr lang="tr-TR" dirty="0" smtClean="0"/>
              <a:t>rolünü </a:t>
            </a:r>
            <a:r>
              <a:rPr lang="tr-TR" dirty="0"/>
              <a:t>algılamada, dramatik bir şekilde azalır.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F. </a:t>
            </a:r>
            <a:r>
              <a:rPr lang="tr-TR" dirty="0" err="1"/>
              <a:t>Oser</a:t>
            </a:r>
            <a:endParaRPr lang="tr-T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sz="2800" dirty="0"/>
              <a:t>4. Dönem (orta yaş dönemi): Bireyler kader ve faaliyetleri açısından kendilerini irade sahibi görmeye devam etmekle birlikte, özgürlüklerinin kaynağı olarak da Tanrı’yı görürler. </a:t>
            </a:r>
            <a:endParaRPr lang="tr-TR" sz="2800" dirty="0" smtClean="0"/>
          </a:p>
          <a:p>
            <a:pPr>
              <a:buFontTx/>
              <a:buNone/>
            </a:pPr>
            <a:endParaRPr lang="tr-TR" sz="2800" dirty="0"/>
          </a:p>
          <a:p>
            <a:pPr>
              <a:buFontTx/>
              <a:buNone/>
            </a:pPr>
            <a:r>
              <a:rPr lang="tr-TR" sz="2800" dirty="0"/>
              <a:t>5. Dönem: Bu dönemde bulunanların sayısı çok azdır</a:t>
            </a:r>
            <a:r>
              <a:rPr lang="tr-TR" sz="2800" dirty="0" smtClean="0"/>
              <a:t>.  </a:t>
            </a:r>
            <a:r>
              <a:rPr lang="tr-TR" sz="2800" dirty="0"/>
              <a:t>Öznellik yönelimi vardır</a:t>
            </a:r>
            <a:r>
              <a:rPr lang="tr-TR" sz="2800" dirty="0" smtClean="0"/>
              <a:t>. Bu </a:t>
            </a:r>
            <a:r>
              <a:rPr lang="tr-TR" sz="2800" dirty="0"/>
              <a:t>dönemde birey, </a:t>
            </a:r>
            <a:r>
              <a:rPr lang="tr-TR" sz="2800" dirty="0" smtClean="0"/>
              <a:t> Tanrı’yı </a:t>
            </a:r>
            <a:r>
              <a:rPr lang="tr-TR" sz="2800" dirty="0"/>
              <a:t>kaygı ve sevgiden geçerek </a:t>
            </a:r>
            <a:r>
              <a:rPr lang="tr-TR" sz="2800" dirty="0" err="1"/>
              <a:t>realize</a:t>
            </a:r>
            <a:r>
              <a:rPr lang="tr-TR" sz="2800" dirty="0"/>
              <a:t> eder</a:t>
            </a:r>
            <a:r>
              <a:rPr lang="tr-TR" sz="2800" dirty="0" smtClean="0"/>
              <a:t>. Evrensel </a:t>
            </a:r>
            <a:r>
              <a:rPr lang="tr-TR" sz="2800" dirty="0"/>
              <a:t>ve koşulsuz </a:t>
            </a:r>
            <a:r>
              <a:rPr lang="tr-TR" sz="2800" dirty="0" smtClean="0"/>
              <a:t>dindarlık vardır.</a:t>
            </a:r>
            <a:endParaRPr lang="tr-TR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Faruk Karaca, </a:t>
            </a:r>
            <a:r>
              <a:rPr lang="tr-TR" i="1" dirty="0" smtClean="0"/>
              <a:t> Dinî Gelişim Teorileri, dem yay., İstanbul 2007, </a:t>
            </a:r>
            <a:r>
              <a:rPr lang="tr-TR" i="1" dirty="0" err="1" smtClean="0"/>
              <a:t>ss</a:t>
            </a:r>
            <a:r>
              <a:rPr lang="tr-TR" i="1" dirty="0" smtClean="0"/>
              <a:t>. 50-61; 200-218.</a:t>
            </a:r>
          </a:p>
          <a:p>
            <a:pPr>
              <a:buNone/>
            </a:pPr>
            <a:endParaRPr lang="tr-TR" i="1" dirty="0" smtClean="0"/>
          </a:p>
          <a:p>
            <a:r>
              <a:rPr lang="tr-TR" dirty="0" smtClean="0"/>
              <a:t>Murat Yıldız, </a:t>
            </a:r>
            <a:r>
              <a:rPr lang="tr-TR" i="1" dirty="0" smtClean="0"/>
              <a:t>Çocuklarda Tanrı Tasavvurunun Gelişimi, </a:t>
            </a:r>
            <a:r>
              <a:rPr lang="tr-TR" dirty="0" smtClean="0"/>
              <a:t>İzmir İlahiyat Vakfı Yayınları, İzmir 2007, </a:t>
            </a:r>
            <a:r>
              <a:rPr lang="tr-TR" i="1" dirty="0" err="1" smtClean="0"/>
              <a:t>ss</a:t>
            </a:r>
            <a:r>
              <a:rPr lang="tr-TR" i="1" dirty="0" smtClean="0"/>
              <a:t>. 57-70.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Bilişsel Yaklaşımda Tanrı Tasavvuru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tr-TR" dirty="0" smtClean="0"/>
              <a:t>Küçük çocuklar Tanrı’yı bir ruh olarak düşünürler,  gerçek vücudu ve insani duyguları olan birisi olarak düşünme eğilimi vardır.</a:t>
            </a:r>
          </a:p>
          <a:p>
            <a:pPr marL="571500" indent="-571500">
              <a:lnSpc>
                <a:spcPct val="90000"/>
              </a:lnSpc>
              <a:buNone/>
            </a:pPr>
            <a:endParaRPr lang="tr-TR" dirty="0" smtClean="0"/>
          </a:p>
          <a:p>
            <a:pPr marL="571500" indent="-571500"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/>
              <a:t>2. 	Okul öncesi (3-5) çocuklar, peri masalları, animizm, antropomorfizm ve büyülü özelliklerle belirtilmiş olan Tanrı tasavvuruna sahiptirler.</a:t>
            </a:r>
          </a:p>
          <a:p>
            <a:pPr marL="571500" indent="-571500">
              <a:lnSpc>
                <a:spcPct val="90000"/>
              </a:lnSpc>
              <a:buFont typeface="Wingdings" pitchFamily="2" charset="2"/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Bilişsel Yaklaşımda Tanrı Tasavvuru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1500" indent="-571500">
              <a:lnSpc>
                <a:spcPct val="90000"/>
              </a:lnSpc>
              <a:buFont typeface="Wingdings" pitchFamily="2" charset="2"/>
              <a:buAutoNum type="arabicPeriod" startAt="3"/>
            </a:pPr>
            <a:r>
              <a:rPr lang="tr-TR" dirty="0" smtClean="0"/>
              <a:t>İlkokul çocukları (6-11)daha gerçekçi ve tanımlayıcı bir rolde Tanrı’yı görme eğilimindedir.  Onların dini düşünceleri daha somut olsa da onların Tanrı tasavvurları daha bireysellik özelliği taşır.</a:t>
            </a:r>
          </a:p>
          <a:p>
            <a:pPr marL="571500" indent="-571500">
              <a:lnSpc>
                <a:spcPct val="90000"/>
              </a:lnSpc>
              <a:buNone/>
            </a:pPr>
            <a:endParaRPr lang="tr-TR" dirty="0" smtClean="0"/>
          </a:p>
          <a:p>
            <a:pPr marL="571500" indent="-571500">
              <a:lnSpc>
                <a:spcPct val="90000"/>
              </a:lnSpc>
              <a:buNone/>
            </a:pPr>
            <a:endParaRPr lang="tr-TR" dirty="0" smtClean="0"/>
          </a:p>
          <a:p>
            <a:pPr marL="571500" indent="-571500"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/>
              <a:t>4. 	12-18 yaşlar arası gençlerin, düşünceleri daha soyut olmaya başlar ve onların Tanrı tasavvurları daha bireysellik özelliği taşır. Ruh, yaratıcı, merhamet, baba, sevgi, adalet, içsel, güçlü, gizemli gibi kavramlar önemlidir.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R.</a:t>
            </a:r>
            <a:r>
              <a:rPr lang="tr-TR" dirty="0" err="1"/>
              <a:t>Goldman</a:t>
            </a:r>
            <a:endParaRPr lang="tr-TR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 dirty="0"/>
              <a:t>Dinî düşünmenin dinî olmayan düşünmeden yöntem açısından farkının olmadığı iddiasıyla </a:t>
            </a:r>
            <a:r>
              <a:rPr lang="tr-TR" sz="2800" dirty="0" err="1"/>
              <a:t>Piaget’nin</a:t>
            </a:r>
            <a:r>
              <a:rPr lang="tr-TR" sz="2800" dirty="0"/>
              <a:t> bilişsel gelişim kuramını dinî gelişmeye uyarlamaya çalışmıştır.</a:t>
            </a:r>
          </a:p>
          <a:p>
            <a:pPr>
              <a:lnSpc>
                <a:spcPct val="90000"/>
              </a:lnSpc>
            </a:pPr>
            <a:r>
              <a:rPr lang="tr-TR" sz="2800" dirty="0"/>
              <a:t>5-15 yaş arasındaki çocuklara dinî çağrışımlar (dua eden bir çocuk, kiliseye giden bir aile vb.)ile </a:t>
            </a:r>
            <a:r>
              <a:rPr lang="tr-TR" sz="2800" dirty="0" smtClean="0"/>
              <a:t>çizilenler ve </a:t>
            </a:r>
            <a:r>
              <a:rPr lang="tr-TR" sz="2800" dirty="0"/>
              <a:t>İncil hikayeleri hakkında sorular sorulmuştur.  </a:t>
            </a:r>
          </a:p>
          <a:p>
            <a:pPr>
              <a:lnSpc>
                <a:spcPct val="90000"/>
              </a:lnSpc>
            </a:pPr>
            <a:r>
              <a:rPr lang="tr-TR" sz="2800" dirty="0"/>
              <a:t>Araştırmasında dinî düşüncenin bilişsel gelişimle paralellik gösterdiğini saptamıştır.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R. Goldman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Antropomorfik düşünce yapısında olan çocuklar Tanrı’yı sıradan bir adam gibi değil, daha çok gücünün özel sihirli yönleri olan bir Süperman olarak düşünmektedirler.</a:t>
            </a:r>
          </a:p>
          <a:p>
            <a:r>
              <a:rPr lang="tr-TR"/>
              <a:t>Çok küçük olan çocuklarda ise Tanrı bir adam olarak düşünülmektedir.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R. Goldman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 dirty="0"/>
              <a:t>İşlem öncesi ve somut işlem dönemi çocukları, Tanrı’nın mucize ve sihirle dünyaya doğrudan ve fiziksel olarak müdahale ettiğini düşünürler</a:t>
            </a:r>
            <a:r>
              <a:rPr lang="tr-TR" sz="2800" dirty="0" smtClean="0"/>
              <a:t>.</a:t>
            </a:r>
          </a:p>
          <a:p>
            <a:pPr>
              <a:buNone/>
            </a:pPr>
            <a:endParaRPr lang="tr-TR" sz="2800" dirty="0"/>
          </a:p>
          <a:p>
            <a:r>
              <a:rPr lang="tr-TR" sz="2800" dirty="0"/>
              <a:t>Somut işlemlerin sonunda düşüncede </a:t>
            </a:r>
            <a:r>
              <a:rPr lang="tr-TR" sz="2800" dirty="0" err="1"/>
              <a:t>dualistik</a:t>
            </a:r>
            <a:r>
              <a:rPr lang="tr-TR" sz="2800" dirty="0"/>
              <a:t> başlar; birisi üst kabul edilen konularda Tanrı’nın müdahale ettiği teolojik durumlar; ikincisi neden ve sonuç konusu olarak dünyadaki mantıkî – bilimsel oluşumlardır.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R. Goldman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38" y="1412875"/>
            <a:ext cx="7615262" cy="4713288"/>
          </a:xfrm>
        </p:spPr>
        <p:txBody>
          <a:bodyPr/>
          <a:lstStyle/>
          <a:p>
            <a:pPr>
              <a:buFontTx/>
              <a:buNone/>
            </a:pPr>
            <a:r>
              <a:rPr lang="tr-TR" dirty="0" smtClean="0"/>
              <a:t>Dinî </a:t>
            </a:r>
            <a:r>
              <a:rPr lang="tr-TR" dirty="0"/>
              <a:t>düşüncenin </a:t>
            </a:r>
            <a:r>
              <a:rPr lang="tr-TR" dirty="0" smtClean="0"/>
              <a:t>gelişiminde kişi </a:t>
            </a:r>
            <a:r>
              <a:rPr lang="tr-TR" dirty="0"/>
              <a:t>çeşitli safhalardan </a:t>
            </a:r>
            <a:r>
              <a:rPr lang="tr-TR" dirty="0" smtClean="0"/>
              <a:t>geçmektedir:</a:t>
            </a:r>
          </a:p>
          <a:p>
            <a:pPr>
              <a:buFontTx/>
              <a:buNone/>
            </a:pPr>
            <a:endParaRPr lang="tr-TR" dirty="0"/>
          </a:p>
          <a:p>
            <a:pPr>
              <a:buFontTx/>
              <a:buNone/>
            </a:pPr>
            <a:r>
              <a:rPr lang="tr-TR" dirty="0"/>
              <a:t>1. İşlem Öncesi Sezgisel Düşünce: Çocuklar 6-8 yaşları arasındadırlar. </a:t>
            </a:r>
            <a:r>
              <a:rPr lang="tr-TR" dirty="0" smtClean="0"/>
              <a:t> Tanrı’nın </a:t>
            </a:r>
            <a:r>
              <a:rPr lang="tr-TR" dirty="0"/>
              <a:t>dış görünüşüne yoğunlaşan fiziksel terimler dikkat çeker</a:t>
            </a:r>
            <a:r>
              <a:rPr lang="tr-TR" dirty="0" smtClean="0"/>
              <a:t>.  Çocuklar </a:t>
            </a:r>
            <a:r>
              <a:rPr lang="tr-TR" dirty="0"/>
              <a:t>kendi ilgi ve zihinsel kapasitelerin ötesine geçemezler.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R. Goldman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dirty="0"/>
              <a:t>	2. Somut İşlemler Dönemi (8-14): Bu devrede mantıksal düşünme mümkündür fakat sınırlıdır. </a:t>
            </a:r>
            <a:r>
              <a:rPr lang="tr-TR" dirty="0" smtClean="0"/>
              <a:t> Bu </a:t>
            </a:r>
            <a:r>
              <a:rPr lang="tr-TR" dirty="0"/>
              <a:t>düşünme biçimi görünür ve elle tutulur nesnelerle sınırlıdır. </a:t>
            </a:r>
            <a:r>
              <a:rPr lang="tr-TR" dirty="0" smtClean="0"/>
              <a:t> İncil </a:t>
            </a:r>
            <a:r>
              <a:rPr lang="tr-TR" dirty="0"/>
              <a:t>ve diğer dinî kaynaklardaki bütün sembolik ifadelerin gerçek anlamları kavranamaz, anlamlandırmalar sözel düzeyde kalır.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R. Goldman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sz="2800" dirty="0"/>
              <a:t>3. Soyut İşlemler Dönemi (14-17): Bu dönemde ergenler verilen İncil hikayelerini soyut düşünce biçimiyle anlamaya, yorumlamaya çalışabilir.</a:t>
            </a:r>
          </a:p>
          <a:p>
            <a:pPr>
              <a:buFontTx/>
              <a:buNone/>
            </a:pPr>
            <a:endParaRPr lang="tr-TR" sz="2800" dirty="0" smtClean="0">
              <a:sym typeface="Wingdings" pitchFamily="2" charset="2"/>
            </a:endParaRPr>
          </a:p>
          <a:p>
            <a:pPr>
              <a:buFontTx/>
              <a:buNone/>
            </a:pPr>
            <a:r>
              <a:rPr lang="tr-TR" sz="2800" dirty="0" smtClean="0">
                <a:sym typeface="Wingdings" pitchFamily="2" charset="2"/>
              </a:rPr>
              <a:t> </a:t>
            </a:r>
            <a:r>
              <a:rPr lang="tr-TR" sz="2800" dirty="0" err="1">
                <a:sym typeface="Wingdings" pitchFamily="2" charset="2"/>
              </a:rPr>
              <a:t>Goldman</a:t>
            </a:r>
            <a:r>
              <a:rPr lang="tr-TR" sz="2800" dirty="0">
                <a:sym typeface="Wingdings" pitchFamily="2" charset="2"/>
              </a:rPr>
              <a:t> dinî kavramların gelişimin </a:t>
            </a:r>
            <a:r>
              <a:rPr lang="tr-TR" sz="2800" dirty="0" err="1">
                <a:sym typeface="Wingdings" pitchFamily="2" charset="2"/>
              </a:rPr>
              <a:t>Piaget’nin</a:t>
            </a:r>
            <a:r>
              <a:rPr lang="tr-TR" sz="2800" dirty="0">
                <a:sym typeface="Wingdings" pitchFamily="2" charset="2"/>
              </a:rPr>
              <a:t> işlem öncesi, somut ve soyut dönemleriyle </a:t>
            </a:r>
            <a:r>
              <a:rPr lang="tr-TR" sz="2800" dirty="0" smtClean="0">
                <a:sym typeface="Wingdings" pitchFamily="2" charset="2"/>
              </a:rPr>
              <a:t>örtüştüğünü, </a:t>
            </a:r>
            <a:r>
              <a:rPr lang="tr-TR" sz="2800" dirty="0">
                <a:sym typeface="Wingdings" pitchFamily="2" charset="2"/>
              </a:rPr>
              <a:t>yaş dönemleriyle farklılaştığını belirtmekle birlikte bu farklılığın gerçek yaştan ziyade zihinsel yaşla yüksek korelasyona sahip olduğunu savunmaktadır.</a:t>
            </a:r>
            <a:endParaRPr lang="tr-TR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100</TotalTime>
  <Words>649</Words>
  <Application>Microsoft Office PowerPoint</Application>
  <PresentationFormat>Ekran Gösterisi (4:3)</PresentationFormat>
  <Paragraphs>53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Gill Sans MT</vt:lpstr>
      <vt:lpstr>Verdana</vt:lpstr>
      <vt:lpstr>Wingdings</vt:lpstr>
      <vt:lpstr>Wingdings 2</vt:lpstr>
      <vt:lpstr>Gündönümü</vt:lpstr>
      <vt:lpstr>DİNİ GELİŞİM</vt:lpstr>
      <vt:lpstr>Bilişsel Yaklaşımda Tanrı Tasavvuru</vt:lpstr>
      <vt:lpstr>Bilişsel Yaklaşımda Tanrı Tasavvuru</vt:lpstr>
      <vt:lpstr>R.Goldman</vt:lpstr>
      <vt:lpstr>R. Goldman</vt:lpstr>
      <vt:lpstr>R. Goldman</vt:lpstr>
      <vt:lpstr>R. Goldman</vt:lpstr>
      <vt:lpstr>R. Goldman</vt:lpstr>
      <vt:lpstr>R. Goldman</vt:lpstr>
      <vt:lpstr>PowerPoint Sunusu</vt:lpstr>
      <vt:lpstr>F. Oser</vt:lpstr>
      <vt:lpstr>F. Oser</vt:lpstr>
      <vt:lpstr>F. Oser</vt:lpstr>
      <vt:lpstr>Yararlanılan Kaynaklar</vt:lpstr>
    </vt:vector>
  </TitlesOfParts>
  <Company>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DİNİ GELİŞİM</dc:title>
  <dc:creator>NoName</dc:creator>
  <cp:lastModifiedBy>user</cp:lastModifiedBy>
  <cp:revision>13</cp:revision>
  <dcterms:created xsi:type="dcterms:W3CDTF">2010-05-29T20:08:12Z</dcterms:created>
  <dcterms:modified xsi:type="dcterms:W3CDTF">2020-05-08T07:17:22Z</dcterms:modified>
</cp:coreProperties>
</file>