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785093" y="1700074"/>
            <a:ext cx="6630278" cy="1502690"/>
          </a:xfrm>
        </p:spPr>
        <p:txBody>
          <a:bodyPr/>
          <a:lstStyle/>
          <a:p>
            <a:r>
              <a:rPr lang="tr-TR" sz="4800" b="1" dirty="0"/>
              <a:t>MÜHENDİSLİKTE ÖLÇME BİLGİSİ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532018"/>
          </a:xfrm>
        </p:spPr>
        <p:txBody>
          <a:bodyPr>
            <a:normAutofit/>
          </a:bodyPr>
          <a:lstStyle/>
          <a:p>
            <a:r>
              <a:rPr lang="tr-TR" dirty="0"/>
              <a:t>BAĞLI POLİGON HESABI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836277" y="4798512"/>
            <a:ext cx="49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4">
                    <a:lumMod val="75000"/>
                  </a:schemeClr>
                </a:solidFill>
              </a:rPr>
              <a:t>Prof. Dr. Engin YURTSEVEN 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175139" y="3021876"/>
            <a:ext cx="2042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>
                <a:solidFill>
                  <a:schemeClr val="accent4">
                    <a:lumMod val="75000"/>
                  </a:schemeClr>
                </a:solidFill>
              </a:rPr>
              <a:t>14.HAFTA</a:t>
            </a:r>
          </a:p>
        </p:txBody>
      </p:sp>
    </p:spTree>
    <p:extLst>
      <p:ext uri="{BB962C8B-B14F-4D97-AF65-F5344CB8AC3E}">
        <p14:creationId xmlns:p14="http://schemas.microsoft.com/office/powerpoint/2010/main" val="1799267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6086C90-9F9D-401A-B695-ACFFD3B97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308652"/>
            <a:ext cx="9601196" cy="952685"/>
          </a:xfrm>
        </p:spPr>
        <p:txBody>
          <a:bodyPr/>
          <a:lstStyle/>
          <a:p>
            <a:r>
              <a:rPr lang="tr-TR" dirty="0"/>
              <a:t>Bağlı Poligon Hesabı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647134-A93F-48AB-8C4B-D4B454F11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583633"/>
            <a:ext cx="9601196" cy="4499115"/>
          </a:xfrm>
        </p:spPr>
        <p:txBody>
          <a:bodyPr>
            <a:norm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Bir bağlı poligon güzergahı (Şekil 85.2a) hesabı açık poligonlarda olduğu gibi yapılmaktadır.</a:t>
            </a:r>
          </a:p>
          <a:p>
            <a:r>
              <a:rPr lang="tr-TR" dirty="0"/>
              <a:t>Bağlı poligonda hesaplanan son noktanın bir başka noktaya olan semt ile koordinatları belli olduğundan hesapların kontrolü yapılabilir.</a:t>
            </a:r>
          </a:p>
        </p:txBody>
      </p:sp>
    </p:spTree>
    <p:extLst>
      <p:ext uri="{BB962C8B-B14F-4D97-AF65-F5344CB8AC3E}">
        <p14:creationId xmlns:p14="http://schemas.microsoft.com/office/powerpoint/2010/main" val="233409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516B0C0-B68D-455E-9834-598189571AD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834481" y="1173163"/>
            <a:ext cx="6415536" cy="503687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069827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C1B8CF9-887F-4D25-8CCF-03F591F683C9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792480" y="685801"/>
                <a:ext cx="4511040" cy="499872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tr-TR" dirty="0"/>
              </a:p>
              <a:p>
                <a:pPr marL="0" indent="0">
                  <a:buNone/>
                </a:pPr>
                <a:r>
                  <a:rPr lang="tr-TR" dirty="0"/>
                  <a:t>Bir bağlı poligon güzergahında semtler,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e>
                        <m:sup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buClr>
                    <a:srgbClr val="83992A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sSup>
                        <m:sSupPr>
                          <m:ctrlP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e>
                        <m:sup>
                          <m:r>
                            <a:rPr lang="tr-TR" i="1">
                              <a:solidFill>
                                <a:prstClr val="black">
                                  <a:lumMod val="85000"/>
                                  <a:lumOff val="15000"/>
                                </a:prst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.</a:t>
                </a:r>
              </a:p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.</a:t>
                </a:r>
              </a:p>
              <a:p>
                <a:pPr marL="0" lvl="0" indent="0" algn="ctr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formüllerine göre hesaplanır.</a:t>
                </a:r>
              </a:p>
              <a:p>
                <a:pPr marL="0" indent="0" algn="ctr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C1B8CF9-887F-4D25-8CCF-03F591F683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792480" y="685801"/>
                <a:ext cx="4511040" cy="4998720"/>
              </a:xfrm>
              <a:blipFill>
                <a:blip r:embed="rId2"/>
                <a:stretch>
                  <a:fillRect l="-20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1FA8C584-13D6-4FA7-8FEF-53109FC079A5}"/>
                  </a:ext>
                </a:extLst>
              </p:cNvPr>
              <p:cNvSpPr txBox="1"/>
              <p:nvPr/>
            </p:nvSpPr>
            <p:spPr>
              <a:xfrm>
                <a:off x="5562600" y="685801"/>
                <a:ext cx="5836920" cy="65556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400" b="1" dirty="0"/>
                  <a:t>Kontrol formülleri </a:t>
                </a:r>
              </a:p>
              <a:p>
                <a:endParaRPr lang="tr-TR" sz="2400" dirty="0"/>
              </a:p>
              <a:p>
                <a:r>
                  <a:rPr lang="tr-TR" sz="2400" dirty="0"/>
                  <a:t>Yandaki eşitlikler taraf tarafa toplanırsa: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</m:d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200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tr-TR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tr-TR" sz="2400" dirty="0"/>
              </a:p>
              <a:p>
                <a:endParaRPr lang="tr-TR" sz="2400" dirty="0"/>
              </a:p>
              <a:p>
                <a:r>
                  <a:rPr lang="tr-TR" sz="2400" dirty="0"/>
                  <a:t>veya bu formülde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 semti eşitliği sol tarafına alarak: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tr-T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a:rPr lang="tr-T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sup>
                    </m:sSup>
                  </m:oMath>
                </a14:m>
                <a:r>
                  <a:rPr lang="tr-TR" sz="2400" dirty="0"/>
                  <a:t>  </a:t>
                </a:r>
              </a:p>
              <a:p>
                <a:r>
                  <a:rPr lang="tr-TR" sz="2400" dirty="0"/>
                  <a:t>Formülü elde edilir. Buradaki </a:t>
                </a:r>
                <a14:m>
                  <m:oMath xmlns:m="http://schemas.openxmlformats.org/officeDocument/2006/math">
                    <m:r>
                      <a:rPr lang="tr-T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tr-TR" sz="2400" dirty="0"/>
                  <a:t> katsayısı, 200 </a:t>
                </a:r>
                <a:r>
                  <a:rPr lang="tr-TR" sz="2400" dirty="0" err="1"/>
                  <a:t>gradlar</a:t>
                </a:r>
                <a:r>
                  <a:rPr lang="tr-TR" sz="2400" dirty="0"/>
                  <a:t> (+) veya (-) olabildiği için herhangi bir sayıdır.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sz="2400" dirty="0"/>
                  <a:t>: (AB) başlangıç semti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tr-T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: (CD) son semt </a:t>
                </a:r>
              </a:p>
              <a:p>
                <a:endParaRPr lang="tr-TR" sz="2000" dirty="0"/>
              </a:p>
              <a:p>
                <a:endParaRPr lang="tr-TR" sz="2000" dirty="0"/>
              </a:p>
              <a:p>
                <a:endParaRPr lang="tr-TR" sz="2000" dirty="0"/>
              </a:p>
            </p:txBody>
          </p:sp>
        </mc:Choice>
        <mc:Fallback xmlns="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1FA8C584-13D6-4FA7-8FEF-53109FC07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685801"/>
                <a:ext cx="5836920" cy="6555641"/>
              </a:xfrm>
              <a:prstGeom prst="rect">
                <a:avLst/>
              </a:prstGeom>
              <a:blipFill>
                <a:blip r:embed="rId3"/>
                <a:stretch>
                  <a:fillRect l="-1672" t="-74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ikdörtgen 5">
            <a:extLst>
              <a:ext uri="{FF2B5EF4-FFF2-40B4-BE49-F238E27FC236}">
                <a16:creationId xmlns:a16="http://schemas.microsoft.com/office/drawing/2014/main" id="{7E57CCFD-F6F3-4E95-A550-A37705EE6E06}"/>
              </a:ext>
            </a:extLst>
          </p:cNvPr>
          <p:cNvSpPr/>
          <p:nvPr/>
        </p:nvSpPr>
        <p:spPr>
          <a:xfrm>
            <a:off x="6848726" y="1828800"/>
            <a:ext cx="3355448" cy="43732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1568700-4423-4C6C-8890-05C078809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711" y="3985210"/>
            <a:ext cx="3377477" cy="4572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4052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DBC8670-C871-4574-A34E-DA4974819E3A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629478" y="662403"/>
                <a:ext cx="10767392" cy="5393840"/>
              </a:xfrm>
            </p:spPr>
            <p:txBody>
              <a:bodyPr numCol="1">
                <a:normAutofit fontScale="92500"/>
              </a:bodyPr>
              <a:lstStyle/>
              <a:p>
                <a:pPr marL="0" indent="0">
                  <a:buNone/>
                </a:pPr>
                <a:r>
                  <a:rPr lang="tr-TR" sz="2000" b="1" dirty="0"/>
                  <a:t>KURAL :</a:t>
                </a:r>
              </a:p>
              <a:p>
                <a:pPr marL="0" indent="0">
                  <a:buNone/>
                </a:pPr>
                <a:r>
                  <a:rPr lang="tr-T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Bağlı bir poligonda başlangıç semti ile bütün poligon açıları toplanır ve bulunan toplamdan gereği kadar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16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1600" i="0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200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tr-TR" sz="1600" i="0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</m:t>
                        </m:r>
                      </m:sup>
                    </m:sSup>
                  </m:oMath>
                </a14:m>
                <a:r>
                  <a:rPr lang="tr-T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çıkarılırsa son semt bulunur. Veya son semt ile başlangıç semti farkı, bütün poligon açılarının toplamından gereği kadar 200 grat çıkarıldıktan sonra kalan miktara eşit olur.</a:t>
                </a:r>
              </a:p>
              <a:p>
                <a:pPr marL="0" indent="0" algn="just">
                  <a:buNone/>
                </a:pPr>
                <a:r>
                  <a:rPr lang="tr-TR" sz="2000" dirty="0"/>
                  <a:t>Koordinat hesabının kontrol formülleri için C noktasına kadar bütün noktaların koordinatları hesaplayalım :</a:t>
                </a:r>
              </a:p>
              <a:p>
                <a:pPr marL="0" lvl="0" indent="0" algn="just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b="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tr-TR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lvl="0" indent="0" algn="just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                              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r>
                  <a:rPr lang="tr-TR" sz="20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.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r>
                  <a:rPr lang="tr-TR" sz="2000" i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.</a:t>
                </a: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𝑠𝑖𝑛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</a:t>
                </a: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i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Cambria Math" panose="02040503050406030204" pitchFamily="18" charset="0"/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𝑠𝑖𝑛𝑎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 dirty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dirty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tr-TR" b="0" i="1" dirty="0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𝑐𝑜𝑠𝑎</m:t>
                        </m:r>
                      </m:e>
                    </m:d>
                  </m:oMath>
                </a14:m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tr-TR" dirty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tr-TR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Clr>
                    <a:srgbClr val="83992A"/>
                  </a:buClr>
                  <a:buNone/>
                </a:pPr>
                <a:endParaRPr lang="tr-TR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  <a:p>
                <a:pPr marL="0" indent="0" algn="just">
                  <a:buNone/>
                </a:pPr>
                <a:endParaRPr lang="tr-TR" sz="2000" dirty="0"/>
              </a:p>
              <a:p>
                <a:pPr marL="0" indent="0" algn="just">
                  <a:buNone/>
                </a:pPr>
                <a:endParaRPr lang="tr-TR" sz="2000" dirty="0"/>
              </a:p>
              <a:p>
                <a:pPr marL="0" indent="0">
                  <a:buNone/>
                </a:pPr>
                <a:endParaRPr lang="tr-TR" sz="2000" dirty="0"/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1DBC8670-C871-4574-A34E-DA4974819E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629478" y="662403"/>
                <a:ext cx="10767392" cy="5393840"/>
              </a:xfrm>
              <a:blipFill>
                <a:blip r:embed="rId2"/>
                <a:stretch>
                  <a:fillRect l="-509" t="-566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Düz Bağlayıcı 4">
            <a:extLst>
              <a:ext uri="{FF2B5EF4-FFF2-40B4-BE49-F238E27FC236}">
                <a16:creationId xmlns:a16="http://schemas.microsoft.com/office/drawing/2014/main" id="{C6F1BF8E-5D02-4E27-BFCC-FEA5510E5CE6}"/>
              </a:ext>
            </a:extLst>
          </p:cNvPr>
          <p:cNvCxnSpPr/>
          <p:nvPr/>
        </p:nvCxnSpPr>
        <p:spPr>
          <a:xfrm>
            <a:off x="629478" y="4373217"/>
            <a:ext cx="3140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2D09B5F9-0D1F-40DF-8505-0A96C4191FDB}"/>
              </a:ext>
            </a:extLst>
          </p:cNvPr>
          <p:cNvCxnSpPr/>
          <p:nvPr/>
        </p:nvCxnSpPr>
        <p:spPr>
          <a:xfrm>
            <a:off x="5877338" y="4373217"/>
            <a:ext cx="314076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783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B66310D-1496-4177-9F62-9BCE3EE5B851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927652" y="1272209"/>
                <a:ext cx="9799982" cy="481054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sz="2000" b="1" dirty="0">
                    <a:cs typeface="Times New Roman" panose="02020603050405020304" pitchFamily="18" charset="0"/>
                  </a:rPr>
                  <a:t>KURAL :</a:t>
                </a:r>
              </a:p>
              <a:p>
                <a:pPr marL="0" indent="0">
                  <a:buNone/>
                </a:pPr>
                <a:r>
                  <a:rPr lang="tr-T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Bağlı bir poligonda </a:t>
                </a:r>
                <a:r>
                  <a:rPr lang="tr-TR" sz="2000" u="sng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hesabedilen</a:t>
                </a:r>
                <a:r>
                  <a:rPr lang="tr-TR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koordinat farklarının toplamı son noktanın koordinatlarından ilk noktanın koordinatlarının çıkarılması ile elde edilen farka eşittir.</a:t>
                </a:r>
              </a:p>
              <a:p>
                <a:pPr marL="0" lvl="0" indent="0" algn="just">
                  <a:buClr>
                    <a:srgbClr val="83992A"/>
                  </a:buClr>
                  <a:buNone/>
                </a:pPr>
                <a:r>
                  <a:rPr lang="tr-TR" sz="2000" dirty="0">
                    <a:cs typeface="Times New Roman" panose="02020603050405020304" pitchFamily="18" charset="0"/>
                  </a:rPr>
                  <a:t>Koordinat hesabı formülleri poligon kenarlarının doğru ölçülüp ölçülmediğini ve poligon hesabının doğru yapılıp yapılmadığını gösterir. </a:t>
                </a:r>
              </a:p>
              <a:p>
                <a:pPr marL="0" lvl="0" indent="0" algn="just">
                  <a:buClr>
                    <a:srgbClr val="83992A"/>
                  </a:buClr>
                  <a:buNone/>
                </a:pPr>
                <a14:m>
                  <m:oMath xmlns:m="http://schemas.openxmlformats.org/officeDocument/2006/math">
                    <m:r>
                      <a:rPr lang="tr-T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tr-TR" sz="2000" dirty="0"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tr-TR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Times New Roman" panose="02020603050405020304" pitchFamily="18" charset="0"/>
                  </a:rPr>
                  <a:t> değerleri bulunduktan sonra hemen noktaların koordinatlarının hesabına geçilmez. Önce (8) veya (9) formülleri yardımıyla ölçü ve hesapların doğruluğu kontrol edilir. Hesaplanan güzergah için hata sınırı içinde kalan farklar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tr-TR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tr-TR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tr-TR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Times New Roman" panose="02020603050405020304" pitchFamily="18" charset="0"/>
                  </a:rPr>
                  <a:t> değerleri, işaretlerine göre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r>
                  <a:rPr lang="tr-TR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Times New Roman" panose="02020603050405020304" pitchFamily="18" charset="0"/>
                  </a:rPr>
                  <a:t> ve </a:t>
                </a:r>
                <a14:m>
                  <m:oMath xmlns:m="http://schemas.openxmlformats.org/officeDocument/2006/math">
                    <m:r>
                      <a:rPr lang="tr-TR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tr-TR" sz="2000" b="0" i="0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tr-TR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Times New Roman" panose="02020603050405020304" pitchFamily="18" charset="0"/>
                  </a:rPr>
                  <a:t>lerle toplanıp veya bunlardan çıkarılarak yeni koordinatlar hesaplanır.</a:t>
                </a:r>
              </a:p>
            </p:txBody>
          </p:sp>
        </mc:Choice>
        <mc:Fallback xmlns="">
          <p:sp>
            <p:nvSpPr>
              <p:cNvPr id="3" name="İçerik Yer Tutucusu 2">
                <a:extLst>
                  <a:ext uri="{FF2B5EF4-FFF2-40B4-BE49-F238E27FC236}">
                    <a16:creationId xmlns:a16="http://schemas.microsoft.com/office/drawing/2014/main" id="{CB66310D-1496-4177-9F62-9BCE3EE5B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927652" y="1272209"/>
                <a:ext cx="9799982" cy="4810540"/>
              </a:xfrm>
              <a:blipFill>
                <a:blip r:embed="rId2"/>
                <a:stretch>
                  <a:fillRect l="-622" t="-760" r="-68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01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277E718-0364-4DCE-B88F-5D6B5931AAB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31" t="1464" r="10189" b="7709"/>
          <a:stretch/>
        </p:blipFill>
        <p:spPr>
          <a:xfrm>
            <a:off x="1119890" y="663095"/>
            <a:ext cx="2869013" cy="553180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152678E5-7DF8-4470-B8DB-D52DC9EA758C}"/>
                  </a:ext>
                </a:extLst>
              </p:cNvPr>
              <p:cNvSpPr txBox="1"/>
              <p:nvPr/>
            </p:nvSpPr>
            <p:spPr>
              <a:xfrm>
                <a:off x="4956313" y="927652"/>
                <a:ext cx="5632174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sz="2000" b="1" dirty="0"/>
                  <a:t>Örnek </a:t>
                </a:r>
              </a:p>
              <a:p>
                <a:endParaRPr lang="tr-TR" sz="2000" b="1" dirty="0"/>
              </a:p>
              <a:p>
                <a:r>
                  <a:rPr lang="tr-TR" dirty="0"/>
                  <a:t>Bağlı poligon hesabına örnek olarak şekil 85.2b poligonu hesaplayalım.</a:t>
                </a:r>
              </a:p>
              <a:p>
                <a:r>
                  <a:rPr lang="tr-TR" b="1" dirty="0"/>
                  <a:t>Verilenler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294.538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𝐶𝐷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197.878</m:t>
                          </m:r>
                        </m:e>
                        <m:sup>
                          <m:r>
                            <a:rPr lang="tr-T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=2922.4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=13846.28</a:t>
                </a:r>
                <a:endParaRPr lang="tr-TR" dirty="0"/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=2863.57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=13450.57</a:t>
                </a:r>
              </a:p>
              <a:p>
                <a:pPr lvl="0"/>
                <a:endParaRPr lang="tr-TR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tr-TR" b="1" dirty="0">
                    <a:solidFill>
                      <a:prstClr val="black"/>
                    </a:solidFill>
                  </a:rPr>
                  <a:t>Ölçülenler :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tr-T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tr-TR" b="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=78.252             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−1=</m:t>
                    </m:r>
                    <m:sSub>
                      <m:sSubPr>
                        <m:ctrlP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73.44</a:t>
                </a: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=219.296                       </a:t>
                </a:r>
                <a14:m>
                  <m:oMath xmlns:m="http://schemas.openxmlformats.org/officeDocument/2006/math">
                    <m:r>
                      <a:rPr lang="tr-TR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1−2=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102.03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=211.958                      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24.19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=194.562                      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92.79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=294.234                       </a:t>
                </a:r>
                <a14:m>
                  <m:oMath xmlns:m="http://schemas.openxmlformats.org/officeDocument/2006/math">
                    <m:r>
                      <a:rPr lang="tr-TR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tr-TR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tr-T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97.04</m:t>
                    </m:r>
                  </m:oMath>
                </a14:m>
                <a:endParaRPr lang="tr-TR" dirty="0">
                  <a:solidFill>
                    <a:schemeClr val="tx1"/>
                  </a:solidFill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tr-TR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>
                    <a:solidFill>
                      <a:schemeClr val="tx1"/>
                    </a:solidFill>
                  </a:rPr>
                  <a:t>=105.031</a:t>
                </a:r>
              </a:p>
              <a:p>
                <a:pPr lvl="0"/>
                <a:endParaRPr lang="tr-TR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" name="Metin kutusu 4">
                <a:extLst>
                  <a:ext uri="{FF2B5EF4-FFF2-40B4-BE49-F238E27FC236}">
                    <a16:creationId xmlns:a16="http://schemas.microsoft.com/office/drawing/2014/main" id="{152678E5-7DF8-4470-B8DB-D52DC9EA7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313" y="927652"/>
                <a:ext cx="5632174" cy="5139869"/>
              </a:xfrm>
              <a:prstGeom prst="rect">
                <a:avLst/>
              </a:prstGeom>
              <a:blipFill>
                <a:blip r:embed="rId3"/>
                <a:stretch>
                  <a:fillRect l="-1082" t="-59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369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8C2BA3EF-BAF4-4B7A-8C28-D74BD5E8D3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70" t="4059" r="4580" b="3564"/>
          <a:stretch/>
        </p:blipFill>
        <p:spPr>
          <a:xfrm>
            <a:off x="0" y="-20596"/>
            <a:ext cx="12192000" cy="687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478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</TotalTime>
  <Words>486</Words>
  <Application>Microsoft Office PowerPoint</Application>
  <PresentationFormat>Geniş ekran</PresentationFormat>
  <Paragraphs>68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3" baseType="lpstr">
      <vt:lpstr>Arial</vt:lpstr>
      <vt:lpstr>Cambria Math</vt:lpstr>
      <vt:lpstr>Garamond</vt:lpstr>
      <vt:lpstr>Times New Roman</vt:lpstr>
      <vt:lpstr>Organik</vt:lpstr>
      <vt:lpstr>MÜHENDİSLİKTE ÖLÇME BİLGİSİ </vt:lpstr>
      <vt:lpstr>Bağlı Poligon Hesabı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MÜHENDİSLİKTE ÖLÇME BİLGİSİ</dc:title>
  <dc:creator>m.sevba yılmaz</dc:creator>
  <cp:lastModifiedBy>Fatma AKÇAKOCA</cp:lastModifiedBy>
  <cp:revision>24</cp:revision>
  <dcterms:created xsi:type="dcterms:W3CDTF">2020-01-21T18:18:14Z</dcterms:created>
  <dcterms:modified xsi:type="dcterms:W3CDTF">2020-01-23T04:29:49Z</dcterms:modified>
</cp:coreProperties>
</file>