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7" r:id="rId1"/>
  </p:sldMasterIdLst>
  <p:sldIdLst>
    <p:sldId id="256" r:id="rId2"/>
    <p:sldId id="269" r:id="rId3"/>
    <p:sldId id="267" r:id="rId4"/>
    <p:sldId id="268" r:id="rId5"/>
    <p:sldId id="270" r:id="rId6"/>
    <p:sldId id="271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ACDB3CC-F982-40F9-8DD6-BCC9AFBF44BD}" type="datetime1">
              <a:rPr lang="en-US" smtClean="0"/>
              <a:pPr/>
              <a:t>12.01.18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27571FF-D602-4BB6-9683-7A1E909D4296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847B31-A4E1-4FCE-8661-5EC33A675437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CAD832D-B7F8-4A85-B115-3F84BE9AC26D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600D5EF-7D26-425F-8C45-B9312ACE18B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/>
              <a:pPr/>
              <a:t>12.01.18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8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hariati.com/english/islam/islam1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357" y="1988467"/>
            <a:ext cx="6726336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Sociology of Religion in Muslim </a:t>
            </a:r>
            <a:r>
              <a:rPr lang="en-US" u="sng" dirty="0" smtClean="0"/>
              <a:t>World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sz="1800" dirty="0" smtClean="0"/>
              <a:t>Week </a:t>
            </a:r>
            <a:r>
              <a:rPr lang="en-US" sz="1800" dirty="0" smtClean="0"/>
              <a:t>12</a:t>
            </a:r>
            <a:br>
              <a:rPr lang="en-US" sz="1800" dirty="0" smtClean="0"/>
            </a:br>
            <a:r>
              <a:rPr lang="en-US" sz="1800" dirty="0" smtClean="0"/>
              <a:t>Course </a:t>
            </a:r>
            <a:r>
              <a:rPr lang="en-US" sz="1800" dirty="0" smtClean="0"/>
              <a:t>Materials 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By Asst. Prof. Dr. Selman Yılmaz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69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Ibn</a:t>
            </a:r>
            <a:r>
              <a:rPr lang="en-US" dirty="0" smtClean="0"/>
              <a:t> </a:t>
            </a:r>
            <a:r>
              <a:rPr lang="en-US" dirty="0" err="1" smtClean="0"/>
              <a:t>Khaldun</a:t>
            </a:r>
            <a:r>
              <a:rPr lang="en-US" dirty="0" smtClean="0"/>
              <a:t> (1332-1406)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914153"/>
          </a:xfrm>
        </p:spPr>
        <p:txBody>
          <a:bodyPr>
            <a:normAutofit/>
          </a:bodyPr>
          <a:lstStyle/>
          <a:p>
            <a:r>
              <a:rPr lang="en-US" dirty="0" smtClean="0"/>
              <a:t>Among the founders of sociology but he has been neglected because of </a:t>
            </a:r>
            <a:r>
              <a:rPr lang="en-US" dirty="0" err="1" smtClean="0"/>
              <a:t>Eurocentrism</a:t>
            </a:r>
            <a:r>
              <a:rPr lang="en-US" dirty="0" smtClean="0"/>
              <a:t> in sociology.</a:t>
            </a:r>
          </a:p>
          <a:p>
            <a:r>
              <a:rPr lang="en-US" dirty="0" smtClean="0"/>
              <a:t>Born in Tunisia. </a:t>
            </a:r>
          </a:p>
          <a:p>
            <a:r>
              <a:rPr lang="en-US" dirty="0" smtClean="0"/>
              <a:t>Experienced </a:t>
            </a:r>
            <a:r>
              <a:rPr lang="en-US" dirty="0"/>
              <a:t>much political upheaval and witnessed what he </a:t>
            </a:r>
            <a:r>
              <a:rPr lang="en-US" dirty="0" smtClean="0"/>
              <a:t>considered to </a:t>
            </a:r>
            <a:r>
              <a:rPr lang="en-US" dirty="0"/>
              <a:t>be the cultural decline of his </a:t>
            </a:r>
            <a:r>
              <a:rPr lang="en-US" dirty="0" smtClean="0"/>
              <a:t>society.</a:t>
            </a:r>
          </a:p>
        </p:txBody>
      </p:sp>
    </p:spTree>
    <p:extLst>
      <p:ext uri="{BB962C8B-B14F-4D97-AF65-F5344CB8AC3E}">
        <p14:creationId xmlns:p14="http://schemas.microsoft.com/office/powerpoint/2010/main" val="4264103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Muqaddimah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Wrote his famous </a:t>
            </a:r>
            <a:r>
              <a:rPr lang="en-US" i="1" dirty="0" err="1"/>
              <a:t>Muqaddimah</a:t>
            </a:r>
            <a:r>
              <a:rPr lang="en-US" i="1" dirty="0"/>
              <a:t> </a:t>
            </a:r>
            <a:r>
              <a:rPr lang="en-US" dirty="0"/>
              <a:t>in 1378.</a:t>
            </a:r>
          </a:p>
          <a:p>
            <a:pPr lvl="2"/>
            <a:r>
              <a:rPr lang="en-US" dirty="0"/>
              <a:t>Introduced a new science that today would be understood as sociology but which he named ‘</a:t>
            </a:r>
            <a:r>
              <a:rPr lang="en-US" dirty="0" err="1"/>
              <a:t>ilm</a:t>
            </a:r>
            <a:r>
              <a:rPr lang="en-US" dirty="0"/>
              <a:t> al-‘</a:t>
            </a:r>
            <a:r>
              <a:rPr lang="en-US" dirty="0" err="1"/>
              <a:t>umran</a:t>
            </a:r>
            <a:r>
              <a:rPr lang="en-US" dirty="0"/>
              <a:t> al-</a:t>
            </a:r>
            <a:r>
              <a:rPr lang="en-US" dirty="0" err="1"/>
              <a:t>bashari</a:t>
            </a:r>
            <a:r>
              <a:rPr lang="en-US" dirty="0"/>
              <a:t> (the science of human social organization) or ‘</a:t>
            </a:r>
            <a:r>
              <a:rPr lang="en-US" dirty="0" err="1"/>
              <a:t>ilm</a:t>
            </a:r>
            <a:r>
              <a:rPr lang="en-US" dirty="0"/>
              <a:t> al-</a:t>
            </a:r>
            <a:r>
              <a:rPr lang="en-US" dirty="0" err="1"/>
              <a:t>ijtima</a:t>
            </a:r>
            <a:r>
              <a:rPr lang="en-US" dirty="0"/>
              <a:t>‘ al-</a:t>
            </a:r>
            <a:r>
              <a:rPr lang="en-US" dirty="0" err="1"/>
              <a:t>insani</a:t>
            </a:r>
            <a:r>
              <a:rPr lang="en-US" dirty="0"/>
              <a:t>  (the science of human society</a:t>
            </a:r>
            <a:endParaRPr lang="en-US" dirty="0" smtClean="0"/>
          </a:p>
          <a:p>
            <a:r>
              <a:rPr lang="en-US" dirty="0" smtClean="0"/>
              <a:t>Considered </a:t>
            </a:r>
            <a:r>
              <a:rPr lang="en-US" dirty="0"/>
              <a:t>the study of society as it is rather than as it should be.</a:t>
            </a:r>
            <a:endParaRPr lang="en-US" dirty="0"/>
          </a:p>
          <a:p>
            <a:r>
              <a:rPr lang="en-US" dirty="0" smtClean="0"/>
              <a:t>His substantive </a:t>
            </a:r>
            <a:r>
              <a:rPr lang="en-US" dirty="0"/>
              <a:t>concerns were with the macro </a:t>
            </a:r>
            <a:r>
              <a:rPr lang="en-US" dirty="0" smtClean="0"/>
              <a:t>issues </a:t>
            </a:r>
            <a:r>
              <a:rPr lang="en-US" dirty="0"/>
              <a:t>of the rise and </a:t>
            </a:r>
            <a:r>
              <a:rPr lang="en-US" dirty="0" smtClean="0"/>
              <a:t>decline of </a:t>
            </a:r>
            <a:r>
              <a:rPr lang="en-US" dirty="0"/>
              <a:t>dynasties and states.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621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Asabiyyah</a:t>
            </a:r>
            <a:r>
              <a:rPr lang="en-US" dirty="0" smtClean="0"/>
              <a:t>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506356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key to understanding the rise and decline of North </a:t>
            </a:r>
            <a:r>
              <a:rPr lang="en-US" dirty="0" smtClean="0"/>
              <a:t>African states </a:t>
            </a:r>
            <a:r>
              <a:rPr lang="en-US" dirty="0"/>
              <a:t>lay in the essential differences in social organization between pastoral </a:t>
            </a:r>
            <a:r>
              <a:rPr lang="en-US" dirty="0" smtClean="0"/>
              <a:t>nomadic and </a:t>
            </a:r>
            <a:r>
              <a:rPr lang="en-US" dirty="0"/>
              <a:t>sedentary societies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Asabiyyah</a:t>
            </a:r>
            <a:r>
              <a:rPr lang="en-US" dirty="0" smtClean="0"/>
              <a:t> refers a </a:t>
            </a:r>
            <a:r>
              <a:rPr lang="en-US" dirty="0"/>
              <a:t>type of group feeling or social </a:t>
            </a:r>
            <a:r>
              <a:rPr lang="en-US" dirty="0" smtClean="0"/>
              <a:t>cohesion.</a:t>
            </a:r>
          </a:p>
          <a:p>
            <a:r>
              <a:rPr lang="en-US" dirty="0" err="1" smtClean="0"/>
              <a:t>Asabiyyah</a:t>
            </a:r>
            <a:r>
              <a:rPr lang="en-US" dirty="0"/>
              <a:t> </a:t>
            </a:r>
            <a:r>
              <a:rPr lang="en-US" dirty="0" smtClean="0"/>
              <a:t>tends </a:t>
            </a:r>
            <a:r>
              <a:rPr lang="en-US" dirty="0"/>
              <a:t>to be stronger among the pastoral nomadic peoples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Asabiyyah</a:t>
            </a:r>
            <a:r>
              <a:rPr lang="en-US" dirty="0" smtClean="0"/>
              <a:t> is </a:t>
            </a:r>
            <a:r>
              <a:rPr lang="en-US" dirty="0"/>
              <a:t>not wholly dependent on kinship ties. Religion can also function </a:t>
            </a:r>
            <a:r>
              <a:rPr lang="en-US" dirty="0" smtClean="0"/>
              <a:t>to bring </a:t>
            </a:r>
            <a:r>
              <a:rPr lang="en-US" dirty="0"/>
              <a:t>about or strengthen such </a:t>
            </a:r>
            <a:r>
              <a:rPr lang="en-US" dirty="0" smtClean="0"/>
              <a:t>solidarity.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81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Ali </a:t>
            </a:r>
            <a:r>
              <a:rPr lang="en-US" dirty="0" err="1" smtClean="0"/>
              <a:t>Shariati</a:t>
            </a:r>
            <a:r>
              <a:rPr lang="en-US" dirty="0" smtClean="0"/>
              <a:t> (1933-1977)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He was an Iranian revolutionary and sociologist who focused on the sociology of religion.</a:t>
            </a:r>
          </a:p>
          <a:p>
            <a:r>
              <a:rPr lang="en-US" dirty="0" smtClean="0"/>
              <a:t>He presents “a </a:t>
            </a:r>
            <a:r>
              <a:rPr lang="en-US" dirty="0"/>
              <a:t>geometrical figure of a school of thought and an ideology which every </a:t>
            </a:r>
            <a:r>
              <a:rPr lang="en-US" dirty="0" err="1"/>
              <a:t>Islamologist</a:t>
            </a:r>
            <a:r>
              <a:rPr lang="en-US" dirty="0"/>
              <a:t> and aware Muslim should have of Islam, not only as explanation of their religious belief but as a logo of a school of thought and ideology.”</a:t>
            </a:r>
          </a:p>
        </p:txBody>
      </p:sp>
    </p:spTree>
    <p:extLst>
      <p:ext uri="{BB962C8B-B14F-4D97-AF65-F5344CB8AC3E}">
        <p14:creationId xmlns:p14="http://schemas.microsoft.com/office/powerpoint/2010/main" val="2802886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Islamology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Islam, as an ideology, is not a scientific specialization but is the feeling one has in regard to a school of thought as a belief system and not as a culture.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the perceiving of Islam as an idea and not as a collection of sciences.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the understanding of Islam as a human, historical and intellectual movement, not as a storehouse of scientific and technical information. </a:t>
            </a:r>
            <a:endParaRPr lang="en-US" dirty="0" smtClean="0"/>
          </a:p>
          <a:p>
            <a:r>
              <a:rPr lang="en-US" dirty="0"/>
              <a:t>I</a:t>
            </a:r>
            <a:r>
              <a:rPr lang="en-US" dirty="0" smtClean="0"/>
              <a:t>t </a:t>
            </a:r>
            <a:r>
              <a:rPr lang="en-US" dirty="0"/>
              <a:t>is the view of Islam as an ideology in the minds of an intellectual and not as ancient religious sciences in the mind of a religious scholar. </a:t>
            </a:r>
            <a:endParaRPr lang="en-US" dirty="0" smtClean="0"/>
          </a:p>
          <a:p>
            <a:r>
              <a:rPr lang="en-US" dirty="0" err="1" smtClean="0"/>
              <a:t>Islamology</a:t>
            </a:r>
            <a:r>
              <a:rPr lang="en-US" dirty="0"/>
              <a:t>, then, should be taught in this way.</a:t>
            </a:r>
          </a:p>
        </p:txBody>
      </p:sp>
    </p:spTree>
    <p:extLst>
      <p:ext uri="{BB962C8B-B14F-4D97-AF65-F5344CB8AC3E}">
        <p14:creationId xmlns:p14="http://schemas.microsoft.com/office/powerpoint/2010/main" val="861489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Any further comments and questions?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153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Alatas</a:t>
            </a:r>
            <a:r>
              <a:rPr lang="en-US" dirty="0" smtClean="0"/>
              <a:t>, Syed </a:t>
            </a:r>
            <a:r>
              <a:rPr lang="en-US" dirty="0" err="1" smtClean="0"/>
              <a:t>Farid</a:t>
            </a:r>
            <a:r>
              <a:rPr lang="en-US" dirty="0" smtClean="0"/>
              <a:t> (2011). </a:t>
            </a:r>
            <a:r>
              <a:rPr lang="en-US" dirty="0" err="1" smtClean="0"/>
              <a:t>Ibn</a:t>
            </a:r>
            <a:r>
              <a:rPr lang="en-US" dirty="0" smtClean="0"/>
              <a:t> </a:t>
            </a:r>
            <a:r>
              <a:rPr lang="en-US" dirty="0" err="1" smtClean="0"/>
              <a:t>Khaldun</a:t>
            </a:r>
            <a:r>
              <a:rPr lang="en-US" dirty="0" smtClean="0"/>
              <a:t>. In George </a:t>
            </a:r>
            <a:r>
              <a:rPr lang="en-US" dirty="0" err="1" smtClean="0"/>
              <a:t>Ritzer</a:t>
            </a:r>
            <a:r>
              <a:rPr lang="en-US" dirty="0" smtClean="0"/>
              <a:t> &amp; Jeffrey </a:t>
            </a:r>
            <a:r>
              <a:rPr lang="en-US" dirty="0" err="1" smtClean="0"/>
              <a:t>Stepnisky</a:t>
            </a:r>
            <a:r>
              <a:rPr lang="en-US" dirty="0" smtClean="0"/>
              <a:t> (eds.). </a:t>
            </a:r>
            <a:r>
              <a:rPr lang="en-US" i="1" dirty="0" smtClean="0"/>
              <a:t>Major Social Theorists</a:t>
            </a:r>
            <a:r>
              <a:rPr lang="en-US" dirty="0" smtClean="0"/>
              <a:t>. Wiley-Blackwell. </a:t>
            </a:r>
          </a:p>
          <a:p>
            <a:r>
              <a:rPr lang="en-US" dirty="0" err="1" smtClean="0"/>
              <a:t>Shariati</a:t>
            </a:r>
            <a:r>
              <a:rPr lang="en-US" dirty="0" smtClean="0"/>
              <a:t>, Ali (</a:t>
            </a:r>
            <a:r>
              <a:rPr lang="en-US" dirty="0" err="1" smtClean="0"/>
              <a:t>n.d.</a:t>
            </a:r>
            <a:r>
              <a:rPr lang="en-US" dirty="0" smtClean="0"/>
              <a:t>). </a:t>
            </a:r>
            <a:r>
              <a:rPr lang="en-US" dirty="0" err="1" smtClean="0"/>
              <a:t>Islamology</a:t>
            </a:r>
            <a:r>
              <a:rPr lang="en-US" dirty="0" smtClean="0"/>
              <a:t>: The Basic Design for a School of Thought </a:t>
            </a:r>
            <a:r>
              <a:rPr lang="en-US" dirty="0"/>
              <a:t>and Action. </a:t>
            </a:r>
            <a:r>
              <a:rPr lang="en-US" dirty="0">
                <a:hlinkClick r:id="rId2"/>
              </a:rPr>
              <a:t>http://www.shariati.com/english/islam/islam1.</a:t>
            </a:r>
            <a:r>
              <a:rPr lang="en-US" dirty="0" smtClean="0">
                <a:hlinkClick r:id="rId2"/>
              </a:rPr>
              <a:t>html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642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78</TotalTime>
  <Words>478</Words>
  <Application>Microsoft Macintosh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Sociology of Religion in Muslim World  Week 12 Course Materials </vt:lpstr>
      <vt:lpstr>Ibn Khaldun (1332-1406)</vt:lpstr>
      <vt:lpstr>Muqaddimah </vt:lpstr>
      <vt:lpstr>Asabiyyah Theory</vt:lpstr>
      <vt:lpstr>Ali Shariati (1933-1977)</vt:lpstr>
      <vt:lpstr>Islamology</vt:lpstr>
      <vt:lpstr>Review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deneme</dc:title>
  <dc:creator>S Y</dc:creator>
  <cp:lastModifiedBy>S Y</cp:lastModifiedBy>
  <cp:revision>52</cp:revision>
  <dcterms:created xsi:type="dcterms:W3CDTF">2018-01-09T17:49:12Z</dcterms:created>
  <dcterms:modified xsi:type="dcterms:W3CDTF">2018-01-12T17:52:32Z</dcterms:modified>
</cp:coreProperties>
</file>